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93" r:id="rId32"/>
    <p:sldId id="290" r:id="rId33"/>
    <p:sldId id="292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C2590BF-C584-4F18-9A6B-4257A876F2C2}">
          <p14:sldIdLst>
            <p14:sldId id="256"/>
            <p14:sldId id="257"/>
            <p14:sldId id="258"/>
          </p14:sldIdLst>
        </p14:section>
        <p14:section name="What is Reactive Programming" id="{5D2FFE50-5AB5-4D5C-8572-E7A8573965D1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Conclusion" id="{22643B1B-6D27-4FA6-9257-653CF277D0AE}">
          <p14:sldIdLst>
            <p14:sldId id="293"/>
            <p14:sldId id="290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70" d="100"/>
          <a:sy n="70" d="100"/>
        </p:scale>
        <p:origin x="821" y="6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14.10.2022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A3F0D92-38C9-4DE6-BF76-63F7C25632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99856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hyperlink" Target="https://docs.spring.io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47" y="701295"/>
            <a:ext cx="10965303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Reactive Programming</a:t>
            </a:r>
            <a:br>
              <a:rPr lang="en-US" dirty="0"/>
            </a:b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815" y="1888758"/>
            <a:ext cx="7077511" cy="268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330803-46F2-4024-8BC7-944DE90B9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core difference is that </a:t>
            </a:r>
            <a:r>
              <a:rPr lang="en-US" b="1" dirty="0">
                <a:solidFill>
                  <a:schemeClr val="bg1"/>
                </a:solidFill>
              </a:rPr>
              <a:t>Reactive is a push model</a:t>
            </a:r>
            <a:r>
              <a:rPr lang="en-US" dirty="0"/>
              <a:t>, whereas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Java 8 Streams </a:t>
            </a:r>
            <a:r>
              <a:rPr lang="en-US" dirty="0"/>
              <a:t>are a </a:t>
            </a:r>
            <a:r>
              <a:rPr lang="en-US" b="1" dirty="0">
                <a:solidFill>
                  <a:schemeClr val="bg1"/>
                </a:solidFill>
              </a:rPr>
              <a:t>pull model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 reactive events are pushed to the subscribers as </a:t>
            </a:r>
            <a:br>
              <a:rPr lang="en-US" dirty="0"/>
            </a:br>
            <a:r>
              <a:rPr lang="en-US" dirty="0"/>
              <a:t>they come in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Java 8 Streams </a:t>
            </a:r>
            <a:r>
              <a:rPr lang="en-US" b="1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pulling all the data and returning a result</a:t>
            </a:r>
            <a:endParaRPr lang="en-US" sz="34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Reactive</a:t>
            </a:r>
            <a:r>
              <a:rPr lang="en-US" dirty="0"/>
              <a:t> we could have an </a:t>
            </a:r>
            <a:r>
              <a:rPr lang="en-US" b="1" dirty="0">
                <a:solidFill>
                  <a:schemeClr val="bg1"/>
                </a:solidFill>
              </a:rPr>
              <a:t>infinite stream </a:t>
            </a:r>
            <a:r>
              <a:rPr lang="en-US" dirty="0"/>
              <a:t>coming in from an external resource, with </a:t>
            </a:r>
            <a:r>
              <a:rPr lang="en-US" b="1" dirty="0">
                <a:solidFill>
                  <a:schemeClr val="bg1"/>
                </a:solidFill>
              </a:rPr>
              <a:t>multiple subscribers </a:t>
            </a:r>
            <a:r>
              <a:rPr lang="en-US" dirty="0"/>
              <a:t>attached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F4031B-73BA-4E9A-95ED-D31B40B6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Reactive Streams VS Java 8 Streams</a:t>
            </a:r>
            <a:endParaRPr lang="en-US" sz="31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992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330803-46F2-4024-8BC7-944DE90B9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As per </a:t>
            </a:r>
            <a:r>
              <a:rPr lang="en-US" b="1" dirty="0">
                <a:solidFill>
                  <a:schemeClr val="bg1"/>
                </a:solidFill>
              </a:rPr>
              <a:t>Java 9 and reactive specification</a:t>
            </a:r>
            <a:r>
              <a:rPr lang="en-US" dirty="0"/>
              <a:t> below are API we need to use for reactive implementation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Publisher</a:t>
            </a:r>
            <a:r>
              <a:rPr lang="en-US" sz="3200" dirty="0"/>
              <a:t> - Emits a sequence of events to subscribers according to the demand received from its subscribers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Subscriber</a:t>
            </a:r>
            <a:r>
              <a:rPr lang="en-US" sz="3200" dirty="0"/>
              <a:t> - </a:t>
            </a:r>
            <a:r>
              <a:rPr lang="en-US" sz="3200" dirty="0" err="1"/>
              <a:t>Receives&amp;Processes</a:t>
            </a:r>
            <a:r>
              <a:rPr lang="en-US" sz="3200" dirty="0"/>
              <a:t> events emitted by a Publisher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Subscription</a:t>
            </a:r>
            <a:r>
              <a:rPr lang="en-US" sz="3200" dirty="0"/>
              <a:t> - Defines a one-to-one relationship between a </a:t>
            </a:r>
            <a:br>
              <a:rPr lang="bg-BG" sz="3200" dirty="0"/>
            </a:br>
            <a:r>
              <a:rPr lang="en-US" sz="3200" dirty="0"/>
              <a:t>Publisher and a Subscriber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Processors</a:t>
            </a:r>
            <a:r>
              <a:rPr lang="en-US" sz="3200" dirty="0"/>
              <a:t> - Represents a processing stage consisting of both a</a:t>
            </a:r>
            <a:br>
              <a:rPr lang="en-US" sz="3200" dirty="0"/>
            </a:br>
            <a:r>
              <a:rPr lang="en-US" sz="3200" dirty="0"/>
              <a:t> Publisher and a Subscriber and obeys the contracts of both</a:t>
            </a:r>
          </a:p>
          <a:p>
            <a:pPr lvl="1"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F4031B-73BA-4E9A-95ED-D31B40B6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Reactive Stream APIs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372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330803-46F2-4024-8BC7-944DE90B9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WebFlux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600" dirty="0"/>
              <a:t>Spring Data reactive library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Reactive IO</a:t>
            </a:r>
          </a:p>
          <a:p>
            <a:pPr>
              <a:buClr>
                <a:schemeClr val="tx1"/>
              </a:buClr>
            </a:pPr>
            <a:r>
              <a:rPr lang="en-US" sz="3600" dirty="0" err="1"/>
              <a:t>Nonblocking</a:t>
            </a:r>
            <a:r>
              <a:rPr lang="en-US" sz="3600" dirty="0"/>
              <a:t> Servlet container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Spring security reactive API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F4031B-73BA-4E9A-95ED-D31B40B6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Spring 5 Reactive Building Blocks 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102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Source - https://docs.spring.io/</a:t>
            </a:r>
            <a:endParaRPr lang="en-US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Spring 5 Reactive Building Blocks</a:t>
            </a:r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727" y="1770685"/>
            <a:ext cx="9217479" cy="4626506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505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err="1"/>
              <a:t>WebFlux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9774F2-20FC-42F2-B785-A211CE45D60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089" y="664516"/>
            <a:ext cx="3012361" cy="369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5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330803-46F2-4024-8BC7-944DE90B9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Web framework </a:t>
            </a:r>
            <a:r>
              <a:rPr lang="en-US" sz="3400" dirty="0"/>
              <a:t>that brings support for the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reactive</a:t>
            </a:r>
            <a:r>
              <a:rPr lang="en-US" sz="3400" dirty="0"/>
              <a:t> programming model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Implemented </a:t>
            </a:r>
            <a:r>
              <a:rPr lang="en-US" sz="3400" b="1" dirty="0">
                <a:solidFill>
                  <a:schemeClr val="bg1"/>
                </a:solidFill>
              </a:rPr>
              <a:t>using</a:t>
            </a:r>
            <a:r>
              <a:rPr lang="en-US" sz="3400" dirty="0"/>
              <a:t> the </a:t>
            </a:r>
            <a:r>
              <a:rPr lang="en-US" sz="3400" b="1" dirty="0">
                <a:solidFill>
                  <a:schemeClr val="bg1"/>
                </a:solidFill>
              </a:rPr>
              <a:t>Project Reactor</a:t>
            </a:r>
            <a:r>
              <a:rPr lang="bg-BG" sz="3400" b="1" dirty="0">
                <a:solidFill>
                  <a:schemeClr val="bg1"/>
                </a:solidFill>
              </a:rPr>
              <a:t>, </a:t>
            </a:r>
            <a:r>
              <a:rPr lang="en-US" sz="3400" dirty="0"/>
              <a:t>and its  publisher implementations — </a:t>
            </a:r>
            <a:r>
              <a:rPr lang="en-US" sz="3400" b="1" dirty="0">
                <a:solidFill>
                  <a:schemeClr val="bg1"/>
                </a:solidFill>
              </a:rPr>
              <a:t>Flux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Mono</a:t>
            </a:r>
            <a:r>
              <a:rPr lang="en-US" sz="3400" dirty="0"/>
              <a:t>, </a:t>
            </a:r>
            <a:br>
              <a:rPr lang="bg-BG" sz="3400" dirty="0"/>
            </a:br>
            <a:r>
              <a:rPr lang="en-US" sz="3400" dirty="0"/>
              <a:t>the library chosen by Spring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WebFlux is </a:t>
            </a:r>
            <a:r>
              <a:rPr lang="en-US" sz="3400" b="1" dirty="0">
                <a:solidFill>
                  <a:schemeClr val="bg1"/>
                </a:solidFill>
              </a:rPr>
              <a:t>not a replacement for Spring MVC </a:t>
            </a:r>
            <a:br>
              <a:rPr lang="en-US" sz="3400" dirty="0"/>
            </a:br>
            <a:r>
              <a:rPr lang="en-US" sz="3400" dirty="0"/>
              <a:t>they can actually complement each other, working </a:t>
            </a:r>
            <a:br>
              <a:rPr lang="en-US" sz="3400" dirty="0"/>
            </a:br>
            <a:r>
              <a:rPr lang="en-US" sz="3400" dirty="0"/>
              <a:t>together on the same solution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F4031B-73BA-4E9A-95ED-D31B40B6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Spring WebFlux 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921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Adding Spring </a:t>
            </a:r>
            <a:r>
              <a:rPr lang="en-US" dirty="0" err="1"/>
              <a:t>WebFlux</a:t>
            </a:r>
            <a:r>
              <a:rPr lang="en-US" dirty="0"/>
              <a:t> Dependency in </a:t>
            </a:r>
            <a:r>
              <a:rPr lang="en-US" dirty="0" err="1"/>
              <a:t>pom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Reactive Web dependency includes </a:t>
            </a:r>
            <a:br>
              <a:rPr lang="en-US" dirty="0"/>
            </a:br>
            <a:r>
              <a:rPr lang="en-US" dirty="0"/>
              <a:t>Spring </a:t>
            </a:r>
            <a:r>
              <a:rPr lang="en-US" dirty="0" err="1"/>
              <a:t>WebFlux</a:t>
            </a:r>
            <a:r>
              <a:rPr lang="en-US" dirty="0"/>
              <a:t> dependency</a:t>
            </a:r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546254" y="3450509"/>
            <a:ext cx="10961435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&lt;dependency&gt;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	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org.springframework.boot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	&lt;</a:t>
            </a:r>
            <a:r>
              <a:rPr lang="en-US" dirty="0" err="1"/>
              <a:t>artifactId</a:t>
            </a:r>
            <a:r>
              <a:rPr lang="en-US" dirty="0"/>
              <a:t>&gt;spring-boot-starter-</a:t>
            </a:r>
            <a:r>
              <a:rPr lang="en-US" dirty="0" err="1"/>
              <a:t>webflux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	&lt;version&gt;...&lt;/version&gt;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&lt;/dependency&gt;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WebFlux Dependencies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4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Mono and Flux</a:t>
            </a:r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>
          <a:xfrm>
            <a:off x="1776000" y="1121143"/>
            <a:ext cx="10219236" cy="5546589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dirty="0"/>
              <a:t>In WebFlux, the data returned from any operation is packed into a </a:t>
            </a:r>
            <a:r>
              <a:rPr lang="en-US" b="1" dirty="0">
                <a:solidFill>
                  <a:schemeClr val="bg1"/>
                </a:solidFill>
              </a:rPr>
              <a:t>reactive stream</a:t>
            </a:r>
          </a:p>
          <a:p>
            <a:pPr>
              <a:buClr>
                <a:schemeClr val="tx2"/>
              </a:buClr>
            </a:pPr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two types </a:t>
            </a:r>
            <a:r>
              <a:rPr lang="en-US" dirty="0"/>
              <a:t>that embody this approach and are the building blocks in WebFlux:</a:t>
            </a:r>
          </a:p>
          <a:p>
            <a:pPr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Mono</a:t>
            </a:r>
            <a:r>
              <a:rPr lang="en-US" dirty="0"/>
              <a:t> - is a stream which returns zero items or </a:t>
            </a:r>
            <a:br>
              <a:rPr lang="en-US" dirty="0"/>
            </a:br>
            <a:r>
              <a:rPr lang="en-US" dirty="0"/>
              <a:t>a single item (0..1)</a:t>
            </a:r>
          </a:p>
          <a:p>
            <a:pPr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Flux </a:t>
            </a:r>
            <a:r>
              <a:rPr lang="en-US" b="1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is a stream which returns zero or more </a:t>
            </a:r>
            <a:br>
              <a:rPr lang="en-US" dirty="0"/>
            </a:br>
            <a:r>
              <a:rPr lang="en-US" dirty="0"/>
              <a:t>items (0..n)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426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>
          <a:xfrm>
            <a:off x="190405" y="1196126"/>
            <a:ext cx="11811193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>
                <a:latin typeface="Consolas" panose="020B0609020204030204" pitchFamily="49" charset="0"/>
              </a:rPr>
              <a:t>Mono/</a:t>
            </a:r>
            <a:r>
              <a:rPr lang="en-US" b="1" dirty="0" err="1">
                <a:latin typeface="Consolas" panose="020B0609020204030204" pitchFamily="49" charset="0"/>
              </a:rPr>
              <a:t>Flux.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just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The easiest way to emit an element is using the just method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Mono/Flux can have more than one </a:t>
            </a:r>
            <a:r>
              <a:rPr lang="en-US" b="1" dirty="0">
                <a:solidFill>
                  <a:schemeClr val="bg1"/>
                </a:solidFill>
              </a:rPr>
              <a:t>subscribers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Mono and Flux</a:t>
            </a:r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>
          <a:xfrm>
            <a:off x="1558999" y="2669376"/>
            <a:ext cx="9651489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Mono.</a:t>
            </a:r>
            <a:r>
              <a:rPr lang="en-US" dirty="0" err="1">
                <a:solidFill>
                  <a:schemeClr val="bg1"/>
                </a:solidFill>
              </a:rPr>
              <a:t>just</a:t>
            </a:r>
            <a:r>
              <a:rPr lang="en-US" dirty="0"/>
              <a:t>(1).subscribe(</a:t>
            </a:r>
            <a:r>
              <a:rPr lang="en-US" dirty="0" err="1"/>
              <a:t>System.out</a:t>
            </a:r>
            <a:r>
              <a:rPr lang="en-US" dirty="0"/>
              <a:t>::</a:t>
            </a:r>
            <a:r>
              <a:rPr lang="en-US" dirty="0" err="1"/>
              <a:t>println</a:t>
            </a:r>
            <a:r>
              <a:rPr lang="en-US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Flux.</a:t>
            </a:r>
            <a:r>
              <a:rPr lang="en-US" dirty="0" err="1">
                <a:solidFill>
                  <a:schemeClr val="bg1"/>
                </a:solidFill>
              </a:rPr>
              <a:t>just</a:t>
            </a:r>
            <a:r>
              <a:rPr lang="en-US" dirty="0"/>
              <a:t>(1,2,3).subscribe(</a:t>
            </a:r>
            <a:r>
              <a:rPr lang="en-US" dirty="0" err="1"/>
              <a:t>System.out</a:t>
            </a:r>
            <a:r>
              <a:rPr lang="en-US" dirty="0"/>
              <a:t>::</a:t>
            </a:r>
            <a:r>
              <a:rPr lang="en-US" dirty="0" err="1"/>
              <a:t>println</a:t>
            </a:r>
            <a:r>
              <a:rPr lang="en-US" dirty="0"/>
              <a:t>);</a:t>
            </a:r>
          </a:p>
        </p:txBody>
      </p:sp>
      <p:sp>
        <p:nvSpPr>
          <p:cNvPr id="6" name="Текстов контейнер 1"/>
          <p:cNvSpPr txBox="1">
            <a:spLocks/>
          </p:cNvSpPr>
          <p:nvPr/>
        </p:nvSpPr>
        <p:spPr>
          <a:xfrm>
            <a:off x="1558998" y="4659907"/>
            <a:ext cx="965148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Flux&lt;Integer&gt; flux = </a:t>
            </a:r>
            <a:r>
              <a:rPr lang="en-US" dirty="0" err="1"/>
              <a:t>Flux.just</a:t>
            </a:r>
            <a:r>
              <a:rPr lang="en-US" dirty="0"/>
              <a:t>(1,2,3);</a:t>
            </a:r>
          </a:p>
          <a:p>
            <a:r>
              <a:rPr lang="en-US" dirty="0" err="1"/>
              <a:t>flux.</a:t>
            </a:r>
            <a:r>
              <a:rPr lang="en-US" dirty="0" err="1">
                <a:solidFill>
                  <a:schemeClr val="bg1"/>
                </a:solidFill>
              </a:rPr>
              <a:t>subscribe</a:t>
            </a:r>
            <a:r>
              <a:rPr lang="en-US" dirty="0"/>
              <a:t>(s-&gt;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Subscr</a:t>
            </a:r>
            <a:r>
              <a:rPr lang="en-US" dirty="0"/>
              <a:t> One-"+ s));</a:t>
            </a:r>
          </a:p>
          <a:p>
            <a:r>
              <a:rPr lang="en-US" dirty="0" err="1"/>
              <a:t>flux.</a:t>
            </a:r>
            <a:r>
              <a:rPr lang="en-US" dirty="0" err="1">
                <a:solidFill>
                  <a:schemeClr val="bg1"/>
                </a:solidFill>
              </a:rPr>
              <a:t>subscribe</a:t>
            </a:r>
            <a:r>
              <a:rPr lang="en-US" dirty="0"/>
              <a:t>(s-&gt;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Subscr</a:t>
            </a:r>
            <a:r>
              <a:rPr lang="en-US" dirty="0"/>
              <a:t> Two-"+ s));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237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>
          <a:xfrm>
            <a:off x="190405" y="1196126"/>
            <a:ext cx="11811193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 of </a:t>
            </a:r>
            <a:r>
              <a:rPr lang="en-US" b="1" dirty="0">
                <a:solidFill>
                  <a:schemeClr val="bg1"/>
                </a:solidFill>
              </a:rPr>
              <a:t>two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subscribers</a:t>
            </a:r>
            <a:r>
              <a:rPr lang="en-US" dirty="0"/>
              <a:t> with delay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Mono and Flux (2)</a:t>
            </a:r>
          </a:p>
        </p:txBody>
      </p:sp>
      <p:sp>
        <p:nvSpPr>
          <p:cNvPr id="6" name="Текстов контейнер 1"/>
          <p:cNvSpPr txBox="1">
            <a:spLocks/>
          </p:cNvSpPr>
          <p:nvPr/>
        </p:nvSpPr>
        <p:spPr>
          <a:xfrm>
            <a:off x="831000" y="2034000"/>
            <a:ext cx="10542184" cy="40037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Flux&lt;Integer&gt; flux = </a:t>
            </a:r>
            <a:r>
              <a:rPr lang="en-US" sz="2200" dirty="0" err="1"/>
              <a:t>Flux.just</a:t>
            </a:r>
            <a:r>
              <a:rPr lang="en-US" sz="2200" dirty="0"/>
              <a:t>(1,2,3);</a:t>
            </a:r>
          </a:p>
          <a:p>
            <a:r>
              <a:rPr lang="en-US" sz="2200" dirty="0"/>
              <a:t>flux</a:t>
            </a:r>
            <a:endParaRPr lang="bg-BG" sz="2200" dirty="0"/>
          </a:p>
          <a:p>
            <a:r>
              <a:rPr lang="bg-BG" sz="2200" dirty="0"/>
              <a:t>	</a:t>
            </a:r>
            <a:r>
              <a:rPr lang="en-US" sz="2200" dirty="0"/>
              <a:t>.map(n -&gt; ++n)</a:t>
            </a:r>
            <a:endParaRPr lang="bg-BG" sz="2200" dirty="0"/>
          </a:p>
          <a:p>
            <a:r>
              <a:rPr lang="bg-BG" sz="2200" dirty="0"/>
              <a:t>	</a:t>
            </a:r>
            <a:r>
              <a:rPr lang="en-US" sz="2200" dirty="0"/>
              <a:t>.</a:t>
            </a:r>
            <a:r>
              <a:rPr lang="en-US" sz="2200" dirty="0" err="1">
                <a:solidFill>
                  <a:schemeClr val="bg1"/>
                </a:solidFill>
              </a:rPr>
              <a:t>delayElements</a:t>
            </a:r>
            <a:r>
              <a:rPr lang="en-US" sz="2200" dirty="0"/>
              <a:t>(</a:t>
            </a:r>
            <a:r>
              <a:rPr lang="en-US" sz="2200" dirty="0" err="1"/>
              <a:t>Duration.ofMillis</a:t>
            </a:r>
            <a:r>
              <a:rPr lang="en-US" sz="2200" dirty="0"/>
              <a:t>(500))</a:t>
            </a:r>
          </a:p>
          <a:p>
            <a:r>
              <a:rPr lang="en-US" sz="2200" dirty="0"/>
              <a:t>	.</a:t>
            </a:r>
            <a:r>
              <a:rPr lang="en-US" sz="2200" dirty="0">
                <a:solidFill>
                  <a:schemeClr val="bg1"/>
                </a:solidFill>
              </a:rPr>
              <a:t>subscribe</a:t>
            </a:r>
            <a:r>
              <a:rPr lang="en-US" sz="2200" dirty="0"/>
              <a:t>(</a:t>
            </a:r>
            <a:r>
              <a:rPr lang="en-US" sz="2200" dirty="0" err="1"/>
              <a:t>System.out</a:t>
            </a:r>
            <a:r>
              <a:rPr lang="en-US" sz="2200" dirty="0"/>
              <a:t>::</a:t>
            </a:r>
            <a:r>
              <a:rPr lang="en-US" sz="2200" dirty="0" err="1"/>
              <a:t>println</a:t>
            </a:r>
            <a:r>
              <a:rPr lang="en-US" sz="2200" dirty="0"/>
              <a:t>);</a:t>
            </a:r>
          </a:p>
          <a:p>
            <a:r>
              <a:rPr lang="en-US" sz="2200" dirty="0"/>
              <a:t>flux</a:t>
            </a:r>
            <a:endParaRPr lang="bg-BG" sz="2200" dirty="0"/>
          </a:p>
          <a:p>
            <a:r>
              <a:rPr lang="bg-BG" sz="2200" dirty="0"/>
              <a:t>	</a:t>
            </a:r>
            <a:r>
              <a:rPr lang="en-US" sz="2200" dirty="0"/>
              <a:t>.</a:t>
            </a:r>
            <a:r>
              <a:rPr lang="en-US" sz="2200" dirty="0" err="1">
                <a:solidFill>
                  <a:schemeClr val="bg1"/>
                </a:solidFill>
              </a:rPr>
              <a:t>delayElements</a:t>
            </a:r>
            <a:r>
              <a:rPr lang="en-US" sz="2200" dirty="0"/>
              <a:t>(</a:t>
            </a:r>
            <a:r>
              <a:rPr lang="en-US" sz="2200" dirty="0" err="1"/>
              <a:t>Duration.ofMillis</a:t>
            </a:r>
            <a:r>
              <a:rPr lang="en-US" sz="2200" dirty="0"/>
              <a:t>(1000))</a:t>
            </a:r>
          </a:p>
          <a:p>
            <a:r>
              <a:rPr lang="en-US" sz="2200" dirty="0"/>
              <a:t>	.</a:t>
            </a:r>
            <a:r>
              <a:rPr lang="en-US" sz="2200" dirty="0">
                <a:solidFill>
                  <a:schemeClr val="bg1"/>
                </a:solidFill>
              </a:rPr>
              <a:t>subscribe</a:t>
            </a:r>
            <a:r>
              <a:rPr lang="en-US" sz="2200" dirty="0"/>
              <a:t>(s-&gt; </a:t>
            </a:r>
            <a:r>
              <a:rPr lang="en-US" sz="2200" dirty="0" err="1"/>
              <a:t>System.out.println</a:t>
            </a:r>
            <a:r>
              <a:rPr lang="en-US" sz="2200" dirty="0"/>
              <a:t>("Subscriber One-"+ s));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600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What is reactive programming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Intro to Spring </a:t>
            </a:r>
            <a:r>
              <a:rPr lang="en-US" dirty="0" err="1"/>
              <a:t>WebFlux</a:t>
            </a:r>
            <a:endParaRPr lang="en-US" dirty="0"/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Working with Flux and Mono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Programming Models</a:t>
            </a:r>
          </a:p>
          <a:p>
            <a:pPr marL="0" indent="0">
              <a:lnSpc>
                <a:spcPts val="4000"/>
              </a:lnSpc>
              <a:buNone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>
          <a:xfrm>
            <a:off x="190405" y="1196126"/>
            <a:ext cx="11811193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subscribe</a:t>
            </a:r>
            <a:r>
              <a:rPr lang="en-US" dirty="0"/>
              <a:t> method could accept other parameters as </a:t>
            </a:r>
            <a:br>
              <a:rPr lang="en-US" dirty="0"/>
            </a:br>
            <a:r>
              <a:rPr lang="en-US" dirty="0"/>
              <a:t>well to handle the 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  <a:r>
              <a:rPr lang="en-US" dirty="0"/>
              <a:t> and </a:t>
            </a:r>
            <a:r>
              <a:rPr lang="en-US" b="1" dirty="0">
                <a:solidFill>
                  <a:schemeClr val="bg1"/>
                </a:solidFill>
              </a:rPr>
              <a:t>completion</a:t>
            </a:r>
            <a:r>
              <a:rPr lang="en-US" dirty="0"/>
              <a:t> calls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Mono and Flux (3)</a:t>
            </a:r>
          </a:p>
        </p:txBody>
      </p:sp>
      <p:sp>
        <p:nvSpPr>
          <p:cNvPr id="6" name="Текстов контейнер 1"/>
          <p:cNvSpPr txBox="1">
            <a:spLocks/>
          </p:cNvSpPr>
          <p:nvPr/>
        </p:nvSpPr>
        <p:spPr>
          <a:xfrm>
            <a:off x="966000" y="2889000"/>
            <a:ext cx="9651489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Flux.just</a:t>
            </a:r>
            <a:r>
              <a:rPr lang="en-US" dirty="0"/>
              <a:t>(1,2,3)</a:t>
            </a:r>
          </a:p>
          <a:p>
            <a:r>
              <a:rPr lang="en-US" dirty="0"/>
              <a:t>.</a:t>
            </a:r>
            <a:r>
              <a:rPr lang="en-US" dirty="0">
                <a:solidFill>
                  <a:schemeClr val="bg1"/>
                </a:solidFill>
              </a:rPr>
              <a:t>subscribe</a:t>
            </a:r>
            <a:r>
              <a:rPr lang="en-US" dirty="0"/>
              <a:t>(</a:t>
            </a:r>
          </a:p>
          <a:p>
            <a:r>
              <a:rPr lang="en-US" dirty="0"/>
              <a:t>       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/>
              <a:t> -&gt; </a:t>
            </a:r>
            <a:r>
              <a:rPr lang="en-US" dirty="0" err="1"/>
              <a:t>System.out.println</a:t>
            </a:r>
            <a:r>
              <a:rPr lang="en-US" dirty="0"/>
              <a:t>("Received :: " + </a:t>
            </a:r>
            <a:r>
              <a:rPr lang="en-US" dirty="0" err="1"/>
              <a:t>i</a:t>
            </a:r>
            <a:r>
              <a:rPr lang="en-US" dirty="0"/>
              <a:t>),  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chemeClr val="bg1"/>
                </a:solidFill>
              </a:rPr>
              <a:t>err</a:t>
            </a:r>
            <a:r>
              <a:rPr lang="en-US" dirty="0"/>
              <a:t> -&gt; </a:t>
            </a:r>
            <a:r>
              <a:rPr lang="en-US" dirty="0" err="1"/>
              <a:t>System.out.println</a:t>
            </a:r>
            <a:r>
              <a:rPr lang="en-US" dirty="0"/>
              <a:t>("Error :: " + err),  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-&gt;</a:t>
            </a:r>
            <a:r>
              <a:rPr lang="en-US" dirty="0" err="1"/>
              <a:t>System.out.println</a:t>
            </a:r>
            <a:r>
              <a:rPr lang="en-US" dirty="0"/>
              <a:t>("Successfully completed")</a:t>
            </a:r>
          </a:p>
          <a:p>
            <a:r>
              <a:rPr lang="en-US" dirty="0"/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631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Programming Models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9774F2-20FC-42F2-B785-A211CE45D60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089" y="664516"/>
            <a:ext cx="3012361" cy="369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3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We can implement it in two ways: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Annotated Controllers 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/>
              <a:t>using Spring MVC annotations with minimum </a:t>
            </a:r>
            <a:br>
              <a:rPr lang="en-US" dirty="0"/>
            </a:br>
            <a:r>
              <a:rPr lang="en-US" dirty="0"/>
              <a:t>modifications</a:t>
            </a:r>
            <a:endParaRPr lang="bg-BG" dirty="0"/>
          </a:p>
          <a:p>
            <a:pPr lvl="2">
              <a:buClr>
                <a:schemeClr val="tx1"/>
              </a:buClr>
            </a:pPr>
            <a:r>
              <a:rPr lang="en-US" dirty="0"/>
              <a:t>The old applications can also be converted to reactive nature and can use its features and benefits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Functional Endpoints 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functional lambda style of programming</a:t>
            </a:r>
          </a:p>
          <a:p>
            <a:pPr lvl="2">
              <a:buClr>
                <a:schemeClr val="tx1"/>
              </a:buClr>
            </a:pPr>
            <a:endParaRPr lang="en-US" dirty="0"/>
          </a:p>
          <a:p>
            <a:pPr marL="1218438" lvl="2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Models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035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Annotated Controllers VS </a:t>
            </a:r>
            <a:r>
              <a:rPr lang="en-US" dirty="0" err="1"/>
              <a:t>Func</a:t>
            </a:r>
            <a:r>
              <a:rPr lang="en-US" dirty="0"/>
              <a:t> Endpoints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1431237" y="1977298"/>
            <a:ext cx="3164525" cy="55893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>
                <a:solidFill>
                  <a:srgbClr val="FFFFFF"/>
                </a:solidFill>
              </a:rPr>
              <a:t>HTTP Request/Response</a:t>
            </a:r>
            <a:endParaRPr lang="en-US" sz="2200" b="1" dirty="0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97915" y="1250618"/>
            <a:ext cx="3300507" cy="624374"/>
          </a:xfrm>
          <a:prstGeom prst="rect">
            <a:avLst/>
          </a:prstGeom>
          <a:solidFill>
            <a:schemeClr val="bg2">
              <a:alpha val="0"/>
            </a:schemeClr>
          </a:solidFill>
          <a:ln w="12700">
            <a:noFill/>
          </a:ln>
          <a:effectLst/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solidFill>
                  <a:schemeClr val="bg1"/>
                </a:solidFill>
              </a:rPr>
              <a:t>Annotated Controllers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425668" y="2996933"/>
            <a:ext cx="3164525" cy="55893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>
                <a:solidFill>
                  <a:srgbClr val="FFFFFF"/>
                </a:solidFill>
              </a:rPr>
              <a:t>Rest Controller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425668" y="3972968"/>
            <a:ext cx="3164525" cy="55893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>
                <a:solidFill>
                  <a:srgbClr val="FFFFFF"/>
                </a:solidFill>
              </a:rPr>
              <a:t>Service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425668" y="4955509"/>
            <a:ext cx="3164525" cy="55893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>
                <a:solidFill>
                  <a:srgbClr val="FFFFFF"/>
                </a:solidFill>
              </a:rPr>
              <a:t>Repository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407019" y="5986307"/>
            <a:ext cx="3164525" cy="55893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>
                <a:solidFill>
                  <a:srgbClr val="FFFFFF"/>
                </a:solidFill>
              </a:rPr>
              <a:t>Database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7401000" y="1995582"/>
            <a:ext cx="3164525" cy="55893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>
                <a:solidFill>
                  <a:srgbClr val="FFFFFF"/>
                </a:solidFill>
              </a:rPr>
              <a:t>HTTP Request/Response</a:t>
            </a:r>
            <a:endParaRPr lang="en-US" sz="2200" b="1" dirty="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84599" y="1285543"/>
            <a:ext cx="3056708" cy="624374"/>
          </a:xfrm>
          <a:prstGeom prst="rect">
            <a:avLst/>
          </a:prstGeom>
          <a:solidFill>
            <a:schemeClr val="bg2">
              <a:alpha val="0"/>
            </a:schemeClr>
          </a:solidFill>
          <a:ln w="12700">
            <a:noFill/>
          </a:ln>
          <a:effectLst/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solidFill>
                  <a:schemeClr val="bg1"/>
                </a:solidFill>
              </a:rPr>
              <a:t>Functional Endpoints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7395431" y="3015217"/>
            <a:ext cx="3164525" cy="55893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>
                <a:solidFill>
                  <a:srgbClr val="FFFFFF"/>
                </a:solidFill>
              </a:rPr>
              <a:t>Router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7395431" y="4011675"/>
            <a:ext cx="3164525" cy="55893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>
                <a:solidFill>
                  <a:srgbClr val="FFFFFF"/>
                </a:solidFill>
              </a:rPr>
              <a:t>Handler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7395431" y="5031917"/>
            <a:ext cx="3164525" cy="55893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>
                <a:solidFill>
                  <a:srgbClr val="FFFFFF"/>
                </a:solidFill>
              </a:rPr>
              <a:t>Repository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7376782" y="6004591"/>
            <a:ext cx="3164525" cy="55893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>
                <a:solidFill>
                  <a:srgbClr val="FFFFFF"/>
                </a:solidFill>
              </a:rPr>
              <a:t>Database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715172" y="2554516"/>
            <a:ext cx="0" cy="34619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715172" y="3535521"/>
            <a:ext cx="0" cy="34619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715172" y="4531979"/>
            <a:ext cx="0" cy="34619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715172" y="5552221"/>
            <a:ext cx="0" cy="34619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735006" y="2650740"/>
            <a:ext cx="0" cy="34619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735006" y="3631745"/>
            <a:ext cx="0" cy="34619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735006" y="4628203"/>
            <a:ext cx="0" cy="34619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735006" y="5648445"/>
            <a:ext cx="0" cy="34619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182102" y="2565599"/>
            <a:ext cx="0" cy="335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3158552" y="3535521"/>
            <a:ext cx="0" cy="335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3178896" y="4531979"/>
            <a:ext cx="0" cy="335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3178896" y="5546217"/>
            <a:ext cx="0" cy="335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9191846" y="2656281"/>
            <a:ext cx="0" cy="335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9168296" y="3626203"/>
            <a:ext cx="0" cy="335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9188640" y="4622661"/>
            <a:ext cx="0" cy="335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9188640" y="5636899"/>
            <a:ext cx="0" cy="335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645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Similar</a:t>
            </a:r>
            <a:r>
              <a:rPr lang="en-US" dirty="0"/>
              <a:t> to how we use controllers in </a:t>
            </a:r>
            <a:r>
              <a:rPr lang="en-US" b="1" dirty="0">
                <a:solidFill>
                  <a:schemeClr val="bg1"/>
                </a:solidFill>
              </a:rPr>
              <a:t>classic Spring MVC</a:t>
            </a:r>
          </a:p>
          <a:p>
            <a:pPr>
              <a:buClr>
                <a:schemeClr val="tx2"/>
              </a:buClr>
            </a:pPr>
            <a:r>
              <a:rPr lang="en-US" dirty="0"/>
              <a:t>To mark a class as a controller, we use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@RestController </a:t>
            </a:r>
            <a:r>
              <a:rPr lang="en-US" dirty="0"/>
              <a:t>annotation on a class level.</a:t>
            </a:r>
          </a:p>
          <a:p>
            <a:pPr>
              <a:buClr>
                <a:schemeClr val="tx2"/>
              </a:buClr>
            </a:pPr>
            <a:r>
              <a:rPr lang="en-US" dirty="0"/>
              <a:t>Having Spring WebFlux and the Reactor Core dependencies, in </a:t>
            </a:r>
            <a:br>
              <a:rPr lang="en-US" dirty="0"/>
            </a:br>
            <a:r>
              <a:rPr lang="en-US" dirty="0"/>
              <a:t>the class path, will let Spring know that the 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RestController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/>
              <a:t>is in fact a reactive component and add support for </a:t>
            </a:r>
            <a:r>
              <a:rPr lang="en-US" b="1" dirty="0">
                <a:solidFill>
                  <a:schemeClr val="bg1"/>
                </a:solidFill>
              </a:rPr>
              <a:t>Mono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Flux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Annotated Controllers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908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>
          <a:xfrm>
            <a:off x="190406" y="1211571"/>
            <a:ext cx="12769136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Annotated Controller Example</a:t>
            </a:r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Annotated Controllers Example</a:t>
            </a:r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1"/>
          </p:nvPr>
        </p:nvSpPr>
        <p:spPr>
          <a:xfrm>
            <a:off x="458529" y="1995937"/>
            <a:ext cx="10961435" cy="437745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RestController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("/students")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public class </a:t>
            </a:r>
            <a:r>
              <a:rPr lang="en-US" dirty="0" err="1"/>
              <a:t>StudentsControllers</a:t>
            </a:r>
            <a:r>
              <a:rPr lang="en-US" dirty="0"/>
              <a:t>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accent2"/>
                </a:solidFill>
              </a:rPr>
              <a:t>	//Inject </a:t>
            </a:r>
            <a:r>
              <a:rPr lang="en-US" dirty="0" err="1">
                <a:solidFill>
                  <a:schemeClr val="accent2"/>
                </a:solidFill>
              </a:rPr>
              <a:t>studentsService</a:t>
            </a:r>
            <a:r>
              <a:rPr lang="en-US" dirty="0">
                <a:solidFill>
                  <a:schemeClr val="accent2"/>
                </a:solidFill>
              </a:rPr>
              <a:t> in constructor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	@</a:t>
            </a:r>
            <a:r>
              <a:rPr lang="en-US" dirty="0" err="1"/>
              <a:t>GetMapping</a:t>
            </a:r>
            <a:r>
              <a:rPr lang="en-US" dirty="0"/>
              <a:t>("/all")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	public </a:t>
            </a:r>
            <a:r>
              <a:rPr lang="en-US" dirty="0">
                <a:solidFill>
                  <a:schemeClr val="bg1"/>
                </a:solidFill>
              </a:rPr>
              <a:t>Flux&lt;Students&gt;</a:t>
            </a:r>
            <a:r>
              <a:rPr lang="en-US" dirty="0"/>
              <a:t> </a:t>
            </a:r>
            <a:r>
              <a:rPr lang="en-US" dirty="0" err="1"/>
              <a:t>findAll</a:t>
            </a:r>
            <a:r>
              <a:rPr lang="en-US" dirty="0"/>
              <a:t>(){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		return </a:t>
            </a:r>
            <a:r>
              <a:rPr lang="en-US" dirty="0" err="1"/>
              <a:t>studentsService.findAll</a:t>
            </a:r>
            <a:r>
              <a:rPr lang="en-US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	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726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3200" dirty="0"/>
              <a:t>Spring </a:t>
            </a:r>
            <a:r>
              <a:rPr lang="en-US" sz="3200" dirty="0" err="1"/>
              <a:t>WebFlux</a:t>
            </a:r>
            <a:r>
              <a:rPr lang="en-US" sz="3200" dirty="0"/>
              <a:t> includes </a:t>
            </a:r>
            <a:r>
              <a:rPr lang="en-US" sz="3200" b="1" dirty="0" err="1">
                <a:solidFill>
                  <a:schemeClr val="bg1"/>
                </a:solidFill>
              </a:rPr>
              <a:t>WebFlux.fn</a:t>
            </a:r>
            <a:r>
              <a:rPr lang="en-US" sz="3200" dirty="0"/>
              <a:t>, a lightweight functional </a:t>
            </a:r>
            <a:br>
              <a:rPr lang="en-US" sz="3200" dirty="0"/>
            </a:br>
            <a:r>
              <a:rPr lang="en-US" sz="3200" dirty="0"/>
              <a:t>programming model in which functions are used to </a:t>
            </a:r>
            <a:r>
              <a:rPr lang="en-US" sz="3200" b="1" dirty="0">
                <a:solidFill>
                  <a:schemeClr val="bg1"/>
                </a:solidFill>
              </a:rPr>
              <a:t>route</a:t>
            </a:r>
            <a:r>
              <a:rPr lang="en-US" sz="3200" dirty="0"/>
              <a:t> and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handle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requests</a:t>
            </a:r>
            <a:r>
              <a:rPr lang="en-US" sz="3200" dirty="0"/>
              <a:t> and contracts are designed for immutability</a:t>
            </a:r>
          </a:p>
          <a:p>
            <a:pPr>
              <a:buClr>
                <a:schemeClr val="tx2"/>
              </a:buClr>
            </a:pPr>
            <a:r>
              <a:rPr lang="en-US" sz="3200" dirty="0"/>
              <a:t>An HTTP request is handled with a </a:t>
            </a:r>
            <a:r>
              <a:rPr lang="en-US" sz="3200" b="1" dirty="0" err="1">
                <a:solidFill>
                  <a:schemeClr val="bg1"/>
                </a:solidFill>
              </a:rPr>
              <a:t>HandlerFunction</a:t>
            </a:r>
            <a:r>
              <a:rPr lang="en-US" sz="3200" dirty="0"/>
              <a:t> that takes </a:t>
            </a:r>
            <a:r>
              <a:rPr lang="en-US" sz="3200" dirty="0" err="1"/>
              <a:t>ServerRequest</a:t>
            </a:r>
            <a:r>
              <a:rPr lang="en-US" sz="3200" dirty="0"/>
              <a:t> and returns a delayed </a:t>
            </a:r>
            <a:r>
              <a:rPr lang="en-US" sz="3200" dirty="0" err="1"/>
              <a:t>ServerResponse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Mono&lt;</a:t>
            </a:r>
            <a:r>
              <a:rPr lang="en-US" sz="3200" b="1" dirty="0" err="1">
                <a:solidFill>
                  <a:schemeClr val="bg1"/>
                </a:solidFill>
              </a:rPr>
              <a:t>ServerResponse</a:t>
            </a:r>
            <a:r>
              <a:rPr lang="en-US" sz="3200" b="1" dirty="0">
                <a:solidFill>
                  <a:schemeClr val="bg1"/>
                </a:solidFill>
              </a:rPr>
              <a:t>&gt;</a:t>
            </a:r>
          </a:p>
          <a:p>
            <a:pPr>
              <a:buClr>
                <a:schemeClr val="tx2"/>
              </a:buClr>
            </a:pPr>
            <a:r>
              <a:rPr lang="en-US" sz="3200" dirty="0"/>
              <a:t>Incoming requests are routed to a handler function with a </a:t>
            </a:r>
            <a:br>
              <a:rPr lang="en-US" sz="3200" dirty="0"/>
            </a:br>
            <a:r>
              <a:rPr lang="en-US" sz="3200" b="1" dirty="0" err="1">
                <a:solidFill>
                  <a:schemeClr val="bg1"/>
                </a:solidFill>
              </a:rPr>
              <a:t>RouterFunction</a:t>
            </a:r>
            <a:r>
              <a:rPr lang="en-US" sz="3200" dirty="0"/>
              <a:t> - takes </a:t>
            </a:r>
            <a:r>
              <a:rPr lang="en-US" sz="3200" dirty="0" err="1"/>
              <a:t>ServerRequest</a:t>
            </a:r>
            <a:r>
              <a:rPr lang="en-US" sz="3200" dirty="0"/>
              <a:t> and returns a delayed </a:t>
            </a:r>
            <a:br>
              <a:rPr lang="en-US" sz="3200" dirty="0"/>
            </a:br>
            <a:r>
              <a:rPr lang="en-US" sz="3200" dirty="0" err="1"/>
              <a:t>HandlerFunction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Mono&lt;</a:t>
            </a:r>
            <a:r>
              <a:rPr lang="en-US" sz="3200" b="1" dirty="0" err="1">
                <a:solidFill>
                  <a:schemeClr val="bg1"/>
                </a:solidFill>
              </a:rPr>
              <a:t>HandlerFunction</a:t>
            </a:r>
            <a:r>
              <a:rPr lang="en-US" sz="3200" b="1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Functional Endpoints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206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>
          <a:xfrm>
            <a:off x="190406" y="1211571"/>
            <a:ext cx="12769136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 of Student Handler</a:t>
            </a:r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Endpoints Example – Handler</a:t>
            </a:r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1"/>
          </p:nvPr>
        </p:nvSpPr>
        <p:spPr>
          <a:xfrm>
            <a:off x="458529" y="1995937"/>
            <a:ext cx="10961435" cy="418900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public class </a:t>
            </a:r>
            <a:r>
              <a:rPr lang="en-US" sz="2000" dirty="0" err="1">
                <a:solidFill>
                  <a:schemeClr val="tx1"/>
                </a:solidFill>
              </a:rPr>
              <a:t>StudentHandler</a:t>
            </a:r>
            <a:r>
              <a:rPr lang="en-US" sz="2000" dirty="0">
                <a:solidFill>
                  <a:schemeClr val="tx1"/>
                </a:solidFill>
              </a:rPr>
              <a:t>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accent2"/>
                </a:solidFill>
              </a:rPr>
              <a:t>//...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public </a:t>
            </a:r>
            <a:r>
              <a:rPr lang="en-US" sz="2000" dirty="0">
                <a:solidFill>
                  <a:schemeClr val="bg1"/>
                </a:solidFill>
              </a:rPr>
              <a:t>Mono&lt;</a:t>
            </a:r>
            <a:r>
              <a:rPr lang="en-US" sz="2000" dirty="0" err="1">
                <a:solidFill>
                  <a:schemeClr val="bg1"/>
                </a:solidFill>
              </a:rPr>
              <a:t>ServerResponse</a:t>
            </a:r>
            <a:r>
              <a:rPr lang="en-US" sz="2000" dirty="0">
                <a:solidFill>
                  <a:schemeClr val="bg1"/>
                </a:solidFill>
              </a:rPr>
              <a:t>&gt;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getStudent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ServerRequest</a:t>
            </a:r>
            <a:r>
              <a:rPr lang="en-US" sz="2000" dirty="0">
                <a:solidFill>
                  <a:schemeClr val="tx1"/>
                </a:solidFill>
              </a:rPr>
              <a:t> request) {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studentId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dirty="0" err="1">
                <a:solidFill>
                  <a:schemeClr val="tx1"/>
                </a:solidFill>
              </a:rPr>
              <a:t>Integer.valueOf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request.pathVariable</a:t>
            </a:r>
            <a:r>
              <a:rPr lang="en-US" sz="2000" dirty="0">
                <a:solidFill>
                  <a:schemeClr val="tx1"/>
                </a:solidFill>
              </a:rPr>
              <a:t>("id"));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	return </a:t>
            </a:r>
            <a:r>
              <a:rPr lang="en-US" sz="2000" dirty="0" err="1">
                <a:solidFill>
                  <a:schemeClr val="tx1"/>
                </a:solidFill>
              </a:rPr>
              <a:t>repository.getStudent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studentId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	.</a:t>
            </a:r>
            <a:r>
              <a:rPr lang="en-US" sz="2000" dirty="0" err="1">
                <a:solidFill>
                  <a:schemeClr val="tx1"/>
                </a:solidFill>
              </a:rPr>
              <a:t>flatMap</a:t>
            </a:r>
            <a:r>
              <a:rPr lang="en-US" sz="2000" dirty="0">
                <a:solidFill>
                  <a:schemeClr val="tx1"/>
                </a:solidFill>
              </a:rPr>
              <a:t>(student -&gt;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		</a:t>
            </a:r>
            <a:r>
              <a:rPr lang="en-US" sz="2000" dirty="0">
                <a:solidFill>
                  <a:schemeClr val="bg1"/>
                </a:solidFill>
              </a:rPr>
              <a:t>ok</a:t>
            </a:r>
            <a:r>
              <a:rPr lang="en-US" sz="2000" dirty="0">
                <a:solidFill>
                  <a:schemeClr val="tx1"/>
                </a:solidFill>
              </a:rPr>
              <a:t>().</a:t>
            </a:r>
            <a:r>
              <a:rPr lang="en-US" sz="2000" dirty="0" err="1">
                <a:solidFill>
                  <a:schemeClr val="bg1"/>
                </a:solidFill>
              </a:rPr>
              <a:t>contentType</a:t>
            </a:r>
            <a:r>
              <a:rPr lang="en-US" sz="2000" dirty="0">
                <a:solidFill>
                  <a:schemeClr val="tx1"/>
                </a:solidFill>
              </a:rPr>
              <a:t>(APPLICATION_JSON).</a:t>
            </a:r>
            <a:r>
              <a:rPr lang="en-US" sz="2000" dirty="0" err="1">
                <a:solidFill>
                  <a:schemeClr val="bg1"/>
                </a:solidFill>
              </a:rPr>
              <a:t>bodyValue</a:t>
            </a:r>
            <a:r>
              <a:rPr lang="en-US" sz="2000" dirty="0">
                <a:solidFill>
                  <a:schemeClr val="tx1"/>
                </a:solidFill>
              </a:rPr>
              <a:t>(student))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	.</a:t>
            </a:r>
            <a:r>
              <a:rPr lang="en-US" sz="2000" dirty="0" err="1">
                <a:solidFill>
                  <a:schemeClr val="bg1"/>
                </a:solidFill>
              </a:rPr>
              <a:t>switchIfEmpty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ServerResponse.notFound</a:t>
            </a:r>
            <a:r>
              <a:rPr lang="en-US" sz="2000" dirty="0">
                <a:solidFill>
                  <a:schemeClr val="tx1"/>
                </a:solidFill>
              </a:rPr>
              <a:t>().build());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} </a:t>
            </a:r>
            <a:r>
              <a:rPr lang="en-US" sz="2000" dirty="0">
                <a:solidFill>
                  <a:schemeClr val="accent2"/>
                </a:solidFill>
              </a:rPr>
              <a:t>//...</a:t>
            </a:r>
            <a:r>
              <a:rPr lang="en-US" sz="2000" dirty="0">
                <a:solidFill>
                  <a:schemeClr val="tx1"/>
                </a:solidFill>
              </a:rPr>
              <a:t> 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532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>
          <a:xfrm>
            <a:off x="190406" y="1211571"/>
            <a:ext cx="12769136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 Example of Router Function</a:t>
            </a:r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Endpoints Example – Router</a:t>
            </a:r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1"/>
          </p:nvPr>
        </p:nvSpPr>
        <p:spPr>
          <a:xfrm>
            <a:off x="458529" y="2457492"/>
            <a:ext cx="10961435" cy="291173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accent2"/>
                </a:solidFill>
              </a:rPr>
              <a:t>//... Inject </a:t>
            </a:r>
            <a:r>
              <a:rPr lang="en-US" sz="2000" dirty="0" err="1">
                <a:solidFill>
                  <a:schemeClr val="accent2"/>
                </a:solidFill>
              </a:rPr>
              <a:t>PersonHandler</a:t>
            </a:r>
            <a:r>
              <a:rPr lang="en-US" sz="2000" dirty="0">
                <a:solidFill>
                  <a:schemeClr val="accent2"/>
                </a:solidFill>
              </a:rPr>
              <a:t> in constructor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chemeClr val="bg1"/>
                </a:solidFill>
              </a:rPr>
              <a:t>RouterFunction</a:t>
            </a:r>
            <a:r>
              <a:rPr lang="en-US" sz="2000" dirty="0">
                <a:solidFill>
                  <a:schemeClr val="tx2"/>
                </a:solidFill>
              </a:rPr>
              <a:t>&lt;</a:t>
            </a:r>
            <a:r>
              <a:rPr lang="en-US" sz="2000" dirty="0" err="1">
                <a:solidFill>
                  <a:schemeClr val="bg1"/>
                </a:solidFill>
              </a:rPr>
              <a:t>ServerResponse</a:t>
            </a:r>
            <a:r>
              <a:rPr lang="en-US" sz="2000" dirty="0">
                <a:solidFill>
                  <a:schemeClr val="tx2"/>
                </a:solidFill>
              </a:rPr>
              <a:t>&gt;</a:t>
            </a:r>
            <a:r>
              <a:rPr lang="en-US" sz="2000" dirty="0">
                <a:solidFill>
                  <a:schemeClr val="tx1"/>
                </a:solidFill>
              </a:rPr>
              <a:t> router = router()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.</a:t>
            </a:r>
            <a:r>
              <a:rPr lang="en-US" sz="2000" dirty="0">
                <a:solidFill>
                  <a:schemeClr val="bg1"/>
                </a:solidFill>
              </a:rPr>
              <a:t>GET</a:t>
            </a:r>
            <a:r>
              <a:rPr lang="en-US" sz="2000" dirty="0">
                <a:solidFill>
                  <a:schemeClr val="tx1"/>
                </a:solidFill>
              </a:rPr>
              <a:t>("/student/{id}", accept(APPLICATION_JSON), </a:t>
            </a:r>
            <a:r>
              <a:rPr lang="en-US" sz="2000" dirty="0">
                <a:solidFill>
                  <a:schemeClr val="bg1"/>
                </a:solidFill>
              </a:rPr>
              <a:t>handler</a:t>
            </a:r>
            <a:r>
              <a:rPr lang="en-US" sz="2000" dirty="0">
                <a:solidFill>
                  <a:schemeClr val="tx2"/>
                </a:solidFill>
              </a:rPr>
              <a:t>::</a:t>
            </a:r>
            <a:r>
              <a:rPr lang="en-US" sz="2000" dirty="0" err="1">
                <a:solidFill>
                  <a:schemeClr val="bg1"/>
                </a:solidFill>
              </a:rPr>
              <a:t>getStudent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.</a:t>
            </a:r>
            <a:r>
              <a:rPr lang="en-US" sz="2000" dirty="0">
                <a:solidFill>
                  <a:schemeClr val="bg1"/>
                </a:solidFill>
              </a:rPr>
              <a:t>GET</a:t>
            </a:r>
            <a:r>
              <a:rPr lang="en-US" sz="2000" dirty="0">
                <a:solidFill>
                  <a:schemeClr val="tx1"/>
                </a:solidFill>
              </a:rPr>
              <a:t>("/student ", accept(APPLICATION_JSON), </a:t>
            </a:r>
            <a:r>
              <a:rPr lang="en-US" sz="2000" dirty="0">
                <a:solidFill>
                  <a:schemeClr val="bg1"/>
                </a:solidFill>
              </a:rPr>
              <a:t>handler</a:t>
            </a:r>
            <a:r>
              <a:rPr lang="en-US" sz="2000" dirty="0">
                <a:solidFill>
                  <a:schemeClr val="tx2"/>
                </a:solidFill>
              </a:rPr>
              <a:t>::</a:t>
            </a:r>
            <a:r>
              <a:rPr lang="en-US" sz="2000" dirty="0" err="1">
                <a:solidFill>
                  <a:schemeClr val="bg1"/>
                </a:solidFill>
              </a:rPr>
              <a:t>listStudents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.</a:t>
            </a:r>
            <a:r>
              <a:rPr lang="en-US" sz="2000" dirty="0">
                <a:solidFill>
                  <a:schemeClr val="bg1"/>
                </a:solidFill>
              </a:rPr>
              <a:t>POST</a:t>
            </a:r>
            <a:r>
              <a:rPr lang="en-US" sz="2000" dirty="0">
                <a:solidFill>
                  <a:schemeClr val="tx1"/>
                </a:solidFill>
              </a:rPr>
              <a:t>("/student ", </a:t>
            </a:r>
            <a:r>
              <a:rPr lang="en-US" sz="2000" dirty="0">
                <a:solidFill>
                  <a:schemeClr val="bg1"/>
                </a:solidFill>
              </a:rPr>
              <a:t>handler</a:t>
            </a:r>
            <a:r>
              <a:rPr lang="en-US" sz="2000" dirty="0">
                <a:solidFill>
                  <a:schemeClr val="tx2"/>
                </a:solidFill>
              </a:rPr>
              <a:t>::</a:t>
            </a:r>
            <a:r>
              <a:rPr lang="en-US" sz="2000" dirty="0" err="1">
                <a:solidFill>
                  <a:schemeClr val="bg1"/>
                </a:solidFill>
              </a:rPr>
              <a:t>createStudent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.build();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565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@Configuration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@EnableWebFlux </a:t>
            </a:r>
            <a:r>
              <a:rPr lang="en-US" dirty="0"/>
              <a:t>annotations </a:t>
            </a:r>
            <a:br>
              <a:rPr lang="en-US" dirty="0"/>
            </a:br>
            <a:r>
              <a:rPr lang="en-US" dirty="0"/>
              <a:t>mark a class as a configuration class and Spring's bean </a:t>
            </a:r>
            <a:br>
              <a:rPr lang="en-US" dirty="0"/>
            </a:br>
            <a:r>
              <a:rPr lang="en-US" dirty="0"/>
              <a:t>management will register it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use or extend the existing WebFlux configuration API, </a:t>
            </a:r>
            <a:br>
              <a:rPr lang="en-US" dirty="0"/>
            </a:br>
            <a:r>
              <a:rPr lang="en-US" dirty="0"/>
              <a:t>you can implement </a:t>
            </a:r>
            <a:r>
              <a:rPr lang="en-US" b="1" dirty="0" err="1">
                <a:solidFill>
                  <a:schemeClr val="bg1"/>
                </a:solidFill>
              </a:rPr>
              <a:t>WebFluxConfigurer</a:t>
            </a:r>
            <a:endParaRPr lang="en-US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604977" y="4390795"/>
            <a:ext cx="10961435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@Configuration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@EnableWebFlux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public class Configuration implements </a:t>
            </a:r>
            <a:r>
              <a:rPr lang="en-US" dirty="0" err="1">
                <a:solidFill>
                  <a:schemeClr val="bg1"/>
                </a:solidFill>
              </a:rPr>
              <a:t>WebFluxConfigurer</a:t>
            </a:r>
            <a:r>
              <a:rPr lang="en-US" dirty="0"/>
              <a:t> {...}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WebFlux Configuration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013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6600" b="1" u="sng" dirty="0">
                <a:solidFill>
                  <a:schemeClr val="bg1"/>
                </a:solidFill>
              </a:rPr>
              <a:t>sli.do</a:t>
            </a:r>
            <a:br>
              <a:rPr lang="en-US" sz="5400" b="1" dirty="0"/>
            </a:br>
            <a:r>
              <a:rPr lang="en-US" sz="9600" b="1" dirty="0"/>
              <a:t>#</a:t>
            </a:r>
            <a:r>
              <a:rPr lang="en-US" sz="9600" b="1" noProof="1"/>
              <a:t>java-web</a:t>
            </a:r>
            <a:endParaRPr lang="en-US" sz="5400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9774F2-20FC-42F2-B785-A211CE45D60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089" y="664516"/>
            <a:ext cx="3012361" cy="369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67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3073" y="1656227"/>
            <a:ext cx="7968258" cy="4850774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sz="3000" dirty="0">
                <a:solidFill>
                  <a:schemeClr val="bg2"/>
                </a:solidFill>
              </a:rPr>
              <a:t>Reactive Programming Is a model of coding where </a:t>
            </a:r>
            <a:r>
              <a:rPr lang="en-US" sz="3000" b="1" dirty="0">
                <a:solidFill>
                  <a:schemeClr val="accent1"/>
                </a:solidFill>
              </a:rPr>
              <a:t>communication</a:t>
            </a:r>
            <a:r>
              <a:rPr lang="bg-BG" sz="3000" b="1" dirty="0">
                <a:solidFill>
                  <a:schemeClr val="accent1"/>
                </a:solidFill>
              </a:rPr>
              <a:t> </a:t>
            </a:r>
            <a:r>
              <a:rPr lang="en-US" sz="3000" b="1" dirty="0">
                <a:solidFill>
                  <a:schemeClr val="accent1"/>
                </a:solidFill>
              </a:rPr>
              <a:t>happens</a:t>
            </a:r>
            <a:r>
              <a:rPr lang="en-US" sz="3000" dirty="0">
                <a:solidFill>
                  <a:schemeClr val="accent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through a </a:t>
            </a:r>
            <a:r>
              <a:rPr lang="en-US" sz="3000" b="1" dirty="0">
                <a:solidFill>
                  <a:schemeClr val="accent1"/>
                </a:solidFill>
              </a:rPr>
              <a:t>non-blocking stream of data</a:t>
            </a:r>
          </a:p>
          <a:p>
            <a:pPr latinLnBrk="0">
              <a:buClr>
                <a:schemeClr val="bg2"/>
              </a:buClr>
            </a:pPr>
            <a:r>
              <a:rPr lang="en-US" sz="3000" b="1" dirty="0" err="1">
                <a:solidFill>
                  <a:schemeClr val="accent1"/>
                </a:solidFill>
              </a:rPr>
              <a:t>Webflux</a:t>
            </a:r>
            <a:r>
              <a:rPr lang="en-US" sz="3000" b="1" dirty="0">
                <a:solidFill>
                  <a:schemeClr val="accent1"/>
                </a:solidFill>
              </a:rPr>
              <a:t> is a Web framework </a:t>
            </a:r>
            <a:r>
              <a:rPr lang="en-US" sz="3000" dirty="0">
                <a:solidFill>
                  <a:schemeClr val="bg2"/>
                </a:solidFill>
              </a:rPr>
              <a:t>that brings support for the </a:t>
            </a:r>
            <a:r>
              <a:rPr lang="en-US" sz="3000" b="1" dirty="0">
                <a:solidFill>
                  <a:schemeClr val="bg2"/>
                </a:solidFill>
              </a:rPr>
              <a:t>reactive</a:t>
            </a:r>
            <a:r>
              <a:rPr lang="en-US" sz="3000" dirty="0">
                <a:solidFill>
                  <a:schemeClr val="bg2"/>
                </a:solidFill>
              </a:rPr>
              <a:t> programming model</a:t>
            </a:r>
            <a:endParaRPr lang="en-US" sz="3000" b="1" dirty="0">
              <a:solidFill>
                <a:schemeClr val="accent1"/>
              </a:solidFill>
            </a:endParaRPr>
          </a:p>
          <a:p>
            <a:pPr latinLnBrk="0">
              <a:buClr>
                <a:schemeClr val="bg2"/>
              </a:buClr>
            </a:pPr>
            <a:r>
              <a:rPr lang="en-US" sz="3000" b="1" dirty="0">
                <a:solidFill>
                  <a:schemeClr val="accent1"/>
                </a:solidFill>
              </a:rPr>
              <a:t>Programming models</a:t>
            </a:r>
          </a:p>
          <a:p>
            <a:pPr lvl="1" latinLnBrk="0"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Annotated Controllers </a:t>
            </a:r>
          </a:p>
          <a:p>
            <a:pPr lvl="1" latinLnBrk="0"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Functional Endpoints</a:t>
            </a:r>
            <a:endParaRPr lang="en-US" sz="3000" b="1" dirty="0">
              <a:solidFill>
                <a:schemeClr val="accent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4B3EC666-83E0-4D47-B348-5F60E2A933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10307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Reactive Programming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77FB11-8DD5-4B7A-A995-D0CC91B03D4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938" y="551947"/>
            <a:ext cx="3480193" cy="403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0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330803-46F2-4024-8BC7-944DE90B9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Is a model of coding where </a:t>
            </a:r>
            <a:r>
              <a:rPr lang="en-US" sz="3400" b="1" dirty="0">
                <a:solidFill>
                  <a:schemeClr val="bg1"/>
                </a:solidFill>
              </a:rPr>
              <a:t>communication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happens</a:t>
            </a:r>
            <a:r>
              <a:rPr lang="en-US" sz="3400" dirty="0"/>
              <a:t> through a </a:t>
            </a:r>
            <a:r>
              <a:rPr lang="en-US" sz="3400" b="1" dirty="0">
                <a:solidFill>
                  <a:schemeClr val="bg1"/>
                </a:solidFill>
              </a:rPr>
              <a:t>non-blocking stream of data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Makes code "reactive", </a:t>
            </a:r>
            <a:r>
              <a:rPr lang="en-US" sz="3400" b="1" dirty="0">
                <a:solidFill>
                  <a:schemeClr val="bg1"/>
                </a:solidFill>
              </a:rPr>
              <a:t>reacting</a:t>
            </a:r>
            <a:r>
              <a:rPr lang="en-US" sz="3400" dirty="0"/>
              <a:t> to </a:t>
            </a:r>
            <a:r>
              <a:rPr lang="en-US" sz="3400" b="1" dirty="0">
                <a:solidFill>
                  <a:schemeClr val="bg1"/>
                </a:solidFill>
              </a:rPr>
              <a:t>change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being blocked</a:t>
            </a:r>
            <a:r>
              <a:rPr lang="en-US" sz="3400" dirty="0"/>
              <a:t>, such as performing operations that </a:t>
            </a:r>
            <a:br>
              <a:rPr lang="en-US" sz="3400" dirty="0"/>
            </a:br>
            <a:r>
              <a:rPr lang="en-US" sz="3400" dirty="0"/>
              <a:t>read/wait for responses from a database or file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Can react to </a:t>
            </a:r>
            <a:r>
              <a:rPr lang="en-US" sz="3400" b="1" dirty="0">
                <a:solidFill>
                  <a:schemeClr val="bg1"/>
                </a:solidFill>
              </a:rPr>
              <a:t>events</a:t>
            </a:r>
            <a:r>
              <a:rPr lang="en-US" sz="3400" dirty="0"/>
              <a:t> as data </a:t>
            </a:r>
            <a:r>
              <a:rPr lang="en-US" sz="3400" b="1" dirty="0">
                <a:solidFill>
                  <a:schemeClr val="bg1"/>
                </a:solidFill>
              </a:rPr>
              <a:t>becomes available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Using it we can use </a:t>
            </a:r>
            <a:r>
              <a:rPr lang="en-US" sz="3400" b="1" dirty="0">
                <a:solidFill>
                  <a:schemeClr val="bg1"/>
                </a:solidFill>
              </a:rPr>
              <a:t>effective resources utilization </a:t>
            </a:r>
            <a:br>
              <a:rPr lang="en-US" sz="3400" dirty="0"/>
            </a:br>
            <a:r>
              <a:rPr lang="en-US" sz="3400" dirty="0"/>
              <a:t>(CPU cores) for computing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F4031B-73BA-4E9A-95ED-D31B40B6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Reactive Programming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815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330803-46F2-4024-8BC7-944DE90B9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94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It</a:t>
            </a:r>
            <a:r>
              <a:rPr lang="bg-BG" sz="3400" dirty="0"/>
              <a:t>'</a:t>
            </a:r>
            <a:r>
              <a:rPr lang="en-US" sz="3400" dirty="0"/>
              <a:t>s principles are based on the </a:t>
            </a:r>
            <a:r>
              <a:rPr lang="en-US" sz="3400" b="1" dirty="0">
                <a:solidFill>
                  <a:schemeClr val="bg1"/>
                </a:solidFill>
              </a:rPr>
              <a:t>Reactive Manifesto</a:t>
            </a:r>
            <a:endParaRPr lang="en-US" sz="3400" dirty="0"/>
          </a:p>
          <a:p>
            <a:pPr>
              <a:buClr>
                <a:schemeClr val="tx1"/>
              </a:buClr>
            </a:pPr>
            <a:r>
              <a:rPr lang="en-US" sz="3400" dirty="0"/>
              <a:t>It is build around </a:t>
            </a:r>
            <a:r>
              <a:rPr lang="en-US" sz="3400" b="1" dirty="0">
                <a:solidFill>
                  <a:schemeClr val="bg1"/>
                </a:solidFill>
              </a:rPr>
              <a:t>publisher-subscriber pattern </a:t>
            </a:r>
            <a:br>
              <a:rPr lang="en-US" sz="3400" dirty="0"/>
            </a:br>
            <a:r>
              <a:rPr lang="en-US" sz="3400" dirty="0"/>
              <a:t>(observer pattern)</a:t>
            </a:r>
            <a:endParaRPr lang="en-US" sz="34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400" dirty="0"/>
              <a:t>In non-blocking code, the </a:t>
            </a:r>
            <a:r>
              <a:rPr lang="en-US" sz="3400" b="1" dirty="0">
                <a:solidFill>
                  <a:schemeClr val="bg1"/>
                </a:solidFill>
              </a:rPr>
              <a:t>Back pressure </a:t>
            </a:r>
            <a:r>
              <a:rPr lang="en-US" sz="3400" dirty="0"/>
              <a:t>becomes </a:t>
            </a:r>
            <a:br>
              <a:rPr lang="en-US" sz="3400" dirty="0"/>
            </a:br>
            <a:r>
              <a:rPr lang="en-US" sz="3400" dirty="0"/>
              <a:t>important to </a:t>
            </a:r>
            <a:r>
              <a:rPr lang="en-US" sz="3400" b="1" dirty="0">
                <a:solidFill>
                  <a:schemeClr val="bg1"/>
                </a:solidFill>
              </a:rPr>
              <a:t>control the rate of events</a:t>
            </a:r>
            <a:r>
              <a:rPr lang="en-US" sz="3400" dirty="0"/>
              <a:t> so that a </a:t>
            </a:r>
            <a:br>
              <a:rPr lang="en-US" sz="3400" dirty="0"/>
            </a:br>
            <a:r>
              <a:rPr lang="en-US" sz="3400" dirty="0"/>
              <a:t>fast producer does </a:t>
            </a:r>
            <a:r>
              <a:rPr lang="en-US" sz="3400" b="1" dirty="0">
                <a:solidFill>
                  <a:schemeClr val="bg1"/>
                </a:solidFill>
              </a:rPr>
              <a:t>not overwhelm </a:t>
            </a:r>
            <a:r>
              <a:rPr lang="en-US" sz="3400" dirty="0"/>
              <a:t>its destination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F4031B-73BA-4E9A-95ED-D31B40B6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Reactive Programming</a:t>
            </a:r>
            <a:r>
              <a:rPr lang="bg-BG" sz="4000" dirty="0"/>
              <a:t> </a:t>
            </a:r>
            <a:r>
              <a:rPr lang="en-US" sz="4000" dirty="0"/>
              <a:t>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977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vs Non-blocking(Traditional MVC)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507250" y="2367720"/>
            <a:ext cx="0" cy="391500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421000" y="2367720"/>
            <a:ext cx="0" cy="391500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436000" y="2367720"/>
            <a:ext cx="0" cy="391500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15827" y="1230988"/>
            <a:ext cx="2058750" cy="1030640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solidFill>
              <a:schemeClr val="tx1">
                <a:lumMod val="75000"/>
                <a:alpha val="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Presentation </a:t>
            </a:r>
            <a:br>
              <a:rPr lang="en-US" sz="2400" dirty="0"/>
            </a:br>
            <a:r>
              <a:rPr lang="en-US" sz="2400" dirty="0"/>
              <a:t>Layer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39108" y="2867752"/>
            <a:ext cx="194559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39108" y="4869000"/>
            <a:ext cx="194559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7987" y="6012804"/>
            <a:ext cx="194559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06625" y="1337080"/>
            <a:ext cx="2058750" cy="1030640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solidFill>
              <a:schemeClr val="tx1">
                <a:lumMod val="75000"/>
                <a:alpha val="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Database</a:t>
            </a:r>
            <a:br>
              <a:rPr lang="en-US" sz="2400" dirty="0"/>
            </a:br>
            <a:r>
              <a:rPr lang="en-US" sz="2400" dirty="0"/>
              <a:t>Layer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91625" y="1553562"/>
            <a:ext cx="2058750" cy="604049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solidFill>
              <a:schemeClr val="tx1">
                <a:lumMod val="75000"/>
                <a:alpha val="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Core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2530" y="2157611"/>
            <a:ext cx="2058750" cy="604049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solidFill>
              <a:schemeClr val="tx1">
                <a:lumMod val="75000"/>
                <a:alpha val="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Request #1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5952" y="4259590"/>
            <a:ext cx="2058750" cy="604049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solidFill>
              <a:schemeClr val="tx1">
                <a:lumMod val="75000"/>
                <a:alpha val="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Request #2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3879" y="5418070"/>
            <a:ext cx="2058750" cy="604049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solidFill>
              <a:schemeClr val="tx1">
                <a:lumMod val="75000"/>
                <a:alpha val="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Request #3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721000" y="2867752"/>
            <a:ext cx="5625000" cy="0"/>
          </a:xfrm>
          <a:prstGeom prst="straightConnector1">
            <a:avLst/>
          </a:prstGeom>
          <a:ln w="9525" cap="flat" cmpd="thinThick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704314" y="3564000"/>
            <a:ext cx="5625000" cy="0"/>
          </a:xfrm>
          <a:prstGeom prst="straightConnector1">
            <a:avLst/>
          </a:prstGeom>
          <a:ln w="9525" cap="flat" cmpd="thinThick" algn="ctr">
            <a:solidFill>
              <a:schemeClr val="dk1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704314" y="5094000"/>
            <a:ext cx="5625000" cy="0"/>
          </a:xfrm>
          <a:prstGeom prst="straightConnector1">
            <a:avLst/>
          </a:prstGeom>
          <a:ln w="9525" cap="flat" cmpd="thinThick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704314" y="6039000"/>
            <a:ext cx="5625000" cy="0"/>
          </a:xfrm>
          <a:prstGeom prst="straightConnector1">
            <a:avLst/>
          </a:prstGeom>
          <a:ln w="9525" cap="flat" cmpd="thinThick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019171" y="2350049"/>
            <a:ext cx="1416829" cy="522808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solidFill>
              <a:schemeClr val="tx1">
                <a:lumMod val="75000"/>
                <a:alpha val="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blocked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64873" y="4439914"/>
            <a:ext cx="2478362" cy="624374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solidFill>
              <a:schemeClr val="tx1">
                <a:lumMod val="75000"/>
                <a:alpha val="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Servlet Thread #2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64873" y="5431687"/>
            <a:ext cx="2478362" cy="624374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solidFill>
              <a:schemeClr val="tx1">
                <a:lumMod val="75000"/>
                <a:alpha val="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Servlet Thread #3</a:t>
            </a:r>
          </a:p>
        </p:txBody>
      </p:sp>
      <p:sp>
        <p:nvSpPr>
          <p:cNvPr id="37" name="Flowchart: Magnetic Disk 36"/>
          <p:cNvSpPr>
            <a:spLocks/>
          </p:cNvSpPr>
          <p:nvPr/>
        </p:nvSpPr>
        <p:spPr bwMode="auto">
          <a:xfrm>
            <a:off x="9729327" y="2367720"/>
            <a:ext cx="2120625" cy="3988898"/>
          </a:xfrm>
          <a:prstGeom prst="flowChartMagneticDisk">
            <a:avLst/>
          </a:prstGeom>
          <a:solidFill>
            <a:schemeClr val="tx1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159694" y="4145100"/>
            <a:ext cx="1291306" cy="668361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solidFill>
              <a:schemeClr val="tx1">
                <a:lumMod val="75000"/>
                <a:alpha val="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bg2"/>
                </a:solidFill>
              </a:rPr>
              <a:t>DB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898368" y="2291340"/>
            <a:ext cx="2478362" cy="624374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solidFill>
              <a:schemeClr val="tx1">
                <a:lumMod val="75000"/>
                <a:alpha val="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Servlet Thread #1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041590" y="3049723"/>
            <a:ext cx="1416829" cy="522808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solidFill>
              <a:schemeClr val="tx1">
                <a:lumMod val="75000"/>
                <a:alpha val="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accent2"/>
                </a:solidFill>
              </a:rPr>
              <a:t>unblocked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041590" y="4613499"/>
            <a:ext cx="1416829" cy="522808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solidFill>
              <a:schemeClr val="tx1">
                <a:lumMod val="75000"/>
                <a:alpha val="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blocked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41590" y="5566291"/>
            <a:ext cx="1416829" cy="522808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solidFill>
              <a:schemeClr val="tx1">
                <a:lumMod val="75000"/>
                <a:alpha val="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blocked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8616000" y="3311127"/>
            <a:ext cx="94500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616000" y="5094000"/>
            <a:ext cx="94500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616000" y="6012804"/>
            <a:ext cx="94500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395200" y="2470928"/>
            <a:ext cx="1416829" cy="812246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solidFill>
              <a:schemeClr val="tx1">
                <a:lumMod val="75000"/>
                <a:alpha val="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Worker Thread #1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335699" y="4236910"/>
            <a:ext cx="1416829" cy="827507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solidFill>
              <a:schemeClr val="tx1">
                <a:lumMod val="75000"/>
                <a:alpha val="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Worker Thread #2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391670" y="5253204"/>
            <a:ext cx="1416829" cy="827507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solidFill>
              <a:schemeClr val="tx1">
                <a:lumMod val="75000"/>
                <a:alpha val="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Worker Thread #3</a:t>
            </a:r>
          </a:p>
        </p:txBody>
      </p:sp>
      <p:cxnSp>
        <p:nvCxnSpPr>
          <p:cNvPr id="35" name="Straight Arrow Connector 45"/>
          <p:cNvCxnSpPr/>
          <p:nvPr/>
        </p:nvCxnSpPr>
        <p:spPr>
          <a:xfrm flipH="1" flipV="1">
            <a:off x="8636131" y="3564000"/>
            <a:ext cx="907015" cy="853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150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vs Non-blocking(2)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968213" y="2302134"/>
            <a:ext cx="0" cy="391500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47858" y="2799000"/>
            <a:ext cx="1403142" cy="23492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157176" y="2105740"/>
            <a:ext cx="2058750" cy="604049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solidFill>
              <a:schemeClr val="tx1">
                <a:lumMod val="75000"/>
                <a:alpha val="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Request #1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107161" y="3564000"/>
            <a:ext cx="1597303" cy="0"/>
          </a:xfrm>
          <a:prstGeom prst="straightConnector1">
            <a:avLst/>
          </a:prstGeom>
          <a:ln>
            <a:headEnd type="none" w="lg" len="med"/>
            <a:tailEnd type="triangle" w="lg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7161" y="2615345"/>
            <a:ext cx="1896096" cy="878290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solidFill>
              <a:schemeClr val="tx1">
                <a:lumMod val="75000"/>
                <a:alpha val="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Event with Callback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17973" y="4385726"/>
            <a:ext cx="2058750" cy="878290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solidFill>
              <a:schemeClr val="tx1">
                <a:lumMod val="75000"/>
                <a:alpha val="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Callback</a:t>
            </a:r>
            <a:br>
              <a:rPr lang="en-US" sz="2000" dirty="0"/>
            </a:br>
            <a:r>
              <a:rPr lang="en-US" sz="2000" dirty="0"/>
              <a:t>Execution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8847644" y="2359377"/>
            <a:ext cx="0" cy="391500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7818269" y="3150917"/>
            <a:ext cx="2649375" cy="0"/>
          </a:xfrm>
          <a:prstGeom prst="line">
            <a:avLst/>
          </a:prstGeom>
          <a:ln>
            <a:tailEnd type="triangle" w="lg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42644" y="5220917"/>
            <a:ext cx="2790000" cy="0"/>
          </a:xfrm>
          <a:prstGeom prst="line">
            <a:avLst/>
          </a:prstGeom>
          <a:ln>
            <a:headEnd type="triangle" w="lg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818269" y="1328737"/>
            <a:ext cx="2058750" cy="1010314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solidFill>
              <a:schemeClr val="tx1">
                <a:lumMod val="75000"/>
                <a:alpha val="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Database</a:t>
            </a:r>
            <a:br>
              <a:rPr lang="en-US" sz="2400" dirty="0"/>
            </a:br>
            <a:r>
              <a:rPr lang="en-US" sz="2400" dirty="0"/>
              <a:t>Layer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38838" y="1251414"/>
            <a:ext cx="2058750" cy="1030640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solidFill>
              <a:schemeClr val="tx1">
                <a:lumMod val="75000"/>
                <a:alpha val="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Presentation</a:t>
            </a:r>
            <a:br>
              <a:rPr lang="en-US" sz="2400" dirty="0"/>
            </a:br>
            <a:r>
              <a:rPr lang="en-US" sz="2400" dirty="0"/>
              <a:t>Layer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88507" y="2300945"/>
            <a:ext cx="2058750" cy="878290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solidFill>
              <a:schemeClr val="tx1">
                <a:lumMod val="75000"/>
                <a:alpha val="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Event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Handler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590619" y="5207911"/>
            <a:ext cx="1204844" cy="539736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solidFill>
              <a:schemeClr val="tx1">
                <a:lumMod val="75000"/>
                <a:alpha val="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Event</a:t>
            </a:r>
          </a:p>
        </p:txBody>
      </p:sp>
      <p:sp>
        <p:nvSpPr>
          <p:cNvPr id="27" name="Curved Right Arrow 26"/>
          <p:cNvSpPr/>
          <p:nvPr/>
        </p:nvSpPr>
        <p:spPr bwMode="auto">
          <a:xfrm rot="16200000">
            <a:off x="5015618" y="3314059"/>
            <a:ext cx="1890766" cy="3330001"/>
          </a:xfrm>
          <a:prstGeom prst="curved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Curved Right Arrow 27"/>
          <p:cNvSpPr/>
          <p:nvPr/>
        </p:nvSpPr>
        <p:spPr bwMode="auto">
          <a:xfrm rot="5400000">
            <a:off x="4831075" y="1223979"/>
            <a:ext cx="1890766" cy="3399470"/>
          </a:xfrm>
          <a:prstGeom prst="curved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76485" y="3387966"/>
            <a:ext cx="2639102" cy="1030640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solidFill>
              <a:schemeClr val="tx1">
                <a:lumMod val="75000"/>
                <a:alpha val="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Fixed/Small</a:t>
            </a:r>
            <a:br>
              <a:rPr lang="en-US" sz="2400" dirty="0"/>
            </a:br>
            <a:r>
              <a:rPr lang="en-US" sz="2400" dirty="0"/>
              <a:t>No. of Threads</a:t>
            </a:r>
          </a:p>
        </p:txBody>
      </p:sp>
      <p:sp>
        <p:nvSpPr>
          <p:cNvPr id="30" name="Flowchart: Magnetic Disk 29"/>
          <p:cNvSpPr>
            <a:spLocks/>
          </p:cNvSpPr>
          <p:nvPr/>
        </p:nvSpPr>
        <p:spPr bwMode="auto">
          <a:xfrm>
            <a:off x="10603251" y="2504914"/>
            <a:ext cx="1466913" cy="3340377"/>
          </a:xfrm>
          <a:prstGeom prst="flowChartMagneticDisk">
            <a:avLst/>
          </a:prstGeom>
          <a:solidFill>
            <a:schemeClr val="tx1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198936" y="5364000"/>
            <a:ext cx="1597303" cy="0"/>
          </a:xfrm>
          <a:prstGeom prst="straightConnector1">
            <a:avLst/>
          </a:prstGeom>
          <a:ln>
            <a:headEnd type="none" w="lg" len="med"/>
            <a:tailEnd type="triangle" w="lg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645431" y="3982696"/>
            <a:ext cx="1291306" cy="668361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solidFill>
              <a:schemeClr val="tx1">
                <a:lumMod val="75000"/>
                <a:alpha val="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bg2"/>
                </a:solidFill>
              </a:rPr>
              <a:t>DB</a:t>
            </a:r>
          </a:p>
        </p:txBody>
      </p:sp>
      <p:sp>
        <p:nvSpPr>
          <p:cNvPr id="3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000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330803-46F2-4024-8BC7-944DE90B9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Reactive Streams</a:t>
            </a:r>
            <a:r>
              <a:rPr lang="en-US" sz="3400" dirty="0"/>
              <a:t>: is a specification that defines how an API that implements and follows the Reactive Programming paradigm should work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Reactor</a:t>
            </a:r>
            <a:r>
              <a:rPr lang="en-US" sz="3400" dirty="0"/>
              <a:t>: is a Java implementation of the </a:t>
            </a:r>
            <a:br>
              <a:rPr lang="en-US" sz="3400" dirty="0"/>
            </a:br>
            <a:r>
              <a:rPr lang="en-US" sz="3400" dirty="0"/>
              <a:t>Reactive Streams specification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Spring WebFlux </a:t>
            </a:r>
            <a:r>
              <a:rPr lang="en-US" sz="3400" dirty="0"/>
              <a:t>is the "reaction" of Spring for this </a:t>
            </a:r>
            <a:br>
              <a:rPr lang="en-US" sz="3400" dirty="0"/>
            </a:br>
            <a:r>
              <a:rPr lang="en-US" sz="3400" dirty="0"/>
              <a:t>paradigm to use on web applications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F4031B-73BA-4E9A-95ED-D31B40B6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Reactive Streams and Reactor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26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3905</TotalTime>
  <Words>1709</Words>
  <Application>Microsoft Office PowerPoint</Application>
  <PresentationFormat>Widescreen</PresentationFormat>
  <Paragraphs>254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Consolas</vt:lpstr>
      <vt:lpstr>Malgun Gothic (Body)</vt:lpstr>
      <vt:lpstr>Wingdings</vt:lpstr>
      <vt:lpstr>Wingdings 2</vt:lpstr>
      <vt:lpstr>SoftUni</vt:lpstr>
      <vt:lpstr>Reactive Programming </vt:lpstr>
      <vt:lpstr>Table of Contents</vt:lpstr>
      <vt:lpstr>Have a Question?</vt:lpstr>
      <vt:lpstr>What is Reactive Programming</vt:lpstr>
      <vt:lpstr>Reactive Programming</vt:lpstr>
      <vt:lpstr>Reactive Programming (2)</vt:lpstr>
      <vt:lpstr>Blocking vs Non-blocking(Traditional MVC)</vt:lpstr>
      <vt:lpstr>Blocking vs Non-blocking(2)</vt:lpstr>
      <vt:lpstr>Reactive Streams and Reactor</vt:lpstr>
      <vt:lpstr>Reactive Streams VS Java 8 Streams</vt:lpstr>
      <vt:lpstr>Reactive Stream APIs</vt:lpstr>
      <vt:lpstr>Spring 5 Reactive Building Blocks </vt:lpstr>
      <vt:lpstr>Spring 5 Reactive Building Blocks</vt:lpstr>
      <vt:lpstr>Spring WebFlux</vt:lpstr>
      <vt:lpstr>Spring WebFlux </vt:lpstr>
      <vt:lpstr>Spring WebFlux Dependencies</vt:lpstr>
      <vt:lpstr>Mono and Flux</vt:lpstr>
      <vt:lpstr>Working with Mono and Flux</vt:lpstr>
      <vt:lpstr>Working with Mono and Flux (2)</vt:lpstr>
      <vt:lpstr>Working with Mono and Flux (3)</vt:lpstr>
      <vt:lpstr>Programming Models</vt:lpstr>
      <vt:lpstr>Programming Models</vt:lpstr>
      <vt:lpstr>Annotated Controllers VS Func Endpoints</vt:lpstr>
      <vt:lpstr>Annotated Controllers</vt:lpstr>
      <vt:lpstr>Annotated Controllers Example</vt:lpstr>
      <vt:lpstr>Functional Endpoints</vt:lpstr>
      <vt:lpstr>Functional Endpoints Example – Handler</vt:lpstr>
      <vt:lpstr>Functional Endpoints Example – Router</vt:lpstr>
      <vt:lpstr>Spring WebFlux Configuration</vt:lpstr>
      <vt:lpstr>Live Demo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Programming with Spring WebFlux</dc:title>
  <dc:subject>Software Development</dc:subject>
  <dc:creator>Software University</dc:creator>
  <cp:keywords>Spring Fundamentals Course</cp:keywords>
  <dc:description>© SoftUni – https://about.softuni.bg/
© Software University – https://softuni.bg
Copyrighted document. Unauthorized copy, reproduction or use is not permitted.</dc:description>
  <cp:lastModifiedBy>SvilenVelikov</cp:lastModifiedBy>
  <cp:revision>41</cp:revision>
  <dcterms:created xsi:type="dcterms:W3CDTF">2018-05-23T13:08:44Z</dcterms:created>
  <dcterms:modified xsi:type="dcterms:W3CDTF">2022-10-14T21:25:30Z</dcterms:modified>
  <cp:category>computer programming;programming;software development;software engineering</cp:category>
</cp:coreProperties>
</file>