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8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300" r:id="rId20"/>
    <p:sldId id="298" r:id="rId21"/>
    <p:sldId id="297" r:id="rId22"/>
    <p:sldId id="301" r:id="rId23"/>
    <p:sldId id="275" r:id="rId24"/>
    <p:sldId id="302" r:id="rId25"/>
    <p:sldId id="303" r:id="rId26"/>
    <p:sldId id="276" r:id="rId27"/>
    <p:sldId id="304" r:id="rId28"/>
    <p:sldId id="277" r:id="rId29"/>
    <p:sldId id="308" r:id="rId30"/>
    <p:sldId id="306" r:id="rId31"/>
    <p:sldId id="305" r:id="rId32"/>
    <p:sldId id="307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85" r:id="rId41"/>
    <p:sldId id="286" r:id="rId42"/>
    <p:sldId id="287" r:id="rId43"/>
    <p:sldId id="288" r:id="rId44"/>
    <p:sldId id="289" r:id="rId45"/>
    <p:sldId id="290" r:id="rId46"/>
    <p:sldId id="291" r:id="rId47"/>
    <p:sldId id="292" r:id="rId48"/>
    <p:sldId id="293" r:id="rId49"/>
    <p:sldId id="294" r:id="rId50"/>
    <p:sldId id="295" r:id="rId51"/>
    <p:sldId id="296" r:id="rId52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4E19"/>
    <a:srgbClr val="FECC2B"/>
    <a:srgbClr val="14A4DA"/>
    <a:srgbClr val="BFBFBF"/>
    <a:srgbClr val="CDCDCD"/>
    <a:srgbClr val="DFDFDF"/>
    <a:srgbClr val="ECECEC"/>
    <a:srgbClr val="DBF48C"/>
    <a:srgbClr val="CCD7D6"/>
    <a:srgbClr val="B5D7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 autoAdjust="0"/>
    <p:restoredTop sz="94563" autoAdjust="0"/>
  </p:normalViewPr>
  <p:slideViewPr>
    <p:cSldViewPr snapToGrid="0" snapToObjects="1">
      <p:cViewPr varScale="1">
        <p:scale>
          <a:sx n="84" d="100"/>
          <a:sy n="84" d="100"/>
        </p:scale>
        <p:origin x="-173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printerSettings" Target="printerSettings/printerSettings1.bin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21/04/17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‹Nr.›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6440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14:ripple dir="rd"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6078-59C6-6649-AA44-91FB9C51CB94}" type="datetimeFigureOut">
              <a:rPr lang="es-ES" smtClean="0"/>
              <a:t>21/04/17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34378-561E-2645-A00A-4E80AE0C3E9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2810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14:ripple dir="rd"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6078-59C6-6649-AA44-91FB9C51CB94}" type="datetimeFigureOut">
              <a:rPr lang="es-ES" smtClean="0"/>
              <a:t>21/04/17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34378-561E-2645-A00A-4E80AE0C3E9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011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14:ripple dir="rd"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6078-59C6-6649-AA44-91FB9C51CB94}" type="datetimeFigureOut">
              <a:rPr lang="es-ES" smtClean="0"/>
              <a:t>21/04/17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34378-561E-2645-A00A-4E80AE0C3E9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815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14:ripple dir="rd"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21/04/17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‹Nr.›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363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14:ripple dir="rd"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6078-59C6-6649-AA44-91FB9C51CB94}" type="datetimeFigureOut">
              <a:rPr lang="es-ES" smtClean="0"/>
              <a:t>21/04/17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34378-561E-2645-A00A-4E80AE0C3E9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160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14:ripple dir="rd"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6078-59C6-6649-AA44-91FB9C51CB94}" type="datetimeFigureOut">
              <a:rPr lang="es-ES" smtClean="0"/>
              <a:t>21/04/17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34378-561E-2645-A00A-4E80AE0C3E9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908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14:ripple dir="rd"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6078-59C6-6649-AA44-91FB9C51CB94}" type="datetimeFigureOut">
              <a:rPr lang="es-ES" smtClean="0"/>
              <a:t>21/04/17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34378-561E-2645-A00A-4E80AE0C3E9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524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14:ripple dir="rd"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6078-59C6-6649-AA44-91FB9C51CB94}" type="datetimeFigureOut">
              <a:rPr lang="es-ES" smtClean="0"/>
              <a:t>21/04/17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34378-561E-2645-A00A-4E80AE0C3E9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784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14:ripple dir="rd"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6078-59C6-6649-AA44-91FB9C51CB94}" type="datetimeFigureOut">
              <a:rPr lang="es-ES" smtClean="0"/>
              <a:t>21/04/17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54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14:ripple dir="rd"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6078-59C6-6649-AA44-91FB9C51CB94}" type="datetimeFigureOut">
              <a:rPr lang="es-ES" smtClean="0"/>
              <a:t>21/04/17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34378-561E-2645-A00A-4E80AE0C3E9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0100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14:ripple dir="rd"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56078-59C6-6649-AA44-91FB9C51CB94}" type="datetimeFigureOut">
              <a:rPr lang="es-ES" smtClean="0"/>
              <a:t>21/04/17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34378-561E-2645-A00A-4E80AE0C3E9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586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83" r:id="rId1"/>
    <p:sldLayoutId id="2147484384" r:id="rId2"/>
    <p:sldLayoutId id="2147484385" r:id="rId3"/>
    <p:sldLayoutId id="2147484386" r:id="rId4"/>
    <p:sldLayoutId id="2147484387" r:id="rId5"/>
    <p:sldLayoutId id="2147484388" r:id="rId6"/>
    <p:sldLayoutId id="2147484389" r:id="rId7"/>
    <p:sldLayoutId id="2147484390" r:id="rId8"/>
    <p:sldLayoutId id="2147484391" r:id="rId9"/>
    <p:sldLayoutId id="2147484392" r:id="rId10"/>
    <p:sldLayoutId id="2147484393" r:id="rId11"/>
  </p:sldLayoutIdLst>
  <mc:AlternateContent xmlns:mc="http://schemas.openxmlformats.org/markup-compatibility/2006" xmlns:p14="http://schemas.microsoft.com/office/powerpoint/2010/main">
    <mc:Choice Requires="p14">
      <p:transition spd="slow" p14:dur="1500" advClick="0">
        <p14:ripple dir="rd"/>
      </p:transition>
    </mc:Choice>
    <mc:Fallback xmlns="">
      <p:transition xmlns:p14="http://schemas.microsoft.com/office/powerpoint/2010/main" spd="slow" advClick="0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  <p:sp>
        <p:nvSpPr>
          <p:cNvPr id="21" name="CuadroTexto 20"/>
          <p:cNvSpPr txBox="1"/>
          <p:nvPr/>
        </p:nvSpPr>
        <p:spPr>
          <a:xfrm>
            <a:off x="463176" y="1418226"/>
            <a:ext cx="8277412" cy="3921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s-VE" sz="3200" b="1" dirty="0"/>
              <a:t>APLICACIÓN MÓVIL PARA LA UBICACIÓN E INFORMACIÓN ESPECÍFICA DE LOS ESPACIOS FÍSICOS DE UNA UNIVERSIDAD UTILIZANDO REALIDAD AUMENTADA Y </a:t>
            </a:r>
            <a:r>
              <a:rPr lang="es-VE" sz="3200" b="1" dirty="0" smtClean="0"/>
              <a:t>NFC</a:t>
            </a:r>
          </a:p>
          <a:p>
            <a:pPr algn="ctr">
              <a:lnSpc>
                <a:spcPct val="120000"/>
              </a:lnSpc>
            </a:pPr>
            <a:endParaRPr lang="es-VE" sz="3200" b="1" dirty="0" smtClean="0"/>
          </a:p>
          <a:p>
            <a:pPr algn="ctr">
              <a:lnSpc>
                <a:spcPct val="120000"/>
              </a:lnSpc>
            </a:pPr>
            <a:r>
              <a:rPr lang="es-VE" sz="2400" dirty="0" smtClean="0"/>
              <a:t>Caracas, Mayo 2017</a:t>
            </a:r>
            <a:endParaRPr lang="es-ES_tradnl" sz="2400" dirty="0"/>
          </a:p>
          <a:p>
            <a:pPr algn="ctr"/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21832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>
        <p14:rippl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286601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29665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456720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1661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89980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40165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69903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39147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558213" y="1035741"/>
            <a:ext cx="243327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/>
              <a:t>RESULTADOS</a:t>
            </a:r>
            <a:endParaRPr lang="es-ES" sz="3200" b="1" dirty="0"/>
          </a:p>
        </p:txBody>
      </p:sp>
      <p:sp>
        <p:nvSpPr>
          <p:cNvPr id="8" name="Rectángulo 7"/>
          <p:cNvSpPr/>
          <p:nvPr/>
        </p:nvSpPr>
        <p:spPr>
          <a:xfrm>
            <a:off x="788307" y="1989919"/>
            <a:ext cx="748892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s-VE" sz="2000" b="1" dirty="0"/>
              <a:t>Diseñar e implementar un buscador para seleccionar el lugar que se desea </a:t>
            </a:r>
            <a:r>
              <a:rPr lang="es-VE" sz="2000" b="1" dirty="0" smtClean="0"/>
              <a:t>encontrar</a:t>
            </a:r>
          </a:p>
          <a:p>
            <a:pPr marL="457200" lvl="0" indent="-457200">
              <a:buFont typeface="+mj-lt"/>
              <a:buAutoNum type="arabicPeriod"/>
            </a:pPr>
            <a:endParaRPr lang="es-VE" sz="2000" b="1" dirty="0" smtClean="0"/>
          </a:p>
          <a:p>
            <a:r>
              <a:rPr lang="es-VE" sz="2000" dirty="0" smtClean="0"/>
              <a:t>	Se despliegan </a:t>
            </a:r>
            <a:r>
              <a:rPr lang="es-VE" sz="2000" dirty="0"/>
              <a:t>todos los sitios que se encuentran en la universidad y </a:t>
            </a:r>
            <a:r>
              <a:rPr lang="es-VE" sz="2000" dirty="0" smtClean="0"/>
              <a:t>se elige </a:t>
            </a:r>
            <a:r>
              <a:rPr lang="es-VE" sz="2000" dirty="0"/>
              <a:t>el que se </a:t>
            </a:r>
            <a:r>
              <a:rPr lang="es-VE" sz="2000" dirty="0" smtClean="0"/>
              <a:t>requiera, pudiendose efectuar de dos formas:</a:t>
            </a:r>
          </a:p>
          <a:p>
            <a:pPr lvl="0"/>
            <a:endParaRPr lang="es-VE" sz="2000" b="1" dirty="0"/>
          </a:p>
          <a:p>
            <a:pPr lvl="0"/>
            <a:endParaRPr lang="es-VE" sz="2000" b="1" dirty="0"/>
          </a:p>
          <a:p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65717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558213" y="1035741"/>
            <a:ext cx="243327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/>
              <a:t>RESULTADOS</a:t>
            </a:r>
            <a:endParaRPr lang="es-ES" sz="3200" b="1" dirty="0"/>
          </a:p>
        </p:txBody>
      </p:sp>
      <p:sp>
        <p:nvSpPr>
          <p:cNvPr id="8" name="Rectángulo 7"/>
          <p:cNvSpPr/>
          <p:nvPr/>
        </p:nvSpPr>
        <p:spPr>
          <a:xfrm>
            <a:off x="788307" y="1989919"/>
            <a:ext cx="748892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s-VE" sz="2000" b="1" dirty="0"/>
              <a:t>Diseñar e implementar un buscador para seleccionar el lugar que se desea </a:t>
            </a:r>
            <a:r>
              <a:rPr lang="es-VE" sz="2000" b="1" dirty="0" smtClean="0"/>
              <a:t>encontrar</a:t>
            </a:r>
          </a:p>
          <a:p>
            <a:pPr marL="457200" lvl="0" indent="-457200">
              <a:buFont typeface="+mj-lt"/>
              <a:buAutoNum type="arabicPeriod"/>
            </a:pPr>
            <a:endParaRPr lang="es-VE" sz="2000" b="1" dirty="0" smtClean="0"/>
          </a:p>
          <a:p>
            <a:r>
              <a:rPr lang="es-VE" sz="2000" dirty="0" smtClean="0"/>
              <a:t>	</a:t>
            </a:r>
            <a:r>
              <a:rPr lang="es-VE" sz="2000" dirty="0"/>
              <a:t>Se despliegan todos los sitios que se encuentran en la universidad y se elige el que se requiera, pudiendose efectuar de dos formas:</a:t>
            </a:r>
          </a:p>
          <a:p>
            <a:endParaRPr lang="es-VE" sz="2000" dirty="0"/>
          </a:p>
          <a:p>
            <a:pPr marL="800100" lvl="1" indent="-342900">
              <a:buFont typeface="Arial"/>
              <a:buChar char="•"/>
            </a:pPr>
            <a:r>
              <a:rPr lang="es-VE" sz="2000" b="1" u="sng" dirty="0" smtClean="0"/>
              <a:t>Escrita</a:t>
            </a:r>
            <a:r>
              <a:rPr lang="es-VE" sz="2000" dirty="0" smtClean="0"/>
              <a:t>: </a:t>
            </a:r>
            <a:r>
              <a:rPr lang="es-VE" sz="2000" dirty="0"/>
              <a:t>utilizando palabras claves</a:t>
            </a:r>
            <a:r>
              <a:rPr lang="es-ES_tradnl" sz="2000" dirty="0"/>
              <a:t> </a:t>
            </a:r>
            <a:endParaRPr lang="es-VE" sz="2000" dirty="0" smtClean="0"/>
          </a:p>
          <a:p>
            <a:pPr marL="800100" lvl="1" indent="-342900">
              <a:buFont typeface="Arial"/>
              <a:buChar char="•"/>
            </a:pPr>
            <a:endParaRPr lang="es-VE" sz="2000" dirty="0"/>
          </a:p>
          <a:p>
            <a:pPr lvl="0"/>
            <a:endParaRPr lang="es-VE" sz="2000" b="1" dirty="0"/>
          </a:p>
          <a:p>
            <a:pPr lvl="0"/>
            <a:endParaRPr lang="es-VE" sz="2000" b="1" dirty="0"/>
          </a:p>
          <a:p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418134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  <p:sp>
        <p:nvSpPr>
          <p:cNvPr id="7" name="4 CuadroTexto"/>
          <p:cNvSpPr txBox="1"/>
          <p:nvPr/>
        </p:nvSpPr>
        <p:spPr>
          <a:xfrm>
            <a:off x="228600" y="1334213"/>
            <a:ext cx="8686800" cy="3943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ES" sz="2100" dirty="0" smtClean="0"/>
              <a:t>La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100" dirty="0" err="1" smtClean="0"/>
              <a:t>Objetivos</a:t>
            </a:r>
            <a:endParaRPr lang="es-ES" sz="2100" dirty="0" smtClean="0"/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ES" sz="2100" dirty="0" smtClean="0"/>
              <a:t>Metodología de trabajo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100" dirty="0" err="1" smtClean="0"/>
              <a:t>Desarrollo</a:t>
            </a:r>
            <a:r>
              <a:rPr lang="en-US" sz="2100" dirty="0" smtClean="0"/>
              <a:t> del </a:t>
            </a:r>
            <a:r>
              <a:rPr lang="en-US" sz="2100" dirty="0" err="1" smtClean="0"/>
              <a:t>trabajo</a:t>
            </a:r>
            <a:endParaRPr lang="en-US" sz="2100" dirty="0"/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ES" sz="2100" dirty="0" smtClean="0"/>
              <a:t>Resultados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ES" sz="2100" dirty="0" smtClean="0"/>
              <a:t>Demostración</a:t>
            </a:r>
            <a:endParaRPr lang="en-US" sz="2100" dirty="0" smtClean="0"/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ES" sz="2100" dirty="0" smtClean="0"/>
              <a:t>Conclusiones y recomendaciones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endParaRPr lang="es-ES" sz="2100" dirty="0" smtClean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30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558213" y="1035741"/>
            <a:ext cx="243327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/>
              <a:t>RESULTADOS</a:t>
            </a:r>
            <a:endParaRPr lang="es-ES" sz="3200" b="1" dirty="0"/>
          </a:p>
        </p:txBody>
      </p:sp>
      <p:sp>
        <p:nvSpPr>
          <p:cNvPr id="8" name="Rectángulo 7"/>
          <p:cNvSpPr/>
          <p:nvPr/>
        </p:nvSpPr>
        <p:spPr>
          <a:xfrm>
            <a:off x="788307" y="1989919"/>
            <a:ext cx="74889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s-VE" sz="2000" b="1" dirty="0"/>
              <a:t>Diseñar e implementar un buscador para seleccionar el lugar que se desea </a:t>
            </a:r>
            <a:r>
              <a:rPr lang="es-VE" sz="2000" b="1" dirty="0" smtClean="0"/>
              <a:t>encontrar</a:t>
            </a:r>
          </a:p>
          <a:p>
            <a:pPr marL="457200" lvl="0" indent="-457200">
              <a:buFont typeface="+mj-lt"/>
              <a:buAutoNum type="arabicPeriod"/>
            </a:pPr>
            <a:endParaRPr lang="es-VE" sz="2000" b="1" dirty="0" smtClean="0"/>
          </a:p>
          <a:p>
            <a:r>
              <a:rPr lang="es-VE" sz="2000" dirty="0" smtClean="0"/>
              <a:t>	</a:t>
            </a:r>
            <a:endParaRPr lang="es-VE" sz="2000" b="1" dirty="0"/>
          </a:p>
          <a:p>
            <a:pPr lvl="0"/>
            <a:r>
              <a:rPr lang="es-VE" sz="2000" b="1" dirty="0" smtClean="0"/>
              <a:t>Fotos de secuencia</a:t>
            </a:r>
            <a:endParaRPr lang="es-VE" sz="2000" b="1" dirty="0"/>
          </a:p>
          <a:p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10643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558213" y="1035741"/>
            <a:ext cx="243327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/>
              <a:t>RESULTADOS</a:t>
            </a:r>
            <a:endParaRPr lang="es-ES" sz="3200" b="1" dirty="0"/>
          </a:p>
        </p:txBody>
      </p:sp>
      <p:sp>
        <p:nvSpPr>
          <p:cNvPr id="8" name="Rectángulo 7"/>
          <p:cNvSpPr/>
          <p:nvPr/>
        </p:nvSpPr>
        <p:spPr>
          <a:xfrm>
            <a:off x="788307" y="1989919"/>
            <a:ext cx="748892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s-VE" sz="2000" b="1" dirty="0"/>
              <a:t>Diseñar e implementar un buscador para seleccionar el lugar que se desea </a:t>
            </a:r>
            <a:r>
              <a:rPr lang="es-VE" sz="2000" b="1" dirty="0" smtClean="0"/>
              <a:t>encontrar</a:t>
            </a:r>
          </a:p>
          <a:p>
            <a:pPr marL="457200" lvl="0" indent="-457200">
              <a:buFont typeface="+mj-lt"/>
              <a:buAutoNum type="arabicPeriod"/>
            </a:pPr>
            <a:endParaRPr lang="es-VE" sz="2000" b="1" dirty="0" smtClean="0"/>
          </a:p>
          <a:p>
            <a:r>
              <a:rPr lang="es-VE" sz="2000" dirty="0" smtClean="0"/>
              <a:t>	</a:t>
            </a:r>
            <a:r>
              <a:rPr lang="es-VE" sz="2000" dirty="0"/>
              <a:t>Se despliegan todos los sitios que se encuentran en la universidad y se elige el que se requiera, pudiendose efectuar de dos formas:</a:t>
            </a:r>
          </a:p>
          <a:p>
            <a:endParaRPr lang="es-VE" sz="2000" dirty="0"/>
          </a:p>
          <a:p>
            <a:pPr marL="800100" lvl="1" indent="-342900">
              <a:buFont typeface="Arial"/>
              <a:buChar char="•"/>
            </a:pPr>
            <a:r>
              <a:rPr lang="es-VE" sz="2000" b="1" dirty="0" smtClean="0"/>
              <a:t>Escrita</a:t>
            </a:r>
            <a:r>
              <a:rPr lang="es-VE" sz="2000" dirty="0" smtClean="0"/>
              <a:t>: </a:t>
            </a:r>
            <a:r>
              <a:rPr lang="es-VE" sz="2000" dirty="0"/>
              <a:t>utilizando palabras claves</a:t>
            </a:r>
            <a:r>
              <a:rPr lang="es-ES_tradnl" sz="2000" dirty="0"/>
              <a:t> </a:t>
            </a:r>
            <a:endParaRPr lang="es-VE" sz="2000" dirty="0" smtClean="0"/>
          </a:p>
          <a:p>
            <a:pPr marL="800100" lvl="1" indent="-342900">
              <a:buFont typeface="Arial"/>
              <a:buChar char="•"/>
            </a:pPr>
            <a:endParaRPr lang="es-VE" sz="2000" dirty="0"/>
          </a:p>
          <a:p>
            <a:pPr marL="800100" lvl="1" indent="-342900">
              <a:buFont typeface="Arial"/>
              <a:buChar char="•"/>
            </a:pPr>
            <a:r>
              <a:rPr lang="es-VE" sz="2000" b="1" u="sng" dirty="0" smtClean="0"/>
              <a:t>Lista</a:t>
            </a:r>
            <a:r>
              <a:rPr lang="es-VE" sz="2000" dirty="0" smtClean="0"/>
              <a:t>: categorizados </a:t>
            </a:r>
            <a:r>
              <a:rPr lang="es-VE" sz="2000" dirty="0"/>
              <a:t>por servicios y </a:t>
            </a:r>
            <a:r>
              <a:rPr lang="es-VE" sz="2000" dirty="0" smtClean="0"/>
              <a:t>áreas</a:t>
            </a:r>
            <a:endParaRPr lang="es-ES_tradnl" sz="2000" dirty="0"/>
          </a:p>
          <a:p>
            <a:pPr lvl="0"/>
            <a:endParaRPr lang="es-VE" sz="2000" b="1" dirty="0"/>
          </a:p>
          <a:p>
            <a:pPr lvl="0"/>
            <a:endParaRPr lang="es-VE" sz="2000" b="1" dirty="0"/>
          </a:p>
          <a:p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497333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558213" y="1035741"/>
            <a:ext cx="243327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/>
              <a:t>RESULTADOS</a:t>
            </a:r>
            <a:endParaRPr lang="es-ES" sz="3200" b="1" dirty="0"/>
          </a:p>
        </p:txBody>
      </p:sp>
      <p:sp>
        <p:nvSpPr>
          <p:cNvPr id="8" name="Rectángulo 7"/>
          <p:cNvSpPr/>
          <p:nvPr/>
        </p:nvSpPr>
        <p:spPr>
          <a:xfrm>
            <a:off x="788307" y="1989919"/>
            <a:ext cx="74889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s-VE" sz="2000" b="1" dirty="0"/>
              <a:t>Diseñar e implementar un buscador para seleccionar el lugar que se desea </a:t>
            </a:r>
            <a:r>
              <a:rPr lang="es-VE" sz="2000" b="1" dirty="0" smtClean="0"/>
              <a:t>encontrar</a:t>
            </a:r>
          </a:p>
          <a:p>
            <a:pPr marL="457200" lvl="0" indent="-457200">
              <a:buFont typeface="+mj-lt"/>
              <a:buAutoNum type="arabicPeriod"/>
            </a:pPr>
            <a:endParaRPr lang="es-VE" sz="2000" b="1" dirty="0" smtClean="0"/>
          </a:p>
          <a:p>
            <a:r>
              <a:rPr lang="es-VE" sz="2000" dirty="0" smtClean="0"/>
              <a:t>	secuencia</a:t>
            </a:r>
            <a:endParaRPr lang="es-VE" sz="2000" b="1" dirty="0"/>
          </a:p>
          <a:p>
            <a:pPr lvl="0"/>
            <a:endParaRPr lang="es-VE" sz="2000" b="1" dirty="0"/>
          </a:p>
          <a:p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24507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558213" y="1035741"/>
            <a:ext cx="243327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/>
              <a:t>RESULTADOS</a:t>
            </a:r>
            <a:endParaRPr lang="es-ES" sz="3200" b="1" dirty="0"/>
          </a:p>
        </p:txBody>
      </p:sp>
      <p:sp>
        <p:nvSpPr>
          <p:cNvPr id="8" name="Rectángulo 7"/>
          <p:cNvSpPr/>
          <p:nvPr/>
        </p:nvSpPr>
        <p:spPr>
          <a:xfrm>
            <a:off x="788307" y="1989919"/>
            <a:ext cx="74889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s-VE" sz="2000" b="1" dirty="0"/>
              <a:t>Diseñar e implementar un módulo para la geolocalización a través de Realidad </a:t>
            </a:r>
            <a:r>
              <a:rPr lang="es-VE" sz="2000" b="1" dirty="0" smtClean="0"/>
              <a:t>Aumentada</a:t>
            </a:r>
          </a:p>
          <a:p>
            <a:pPr marL="457200" indent="-457200">
              <a:buFont typeface="+mj-lt"/>
              <a:buAutoNum type="arabicPeriod" startAt="2"/>
            </a:pPr>
            <a:endParaRPr lang="es-VE" sz="2000" b="1" dirty="0"/>
          </a:p>
          <a:p>
            <a:r>
              <a:rPr lang="es-VE" sz="2000" dirty="0" smtClean="0"/>
              <a:t>	Permitiendo </a:t>
            </a:r>
            <a:r>
              <a:rPr lang="es-VE" sz="2000" dirty="0"/>
              <a:t>a los usuarios, </a:t>
            </a:r>
            <a:r>
              <a:rPr lang="es-VE" sz="2000" dirty="0" smtClean="0"/>
              <a:t>ver </a:t>
            </a:r>
            <a:r>
              <a:rPr lang="es-VE" sz="2000" dirty="0"/>
              <a:t>un POIS que está indicando la posición donde se encuentra la ubicación que </a:t>
            </a:r>
            <a:r>
              <a:rPr lang="es-VE" sz="2000" dirty="0" smtClean="0"/>
              <a:t>desea y distancia aproximada.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987517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558213" y="1035741"/>
            <a:ext cx="243327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/>
              <a:t>RESULTADOS</a:t>
            </a:r>
            <a:endParaRPr lang="es-ES" sz="3200" b="1" dirty="0"/>
          </a:p>
        </p:txBody>
      </p:sp>
      <p:sp>
        <p:nvSpPr>
          <p:cNvPr id="8" name="Rectángulo 7"/>
          <p:cNvSpPr/>
          <p:nvPr/>
        </p:nvSpPr>
        <p:spPr>
          <a:xfrm>
            <a:off x="788307" y="1989919"/>
            <a:ext cx="748892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s-VE" sz="2000" b="1" dirty="0"/>
              <a:t>Diseñar e implementar un módulo para la geolocalización a través de Realidad </a:t>
            </a:r>
            <a:r>
              <a:rPr lang="es-VE" sz="2000" b="1" dirty="0" smtClean="0"/>
              <a:t>Aumentada</a:t>
            </a:r>
          </a:p>
          <a:p>
            <a:pPr marL="457200" indent="-457200">
              <a:buFont typeface="+mj-lt"/>
              <a:buAutoNum type="arabicPeriod" startAt="2"/>
            </a:pPr>
            <a:endParaRPr lang="es-VE" sz="2000" b="1" dirty="0"/>
          </a:p>
          <a:p>
            <a:r>
              <a:rPr lang="es-VE" sz="2000" dirty="0" smtClean="0"/>
              <a:t>	</a:t>
            </a:r>
            <a:endParaRPr lang="es-ES" sz="2000" b="1" dirty="0"/>
          </a:p>
        </p:txBody>
      </p:sp>
      <p:pic>
        <p:nvPicPr>
          <p:cNvPr id="9" name="Imagen 8" descr="Macintosh HD:Users:sandravillamizar:Desktop:apendice imagenes:D-26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933" y="3052243"/>
            <a:ext cx="2973294" cy="195188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/>
          <p:cNvSpPr txBox="1"/>
          <p:nvPr/>
        </p:nvSpPr>
        <p:spPr>
          <a:xfrm>
            <a:off x="6547089" y="5140193"/>
            <a:ext cx="620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POIS</a:t>
            </a:r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1995879" y="3945854"/>
            <a:ext cx="1105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secuencia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3616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558213" y="1035741"/>
            <a:ext cx="243327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/>
              <a:t>RESULTADOS</a:t>
            </a:r>
            <a:endParaRPr lang="es-ES" sz="3200" b="1" dirty="0"/>
          </a:p>
        </p:txBody>
      </p:sp>
      <p:sp>
        <p:nvSpPr>
          <p:cNvPr id="8" name="Rectángulo 7"/>
          <p:cNvSpPr/>
          <p:nvPr/>
        </p:nvSpPr>
        <p:spPr>
          <a:xfrm>
            <a:off x="788307" y="1989919"/>
            <a:ext cx="748892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s-VE" sz="2000" b="1" dirty="0"/>
              <a:t>Diseñar e implementar un módulo para la geolocalización a través de Realidad </a:t>
            </a:r>
            <a:r>
              <a:rPr lang="es-VE" sz="2000" b="1" dirty="0" smtClean="0"/>
              <a:t>Aumentada</a:t>
            </a:r>
          </a:p>
          <a:p>
            <a:pPr marL="457200" indent="-457200">
              <a:buFont typeface="+mj-lt"/>
              <a:buAutoNum type="arabicPeriod" startAt="2"/>
            </a:pPr>
            <a:endParaRPr lang="es-VE" sz="2000" b="1" dirty="0"/>
          </a:p>
          <a:p>
            <a:r>
              <a:rPr lang="es-VE" sz="2000" dirty="0" smtClean="0"/>
              <a:t>	</a:t>
            </a:r>
            <a:endParaRPr lang="es-ES" sz="2000" b="1" dirty="0"/>
          </a:p>
        </p:txBody>
      </p:sp>
      <p:pic>
        <p:nvPicPr>
          <p:cNvPr id="9" name="Imagen 8" descr="Macintosh HD:Users:sandravillamizar:Desktop:apendice imagenes:D-26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933" y="3052243"/>
            <a:ext cx="2973294" cy="195188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uadroTexto 9"/>
          <p:cNvSpPr txBox="1"/>
          <p:nvPr/>
        </p:nvSpPr>
        <p:spPr>
          <a:xfrm>
            <a:off x="1995879" y="3945854"/>
            <a:ext cx="1105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secuencia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8254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558213" y="1035741"/>
            <a:ext cx="243327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/>
              <a:t>RESULTADOS</a:t>
            </a:r>
            <a:endParaRPr lang="es-ES" sz="3200" b="1" dirty="0"/>
          </a:p>
        </p:txBody>
      </p:sp>
      <p:sp>
        <p:nvSpPr>
          <p:cNvPr id="9" name="Rectángulo 8"/>
          <p:cNvSpPr/>
          <p:nvPr/>
        </p:nvSpPr>
        <p:spPr>
          <a:xfrm>
            <a:off x="788307" y="1989919"/>
            <a:ext cx="748892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s-VE" sz="2000" b="1" dirty="0"/>
              <a:t>Determinar, seleccionar y analizar puntos clave para facilitar la ubicación rápida del usuario haciendo uso de NFC o Realidad </a:t>
            </a:r>
            <a:r>
              <a:rPr lang="es-VE" sz="2000" b="1" dirty="0" smtClean="0"/>
              <a:t>Aumentada</a:t>
            </a:r>
            <a:r>
              <a:rPr lang="es-ES_tradnl" sz="2000" b="1" dirty="0" smtClean="0"/>
              <a:t> </a:t>
            </a:r>
          </a:p>
          <a:p>
            <a:pPr marL="457200" indent="-457200">
              <a:buFont typeface="+mj-lt"/>
              <a:buAutoNum type="arabicPeriod" startAt="3"/>
            </a:pPr>
            <a:endParaRPr lang="es-ES_tradnl" sz="2000" b="1" dirty="0"/>
          </a:p>
          <a:p>
            <a:r>
              <a:rPr lang="es-VE" sz="2000" dirty="0" smtClean="0"/>
              <a:t>	Se </a:t>
            </a:r>
            <a:r>
              <a:rPr lang="es-VE" sz="2000" dirty="0"/>
              <a:t>obtuvo una categorización de todos ellos, dicha categorización determinó qué tipo de tecnología debería ser utilizada de acuerdo al caso</a:t>
            </a:r>
            <a:r>
              <a:rPr lang="es-ES_tradnl" sz="2000" dirty="0"/>
              <a:t> 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20229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558213" y="1035741"/>
            <a:ext cx="243327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/>
              <a:t>RESULTADOS</a:t>
            </a:r>
            <a:endParaRPr lang="es-ES" sz="3200" b="1" dirty="0"/>
          </a:p>
        </p:txBody>
      </p:sp>
      <p:sp>
        <p:nvSpPr>
          <p:cNvPr id="9" name="Rectángulo 8"/>
          <p:cNvSpPr/>
          <p:nvPr/>
        </p:nvSpPr>
        <p:spPr>
          <a:xfrm>
            <a:off x="788307" y="1989919"/>
            <a:ext cx="748892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s-VE" sz="2000" b="1" dirty="0"/>
              <a:t>Determinar, seleccionar y analizar puntos clave para facilitar la ubicación rápida del usuario haciendo uso de NFC o Realidad </a:t>
            </a:r>
            <a:r>
              <a:rPr lang="es-VE" sz="2000" b="1" dirty="0" smtClean="0"/>
              <a:t>Aumentada</a:t>
            </a:r>
            <a:r>
              <a:rPr lang="es-ES_tradnl" sz="2000" b="1" dirty="0" smtClean="0"/>
              <a:t> </a:t>
            </a:r>
          </a:p>
          <a:p>
            <a:pPr marL="457200" indent="-457200">
              <a:buFont typeface="+mj-lt"/>
              <a:buAutoNum type="arabicPeriod" startAt="3"/>
            </a:pPr>
            <a:endParaRPr lang="es-ES_tradnl" sz="2000" b="1" dirty="0" smtClean="0"/>
          </a:p>
          <a:p>
            <a:pPr marL="457200" indent="-457200">
              <a:buFont typeface="+mj-lt"/>
              <a:buAutoNum type="arabicPeriod" startAt="3"/>
            </a:pPr>
            <a:endParaRPr lang="es-ES_tradnl" sz="2000" b="1" dirty="0"/>
          </a:p>
          <a:p>
            <a:r>
              <a:rPr lang="es-ES_tradnl" sz="2000" dirty="0" smtClean="0"/>
              <a:t>Diagrama de flujo </a:t>
            </a:r>
          </a:p>
          <a:p>
            <a:pPr marL="457200" indent="-457200">
              <a:buFont typeface="+mj-lt"/>
              <a:buAutoNum type="arabicPeriod" startAt="3"/>
            </a:pPr>
            <a:endParaRPr lang="es-ES_tradnl" sz="2000" b="1" dirty="0"/>
          </a:p>
          <a:p>
            <a:pPr marL="457200" indent="-457200">
              <a:buFont typeface="+mj-lt"/>
              <a:buAutoNum type="arabicPeriod" startAt="3"/>
            </a:pPr>
            <a:endParaRPr lang="es-ES_tradnl" sz="2000" b="1" dirty="0" smtClean="0"/>
          </a:p>
          <a:p>
            <a:pPr marL="457200" indent="-457200">
              <a:buFont typeface="+mj-lt"/>
              <a:buAutoNum type="arabicPeriod" startAt="3"/>
            </a:pPr>
            <a:endParaRPr lang="es-ES_tradnl" sz="2000" b="1" dirty="0"/>
          </a:p>
          <a:p>
            <a:pPr marL="457200" indent="-457200">
              <a:buFont typeface="+mj-lt"/>
              <a:buAutoNum type="arabicPeriod" startAt="3"/>
            </a:pPr>
            <a:endParaRPr lang="es-ES_tradnl" sz="2000" b="1" dirty="0" smtClean="0"/>
          </a:p>
          <a:p>
            <a:pPr marL="342900" indent="-342900">
              <a:buFont typeface="Arial"/>
              <a:buChar char="•"/>
            </a:pPr>
            <a:r>
              <a:rPr lang="es-ES_tradnl" sz="2000" dirty="0" smtClean="0"/>
              <a:t>Ver tabla 1</a:t>
            </a:r>
            <a:endParaRPr lang="es-ES_tradnl" sz="2000" dirty="0"/>
          </a:p>
          <a:p>
            <a:r>
              <a:rPr lang="es-VE" sz="2000" dirty="0" smtClean="0"/>
              <a:t>	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345188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558213" y="1035741"/>
            <a:ext cx="243327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/>
              <a:t>RESULTADOS</a:t>
            </a:r>
            <a:endParaRPr lang="es-ES" sz="3200" b="1" dirty="0"/>
          </a:p>
        </p:txBody>
      </p:sp>
      <p:sp>
        <p:nvSpPr>
          <p:cNvPr id="8" name="Rectángulo 7"/>
          <p:cNvSpPr/>
          <p:nvPr/>
        </p:nvSpPr>
        <p:spPr>
          <a:xfrm>
            <a:off x="788307" y="1989919"/>
            <a:ext cx="74889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s-VE" sz="2000" b="1" dirty="0"/>
              <a:t>Diseñar e implementar un módulo que suministre información de interés combinando NFC y Realidad </a:t>
            </a:r>
            <a:r>
              <a:rPr lang="es-VE" sz="2000" b="1" dirty="0" smtClean="0"/>
              <a:t>Aumentada</a:t>
            </a:r>
          </a:p>
          <a:p>
            <a:endParaRPr lang="es-VE" sz="2000" b="1" dirty="0"/>
          </a:p>
        </p:txBody>
      </p:sp>
    </p:spTree>
    <p:extLst>
      <p:ext uri="{BB962C8B-B14F-4D97-AF65-F5344CB8AC3E}">
        <p14:creationId xmlns:p14="http://schemas.microsoft.com/office/powerpoint/2010/main" val="366133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558213" y="1035741"/>
            <a:ext cx="243327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/>
              <a:t>RESULTADOS</a:t>
            </a:r>
            <a:endParaRPr lang="es-ES" sz="3200" b="1" dirty="0"/>
          </a:p>
        </p:txBody>
      </p:sp>
      <p:sp>
        <p:nvSpPr>
          <p:cNvPr id="8" name="Rectángulo 7"/>
          <p:cNvSpPr/>
          <p:nvPr/>
        </p:nvSpPr>
        <p:spPr>
          <a:xfrm>
            <a:off x="788307" y="1989919"/>
            <a:ext cx="748892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s-VE" sz="2000" b="1" dirty="0"/>
              <a:t>Diseñar e implementar un módulo que suministre información de interés combinando NFC y Realidad </a:t>
            </a:r>
            <a:r>
              <a:rPr lang="es-VE" sz="2000" b="1" dirty="0" smtClean="0"/>
              <a:t>Aumentada</a:t>
            </a:r>
          </a:p>
          <a:p>
            <a:pPr marL="457200" indent="-457200">
              <a:buFont typeface="+mj-lt"/>
              <a:buAutoNum type="arabicPeriod" startAt="4"/>
            </a:pPr>
            <a:endParaRPr lang="es-VE" sz="2000" b="1" dirty="0"/>
          </a:p>
          <a:p>
            <a:pPr marL="342900" indent="-342900">
              <a:buFont typeface="Arial"/>
              <a:buChar char="•"/>
            </a:pPr>
            <a:r>
              <a:rPr lang="es-VE" sz="2000" u="sng" dirty="0"/>
              <a:t>Opción </a:t>
            </a:r>
            <a:r>
              <a:rPr lang="es-VE" sz="2000" u="sng" dirty="0" smtClean="0"/>
              <a:t>para </a:t>
            </a:r>
            <a:r>
              <a:rPr lang="es-VE" sz="2000" u="sng" dirty="0"/>
              <a:t>interactuar con los NFC </a:t>
            </a:r>
            <a:r>
              <a:rPr lang="es-VE" sz="2000" u="sng" dirty="0" smtClean="0"/>
              <a:t>desplegando información </a:t>
            </a:r>
            <a:r>
              <a:rPr lang="es-VE" sz="2000" u="sng" dirty="0"/>
              <a:t>puntual de acuerdo al sitio donde se encuentra</a:t>
            </a:r>
            <a:r>
              <a:rPr lang="es-ES_tradnl" sz="2000" b="1" dirty="0" smtClean="0"/>
              <a:t>.</a:t>
            </a:r>
            <a:endParaRPr lang="es-ES_tradnl" sz="2000" b="1" dirty="0"/>
          </a:p>
        </p:txBody>
      </p:sp>
    </p:spTree>
    <p:extLst>
      <p:ext uri="{BB962C8B-B14F-4D97-AF65-F5344CB8AC3E}">
        <p14:creationId xmlns:p14="http://schemas.microsoft.com/office/powerpoint/2010/main" val="274487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85699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558213" y="1035741"/>
            <a:ext cx="243327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/>
              <a:t>RESULTADOS</a:t>
            </a:r>
            <a:endParaRPr lang="es-ES" sz="3200" b="1" dirty="0"/>
          </a:p>
        </p:txBody>
      </p:sp>
      <p:sp>
        <p:nvSpPr>
          <p:cNvPr id="8" name="Rectángulo 7"/>
          <p:cNvSpPr/>
          <p:nvPr/>
        </p:nvSpPr>
        <p:spPr>
          <a:xfrm>
            <a:off x="788307" y="1989919"/>
            <a:ext cx="748892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s-VE" sz="2000" b="1" dirty="0"/>
              <a:t>Diseñar e implementar un módulo que suministre información de interés combinando NFC y Realidad </a:t>
            </a:r>
            <a:r>
              <a:rPr lang="es-VE" sz="2000" b="1" dirty="0" smtClean="0"/>
              <a:t>Aumentada</a:t>
            </a:r>
          </a:p>
          <a:p>
            <a:pPr marL="457200" indent="-457200">
              <a:buFont typeface="+mj-lt"/>
              <a:buAutoNum type="arabicPeriod" startAt="4"/>
            </a:pPr>
            <a:endParaRPr lang="es-VE" sz="2000" b="1" dirty="0"/>
          </a:p>
          <a:p>
            <a:pPr marL="342900" indent="-342900">
              <a:buFont typeface="Arial"/>
              <a:buChar char="•"/>
            </a:pPr>
            <a:r>
              <a:rPr lang="es-VE" sz="2000" dirty="0" smtClean="0"/>
              <a:t>Colocar imagen</a:t>
            </a:r>
            <a:r>
              <a:rPr lang="es-ES_tradnl" sz="20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53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558213" y="1035741"/>
            <a:ext cx="243327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/>
              <a:t>RESULTADOS</a:t>
            </a:r>
            <a:endParaRPr lang="es-ES" sz="3200" b="1" dirty="0"/>
          </a:p>
        </p:txBody>
      </p:sp>
      <p:sp>
        <p:nvSpPr>
          <p:cNvPr id="8" name="Rectángulo 7"/>
          <p:cNvSpPr/>
          <p:nvPr/>
        </p:nvSpPr>
        <p:spPr>
          <a:xfrm>
            <a:off x="788307" y="1989919"/>
            <a:ext cx="748892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s-VE" sz="2000" b="1" dirty="0"/>
              <a:t>Diseñar e implementar un módulo que suministre información de interés combinando NFC y Realidad Aumentada</a:t>
            </a:r>
          </a:p>
          <a:p>
            <a:pPr marL="457200" indent="-457200">
              <a:buFont typeface="+mj-lt"/>
              <a:buAutoNum type="arabicPeriod" startAt="4"/>
            </a:pPr>
            <a:endParaRPr lang="es-VE" sz="2000" b="1" dirty="0"/>
          </a:p>
          <a:p>
            <a:pPr marL="342900" indent="-342900">
              <a:buFont typeface="Arial"/>
              <a:buChar char="•"/>
            </a:pPr>
            <a:r>
              <a:rPr lang="es-VE" sz="2000" dirty="0"/>
              <a:t>Opción para interactuar con los NFC desplegando información puntual de acuerdo al sitio donde se encuentra</a:t>
            </a:r>
            <a:r>
              <a:rPr lang="es-ES_tradnl" sz="2000" b="1" dirty="0"/>
              <a:t>.</a:t>
            </a:r>
          </a:p>
          <a:p>
            <a:endParaRPr lang="es-ES_tradnl" sz="2000" b="1" dirty="0"/>
          </a:p>
          <a:p>
            <a:pPr marL="342900" indent="-342900">
              <a:buFont typeface="Arial"/>
              <a:buChar char="•"/>
            </a:pPr>
            <a:r>
              <a:rPr lang="es-VE" sz="2000" u="sng" dirty="0"/>
              <a:t>Opción de Realidad Aumentada 3D desplegando información de los sitios que puede encontrar a su alrededor según la imagen</a:t>
            </a:r>
            <a:r>
              <a:rPr lang="es-ES_tradnl" sz="2000" dirty="0"/>
              <a:t>.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405189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558213" y="1035741"/>
            <a:ext cx="243327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/>
              <a:t>RESULTADOS</a:t>
            </a:r>
            <a:endParaRPr lang="es-ES" sz="3200" b="1" dirty="0"/>
          </a:p>
        </p:txBody>
      </p:sp>
      <p:sp>
        <p:nvSpPr>
          <p:cNvPr id="8" name="Rectángulo 7"/>
          <p:cNvSpPr/>
          <p:nvPr/>
        </p:nvSpPr>
        <p:spPr>
          <a:xfrm>
            <a:off x="788307" y="1989919"/>
            <a:ext cx="748892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s-VE" sz="2000" b="1" dirty="0"/>
              <a:t>Diseñar e implementar un módulo que suministre información de interés combinando NFC y Realidad </a:t>
            </a:r>
            <a:r>
              <a:rPr lang="es-VE" sz="2000" b="1" dirty="0" smtClean="0"/>
              <a:t>Aumentada</a:t>
            </a:r>
          </a:p>
          <a:p>
            <a:pPr marL="457200" indent="-457200">
              <a:buFont typeface="+mj-lt"/>
              <a:buAutoNum type="arabicPeriod" startAt="4"/>
            </a:pPr>
            <a:endParaRPr lang="es-VE" sz="2000" b="1" dirty="0"/>
          </a:p>
          <a:p>
            <a:pPr marL="342900" indent="-342900">
              <a:buFont typeface="Arial"/>
              <a:buChar char="•"/>
            </a:pPr>
            <a:r>
              <a:rPr lang="es-VE" sz="2000" dirty="0" smtClean="0"/>
              <a:t>C</a:t>
            </a:r>
            <a:r>
              <a:rPr lang="es-ES_tradnl" sz="2000" dirty="0" err="1" smtClean="0"/>
              <a:t>olocar</a:t>
            </a:r>
            <a:r>
              <a:rPr lang="es-ES_tradnl" sz="2000" dirty="0" smtClean="0"/>
              <a:t> imagen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376861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558213" y="1035741"/>
            <a:ext cx="243327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/>
              <a:t>RESULTADOS</a:t>
            </a:r>
            <a:endParaRPr lang="es-ES" sz="3200" b="1" dirty="0"/>
          </a:p>
        </p:txBody>
      </p:sp>
      <p:sp>
        <p:nvSpPr>
          <p:cNvPr id="8" name="Rectángulo 7"/>
          <p:cNvSpPr/>
          <p:nvPr/>
        </p:nvSpPr>
        <p:spPr>
          <a:xfrm>
            <a:off x="788307" y="1989919"/>
            <a:ext cx="74889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s-VE" sz="2000" b="1" dirty="0"/>
              <a:t>Diseñar e implementar una Base de Datos que contenga la información necesaria para el uso de la </a:t>
            </a:r>
            <a:r>
              <a:rPr lang="es-VE" sz="2000" b="1" dirty="0" smtClean="0"/>
              <a:t>aplicación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219083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558213" y="1035741"/>
            <a:ext cx="243327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/>
              <a:t>RESULTADOS</a:t>
            </a:r>
            <a:endParaRPr lang="es-ES" sz="3200" b="1" dirty="0"/>
          </a:p>
        </p:txBody>
      </p:sp>
      <p:sp>
        <p:nvSpPr>
          <p:cNvPr id="8" name="Rectángulo 7"/>
          <p:cNvSpPr/>
          <p:nvPr/>
        </p:nvSpPr>
        <p:spPr>
          <a:xfrm>
            <a:off x="788307" y="1989919"/>
            <a:ext cx="74889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es-VE" sz="2000" b="1" dirty="0"/>
              <a:t>Diseñar e implementar un módulo de guía al usuario y consejos útiles que permita ayudarlo en el correcto uso de la aplicación</a:t>
            </a:r>
            <a:r>
              <a:rPr lang="es-ES_tradnl" sz="2000" b="1" dirty="0"/>
              <a:t> 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2734856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558213" y="1035741"/>
            <a:ext cx="243327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/>
              <a:t>RESULTADOS</a:t>
            </a:r>
            <a:endParaRPr lang="es-ES" sz="3200" b="1" dirty="0"/>
          </a:p>
        </p:txBody>
      </p:sp>
      <p:sp>
        <p:nvSpPr>
          <p:cNvPr id="8" name="Rectángulo 7"/>
          <p:cNvSpPr/>
          <p:nvPr/>
        </p:nvSpPr>
        <p:spPr>
          <a:xfrm>
            <a:off x="788307" y="1989919"/>
            <a:ext cx="74889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7"/>
            </a:pPr>
            <a:r>
              <a:rPr lang="es-VE" sz="2000" b="1" dirty="0"/>
              <a:t>Diseñar e implementar una interfaz gráfica amigable que interactuará con el usuario en los diferentes módulos de la aplicación</a:t>
            </a:r>
            <a:r>
              <a:rPr lang="es-ES_tradnl" sz="2000" b="1" dirty="0"/>
              <a:t> 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395743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558213" y="1035741"/>
            <a:ext cx="243327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/>
              <a:t>RESULTADOS</a:t>
            </a:r>
            <a:endParaRPr lang="es-ES" sz="3200" b="1" dirty="0"/>
          </a:p>
        </p:txBody>
      </p:sp>
      <p:sp>
        <p:nvSpPr>
          <p:cNvPr id="8" name="Rectángulo 7"/>
          <p:cNvSpPr/>
          <p:nvPr/>
        </p:nvSpPr>
        <p:spPr>
          <a:xfrm>
            <a:off x="788307" y="1989919"/>
            <a:ext cx="74889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8"/>
            </a:pPr>
            <a:r>
              <a:rPr lang="es-VE" sz="2000" b="1" dirty="0"/>
              <a:t>Diseñar e implementar un Backend que maneje toda la lógica y servicios web de la aplicación</a:t>
            </a:r>
            <a:r>
              <a:rPr lang="es-ES_tradnl" sz="2000" b="1" dirty="0"/>
              <a:t> 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1699508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558213" y="1035741"/>
            <a:ext cx="243327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/>
              <a:t>RESULTADOS</a:t>
            </a:r>
            <a:endParaRPr lang="es-ES" sz="3200" b="1" dirty="0"/>
          </a:p>
        </p:txBody>
      </p:sp>
    </p:spTree>
    <p:extLst>
      <p:ext uri="{BB962C8B-B14F-4D97-AF65-F5344CB8AC3E}">
        <p14:creationId xmlns:p14="http://schemas.microsoft.com/office/powerpoint/2010/main" val="127764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558213" y="1035741"/>
            <a:ext cx="243327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/>
              <a:t>RESULTADOS</a:t>
            </a:r>
            <a:endParaRPr lang="es-ES" sz="3200" b="1" dirty="0"/>
          </a:p>
        </p:txBody>
      </p:sp>
    </p:spTree>
    <p:extLst>
      <p:ext uri="{BB962C8B-B14F-4D97-AF65-F5344CB8AC3E}">
        <p14:creationId xmlns:p14="http://schemas.microsoft.com/office/powerpoint/2010/main" val="143997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558213" y="1035741"/>
            <a:ext cx="243327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/>
              <a:t>RESULTADOS</a:t>
            </a:r>
            <a:endParaRPr lang="es-ES" sz="3200" b="1" dirty="0"/>
          </a:p>
        </p:txBody>
      </p:sp>
    </p:spTree>
    <p:extLst>
      <p:ext uri="{BB962C8B-B14F-4D97-AF65-F5344CB8AC3E}">
        <p14:creationId xmlns:p14="http://schemas.microsoft.com/office/powerpoint/2010/main" val="417335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558213" y="1035741"/>
            <a:ext cx="353915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/>
              <a:t>OBJETIVO GENERAL</a:t>
            </a:r>
            <a:endParaRPr lang="es-ES" sz="3200" b="1" dirty="0"/>
          </a:p>
        </p:txBody>
      </p:sp>
      <p:sp>
        <p:nvSpPr>
          <p:cNvPr id="3" name="Rectángulo 2"/>
          <p:cNvSpPr/>
          <p:nvPr/>
        </p:nvSpPr>
        <p:spPr>
          <a:xfrm>
            <a:off x="788307" y="1941698"/>
            <a:ext cx="748892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VE" sz="3200" dirty="0"/>
              <a:t>Desarrollar una aplicación móvil incorporando tecnología de Realidad Aumentada y NFC que facilite la ubicación e información específica de los espacios físicos de la Universidad Católica Andrés Bello</a:t>
            </a:r>
            <a:r>
              <a:rPr lang="es-VE" dirty="0"/>
              <a:t>.</a:t>
            </a:r>
            <a:r>
              <a:rPr lang="es-ES_tradnl" dirty="0"/>
              <a:t>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5182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558213" y="1035741"/>
            <a:ext cx="243327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/>
              <a:t>RESULTADOS</a:t>
            </a:r>
            <a:endParaRPr lang="es-ES" sz="3200" b="1" dirty="0"/>
          </a:p>
        </p:txBody>
      </p:sp>
    </p:spTree>
    <p:extLst>
      <p:ext uri="{BB962C8B-B14F-4D97-AF65-F5344CB8AC3E}">
        <p14:creationId xmlns:p14="http://schemas.microsoft.com/office/powerpoint/2010/main" val="414182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558213" y="1035741"/>
            <a:ext cx="243327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/>
              <a:t>RESULTADOS</a:t>
            </a:r>
            <a:endParaRPr lang="es-ES" sz="3200" b="1" dirty="0"/>
          </a:p>
        </p:txBody>
      </p:sp>
    </p:spTree>
    <p:extLst>
      <p:ext uri="{BB962C8B-B14F-4D97-AF65-F5344CB8AC3E}">
        <p14:creationId xmlns:p14="http://schemas.microsoft.com/office/powerpoint/2010/main" val="242345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558213" y="1035741"/>
            <a:ext cx="243327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/>
              <a:t>RESULTADOS</a:t>
            </a:r>
            <a:endParaRPr lang="es-ES" sz="3200" b="1" dirty="0"/>
          </a:p>
        </p:txBody>
      </p:sp>
    </p:spTree>
    <p:extLst>
      <p:ext uri="{BB962C8B-B14F-4D97-AF65-F5344CB8AC3E}">
        <p14:creationId xmlns:p14="http://schemas.microsoft.com/office/powerpoint/2010/main" val="310389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558213" y="1035741"/>
            <a:ext cx="243327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/>
              <a:t>RESULTADOS</a:t>
            </a:r>
            <a:endParaRPr lang="es-ES" sz="3200" b="1" dirty="0"/>
          </a:p>
        </p:txBody>
      </p:sp>
    </p:spTree>
    <p:extLst>
      <p:ext uri="{BB962C8B-B14F-4D97-AF65-F5344CB8AC3E}">
        <p14:creationId xmlns:p14="http://schemas.microsoft.com/office/powerpoint/2010/main" val="60186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558213" y="1035741"/>
            <a:ext cx="243327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/>
              <a:t>RESULTADOS</a:t>
            </a:r>
            <a:endParaRPr lang="es-ES" sz="3200" b="1" dirty="0"/>
          </a:p>
        </p:txBody>
      </p:sp>
    </p:spTree>
    <p:extLst>
      <p:ext uri="{BB962C8B-B14F-4D97-AF65-F5344CB8AC3E}">
        <p14:creationId xmlns:p14="http://schemas.microsoft.com/office/powerpoint/2010/main" val="2449295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558213" y="1035741"/>
            <a:ext cx="243327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/>
              <a:t>RESULTADOS</a:t>
            </a:r>
            <a:endParaRPr lang="es-ES" sz="3200" b="1" dirty="0"/>
          </a:p>
        </p:txBody>
      </p:sp>
    </p:spTree>
    <p:extLst>
      <p:ext uri="{BB962C8B-B14F-4D97-AF65-F5344CB8AC3E}">
        <p14:creationId xmlns:p14="http://schemas.microsoft.com/office/powerpoint/2010/main" val="1674319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558213" y="1035741"/>
            <a:ext cx="303099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/>
              <a:t>DEMOSTRACI</a:t>
            </a:r>
            <a:r>
              <a:rPr lang="es-ES" sz="3200" b="1" dirty="0" smtClean="0"/>
              <a:t>ÓN</a:t>
            </a:r>
            <a:endParaRPr lang="es-ES" sz="3200" b="1" dirty="0"/>
          </a:p>
        </p:txBody>
      </p:sp>
    </p:spTree>
    <p:extLst>
      <p:ext uri="{BB962C8B-B14F-4D97-AF65-F5344CB8AC3E}">
        <p14:creationId xmlns:p14="http://schemas.microsoft.com/office/powerpoint/2010/main" val="320781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558213" y="1035741"/>
            <a:ext cx="28536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/>
              <a:t>CONCLUSIONES</a:t>
            </a:r>
            <a:endParaRPr lang="es-ES" sz="3200" b="1" dirty="0"/>
          </a:p>
        </p:txBody>
      </p:sp>
      <p:sp>
        <p:nvSpPr>
          <p:cNvPr id="8" name="Rectángulo 7"/>
          <p:cNvSpPr/>
          <p:nvPr/>
        </p:nvSpPr>
        <p:spPr>
          <a:xfrm>
            <a:off x="788307" y="1989919"/>
            <a:ext cx="748892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/>
              <a:buChar char="•"/>
            </a:pPr>
            <a:r>
              <a:rPr lang="es-VE" sz="2000" dirty="0"/>
              <a:t>La impresición del GPS en los dispositivos móviles haciendo uso la Realidad Aumentada por geolocalización en distancias amplias no representa un impacto </a:t>
            </a:r>
            <a:r>
              <a:rPr lang="es-VE" sz="2000" dirty="0" smtClean="0"/>
              <a:t>importante.</a:t>
            </a:r>
          </a:p>
          <a:p>
            <a:pPr marL="342900" lvl="0" indent="-342900">
              <a:buFont typeface="Arial"/>
              <a:buChar char="•"/>
            </a:pPr>
            <a:endParaRPr lang="es-VE" sz="2000" dirty="0"/>
          </a:p>
          <a:p>
            <a:pPr marL="342900" indent="-342900">
              <a:buFont typeface="Arial"/>
              <a:buChar char="•"/>
            </a:pPr>
            <a:r>
              <a:rPr lang="es-VE" sz="2000" dirty="0"/>
              <a:t>La elección de Wikitude SDK como herramienta para llevar a cabo todo los procesos de Realidad Aumentada fue la </a:t>
            </a:r>
            <a:r>
              <a:rPr lang="es-VE" sz="2000" dirty="0" smtClean="0"/>
              <a:t>idónea.</a:t>
            </a:r>
          </a:p>
          <a:p>
            <a:pPr marL="342900" indent="-342900">
              <a:buFont typeface="Arial"/>
              <a:buChar char="•"/>
            </a:pPr>
            <a:endParaRPr lang="es-VE" sz="2000" dirty="0"/>
          </a:p>
          <a:p>
            <a:pPr marL="342900" lvl="0" indent="-342900">
              <a:buFont typeface="Arial"/>
              <a:buChar char="•"/>
            </a:pPr>
            <a:r>
              <a:rPr lang="es-VE" sz="2000" dirty="0"/>
              <a:t>La tecnología de NFC es una alternativa viable para abarcar aquellos dispositivos que no soporten la Realidad Aumentada o que no posean conexión a </a:t>
            </a:r>
            <a:r>
              <a:rPr lang="es-VE" sz="2000" dirty="0" smtClean="0"/>
              <a:t>internet.</a:t>
            </a:r>
            <a:endParaRPr lang="es-ES_tradnl" sz="2000" dirty="0"/>
          </a:p>
          <a:p>
            <a:pPr marL="342900" indent="-342900">
              <a:buFont typeface="Arial"/>
              <a:buChar char="•"/>
            </a:pP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30068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558213" y="1035741"/>
            <a:ext cx="28536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/>
              <a:t>CONCLUSIONES</a:t>
            </a:r>
            <a:endParaRPr lang="es-ES" sz="3200" b="1" dirty="0"/>
          </a:p>
        </p:txBody>
      </p:sp>
      <p:sp>
        <p:nvSpPr>
          <p:cNvPr id="8" name="Rectángulo 7"/>
          <p:cNvSpPr/>
          <p:nvPr/>
        </p:nvSpPr>
        <p:spPr>
          <a:xfrm>
            <a:off x="788307" y="1989919"/>
            <a:ext cx="748892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/>
              <a:buChar char="•"/>
            </a:pPr>
            <a:r>
              <a:rPr lang="es-VE" sz="2000" dirty="0"/>
              <a:t>Android Studio brinda versatilidad en la implementación de interfaces envidenciándose en el corto tiempo para </a:t>
            </a:r>
            <a:r>
              <a:rPr lang="es-VE" sz="2000" dirty="0" smtClean="0"/>
              <a:t>realizarlas.</a:t>
            </a:r>
          </a:p>
          <a:p>
            <a:pPr marL="342900" lvl="0" indent="-342900">
              <a:buFont typeface="Arial"/>
              <a:buChar char="•"/>
            </a:pPr>
            <a:endParaRPr lang="es-VE" sz="2000" dirty="0"/>
          </a:p>
          <a:p>
            <a:pPr marL="342900" lvl="0" indent="-342900">
              <a:buFont typeface="Arial"/>
              <a:buChar char="•"/>
            </a:pPr>
            <a:r>
              <a:rPr lang="es-VE" sz="2000" dirty="0" smtClean="0"/>
              <a:t>La </a:t>
            </a:r>
            <a:r>
              <a:rPr lang="es-VE" sz="2000" dirty="0"/>
              <a:t>aplicación permite conocer la universidad solventando la ausencia de orientadores que puedan ayudar a ubicar a los </a:t>
            </a:r>
            <a:r>
              <a:rPr lang="es-VE" sz="2000" dirty="0" smtClean="0"/>
              <a:t>usuarios.</a:t>
            </a:r>
            <a:endParaRPr lang="es-ES_tradnl" sz="2000" dirty="0"/>
          </a:p>
          <a:p>
            <a:pPr lvl="0"/>
            <a:endParaRPr lang="es-ES_tradnl" sz="2000" dirty="0"/>
          </a:p>
          <a:p>
            <a:pPr marL="342900" indent="-342900">
              <a:buFont typeface="Arial"/>
              <a:buChar char="•"/>
            </a:pP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47884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558213" y="1035741"/>
            <a:ext cx="371568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/>
              <a:t>RECOMENDACIONES</a:t>
            </a:r>
            <a:endParaRPr lang="es-ES" sz="3200" b="1" dirty="0"/>
          </a:p>
        </p:txBody>
      </p:sp>
      <p:sp>
        <p:nvSpPr>
          <p:cNvPr id="8" name="Rectángulo 7"/>
          <p:cNvSpPr/>
          <p:nvPr/>
        </p:nvSpPr>
        <p:spPr>
          <a:xfrm>
            <a:off x="788307" y="1989919"/>
            <a:ext cx="748892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s-VE" sz="2000" dirty="0"/>
              <a:t>Implementar y adaptar la tecnología de la AR a otros sistemas que ya existen actualmente en la Universidad Católica Andres Bello, para así facilitar su proceso </a:t>
            </a:r>
            <a:r>
              <a:rPr lang="es-VE" sz="2000" dirty="0" smtClean="0"/>
              <a:t>o </a:t>
            </a:r>
            <a:r>
              <a:rPr lang="es-VE" sz="2000" dirty="0"/>
              <a:t>permitir el surgimiento de </a:t>
            </a:r>
            <a:r>
              <a:rPr lang="es-VE" sz="2000" dirty="0" smtClean="0"/>
              <a:t>nuevas.</a:t>
            </a:r>
          </a:p>
          <a:p>
            <a:endParaRPr lang="es-VE" sz="2000" dirty="0" smtClean="0"/>
          </a:p>
          <a:p>
            <a:pPr marL="342900" lvl="0" indent="-342900">
              <a:buFont typeface="Arial"/>
              <a:buChar char="•"/>
            </a:pPr>
            <a:r>
              <a:rPr lang="es-VE" sz="2000" dirty="0"/>
              <a:t>Expandir el módulo de búsqueda de los sitios del campus utilizando reconocimiento de </a:t>
            </a:r>
            <a:r>
              <a:rPr lang="es-VE" sz="2000" dirty="0" smtClean="0"/>
              <a:t>voz.</a:t>
            </a:r>
          </a:p>
          <a:p>
            <a:pPr lvl="0"/>
            <a:endParaRPr lang="es-VE" sz="2000" dirty="0" smtClean="0"/>
          </a:p>
          <a:p>
            <a:pPr marL="342900" indent="-342900">
              <a:buFont typeface="Arial"/>
              <a:buChar char="•"/>
            </a:pPr>
            <a:r>
              <a:rPr lang="es-VE" sz="2000" dirty="0"/>
              <a:t>Hacer más pruebas de la aplicación utilizando equipos más avanzados que contengan versiones recientes del sistema operativo </a:t>
            </a:r>
            <a:r>
              <a:rPr lang="es-VE" sz="2000" dirty="0" smtClean="0"/>
              <a:t>Android.</a:t>
            </a:r>
            <a:endParaRPr lang="es-ES_tradnl" sz="2000" dirty="0"/>
          </a:p>
          <a:p>
            <a:pPr marL="342900" lvl="0" indent="-342900">
              <a:buFont typeface="Arial"/>
              <a:buChar char="•"/>
            </a:pPr>
            <a:endParaRPr lang="es-ES_tradnl" sz="2000" dirty="0"/>
          </a:p>
          <a:p>
            <a:pPr marL="342900" indent="-342900">
              <a:buFont typeface="Arial"/>
              <a:buChar char="•"/>
            </a:pP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36523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558213" y="1035741"/>
            <a:ext cx="427352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/>
              <a:t>OBJETIVOS </a:t>
            </a:r>
            <a:r>
              <a:rPr lang="es-ES" sz="3200" b="1" dirty="0" smtClean="0"/>
              <a:t>ESPECÍFICOS</a:t>
            </a:r>
            <a:endParaRPr lang="es-ES" sz="3200" b="1" dirty="0"/>
          </a:p>
        </p:txBody>
      </p:sp>
      <p:sp>
        <p:nvSpPr>
          <p:cNvPr id="8" name="Rectángulo 7"/>
          <p:cNvSpPr/>
          <p:nvPr/>
        </p:nvSpPr>
        <p:spPr>
          <a:xfrm>
            <a:off x="788307" y="1941698"/>
            <a:ext cx="748892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s-VE" sz="2000" dirty="0"/>
              <a:t>Diseñar e implementar un buscador para seleccionar el lugar que se desea encontrar</a:t>
            </a:r>
            <a:r>
              <a:rPr lang="es-VE" sz="2000" dirty="0" smtClean="0"/>
              <a:t>.</a:t>
            </a:r>
          </a:p>
          <a:p>
            <a:pPr lvl="0"/>
            <a:endParaRPr lang="es-ES" sz="2000" dirty="0"/>
          </a:p>
          <a:p>
            <a:pPr marL="342900" indent="-342900">
              <a:buFont typeface="+mj-lt"/>
              <a:buAutoNum type="arabicPeriod"/>
            </a:pPr>
            <a:r>
              <a:rPr lang="es-VE" sz="2000" dirty="0"/>
              <a:t>Diseñar e implementar un módulo para la geolocalización a través de Realidad Aumentada</a:t>
            </a:r>
            <a:r>
              <a:rPr lang="es-VE" sz="2000" dirty="0" smtClean="0"/>
              <a:t>.</a:t>
            </a:r>
          </a:p>
          <a:p>
            <a:endParaRPr lang="es-ES_tradnl" sz="2000" dirty="0"/>
          </a:p>
          <a:p>
            <a:pPr marL="342900" indent="-342900">
              <a:buFont typeface="+mj-lt"/>
              <a:buAutoNum type="arabicPeriod"/>
            </a:pPr>
            <a:r>
              <a:rPr lang="es-VE" sz="2000" dirty="0"/>
              <a:t>Determinar, seleccionar y analizar puntos clave para facilitar la ubicación rápida del usuario haciendo uso de NFC o Realidad Aumentada</a:t>
            </a:r>
            <a:r>
              <a:rPr lang="es-VE" sz="2000" dirty="0" smtClean="0"/>
              <a:t>.</a:t>
            </a:r>
          </a:p>
          <a:p>
            <a:endParaRPr lang="es-ES_tradnl" sz="2000" dirty="0"/>
          </a:p>
          <a:p>
            <a:pPr marL="342900" indent="-342900">
              <a:buFont typeface="+mj-lt"/>
              <a:buAutoNum type="arabicPeriod"/>
            </a:pPr>
            <a:r>
              <a:rPr lang="es-VE" sz="2000" dirty="0"/>
              <a:t>Diseñar e implementar un módulo que suministre información de interés combinando NFC y Realidad Aumentada</a:t>
            </a:r>
            <a:r>
              <a:rPr lang="es-VE" sz="2000" dirty="0" smtClean="0"/>
              <a:t>.</a:t>
            </a:r>
            <a:endParaRPr lang="es-ES_tradnl" sz="2000" dirty="0"/>
          </a:p>
        </p:txBody>
      </p:sp>
    </p:spTree>
    <p:extLst>
      <p:ext uri="{BB962C8B-B14F-4D97-AF65-F5344CB8AC3E}">
        <p14:creationId xmlns:p14="http://schemas.microsoft.com/office/powerpoint/2010/main" val="261556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  <p:sp>
        <p:nvSpPr>
          <p:cNvPr id="2" name="CuadroTexto 1"/>
          <p:cNvSpPr txBox="1"/>
          <p:nvPr/>
        </p:nvSpPr>
        <p:spPr>
          <a:xfrm>
            <a:off x="558213" y="1035741"/>
            <a:ext cx="371568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/>
              <a:t>RECOMENDACIONES</a:t>
            </a:r>
            <a:endParaRPr lang="es-ES" sz="3200" b="1" dirty="0"/>
          </a:p>
        </p:txBody>
      </p:sp>
      <p:sp>
        <p:nvSpPr>
          <p:cNvPr id="8" name="Rectángulo 7"/>
          <p:cNvSpPr/>
          <p:nvPr/>
        </p:nvSpPr>
        <p:spPr>
          <a:xfrm>
            <a:off x="788307" y="1941698"/>
            <a:ext cx="748892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/>
              <a:buChar char="•"/>
            </a:pPr>
            <a:r>
              <a:rPr lang="es-VE" sz="2000" dirty="0"/>
              <a:t>Desarrollar aplicaciones utilizando Realidad Aumentada en Smart </a:t>
            </a:r>
            <a:r>
              <a:rPr lang="es-VE" sz="2000" dirty="0" smtClean="0"/>
              <a:t>Glasses.</a:t>
            </a:r>
          </a:p>
          <a:p>
            <a:pPr marL="342900" lvl="0" indent="-342900">
              <a:buFont typeface="Arial"/>
              <a:buChar char="•"/>
            </a:pPr>
            <a:endParaRPr lang="es-VE" sz="2000" dirty="0"/>
          </a:p>
          <a:p>
            <a:pPr marL="342900" indent="-342900">
              <a:buFont typeface="Arial"/>
              <a:buChar char="•"/>
            </a:pPr>
            <a:r>
              <a:rPr lang="es-VE" sz="2000" dirty="0"/>
              <a:t>Hacer análisis e investigaciones posteriores utilizando códigos QR como alternativa al </a:t>
            </a:r>
            <a:r>
              <a:rPr lang="es-VE" sz="2000" dirty="0" smtClean="0"/>
              <a:t>NFC.</a:t>
            </a:r>
          </a:p>
          <a:p>
            <a:pPr marL="342900" indent="-342900">
              <a:buFont typeface="Arial"/>
              <a:buChar char="•"/>
            </a:pPr>
            <a:endParaRPr lang="es-VE" sz="2000" dirty="0"/>
          </a:p>
          <a:p>
            <a:pPr marL="342900" indent="-342900">
              <a:buFont typeface="Arial"/>
              <a:buChar char="•"/>
            </a:pPr>
            <a:r>
              <a:rPr lang="es-VE" sz="2000" dirty="0" smtClean="0"/>
              <a:t>Faltaaaaaaa una m</a:t>
            </a:r>
            <a:r>
              <a:rPr lang="es-VE" sz="2000" dirty="0" smtClean="0"/>
              <a:t>ás </a:t>
            </a:r>
            <a:endParaRPr lang="es-ES_tradnl" sz="2000" dirty="0"/>
          </a:p>
          <a:p>
            <a:pPr lvl="0"/>
            <a:endParaRPr lang="es-ES_tradnl" sz="2000" dirty="0"/>
          </a:p>
        </p:txBody>
      </p:sp>
    </p:spTree>
    <p:extLst>
      <p:ext uri="{BB962C8B-B14F-4D97-AF65-F5344CB8AC3E}">
        <p14:creationId xmlns:p14="http://schemas.microsoft.com/office/powerpoint/2010/main" val="3233043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463176" y="1418226"/>
            <a:ext cx="8277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smtClean="0"/>
              <a:t>¡ GRACIAS POR SU ATENCIÓN !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90626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>
        <p14:rippl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558213" y="1035741"/>
            <a:ext cx="427352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/>
              <a:t>OBJETIVOS </a:t>
            </a:r>
            <a:r>
              <a:rPr lang="es-ES" sz="3200" b="1" dirty="0" smtClean="0"/>
              <a:t>ESPECÍFICOS</a:t>
            </a:r>
            <a:endParaRPr lang="es-ES" sz="3200" b="1" dirty="0"/>
          </a:p>
        </p:txBody>
      </p:sp>
      <p:sp>
        <p:nvSpPr>
          <p:cNvPr id="8" name="Rectángulo 7"/>
          <p:cNvSpPr/>
          <p:nvPr/>
        </p:nvSpPr>
        <p:spPr>
          <a:xfrm>
            <a:off x="788307" y="1941698"/>
            <a:ext cx="748892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s-VE" sz="2000" dirty="0"/>
              <a:t>Diseñar e implementar una Base de Datos que contenga la información necesaria para el uso de la aplicación</a:t>
            </a:r>
            <a:r>
              <a:rPr lang="es-VE" sz="2000" dirty="0" smtClean="0"/>
              <a:t>.</a:t>
            </a:r>
          </a:p>
          <a:p>
            <a:endParaRPr lang="es-ES_tradnl" sz="2000" dirty="0"/>
          </a:p>
          <a:p>
            <a:pPr marL="457200" indent="-457200">
              <a:buFont typeface="+mj-lt"/>
              <a:buAutoNum type="arabicPeriod" startAt="5"/>
            </a:pPr>
            <a:r>
              <a:rPr lang="es-VE" sz="2000" dirty="0"/>
              <a:t>Diseñar e implementar un módulo de guía al usuario y consejos útiles que permita ayudarlo en el correcto uso de la aplicación</a:t>
            </a:r>
            <a:r>
              <a:rPr lang="es-VE" sz="2000" dirty="0" smtClean="0"/>
              <a:t>.</a:t>
            </a:r>
          </a:p>
          <a:p>
            <a:endParaRPr lang="es-ES_tradnl" sz="2000" dirty="0"/>
          </a:p>
          <a:p>
            <a:pPr marL="457200" indent="-457200">
              <a:buFont typeface="+mj-lt"/>
              <a:buAutoNum type="arabicPeriod" startAt="5"/>
            </a:pPr>
            <a:r>
              <a:rPr lang="es-VE" sz="2000" dirty="0"/>
              <a:t>Diseñar e implementar una interfaz gráfica amigable que interactuará con el usuario en los diferentes módulos de la aplicación. </a:t>
            </a:r>
            <a:endParaRPr lang="es-VE" sz="2000" dirty="0" smtClean="0"/>
          </a:p>
          <a:p>
            <a:endParaRPr lang="es-ES_tradnl" sz="2000" dirty="0"/>
          </a:p>
          <a:p>
            <a:pPr marL="457200" indent="-457200">
              <a:buFont typeface="+mj-lt"/>
              <a:buAutoNum type="arabicPeriod" startAt="5"/>
            </a:pPr>
            <a:r>
              <a:rPr lang="es-VE" sz="2000" dirty="0"/>
              <a:t>Diseñar e implementar un Backend que maneje toda la lógica y servicios web de la aplicación.  </a:t>
            </a:r>
            <a:endParaRPr lang="es-ES_tradnl" sz="2000" dirty="0"/>
          </a:p>
          <a:p>
            <a:pPr lvl="0"/>
            <a:endParaRPr lang="es-ES_tradnl" sz="2000" dirty="0"/>
          </a:p>
        </p:txBody>
      </p:sp>
    </p:spTree>
    <p:extLst>
      <p:ext uri="{BB962C8B-B14F-4D97-AF65-F5344CB8AC3E}">
        <p14:creationId xmlns:p14="http://schemas.microsoft.com/office/powerpoint/2010/main" val="286096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393116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43488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05910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342</TotalTime>
  <Words>1535</Words>
  <Application>Microsoft Macintosh PowerPoint</Application>
  <PresentationFormat>Presentación en pantalla (4:3)</PresentationFormat>
  <Paragraphs>303</Paragraphs>
  <Slides>51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51</vt:i4>
      </vt:variant>
    </vt:vector>
  </HeadingPairs>
  <TitlesOfParts>
    <vt:vector size="52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Sandra Villamizar</dc:creator>
  <cp:lastModifiedBy>Sandra Villamizar</cp:lastModifiedBy>
  <cp:revision>47</cp:revision>
  <dcterms:created xsi:type="dcterms:W3CDTF">2017-04-18T19:37:11Z</dcterms:created>
  <dcterms:modified xsi:type="dcterms:W3CDTF">2017-04-21T22:03:39Z</dcterms:modified>
</cp:coreProperties>
</file>