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00" r:id="rId20"/>
    <p:sldId id="298" r:id="rId21"/>
    <p:sldId id="297" r:id="rId22"/>
    <p:sldId id="301" r:id="rId23"/>
    <p:sldId id="275" r:id="rId24"/>
    <p:sldId id="302" r:id="rId25"/>
    <p:sldId id="303" r:id="rId26"/>
    <p:sldId id="276" r:id="rId27"/>
    <p:sldId id="304" r:id="rId28"/>
    <p:sldId id="277" r:id="rId29"/>
    <p:sldId id="308" r:id="rId30"/>
    <p:sldId id="306" r:id="rId31"/>
    <p:sldId id="305" r:id="rId32"/>
    <p:sldId id="30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E19"/>
    <a:srgbClr val="FECC2B"/>
    <a:srgbClr val="14A4DA"/>
    <a:srgbClr val="BFBFBF"/>
    <a:srgbClr val="CDCDCD"/>
    <a:srgbClr val="DFDFDF"/>
    <a:srgbClr val="ECECEC"/>
    <a:srgbClr val="DBF48C"/>
    <a:srgbClr val="CCD7D6"/>
    <a:srgbClr val="B5D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563" autoAdjust="0"/>
  </p:normalViewPr>
  <p:slideViewPr>
    <p:cSldViewPr snapToGrid="0" snapToObjects="1">
      <p:cViewPr varScale="1">
        <p:scale>
          <a:sx n="85" d="100"/>
          <a:sy n="85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22/04/17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‹Nr.›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44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22/04/17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81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22/04/17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11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22/04/17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1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22/04/17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22/04/17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6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22/04/17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0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22/04/17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2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22/04/17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8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22/04/17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22/04/17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1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6078-59C6-6649-AA44-91FB9C51CB94}" type="datetimeFigureOut">
              <a:rPr lang="es-ES" smtClean="0"/>
              <a:t>22/04/17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>
        <p14:ripple dir="rd"/>
      </p:transition>
    </mc:Choice>
    <mc:Fallback xmlns="">
      <p:transition xmlns:p14="http://schemas.microsoft.com/office/powerpoint/2010/main" spd="slow" advClick="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3176" y="1418226"/>
            <a:ext cx="8277412" cy="392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VE" sz="3200" b="1" dirty="0"/>
              <a:t>APLICACIÓN MÓVIL PARA LA UBICACIÓN E INFORMACIÓN ESPECÍFICA DE LOS ESPACIOS FÍSICOS DE UNA UNIVERSIDAD UTILIZANDO REALIDAD AUMENTADA Y </a:t>
            </a:r>
            <a:r>
              <a:rPr lang="es-VE" sz="3200" b="1" dirty="0" smtClean="0"/>
              <a:t>NFC</a:t>
            </a:r>
          </a:p>
          <a:p>
            <a:pPr algn="ctr">
              <a:lnSpc>
                <a:spcPct val="120000"/>
              </a:lnSpc>
            </a:pPr>
            <a:endParaRPr lang="es-VE" sz="3200" b="1" dirty="0" smtClean="0"/>
          </a:p>
          <a:p>
            <a:pPr algn="ctr">
              <a:lnSpc>
                <a:spcPct val="120000"/>
              </a:lnSpc>
            </a:pPr>
            <a:r>
              <a:rPr lang="es-VE" sz="2400" dirty="0" smtClean="0"/>
              <a:t>Caracas, Mayo 2017</a:t>
            </a:r>
            <a:endParaRPr lang="es-ES_tradnl" sz="2400" dirty="0"/>
          </a:p>
          <a:p>
            <a:pPr algn="ctr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183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866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966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567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661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998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0165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990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914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VE" sz="2000" b="1" dirty="0"/>
              <a:t>Diseñar e implementar un buscador para seleccionar el lugar que se desea </a:t>
            </a:r>
            <a:r>
              <a:rPr lang="es-VE" sz="2000" b="1" dirty="0" smtClean="0"/>
              <a:t>encontrar</a:t>
            </a:r>
          </a:p>
          <a:p>
            <a:pPr marL="457200" lvl="0" indent="-457200">
              <a:buFont typeface="+mj-lt"/>
              <a:buAutoNum type="arabicPeriod"/>
            </a:pPr>
            <a:endParaRPr lang="es-VE" sz="2000" b="1" dirty="0" smtClean="0"/>
          </a:p>
          <a:p>
            <a:r>
              <a:rPr lang="es-VE" sz="2000" dirty="0" smtClean="0"/>
              <a:t>	Se despliegan </a:t>
            </a:r>
            <a:r>
              <a:rPr lang="es-VE" sz="2000" dirty="0"/>
              <a:t>todos los sitios que se encuentran en la universidad y </a:t>
            </a:r>
            <a:r>
              <a:rPr lang="es-VE" sz="2000" dirty="0" smtClean="0"/>
              <a:t>se elige </a:t>
            </a:r>
            <a:r>
              <a:rPr lang="es-VE" sz="2000" dirty="0"/>
              <a:t>el que se </a:t>
            </a:r>
            <a:r>
              <a:rPr lang="es-VE" sz="2000" dirty="0" smtClean="0"/>
              <a:t>requiera, pudiendose efectuar de dos formas:</a:t>
            </a:r>
          </a:p>
          <a:p>
            <a:pPr lvl="0"/>
            <a:endParaRPr lang="es-VE" sz="2000" b="1" dirty="0"/>
          </a:p>
          <a:p>
            <a:pPr lvl="0"/>
            <a:endParaRPr lang="es-VE" sz="2000" b="1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717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VE" sz="2000" b="1" dirty="0"/>
              <a:t>Diseñar e implementar un buscador para seleccionar el lugar que se desea </a:t>
            </a:r>
            <a:r>
              <a:rPr lang="es-VE" sz="2000" b="1" dirty="0" smtClean="0"/>
              <a:t>encontrar</a:t>
            </a:r>
          </a:p>
          <a:p>
            <a:pPr marL="457200" lvl="0" indent="-457200">
              <a:buFont typeface="+mj-lt"/>
              <a:buAutoNum type="arabicPeriod"/>
            </a:pPr>
            <a:endParaRPr lang="es-VE" sz="2000" b="1" dirty="0" smtClean="0"/>
          </a:p>
          <a:p>
            <a:r>
              <a:rPr lang="es-VE" sz="2000" dirty="0" smtClean="0"/>
              <a:t>	</a:t>
            </a:r>
            <a:r>
              <a:rPr lang="es-VE" sz="2000" dirty="0"/>
              <a:t>Se despliegan todos los sitios que se encuentran en la universidad y se elige el que se requiera, pudiendose efectuar de dos formas:</a:t>
            </a:r>
          </a:p>
          <a:p>
            <a:endParaRPr lang="es-VE" sz="2000" dirty="0"/>
          </a:p>
          <a:p>
            <a:pPr marL="800100" lvl="1" indent="-342900">
              <a:buFont typeface="Arial"/>
              <a:buChar char="•"/>
            </a:pPr>
            <a:r>
              <a:rPr lang="es-VE" sz="2000" b="1" u="sng" dirty="0" smtClean="0"/>
              <a:t>Escrita</a:t>
            </a:r>
            <a:r>
              <a:rPr lang="es-VE" sz="2000" dirty="0" smtClean="0"/>
              <a:t>: </a:t>
            </a:r>
            <a:r>
              <a:rPr lang="es-VE" sz="2000" dirty="0"/>
              <a:t>utilizando palabras claves</a:t>
            </a:r>
            <a:r>
              <a:rPr lang="es-ES_tradnl" sz="2000" dirty="0"/>
              <a:t> </a:t>
            </a:r>
            <a:endParaRPr lang="es-VE" sz="2000" dirty="0" smtClean="0"/>
          </a:p>
          <a:p>
            <a:pPr marL="800100" lvl="1" indent="-342900">
              <a:buFont typeface="Arial"/>
              <a:buChar char="•"/>
            </a:pPr>
            <a:endParaRPr lang="es-VE" sz="2000" dirty="0"/>
          </a:p>
          <a:p>
            <a:pPr lvl="0"/>
            <a:endParaRPr lang="es-VE" sz="2000" b="1" dirty="0"/>
          </a:p>
          <a:p>
            <a:pPr lvl="0"/>
            <a:endParaRPr lang="es-VE" sz="2000" b="1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81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4 CuadroTexto"/>
          <p:cNvSpPr txBox="1"/>
          <p:nvPr/>
        </p:nvSpPr>
        <p:spPr>
          <a:xfrm>
            <a:off x="228600" y="1334213"/>
            <a:ext cx="8686800" cy="394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La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dirty="0" err="1" smtClean="0"/>
              <a:t>Objetivos</a:t>
            </a:r>
            <a:endParaRPr lang="es-E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Metodología de trabajo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dirty="0" err="1" smtClean="0"/>
              <a:t>Desarrollo</a:t>
            </a:r>
            <a:r>
              <a:rPr lang="en-US" sz="2100" dirty="0" smtClean="0"/>
              <a:t> del </a:t>
            </a:r>
            <a:r>
              <a:rPr lang="en-US" sz="2100" dirty="0" err="1" smtClean="0"/>
              <a:t>trabajo</a:t>
            </a:r>
            <a:endParaRPr lang="en-US" sz="2100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Resultados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Demostración</a:t>
            </a:r>
            <a:endParaRPr lang="en-U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Conclusiones y recomendaciones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s-ES" sz="21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VE" sz="2000" b="1" dirty="0"/>
              <a:t>Diseñar e implementar un buscador para seleccionar el lugar que se desea </a:t>
            </a:r>
            <a:r>
              <a:rPr lang="es-VE" sz="2000" b="1" dirty="0" smtClean="0"/>
              <a:t>encontrar</a:t>
            </a:r>
          </a:p>
          <a:p>
            <a:pPr marL="457200" lvl="0" indent="-457200">
              <a:buFont typeface="+mj-lt"/>
              <a:buAutoNum type="arabicPeriod"/>
            </a:pPr>
            <a:endParaRPr lang="es-VE" sz="2000" b="1" dirty="0" smtClean="0"/>
          </a:p>
          <a:p>
            <a:r>
              <a:rPr lang="es-VE" sz="2000" dirty="0" smtClean="0"/>
              <a:t>	</a:t>
            </a:r>
            <a:endParaRPr lang="es-VE" sz="2000" b="1" dirty="0"/>
          </a:p>
          <a:p>
            <a:pPr lvl="0"/>
            <a:endParaRPr lang="es-VE" sz="2000" b="1" dirty="0"/>
          </a:p>
          <a:p>
            <a:endParaRPr lang="es-ES" sz="2000" dirty="0"/>
          </a:p>
        </p:txBody>
      </p:sp>
      <p:grpSp>
        <p:nvGrpSpPr>
          <p:cNvPr id="2" name="Agrupar 1"/>
          <p:cNvGrpSpPr/>
          <p:nvPr/>
        </p:nvGrpSpPr>
        <p:grpSpPr>
          <a:xfrm>
            <a:off x="62927" y="2716566"/>
            <a:ext cx="8980544" cy="2692241"/>
            <a:chOff x="62927" y="2806212"/>
            <a:chExt cx="8980544" cy="2692241"/>
          </a:xfrm>
        </p:grpSpPr>
        <p:grpSp>
          <p:nvGrpSpPr>
            <p:cNvPr id="9" name="Agrupar 8"/>
            <p:cNvGrpSpPr/>
            <p:nvPr/>
          </p:nvGrpSpPr>
          <p:grpSpPr>
            <a:xfrm>
              <a:off x="62927" y="2806212"/>
              <a:ext cx="3390656" cy="2692240"/>
              <a:chOff x="133672" y="116982"/>
              <a:chExt cx="7842321" cy="6584347"/>
            </a:xfrm>
          </p:grpSpPr>
          <p:pic>
            <p:nvPicPr>
              <p:cNvPr id="10" name="Imagen 9" descr="Captura de pantalla 2017-04-22 a la(s) 20.31.09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672" y="116982"/>
                <a:ext cx="3857602" cy="6584347"/>
              </a:xfrm>
              <a:prstGeom prst="rect">
                <a:avLst/>
              </a:prstGeom>
            </p:spPr>
          </p:pic>
          <p:pic>
            <p:nvPicPr>
              <p:cNvPr id="11" name="Imagen 10" descr="Captura de pantalla 2017-04-22 a la(s) 20.21.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8959" y="116982"/>
                <a:ext cx="3847034" cy="6584347"/>
              </a:xfrm>
              <a:prstGeom prst="rect">
                <a:avLst/>
              </a:prstGeom>
            </p:spPr>
          </p:pic>
          <p:sp>
            <p:nvSpPr>
              <p:cNvPr id="12" name="Marco 11"/>
              <p:cNvSpPr/>
              <p:nvPr/>
            </p:nvSpPr>
            <p:spPr>
              <a:xfrm>
                <a:off x="2999349" y="116982"/>
                <a:ext cx="520359" cy="584903"/>
              </a:xfrm>
              <a:prstGeom prst="frame">
                <a:avLst>
                  <a:gd name="adj1" fmla="val 7902"/>
                </a:avLst>
              </a:prstGeom>
              <a:solidFill>
                <a:schemeClr val="accent2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Marco 12"/>
              <p:cNvSpPr/>
              <p:nvPr/>
            </p:nvSpPr>
            <p:spPr>
              <a:xfrm>
                <a:off x="4756175" y="156135"/>
                <a:ext cx="2779584" cy="529039"/>
              </a:xfrm>
              <a:prstGeom prst="frame">
                <a:avLst>
                  <a:gd name="adj1" fmla="val 7902"/>
                </a:avLst>
              </a:prstGeom>
              <a:solidFill>
                <a:schemeClr val="accent2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3500155" y="2806212"/>
              <a:ext cx="3611846" cy="2692240"/>
              <a:chOff x="105581" y="116982"/>
              <a:chExt cx="7821607" cy="6584348"/>
            </a:xfrm>
          </p:grpSpPr>
          <p:pic>
            <p:nvPicPr>
              <p:cNvPr id="20" name="Imagen 19" descr="Captura de pantalla 2017-04-22 a la(s) 20.20.2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81" y="116982"/>
                <a:ext cx="3853222" cy="6584348"/>
              </a:xfrm>
              <a:prstGeom prst="rect">
                <a:avLst/>
              </a:prstGeom>
            </p:spPr>
          </p:pic>
          <p:pic>
            <p:nvPicPr>
              <p:cNvPr id="21" name="Imagen 20" descr="Captura de pantalla 2017-04-22 a la(s) 20.23.04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5766" y="116982"/>
                <a:ext cx="3851422" cy="6584348"/>
              </a:xfrm>
              <a:prstGeom prst="rect">
                <a:avLst/>
              </a:prstGeom>
            </p:spPr>
          </p:pic>
          <p:sp>
            <p:nvSpPr>
              <p:cNvPr id="22" name="Marco 21"/>
              <p:cNvSpPr/>
              <p:nvPr/>
            </p:nvSpPr>
            <p:spPr>
              <a:xfrm>
                <a:off x="747093" y="116982"/>
                <a:ext cx="2293944" cy="584903"/>
              </a:xfrm>
              <a:prstGeom prst="frame">
                <a:avLst>
                  <a:gd name="adj1" fmla="val 7902"/>
                </a:avLst>
              </a:prstGeom>
              <a:solidFill>
                <a:schemeClr val="accent2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Marco 22"/>
              <p:cNvSpPr/>
              <p:nvPr/>
            </p:nvSpPr>
            <p:spPr>
              <a:xfrm>
                <a:off x="4273045" y="2905239"/>
                <a:ext cx="3496639" cy="1038686"/>
              </a:xfrm>
              <a:prstGeom prst="frame">
                <a:avLst>
                  <a:gd name="adj1" fmla="val 7902"/>
                </a:avLst>
              </a:prstGeom>
              <a:solidFill>
                <a:schemeClr val="accent2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Agrupar 23"/>
            <p:cNvGrpSpPr/>
            <p:nvPr/>
          </p:nvGrpSpPr>
          <p:grpSpPr>
            <a:xfrm>
              <a:off x="7156825" y="2806213"/>
              <a:ext cx="1886646" cy="2692240"/>
              <a:chOff x="1774695" y="133692"/>
              <a:chExt cx="3847033" cy="6584347"/>
            </a:xfrm>
          </p:grpSpPr>
          <p:pic>
            <p:nvPicPr>
              <p:cNvPr id="25" name="Imagen 24" descr="Captura de pantalla 2017-04-22 a la(s) 20.19.52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4695" y="133692"/>
                <a:ext cx="3847033" cy="6584347"/>
              </a:xfrm>
              <a:prstGeom prst="rect">
                <a:avLst/>
              </a:prstGeom>
            </p:spPr>
          </p:pic>
          <p:sp>
            <p:nvSpPr>
              <p:cNvPr id="26" name="Marco 25"/>
              <p:cNvSpPr/>
              <p:nvPr/>
            </p:nvSpPr>
            <p:spPr>
              <a:xfrm>
                <a:off x="1774695" y="816295"/>
                <a:ext cx="3847033" cy="1456476"/>
              </a:xfrm>
              <a:prstGeom prst="frame">
                <a:avLst>
                  <a:gd name="adj1" fmla="val 7902"/>
                </a:avLst>
              </a:prstGeom>
              <a:solidFill>
                <a:schemeClr val="accent2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64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VE" sz="2000" b="1" dirty="0"/>
              <a:t>Diseñar e implementar un buscador para seleccionar el lugar que se desea </a:t>
            </a:r>
            <a:r>
              <a:rPr lang="es-VE" sz="2000" b="1" dirty="0" smtClean="0"/>
              <a:t>encontrar</a:t>
            </a:r>
          </a:p>
          <a:p>
            <a:pPr marL="457200" lvl="0" indent="-457200">
              <a:buFont typeface="+mj-lt"/>
              <a:buAutoNum type="arabicPeriod"/>
            </a:pPr>
            <a:endParaRPr lang="es-VE" sz="2000" b="1" dirty="0" smtClean="0"/>
          </a:p>
          <a:p>
            <a:r>
              <a:rPr lang="es-VE" sz="2000" dirty="0" smtClean="0"/>
              <a:t>	</a:t>
            </a:r>
            <a:r>
              <a:rPr lang="es-VE" sz="2000" dirty="0"/>
              <a:t>Se despliegan todos los sitios que se encuentran en la universidad y se elige el que se requiera, pudiendose efectuar de dos formas:</a:t>
            </a:r>
          </a:p>
          <a:p>
            <a:endParaRPr lang="es-VE" sz="2000" dirty="0"/>
          </a:p>
          <a:p>
            <a:pPr marL="800100" lvl="1" indent="-342900">
              <a:buFont typeface="Arial"/>
              <a:buChar char="•"/>
            </a:pPr>
            <a:r>
              <a:rPr lang="es-VE" sz="2000" b="1" dirty="0" smtClean="0"/>
              <a:t>Escrita</a:t>
            </a:r>
            <a:r>
              <a:rPr lang="es-VE" sz="2000" dirty="0" smtClean="0"/>
              <a:t>: </a:t>
            </a:r>
            <a:r>
              <a:rPr lang="es-VE" sz="2000" dirty="0"/>
              <a:t>utilizando palabras claves</a:t>
            </a:r>
            <a:r>
              <a:rPr lang="es-ES_tradnl" sz="2000" dirty="0"/>
              <a:t> </a:t>
            </a:r>
            <a:endParaRPr lang="es-VE" sz="2000" dirty="0" smtClean="0"/>
          </a:p>
          <a:p>
            <a:pPr marL="800100" lvl="1" indent="-342900">
              <a:buFont typeface="Arial"/>
              <a:buChar char="•"/>
            </a:pPr>
            <a:endParaRPr lang="es-VE" sz="2000" dirty="0"/>
          </a:p>
          <a:p>
            <a:pPr marL="800100" lvl="1" indent="-342900">
              <a:buFont typeface="Arial"/>
              <a:buChar char="•"/>
            </a:pPr>
            <a:r>
              <a:rPr lang="es-VE" sz="2000" b="1" u="sng" dirty="0" smtClean="0"/>
              <a:t>Lista</a:t>
            </a:r>
            <a:r>
              <a:rPr lang="es-VE" sz="2000" dirty="0" smtClean="0"/>
              <a:t>: categorizados </a:t>
            </a:r>
            <a:r>
              <a:rPr lang="es-VE" sz="2000" dirty="0"/>
              <a:t>por servicios y </a:t>
            </a:r>
            <a:r>
              <a:rPr lang="es-VE" sz="2000" dirty="0" smtClean="0"/>
              <a:t>áreas</a:t>
            </a:r>
            <a:endParaRPr lang="es-ES_tradnl" sz="2000" dirty="0"/>
          </a:p>
          <a:p>
            <a:pPr lvl="0"/>
            <a:endParaRPr lang="es-VE" sz="2000" b="1" dirty="0"/>
          </a:p>
          <a:p>
            <a:pPr lvl="0"/>
            <a:endParaRPr lang="es-VE" sz="2000" b="1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9733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VE" sz="2000" b="1" dirty="0"/>
              <a:t>Diseñar e implementar un buscador para seleccionar el lugar que se desea </a:t>
            </a:r>
            <a:r>
              <a:rPr lang="es-VE" sz="2000" b="1" dirty="0" smtClean="0"/>
              <a:t>encontrar</a:t>
            </a:r>
          </a:p>
          <a:p>
            <a:pPr marL="457200" lvl="0" indent="-457200">
              <a:buFont typeface="+mj-lt"/>
              <a:buAutoNum type="arabicPeriod"/>
            </a:pPr>
            <a:endParaRPr lang="es-VE" sz="2000" b="1" dirty="0" smtClean="0"/>
          </a:p>
          <a:p>
            <a:r>
              <a:rPr lang="es-VE" sz="2000" dirty="0" smtClean="0"/>
              <a:t>	</a:t>
            </a:r>
            <a:endParaRPr lang="es-VE" sz="2000" b="1" dirty="0"/>
          </a:p>
          <a:p>
            <a:pPr lvl="0"/>
            <a:endParaRPr lang="es-VE" sz="2000" b="1" dirty="0"/>
          </a:p>
          <a:p>
            <a:endParaRPr lang="es-ES" sz="2000" dirty="0"/>
          </a:p>
        </p:txBody>
      </p:sp>
      <p:grpSp>
        <p:nvGrpSpPr>
          <p:cNvPr id="2" name="Agrupar 1"/>
          <p:cNvGrpSpPr/>
          <p:nvPr/>
        </p:nvGrpSpPr>
        <p:grpSpPr>
          <a:xfrm>
            <a:off x="803248" y="2808725"/>
            <a:ext cx="7294869" cy="2914848"/>
            <a:chOff x="407130" y="2673153"/>
            <a:chExt cx="7362282" cy="2920274"/>
          </a:xfrm>
        </p:grpSpPr>
        <p:grpSp>
          <p:nvGrpSpPr>
            <p:cNvPr id="9" name="Agrupar 8"/>
            <p:cNvGrpSpPr/>
            <p:nvPr/>
          </p:nvGrpSpPr>
          <p:grpSpPr>
            <a:xfrm>
              <a:off x="407130" y="2673153"/>
              <a:ext cx="3641929" cy="2914848"/>
              <a:chOff x="818740" y="133691"/>
              <a:chExt cx="7792391" cy="6551989"/>
            </a:xfrm>
          </p:grpSpPr>
          <p:pic>
            <p:nvPicPr>
              <p:cNvPr id="10" name="Imagen 9" descr="Captura de pantalla 2017-04-22 a la(s) 20.22.01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5781" y="133691"/>
                <a:ext cx="3855350" cy="6551989"/>
              </a:xfrm>
              <a:prstGeom prst="rect">
                <a:avLst/>
              </a:prstGeom>
            </p:spPr>
          </p:pic>
          <p:pic>
            <p:nvPicPr>
              <p:cNvPr id="11" name="Imagen 10" descr="Captura de pantalla 2017-04-22 a la(s) 20.22.4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740" y="133691"/>
                <a:ext cx="3826362" cy="6551989"/>
              </a:xfrm>
              <a:prstGeom prst="rect">
                <a:avLst/>
              </a:prstGeom>
            </p:spPr>
          </p:pic>
          <p:sp>
            <p:nvSpPr>
              <p:cNvPr id="12" name="Marco 11"/>
              <p:cNvSpPr/>
              <p:nvPr/>
            </p:nvSpPr>
            <p:spPr>
              <a:xfrm>
                <a:off x="818740" y="2119794"/>
                <a:ext cx="2974203" cy="554053"/>
              </a:xfrm>
              <a:prstGeom prst="frame">
                <a:avLst>
                  <a:gd name="adj1" fmla="val 4460"/>
                </a:avLst>
              </a:prstGeom>
              <a:solidFill>
                <a:schemeClr val="accent2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Marco 12"/>
              <p:cNvSpPr/>
              <p:nvPr/>
            </p:nvSpPr>
            <p:spPr>
              <a:xfrm>
                <a:off x="4789199" y="835002"/>
                <a:ext cx="3805223" cy="1284792"/>
              </a:xfrm>
              <a:prstGeom prst="frame">
                <a:avLst>
                  <a:gd name="adj1" fmla="val 4460"/>
                </a:avLst>
              </a:prstGeom>
              <a:solidFill>
                <a:schemeClr val="accent2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165941" y="2678579"/>
              <a:ext cx="3603471" cy="2914848"/>
              <a:chOff x="770234" y="133690"/>
              <a:chExt cx="7801505" cy="6551989"/>
            </a:xfrm>
          </p:grpSpPr>
          <p:pic>
            <p:nvPicPr>
              <p:cNvPr id="20" name="Imagen 19" descr="Captura de pantalla 2017-04-22 a la(s) 20.20.49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1281" y="133690"/>
                <a:ext cx="3840458" cy="6551989"/>
              </a:xfrm>
              <a:prstGeom prst="rect">
                <a:avLst/>
              </a:prstGeom>
            </p:spPr>
          </p:pic>
          <p:pic>
            <p:nvPicPr>
              <p:cNvPr id="21" name="Imagen 20" descr="Captura de pantalla 2017-04-22 a la(s) 20.21.34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234" y="133690"/>
                <a:ext cx="3828128" cy="6551989"/>
              </a:xfrm>
              <a:prstGeom prst="rect">
                <a:avLst/>
              </a:prstGeom>
            </p:spPr>
          </p:pic>
          <p:sp>
            <p:nvSpPr>
              <p:cNvPr id="22" name="Marco 21"/>
              <p:cNvSpPr/>
              <p:nvPr/>
            </p:nvSpPr>
            <p:spPr>
              <a:xfrm>
                <a:off x="969121" y="2921948"/>
                <a:ext cx="3458764" cy="1021976"/>
              </a:xfrm>
              <a:prstGeom prst="frame">
                <a:avLst>
                  <a:gd name="adj1" fmla="val 4460"/>
                </a:avLst>
              </a:prstGeom>
              <a:solidFill>
                <a:schemeClr val="accent2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Marco 22"/>
              <p:cNvSpPr/>
              <p:nvPr/>
            </p:nvSpPr>
            <p:spPr>
              <a:xfrm>
                <a:off x="4731281" y="883140"/>
                <a:ext cx="3840458" cy="1506611"/>
              </a:xfrm>
              <a:prstGeom prst="frame">
                <a:avLst>
                  <a:gd name="adj1" fmla="val 4460"/>
                </a:avLst>
              </a:prstGeom>
              <a:solidFill>
                <a:schemeClr val="accent2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0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VE" sz="2000" b="1" dirty="0"/>
              <a:t>Diseñar e implementar un módulo para la geolocalización a través de Realidad </a:t>
            </a:r>
            <a:r>
              <a:rPr lang="es-VE" sz="2000" b="1" dirty="0" smtClean="0"/>
              <a:t>Aumentada</a:t>
            </a:r>
          </a:p>
          <a:p>
            <a:pPr marL="457200" indent="-457200">
              <a:buFont typeface="+mj-lt"/>
              <a:buAutoNum type="arabicPeriod" startAt="2"/>
            </a:pPr>
            <a:endParaRPr lang="es-VE" sz="2000" b="1" dirty="0"/>
          </a:p>
          <a:p>
            <a:r>
              <a:rPr lang="es-VE" sz="2000" dirty="0" smtClean="0"/>
              <a:t>	Permitiendo </a:t>
            </a:r>
            <a:r>
              <a:rPr lang="es-VE" sz="2000" dirty="0"/>
              <a:t>a los usuarios, </a:t>
            </a:r>
            <a:r>
              <a:rPr lang="es-VE" sz="2000" dirty="0" smtClean="0"/>
              <a:t>ver </a:t>
            </a:r>
            <a:r>
              <a:rPr lang="es-VE" sz="2000" dirty="0"/>
              <a:t>un POIS que está indicando la posición donde se encuentra la ubicación que </a:t>
            </a:r>
            <a:r>
              <a:rPr lang="es-VE" sz="2000" dirty="0" smtClean="0"/>
              <a:t>desea y distancia aproximada.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875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VE" sz="2000" b="1" dirty="0"/>
              <a:t>Diseñar e implementar un módulo para la geolocalización a través de Realidad </a:t>
            </a:r>
            <a:r>
              <a:rPr lang="es-VE" sz="2000" b="1" dirty="0" smtClean="0"/>
              <a:t>Aumentada</a:t>
            </a:r>
          </a:p>
          <a:p>
            <a:pPr marL="457200" indent="-457200">
              <a:buFont typeface="+mj-lt"/>
              <a:buAutoNum type="arabicPeriod" startAt="2"/>
            </a:pPr>
            <a:endParaRPr lang="es-VE" sz="2000" b="1" dirty="0"/>
          </a:p>
          <a:p>
            <a:r>
              <a:rPr lang="es-VE" sz="2000" dirty="0" smtClean="0"/>
              <a:t>	</a:t>
            </a:r>
            <a:endParaRPr lang="es-ES" sz="2000" b="1" dirty="0"/>
          </a:p>
        </p:txBody>
      </p:sp>
      <p:pic>
        <p:nvPicPr>
          <p:cNvPr id="9" name="Imagen 8" descr="Macintosh HD:Users:sandravillamizar:Desktop:apendice imagenes:D-2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33" y="3052243"/>
            <a:ext cx="2973294" cy="19518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6547089" y="5140193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POIS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995879" y="3945854"/>
            <a:ext cx="110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secuencia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16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VE" sz="2000" b="1" dirty="0"/>
              <a:t>Diseñar e implementar un módulo para la geolocalización a través de Realidad </a:t>
            </a:r>
            <a:r>
              <a:rPr lang="es-VE" sz="2000" b="1" dirty="0" smtClean="0"/>
              <a:t>Aumentada</a:t>
            </a:r>
          </a:p>
          <a:p>
            <a:pPr marL="457200" indent="-457200">
              <a:buFont typeface="+mj-lt"/>
              <a:buAutoNum type="arabicPeriod" startAt="2"/>
            </a:pPr>
            <a:endParaRPr lang="es-VE" sz="2000" b="1" dirty="0"/>
          </a:p>
          <a:p>
            <a:r>
              <a:rPr lang="es-VE" sz="2000" dirty="0" smtClean="0"/>
              <a:t>	</a:t>
            </a:r>
            <a:endParaRPr lang="es-ES" sz="2000" b="1" dirty="0"/>
          </a:p>
        </p:txBody>
      </p:sp>
      <p:pic>
        <p:nvPicPr>
          <p:cNvPr id="9" name="Imagen 8" descr="Macintosh HD:Users:sandravillamizar:Desktop:apendice imagenes:D-2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33" y="3052243"/>
            <a:ext cx="2973294" cy="19518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1995879" y="3945854"/>
            <a:ext cx="110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secuencia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9" name="Rectángulo 8"/>
          <p:cNvSpPr/>
          <p:nvPr/>
        </p:nvSpPr>
        <p:spPr>
          <a:xfrm>
            <a:off x="788307" y="1989919"/>
            <a:ext cx="7488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VE" sz="2000" b="1" dirty="0"/>
              <a:t>Determinar, seleccionar y analizar puntos clave para facilitar la ubicación rápida del usuario haciendo uso de NFC o Realidad </a:t>
            </a:r>
            <a:r>
              <a:rPr lang="es-VE" sz="2000" b="1" dirty="0" smtClean="0"/>
              <a:t>Aumentada</a:t>
            </a:r>
            <a:r>
              <a:rPr lang="es-ES_tradnl" sz="2000" b="1" dirty="0" smtClean="0"/>
              <a:t> </a:t>
            </a:r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/>
          </a:p>
          <a:p>
            <a:r>
              <a:rPr lang="es-VE" sz="2000" dirty="0" smtClean="0"/>
              <a:t>	Se </a:t>
            </a:r>
            <a:r>
              <a:rPr lang="es-VE" sz="2000" dirty="0"/>
              <a:t>obtuvo una categorización de todos ellos, dicha categorización determinó qué tipo de tecnología debería ser utilizada de acuerdo al caso</a:t>
            </a:r>
            <a:r>
              <a:rPr lang="es-ES_tradnl" sz="2000" dirty="0"/>
              <a:t>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0229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9" name="Rectángulo 8"/>
          <p:cNvSpPr/>
          <p:nvPr/>
        </p:nvSpPr>
        <p:spPr>
          <a:xfrm>
            <a:off x="788307" y="1989919"/>
            <a:ext cx="7488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VE" sz="2000" b="1" dirty="0"/>
              <a:t>Determinar, seleccionar y analizar puntos clave para facilitar la ubicación rápida del usuario haciendo uso de NFC o Realidad </a:t>
            </a:r>
            <a:r>
              <a:rPr lang="es-VE" sz="2000" b="1" dirty="0" smtClean="0"/>
              <a:t>Aumentada</a:t>
            </a:r>
            <a:r>
              <a:rPr lang="es-ES_tradnl" sz="2000" b="1" dirty="0" smtClean="0"/>
              <a:t> </a:t>
            </a:r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 smtClean="0"/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/>
          </a:p>
          <a:p>
            <a:r>
              <a:rPr lang="es-ES_tradnl" sz="2000" dirty="0" smtClean="0"/>
              <a:t>Diagrama de flujo </a:t>
            </a:r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/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 smtClean="0"/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/>
          </a:p>
          <a:p>
            <a:pPr marL="457200" indent="-457200">
              <a:buFont typeface="+mj-lt"/>
              <a:buAutoNum type="arabicPeriod" startAt="3"/>
            </a:pPr>
            <a:endParaRPr lang="es-ES_tradnl" sz="2000" b="1" dirty="0" smtClean="0"/>
          </a:p>
          <a:p>
            <a:pPr marL="342900" indent="-342900">
              <a:buFont typeface="Arial"/>
              <a:buChar char="•"/>
            </a:pPr>
            <a:r>
              <a:rPr lang="es-ES_tradnl" sz="2000" dirty="0" smtClean="0"/>
              <a:t>Ver tabla 1</a:t>
            </a:r>
            <a:endParaRPr lang="es-ES_tradnl" sz="2000" dirty="0"/>
          </a:p>
          <a:p>
            <a:r>
              <a:rPr lang="es-VE" sz="2000" dirty="0" smtClean="0"/>
              <a:t>	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45188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VE" sz="2000" b="1" dirty="0"/>
              <a:t>Diseñar e implementar un módulo que suministre información de interés combinando NFC y Realidad </a:t>
            </a:r>
            <a:r>
              <a:rPr lang="es-VE" sz="2000" b="1" dirty="0" smtClean="0"/>
              <a:t>Aumentada</a:t>
            </a:r>
          </a:p>
          <a:p>
            <a:endParaRPr lang="es-VE" sz="2000" b="1" dirty="0"/>
          </a:p>
        </p:txBody>
      </p:sp>
    </p:spTree>
    <p:extLst>
      <p:ext uri="{BB962C8B-B14F-4D97-AF65-F5344CB8AC3E}">
        <p14:creationId xmlns:p14="http://schemas.microsoft.com/office/powerpoint/2010/main" val="36613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VE" sz="2000" b="1" dirty="0"/>
              <a:t>Diseñar e implementar un módulo que suministre información de interés combinando NFC y Realidad </a:t>
            </a:r>
            <a:r>
              <a:rPr lang="es-VE" sz="2000" b="1" dirty="0" smtClean="0"/>
              <a:t>Aumentada</a:t>
            </a:r>
          </a:p>
          <a:p>
            <a:pPr marL="457200" indent="-457200">
              <a:buFont typeface="+mj-lt"/>
              <a:buAutoNum type="arabicPeriod" startAt="4"/>
            </a:pPr>
            <a:endParaRPr lang="es-VE" sz="2000" b="1" dirty="0"/>
          </a:p>
          <a:p>
            <a:pPr marL="342900" indent="-342900">
              <a:buFont typeface="Arial"/>
              <a:buChar char="•"/>
            </a:pPr>
            <a:r>
              <a:rPr lang="es-VE" sz="2000" u="sng" dirty="0"/>
              <a:t>Opción </a:t>
            </a:r>
            <a:r>
              <a:rPr lang="es-VE" sz="2000" u="sng" dirty="0" smtClean="0"/>
              <a:t>para </a:t>
            </a:r>
            <a:r>
              <a:rPr lang="es-VE" sz="2000" u="sng" dirty="0"/>
              <a:t>interactuar con los NFC </a:t>
            </a:r>
            <a:r>
              <a:rPr lang="es-VE" sz="2000" u="sng" dirty="0" smtClean="0"/>
              <a:t>desplegando información </a:t>
            </a:r>
            <a:r>
              <a:rPr lang="es-VE" sz="2000" u="sng" dirty="0"/>
              <a:t>puntual de acuerdo al sitio donde se encuentra</a:t>
            </a:r>
            <a:r>
              <a:rPr lang="es-ES_tradnl" sz="2000" b="1" dirty="0" smtClean="0"/>
              <a:t>.</a:t>
            </a:r>
            <a:endParaRPr lang="es-ES_tradnl" sz="2000" b="1" dirty="0"/>
          </a:p>
        </p:txBody>
      </p:sp>
    </p:spTree>
    <p:extLst>
      <p:ext uri="{BB962C8B-B14F-4D97-AF65-F5344CB8AC3E}">
        <p14:creationId xmlns:p14="http://schemas.microsoft.com/office/powerpoint/2010/main" val="27448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5699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VE" sz="2000" b="1" dirty="0"/>
              <a:t>Diseñar e implementar un módulo que suministre información de interés combinando NFC y Realidad </a:t>
            </a:r>
            <a:r>
              <a:rPr lang="es-VE" sz="2000" b="1" dirty="0" smtClean="0"/>
              <a:t>Aumentada</a:t>
            </a:r>
          </a:p>
          <a:p>
            <a:endParaRPr lang="es-VE" sz="2000" b="1" dirty="0"/>
          </a:p>
        </p:txBody>
      </p:sp>
      <p:grpSp>
        <p:nvGrpSpPr>
          <p:cNvPr id="10" name="Agrupar 9"/>
          <p:cNvGrpSpPr/>
          <p:nvPr/>
        </p:nvGrpSpPr>
        <p:grpSpPr>
          <a:xfrm>
            <a:off x="1518328" y="2906245"/>
            <a:ext cx="6261319" cy="2771015"/>
            <a:chOff x="1" y="0"/>
            <a:chExt cx="8493370" cy="4650622"/>
          </a:xfrm>
        </p:grpSpPr>
        <p:pic>
          <p:nvPicPr>
            <p:cNvPr id="11" name="Imagen 10" descr="Captura de pantalla 2017-04-22 a la(s) 22.07.18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0"/>
              <a:ext cx="2943192" cy="4629098"/>
            </a:xfrm>
            <a:prstGeom prst="rect">
              <a:avLst/>
            </a:prstGeom>
          </p:spPr>
        </p:pic>
        <p:pic>
          <p:nvPicPr>
            <p:cNvPr id="12" name="Imagen 11" descr="Captura de pantalla 2017-04-22 a la(s) 22.06.4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679" y="21524"/>
              <a:ext cx="2710800" cy="4629098"/>
            </a:xfrm>
            <a:prstGeom prst="rect">
              <a:avLst/>
            </a:prstGeom>
          </p:spPr>
        </p:pic>
        <p:pic>
          <p:nvPicPr>
            <p:cNvPr id="13" name="Imagen 12" descr="Captura de pantalla 2017-04-22 a la(s) 22.07.0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8730" y="0"/>
              <a:ext cx="2704641" cy="4629098"/>
            </a:xfrm>
            <a:prstGeom prst="rect">
              <a:avLst/>
            </a:prstGeom>
          </p:spPr>
        </p:pic>
        <p:sp>
          <p:nvSpPr>
            <p:cNvPr id="15" name="Marco 14"/>
            <p:cNvSpPr/>
            <p:nvPr/>
          </p:nvSpPr>
          <p:spPr>
            <a:xfrm>
              <a:off x="1" y="2331626"/>
              <a:ext cx="2277472" cy="439389"/>
            </a:xfrm>
            <a:prstGeom prst="frame">
              <a:avLst>
                <a:gd name="adj1" fmla="val 4460"/>
              </a:avLst>
            </a:prstGeom>
            <a:solidFill>
              <a:schemeClr val="accent2"/>
            </a:solidFill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Marco 19"/>
            <p:cNvSpPr/>
            <p:nvPr/>
          </p:nvSpPr>
          <p:spPr>
            <a:xfrm>
              <a:off x="3154046" y="1791272"/>
              <a:ext cx="2439929" cy="1074210"/>
            </a:xfrm>
            <a:prstGeom prst="frame">
              <a:avLst>
                <a:gd name="adj1" fmla="val 4460"/>
              </a:avLst>
            </a:prstGeom>
            <a:solidFill>
              <a:schemeClr val="accent2"/>
            </a:solidFill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1" name="Marco 20"/>
            <p:cNvSpPr/>
            <p:nvPr/>
          </p:nvSpPr>
          <p:spPr>
            <a:xfrm>
              <a:off x="5998264" y="521223"/>
              <a:ext cx="2277472" cy="3677285"/>
            </a:xfrm>
            <a:prstGeom prst="frame">
              <a:avLst>
                <a:gd name="adj1" fmla="val 4460"/>
              </a:avLst>
            </a:prstGeom>
            <a:solidFill>
              <a:schemeClr val="accent2"/>
            </a:solidFill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VE" sz="2000" b="1" dirty="0"/>
              <a:t>Diseñar e implementar un módulo que suministre información de interés combinando NFC y Realidad Aumentada</a:t>
            </a:r>
          </a:p>
          <a:p>
            <a:pPr marL="457200" indent="-457200">
              <a:buFont typeface="+mj-lt"/>
              <a:buAutoNum type="arabicPeriod" startAt="4"/>
            </a:pPr>
            <a:endParaRPr lang="es-VE" sz="2000" b="1" dirty="0"/>
          </a:p>
          <a:p>
            <a:pPr marL="342900" indent="-342900">
              <a:buFont typeface="Arial"/>
              <a:buChar char="•"/>
            </a:pPr>
            <a:r>
              <a:rPr lang="es-VE" sz="2000" dirty="0"/>
              <a:t>Opción para interactuar con los NFC desplegando información puntual de acuerdo al sitio donde se encuentra</a:t>
            </a:r>
            <a:r>
              <a:rPr lang="es-ES_tradnl" sz="2000" b="1" dirty="0"/>
              <a:t>.</a:t>
            </a:r>
          </a:p>
          <a:p>
            <a:endParaRPr lang="es-ES_tradnl" sz="2000" b="1" dirty="0"/>
          </a:p>
          <a:p>
            <a:pPr marL="342900" indent="-342900">
              <a:buFont typeface="Arial"/>
              <a:buChar char="•"/>
            </a:pPr>
            <a:r>
              <a:rPr lang="es-VE" sz="2000" u="sng" dirty="0"/>
              <a:t>Opción de Realidad Aumentada 3D desplegando información de los sitios que puede encontrar a su alrededor según la imagen</a:t>
            </a:r>
            <a:r>
              <a:rPr lang="es-ES_tradnl" sz="2000" dirty="0"/>
              <a:t>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40518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VE" sz="2000" b="1" dirty="0"/>
              <a:t>Diseñar e implementar un módulo que suministre información de interés combinando NFC y Realidad </a:t>
            </a:r>
            <a:r>
              <a:rPr lang="es-VE" sz="2000" b="1" dirty="0" smtClean="0"/>
              <a:t>Aumentada</a:t>
            </a:r>
          </a:p>
          <a:p>
            <a:endParaRPr lang="es-VE" sz="2000" b="1" dirty="0"/>
          </a:p>
        </p:txBody>
      </p:sp>
      <p:grpSp>
        <p:nvGrpSpPr>
          <p:cNvPr id="4" name="Agrupar 3"/>
          <p:cNvGrpSpPr/>
          <p:nvPr/>
        </p:nvGrpSpPr>
        <p:grpSpPr>
          <a:xfrm>
            <a:off x="1206655" y="2968932"/>
            <a:ext cx="6512839" cy="2765493"/>
            <a:chOff x="907835" y="2968932"/>
            <a:chExt cx="6512839" cy="2765493"/>
          </a:xfrm>
        </p:grpSpPr>
        <p:pic>
          <p:nvPicPr>
            <p:cNvPr id="11" name="Imagen 10" descr="Macintosh HD:Users:sandravillamizar:Desktop:apendice imagenes:D-30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803" y="2968932"/>
              <a:ext cx="1575466" cy="2765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n 11" descr="Captura de pantalla 2017-04-22 a la(s) 20.22.4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35" y="2968933"/>
              <a:ext cx="1611801" cy="2765492"/>
            </a:xfrm>
            <a:prstGeom prst="rect">
              <a:avLst/>
            </a:prstGeom>
          </p:spPr>
        </p:pic>
        <p:pic>
          <p:nvPicPr>
            <p:cNvPr id="13" name="Imagen 12" descr="Captura de pantalla 2017-04-22 a la(s) 22.17.5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680" y="2975999"/>
              <a:ext cx="1608424" cy="2758426"/>
            </a:xfrm>
            <a:prstGeom prst="rect">
              <a:avLst/>
            </a:prstGeom>
          </p:spPr>
        </p:pic>
        <p:sp>
          <p:nvSpPr>
            <p:cNvPr id="15" name="Marco 14"/>
            <p:cNvSpPr/>
            <p:nvPr/>
          </p:nvSpPr>
          <p:spPr>
            <a:xfrm>
              <a:off x="907835" y="4010808"/>
              <a:ext cx="1261409" cy="212234"/>
            </a:xfrm>
            <a:prstGeom prst="frame">
              <a:avLst>
                <a:gd name="adj1" fmla="val 4460"/>
              </a:avLst>
            </a:prstGeom>
            <a:solidFill>
              <a:schemeClr val="accent2"/>
            </a:solidFill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Marco 19"/>
            <p:cNvSpPr/>
            <p:nvPr/>
          </p:nvSpPr>
          <p:spPr>
            <a:xfrm>
              <a:off x="4194005" y="3415781"/>
              <a:ext cx="1569253" cy="2151667"/>
            </a:xfrm>
            <a:prstGeom prst="frame">
              <a:avLst>
                <a:gd name="adj1" fmla="val 2546"/>
              </a:avLst>
            </a:prstGeom>
            <a:solidFill>
              <a:schemeClr val="accent2"/>
            </a:solidFill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811903" y="2968933"/>
              <a:ext cx="1608771" cy="2765492"/>
              <a:chOff x="5871667" y="2968933"/>
              <a:chExt cx="1608771" cy="2765492"/>
            </a:xfrm>
          </p:grpSpPr>
          <p:pic>
            <p:nvPicPr>
              <p:cNvPr id="2" name="Imagen 1" descr="Captura de pantalla 2017-04-22 a la(s) 22.21.25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1667" y="2968933"/>
                <a:ext cx="1608771" cy="2765492"/>
              </a:xfrm>
              <a:prstGeom prst="rect">
                <a:avLst/>
              </a:prstGeom>
            </p:spPr>
          </p:pic>
          <p:sp>
            <p:nvSpPr>
              <p:cNvPr id="21" name="Marco 20"/>
              <p:cNvSpPr/>
              <p:nvPr/>
            </p:nvSpPr>
            <p:spPr>
              <a:xfrm>
                <a:off x="5911185" y="3413021"/>
                <a:ext cx="1569253" cy="2151667"/>
              </a:xfrm>
              <a:prstGeom prst="frame">
                <a:avLst>
                  <a:gd name="adj1" fmla="val 2546"/>
                </a:avLst>
              </a:prstGeom>
              <a:solidFill>
                <a:schemeClr val="accent2"/>
              </a:solidFill>
              <a:ln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6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VE" sz="2000" b="1" dirty="0"/>
              <a:t>Diseñar e implementar una Base de Datos que contenga la información necesaria para el uso de la </a:t>
            </a:r>
            <a:r>
              <a:rPr lang="es-VE" sz="2000" b="1" dirty="0" smtClean="0"/>
              <a:t>aplicación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1908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s-VE" sz="2000" b="1" dirty="0"/>
              <a:t>Diseñar e implementar un módulo de guía al usuario y consejos útiles que permita ayudarlo en el correcto uso de la aplicación</a:t>
            </a:r>
            <a:r>
              <a:rPr lang="es-ES_tradnl" sz="2000" b="1" dirty="0"/>
              <a:t>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7348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s-VE" sz="2000" b="1" dirty="0"/>
              <a:t>Diseñar e implementar una interfaz gráfica amigable que interactuará con el usuario en los diferentes módulos de la aplicación</a:t>
            </a:r>
            <a:r>
              <a:rPr lang="es-ES_tradnl" sz="2000" b="1" dirty="0"/>
              <a:t>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9574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s-VE" sz="2000" b="1" dirty="0"/>
              <a:t>Diseñar e implementar un Backend que maneje toda la lógica y servicios web de la aplicación</a:t>
            </a:r>
            <a:r>
              <a:rPr lang="es-ES_tradnl" sz="2000" b="1" dirty="0"/>
              <a:t> 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6995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2776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439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1733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35391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OBJETIVO GENERAL</a:t>
            </a:r>
            <a:endParaRPr lang="es-ES" sz="3200" b="1" dirty="0"/>
          </a:p>
        </p:txBody>
      </p:sp>
      <p:sp>
        <p:nvSpPr>
          <p:cNvPr id="3" name="Rectángulo 2"/>
          <p:cNvSpPr/>
          <p:nvPr/>
        </p:nvSpPr>
        <p:spPr>
          <a:xfrm>
            <a:off x="788307" y="1941698"/>
            <a:ext cx="7488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dirty="0"/>
              <a:t>Desarrollar una aplicación móvil incorporando tecnología de Realidad Aumentada y NFC que facilite la ubicación e información específica de los espacios físicos de la Universidad Católica Andrés Bello</a:t>
            </a:r>
            <a:r>
              <a:rPr lang="es-VE" dirty="0"/>
              <a:t>.</a:t>
            </a:r>
            <a:r>
              <a:rPr lang="es-ES_tradnl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8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41418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42345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10389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60186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44929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433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RESULTADOS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6743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3030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DEMOSTRACIÓN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2078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853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CONCLUSIONES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s-VE" sz="2000" dirty="0"/>
              <a:t>La impresición del GPS en los dispositivos móviles haciendo uso la Realidad Aumentada por geolocalización en distancias amplias no representa un impacto </a:t>
            </a:r>
            <a:r>
              <a:rPr lang="es-VE" sz="2000" dirty="0" smtClean="0"/>
              <a:t>importante.</a:t>
            </a:r>
          </a:p>
          <a:p>
            <a:pPr marL="342900" lvl="0" indent="-342900">
              <a:buFont typeface="Arial"/>
              <a:buChar char="•"/>
            </a:pPr>
            <a:endParaRPr lang="es-VE" sz="2000" dirty="0"/>
          </a:p>
          <a:p>
            <a:pPr marL="342900" indent="-342900">
              <a:buFont typeface="Arial"/>
              <a:buChar char="•"/>
            </a:pPr>
            <a:r>
              <a:rPr lang="es-VE" sz="2000" dirty="0"/>
              <a:t>La elección de Wikitude SDK como herramienta para llevar a cabo todo los procesos de Realidad Aumentada fue la </a:t>
            </a:r>
            <a:r>
              <a:rPr lang="es-VE" sz="2000" dirty="0" smtClean="0"/>
              <a:t>idónea.</a:t>
            </a:r>
          </a:p>
          <a:p>
            <a:pPr marL="342900" indent="-342900">
              <a:buFont typeface="Arial"/>
              <a:buChar char="•"/>
            </a:pPr>
            <a:endParaRPr lang="es-VE" sz="2000" dirty="0"/>
          </a:p>
          <a:p>
            <a:pPr marL="342900" lvl="0" indent="-342900">
              <a:buFont typeface="Arial"/>
              <a:buChar char="•"/>
            </a:pPr>
            <a:r>
              <a:rPr lang="es-VE" sz="2000" dirty="0"/>
              <a:t>La tecnología de NFC es una alternativa viable para abarcar aquellos dispositivos que no soporten la Realidad Aumentada o que no posean conexión a </a:t>
            </a:r>
            <a:r>
              <a:rPr lang="es-VE" sz="2000" dirty="0" smtClean="0"/>
              <a:t>internet.</a:t>
            </a:r>
            <a:endParaRPr lang="es-ES_tradnl" sz="2000" dirty="0"/>
          </a:p>
          <a:p>
            <a:pPr marL="342900" indent="-342900">
              <a:buFont typeface="Arial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006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2853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CONCLUSIONES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s-VE" sz="2000" dirty="0"/>
              <a:t>Android Studio brinda versatilidad en la implementación de interfaces envidenciándose en el corto tiempo para </a:t>
            </a:r>
            <a:r>
              <a:rPr lang="es-VE" sz="2000" dirty="0" smtClean="0"/>
              <a:t>realizarlas.</a:t>
            </a:r>
          </a:p>
          <a:p>
            <a:pPr marL="342900" lvl="0" indent="-342900">
              <a:buFont typeface="Arial"/>
              <a:buChar char="•"/>
            </a:pPr>
            <a:endParaRPr lang="es-VE" sz="2000" dirty="0"/>
          </a:p>
          <a:p>
            <a:pPr marL="342900" lvl="0" indent="-342900">
              <a:buFont typeface="Arial"/>
              <a:buChar char="•"/>
            </a:pPr>
            <a:r>
              <a:rPr lang="es-VE" sz="2000" dirty="0" smtClean="0"/>
              <a:t>La </a:t>
            </a:r>
            <a:r>
              <a:rPr lang="es-VE" sz="2000" dirty="0"/>
              <a:t>aplicación permite conocer la universidad solventando la ausencia de orientadores que puedan ayudar a ubicar a los </a:t>
            </a:r>
            <a:r>
              <a:rPr lang="es-VE" sz="2000" dirty="0" smtClean="0"/>
              <a:t>usuarios.</a:t>
            </a:r>
            <a:endParaRPr lang="es-ES_tradnl" sz="2000" dirty="0"/>
          </a:p>
          <a:p>
            <a:pPr lvl="0"/>
            <a:endParaRPr lang="es-ES_tradnl" sz="2000" dirty="0"/>
          </a:p>
          <a:p>
            <a:pPr marL="342900" indent="-342900">
              <a:buFont typeface="Arial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788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37156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RECOMENDACIONES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89919"/>
            <a:ext cx="7488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VE" sz="2000" dirty="0"/>
              <a:t>Implementar y adaptar la tecnología de la AR a otros sistemas que ya existen actualmente en la Universidad Católica Andres Bello, para así facilitar su proceso </a:t>
            </a:r>
            <a:r>
              <a:rPr lang="es-VE" sz="2000" dirty="0" smtClean="0"/>
              <a:t>o </a:t>
            </a:r>
            <a:r>
              <a:rPr lang="es-VE" sz="2000" dirty="0"/>
              <a:t>permitir el surgimiento de </a:t>
            </a:r>
            <a:r>
              <a:rPr lang="es-VE" sz="2000" dirty="0" smtClean="0"/>
              <a:t>nuevas.</a:t>
            </a:r>
          </a:p>
          <a:p>
            <a:endParaRPr lang="es-VE" sz="2000" dirty="0" smtClean="0"/>
          </a:p>
          <a:p>
            <a:pPr marL="342900" lvl="0" indent="-342900">
              <a:buFont typeface="Arial"/>
              <a:buChar char="•"/>
            </a:pPr>
            <a:r>
              <a:rPr lang="es-VE" sz="2000" dirty="0"/>
              <a:t>Expandir el módulo de búsqueda de los sitios del campus utilizando reconocimiento de </a:t>
            </a:r>
            <a:r>
              <a:rPr lang="es-VE" sz="2000" dirty="0" smtClean="0"/>
              <a:t>voz.</a:t>
            </a:r>
          </a:p>
          <a:p>
            <a:pPr lvl="0"/>
            <a:endParaRPr lang="es-VE" sz="2000" dirty="0" smtClean="0"/>
          </a:p>
          <a:p>
            <a:pPr marL="342900" indent="-342900">
              <a:buFont typeface="Arial"/>
              <a:buChar char="•"/>
            </a:pPr>
            <a:r>
              <a:rPr lang="es-VE" sz="2000" dirty="0"/>
              <a:t>Hacer más pruebas de la aplicación utilizando equipos más avanzados que contengan versiones recientes del sistema operativo </a:t>
            </a:r>
            <a:r>
              <a:rPr lang="es-VE" sz="2000" dirty="0" smtClean="0"/>
              <a:t>Android.</a:t>
            </a:r>
            <a:endParaRPr lang="es-ES_tradnl" sz="2000" dirty="0"/>
          </a:p>
          <a:p>
            <a:pPr marL="342900" lvl="0" indent="-342900">
              <a:buFont typeface="Arial"/>
              <a:buChar char="•"/>
            </a:pPr>
            <a:endParaRPr lang="es-ES_tradnl" sz="2000" dirty="0"/>
          </a:p>
          <a:p>
            <a:pPr marL="342900" indent="-342900">
              <a:buFont typeface="Arial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652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42735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OBJETIVOS ESPECÍFICOS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41698"/>
            <a:ext cx="7488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VE" sz="2000" dirty="0"/>
              <a:t>Diseñar e implementar un buscador para seleccionar el lugar que se desea encontrar</a:t>
            </a:r>
            <a:r>
              <a:rPr lang="es-VE" sz="2000" dirty="0" smtClean="0"/>
              <a:t>.</a:t>
            </a:r>
          </a:p>
          <a:p>
            <a:pPr lvl="0"/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VE" sz="2000" dirty="0"/>
              <a:t>Diseñar e implementar un módulo para la geolocalización a través de Realidad Aumentada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342900" indent="-342900">
              <a:buFont typeface="+mj-lt"/>
              <a:buAutoNum type="arabicPeriod"/>
            </a:pPr>
            <a:r>
              <a:rPr lang="es-VE" sz="2000" dirty="0"/>
              <a:t>Determinar, seleccionar y analizar puntos clave para facilitar la ubicación rápida del usuario haciendo uso de NFC o Realidad Aumentada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342900" indent="-342900">
              <a:buFont typeface="+mj-lt"/>
              <a:buAutoNum type="arabicPeriod"/>
            </a:pPr>
            <a:r>
              <a:rPr lang="es-VE" sz="2000" dirty="0"/>
              <a:t>Diseñar e implementar un módulo que suministre información de interés combinando NFC y Realidad Aumentada</a:t>
            </a:r>
            <a:r>
              <a:rPr lang="es-VE" sz="2000" dirty="0" smtClean="0"/>
              <a:t>.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6155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558213" y="1035741"/>
            <a:ext cx="37156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RECOMENDACIONES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41698"/>
            <a:ext cx="7488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s-VE" sz="2000" dirty="0"/>
              <a:t>Desarrollar aplicaciones utilizando Realidad Aumentada en Smart </a:t>
            </a:r>
            <a:r>
              <a:rPr lang="es-VE" sz="2000" dirty="0" smtClean="0"/>
              <a:t>Glasses.</a:t>
            </a:r>
          </a:p>
          <a:p>
            <a:pPr marL="342900" lvl="0" indent="-342900">
              <a:buFont typeface="Arial"/>
              <a:buChar char="•"/>
            </a:pPr>
            <a:endParaRPr lang="es-VE" sz="2000" dirty="0"/>
          </a:p>
          <a:p>
            <a:pPr marL="342900" indent="-342900">
              <a:buFont typeface="Arial"/>
              <a:buChar char="•"/>
            </a:pPr>
            <a:r>
              <a:rPr lang="es-VE" sz="2000" dirty="0"/>
              <a:t>Hacer análisis e investigaciones posteriores utilizando códigos QR como alternativa al </a:t>
            </a:r>
            <a:r>
              <a:rPr lang="es-VE" sz="2000" dirty="0" smtClean="0"/>
              <a:t>NFC.</a:t>
            </a:r>
          </a:p>
          <a:p>
            <a:pPr marL="342900" indent="-342900">
              <a:buFont typeface="Arial"/>
              <a:buChar char="•"/>
            </a:pPr>
            <a:endParaRPr lang="es-VE" sz="2000" dirty="0"/>
          </a:p>
          <a:p>
            <a:pPr marL="342900" indent="-342900">
              <a:buFont typeface="Arial"/>
              <a:buChar char="•"/>
            </a:pPr>
            <a:r>
              <a:rPr lang="es-VE" sz="2000" dirty="0" smtClean="0"/>
              <a:t>Faltaaaaaaa una más </a:t>
            </a:r>
            <a:endParaRPr lang="es-ES_tradnl" sz="2000" dirty="0"/>
          </a:p>
          <a:p>
            <a:pPr lvl="0"/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2330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63176" y="1418226"/>
            <a:ext cx="827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¡ GRACIAS POR SU ATENCIÓN !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062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42735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OBJETIVOS ESPECÍFICOS</a:t>
            </a:r>
            <a:endParaRPr lang="es-ES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788307" y="1941698"/>
            <a:ext cx="7488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una Base de Datos que contenga la información necesaria para el uso de la aplicación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 módulo de guía al usuario y consejos útiles que permita ayudarlo en el correcto uso de la aplicación</a:t>
            </a:r>
            <a:r>
              <a:rPr lang="es-VE" sz="2000" dirty="0" smtClean="0"/>
              <a:t>.</a:t>
            </a:r>
          </a:p>
          <a:p>
            <a:endParaRPr lang="es-ES_tradnl" sz="2000" dirty="0"/>
          </a:p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una interfaz gráfica amigable que interactuará con el usuario en los diferentes módulos de la aplicación. </a:t>
            </a:r>
            <a:endParaRPr lang="es-VE" sz="2000" dirty="0" smtClean="0"/>
          </a:p>
          <a:p>
            <a:endParaRPr lang="es-ES_tradnl" sz="2000" dirty="0"/>
          </a:p>
          <a:p>
            <a:pPr marL="457200" indent="-457200">
              <a:buFont typeface="+mj-lt"/>
              <a:buAutoNum type="arabicPeriod" startAt="5"/>
            </a:pPr>
            <a:r>
              <a:rPr lang="es-VE" sz="2000" dirty="0"/>
              <a:t>Diseñar e implementar un Backend que maneje toda la lógica y servicios web de la aplicación.  </a:t>
            </a:r>
            <a:endParaRPr lang="es-ES_tradnl" sz="2000" dirty="0"/>
          </a:p>
          <a:p>
            <a:pPr lvl="0"/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8609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9311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348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591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473</TotalTime>
  <Words>1530</Words>
  <Application>Microsoft Macintosh PowerPoint</Application>
  <PresentationFormat>Presentación en pantalla (4:3)</PresentationFormat>
  <Paragraphs>298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Villamizar</dc:creator>
  <cp:lastModifiedBy>Sandra Villamizar</cp:lastModifiedBy>
  <cp:revision>53</cp:revision>
  <dcterms:created xsi:type="dcterms:W3CDTF">2017-04-18T19:37:11Z</dcterms:created>
  <dcterms:modified xsi:type="dcterms:W3CDTF">2017-04-23T02:54:29Z</dcterms:modified>
</cp:coreProperties>
</file>