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2" r:id="rId3"/>
    <p:sldId id="260" r:id="rId4"/>
    <p:sldId id="261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3" autoAdjust="0"/>
    <p:restoredTop sz="94673"/>
  </p:normalViewPr>
  <p:slideViewPr>
    <p:cSldViewPr>
      <p:cViewPr varScale="1">
        <p:scale>
          <a:sx n="124" d="100"/>
          <a:sy n="124" d="100"/>
        </p:scale>
        <p:origin x="13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Sheet1!$A$2</c:f>
              <c:strCache>
                <c:ptCount val="1"/>
                <c:pt idx="0">
                  <c:v>Horses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5879">
              <a:solidFill>
                <a:schemeClr val="tx1"/>
              </a:solidFill>
              <a:prstDash val="solid"/>
            </a:ln>
          </c:spPr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  <a:latin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 (Proj)</c:v>
                </c:pt>
              </c:strCache>
            </c:strRef>
          </c:cat>
          <c:val>
            <c:numRef>
              <c:f>Sheet1!$B$2:$L$2</c:f>
              <c:numCache>
                <c:formatCode>_(* #,##0.00_);_(* \(#,##0.00\);_(* "-"??_);_(@_)</c:formatCode>
                <c:ptCount val="11"/>
                <c:pt idx="7">
                  <c:v>0.50700000000000001</c:v>
                </c:pt>
                <c:pt idx="8">
                  <c:v>0.45500000000000002</c:v>
                </c:pt>
                <c:pt idx="9">
                  <c:v>1.5249999999999999</c:v>
                </c:pt>
                <c:pt idx="10">
                  <c:v>2.2200000000000002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FB-1B4D-A0CF-4386AD88F5A0}"/>
            </c:ext>
          </c:extLst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Chickens</c:v>
                </c:pt>
              </c:strCache>
            </c:strRef>
          </c:tx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  <a:latin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 (Proj)</c:v>
                </c:pt>
              </c:strCache>
            </c:strRef>
          </c:cat>
          <c:val>
            <c:numRef>
              <c:f>Sheet1!$B$3:$L$3</c:f>
              <c:numCache>
                <c:formatCode>_(* #,##0.00_);_(* \(#,##0.00\);_(* "-"??_);_(@_)</c:formatCode>
                <c:ptCount val="11"/>
                <c:pt idx="0">
                  <c:v>-1</c:v>
                </c:pt>
                <c:pt idx="1">
                  <c:v>1.4</c:v>
                </c:pt>
                <c:pt idx="2">
                  <c:v>1.6</c:v>
                </c:pt>
                <c:pt idx="3">
                  <c:v>2.5</c:v>
                </c:pt>
                <c:pt idx="4">
                  <c:v>3.3</c:v>
                </c:pt>
                <c:pt idx="5">
                  <c:v>4.0999999999999996</c:v>
                </c:pt>
                <c:pt idx="6">
                  <c:v>5.0999999999999996</c:v>
                </c:pt>
                <c:pt idx="7">
                  <c:v>6.4780000000000006</c:v>
                </c:pt>
                <c:pt idx="8">
                  <c:v>5.8330000000000002</c:v>
                </c:pt>
                <c:pt idx="9">
                  <c:v>5.8309999999999995</c:v>
                </c:pt>
                <c:pt idx="10">
                  <c:v>3.4999999999999996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FB-1B4D-A0CF-4386AD88F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83139200"/>
        <c:axId val="83147008"/>
      </c:barChart>
      <c:catAx>
        <c:axId val="8313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763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00">
                <a:latin typeface="Arial"/>
                <a:cs typeface="Arial"/>
              </a:defRPr>
            </a:pPr>
            <a:endParaRPr lang="en-US"/>
          </a:p>
        </c:txPr>
        <c:crossAx val="83147008"/>
        <c:crosses val="autoZero"/>
        <c:auto val="1"/>
        <c:lblAlgn val="ctr"/>
        <c:lblOffset val="0"/>
        <c:tickLblSkip val="1"/>
        <c:tickMarkSkip val="1"/>
        <c:noMultiLvlLbl val="0"/>
      </c:catAx>
      <c:valAx>
        <c:axId val="83147008"/>
        <c:scaling>
          <c:orientation val="minMax"/>
        </c:scaling>
        <c:delete val="0"/>
        <c:axPos val="l"/>
        <c:majorGridlines>
          <c:spPr>
            <a:ln w="1470">
              <a:solidFill>
                <a:schemeClr val="tx1"/>
              </a:solidFill>
              <a:prstDash val="solid"/>
            </a:ln>
          </c:spPr>
        </c:majorGridlines>
        <c:numFmt formatCode="\$#,##0.0_);\(\$#,##0.0\)" sourceLinked="0"/>
        <c:majorTickMark val="none"/>
        <c:minorTickMark val="none"/>
        <c:tickLblPos val="nextTo"/>
        <c:spPr>
          <a:ln w="25400">
            <a:noFill/>
          </a:ln>
        </c:spPr>
        <c:txPr>
          <a:bodyPr rot="0" vert="horz"/>
          <a:lstStyle/>
          <a:p>
            <a:pPr>
              <a:defRPr sz="1200">
                <a:latin typeface="Arial"/>
                <a:cs typeface="Arial"/>
              </a:defRPr>
            </a:pPr>
            <a:endParaRPr lang="en-US"/>
          </a:p>
        </c:txPr>
        <c:crossAx val="83139200"/>
        <c:crosses val="autoZero"/>
        <c:crossBetween val="between"/>
      </c:valAx>
      <c:spPr>
        <a:noFill/>
        <a:ln w="9525" cap="flat" cmpd="sng" algn="ctr">
          <a:solidFill>
            <a:srgbClr val="4F81BD"/>
          </a:solidFill>
          <a:prstDash val="solid"/>
        </a:ln>
        <a:effectLst/>
      </c:spPr>
    </c:plotArea>
    <c:legend>
      <c:legendPos val="b"/>
      <c:layout>
        <c:manualLayout>
          <c:xMode val="edge"/>
          <c:yMode val="edge"/>
          <c:x val="6.3021791887349465E-2"/>
          <c:y val="0.86085602485455004"/>
          <c:w val="0.59013423820598221"/>
          <c:h val="0.10754330411639798"/>
        </c:manualLayout>
      </c:layout>
      <c:overlay val="0"/>
      <c:txPr>
        <a:bodyPr/>
        <a:lstStyle/>
        <a:p>
          <a:pPr algn="l">
            <a:defRPr sz="1200">
              <a:latin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0" b="0" i="0" u="none" strike="noStrike" baseline="0">
          <a:solidFill>
            <a:schemeClr val="tx1"/>
          </a:solidFill>
          <a:latin typeface="+mj-lt"/>
          <a:ea typeface="Tahoma"/>
          <a:cs typeface="Tahoma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0.38225</cdr:x>
      <cdr:y>0.7085</cdr:y>
    </cdr:from>
    <cdr:to>
      <cdr:x>0.4045</cdr:x>
      <cdr:y>0.777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280479" y="4136808"/>
          <a:ext cx="190950" cy="39995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36576" tIns="27432" rIns="36576" bIns="27432" anchor="ctr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1575" b="1" i="0" strike="noStrike" dirty="0">
              <a:solidFill>
                <a:srgbClr val="000000"/>
              </a:solidFill>
              <a:latin typeface="Tahoma"/>
              <a:cs typeface="Tahoma"/>
            </a:rPr>
            <a:t> </a:t>
          </a:r>
        </a:p>
        <a:p xmlns:a="http://schemas.openxmlformats.org/drawingml/2006/main">
          <a:pPr algn="ctr" rtl="0">
            <a:defRPr sz="1000"/>
          </a:pPr>
          <a:endParaRPr lang="en-US" sz="1575" b="1" i="0" strike="noStrike" dirty="0">
            <a:solidFill>
              <a:srgbClr val="000000"/>
            </a:solidFill>
            <a:latin typeface="Tahoma"/>
            <a:cs typeface="Tahoma"/>
          </a:endParaRPr>
        </a:p>
      </cdr:txBody>
    </cdr:sp>
  </cdr:relSizeAnchor>
  <cdr:relSizeAnchor xmlns:cdr="http://schemas.openxmlformats.org/drawingml/2006/chartDrawing">
    <cdr:from>
      <cdr:x>0.38225</cdr:x>
      <cdr:y>0.7085</cdr:y>
    </cdr:from>
    <cdr:to>
      <cdr:x>0.389</cdr:x>
      <cdr:y>0.7755</cdr:y>
    </cdr:to>
    <cdr:sp macro="" textlink="">
      <cdr:nvSpPr>
        <cdr:cNvPr id="1026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280479" y="4136808"/>
          <a:ext cx="57929" cy="39120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  <a:effectLst xmlns:a="http://schemas.openxmlformats.org/drawingml/2006/main"/>
      </cdr:spPr>
    </cdr:sp>
  </cdr:relSizeAnchor>
  <cdr:relSizeAnchor xmlns:cdr="http://schemas.openxmlformats.org/drawingml/2006/chartDrawing">
    <cdr:from>
      <cdr:x>0.73847</cdr:x>
      <cdr:y>0.09717</cdr:y>
    </cdr:from>
    <cdr:to>
      <cdr:x>0.81223</cdr:x>
      <cdr:y>0.15929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253982" y="390501"/>
          <a:ext cx="524778" cy="249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>
              <a:latin typeface="Arial"/>
            </a:rPr>
            <a:t>$6.3</a:t>
          </a:r>
        </a:p>
      </cdr:txBody>
    </cdr:sp>
  </cdr:relSizeAnchor>
  <cdr:relSizeAnchor xmlns:cdr="http://schemas.openxmlformats.org/drawingml/2006/chartDrawing">
    <cdr:from>
      <cdr:x>0.82134</cdr:x>
      <cdr:y>0.02937</cdr:y>
    </cdr:from>
    <cdr:to>
      <cdr:x>0.89899</cdr:x>
      <cdr:y>0.09148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5843559" y="118038"/>
          <a:ext cx="552453" cy="2496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latin typeface="Arial"/>
            </a:rPr>
            <a:t>$7.4</a:t>
          </a:r>
        </a:p>
      </cdr:txBody>
    </cdr:sp>
  </cdr:relSizeAnchor>
  <cdr:relSizeAnchor xmlns:cdr="http://schemas.openxmlformats.org/drawingml/2006/chartDrawing">
    <cdr:from>
      <cdr:x>0.65878</cdr:x>
      <cdr:y>0.04659</cdr:y>
    </cdr:from>
    <cdr:to>
      <cdr:x>0.73103</cdr:x>
      <cdr:y>0.1087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4686978" y="187241"/>
          <a:ext cx="514034" cy="2496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latin typeface="Arial"/>
            </a:rPr>
            <a:t>$7.0</a:t>
          </a:r>
        </a:p>
      </cdr:txBody>
    </cdr:sp>
  </cdr:relSizeAnchor>
  <cdr:relSizeAnchor xmlns:cdr="http://schemas.openxmlformats.org/drawingml/2006/chartDrawing">
    <cdr:from>
      <cdr:x>0.90443</cdr:x>
      <cdr:y>0.12592</cdr:y>
    </cdr:from>
    <cdr:to>
      <cdr:x>0.9828</cdr:x>
      <cdr:y>0.18804</cdr:y>
    </cdr:to>
    <cdr:sp macro="" textlink="">
      <cdr:nvSpPr>
        <cdr:cNvPr id="17" name="TextBox 1"/>
        <cdr:cNvSpPr txBox="1"/>
      </cdr:nvSpPr>
      <cdr:spPr>
        <a:xfrm xmlns:a="http://schemas.openxmlformats.org/drawingml/2006/main">
          <a:off x="6434721" y="506058"/>
          <a:ext cx="557576" cy="249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latin typeface="Arial"/>
            </a:rPr>
            <a:t>$5.7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A18B-8F7A-4331-888D-6F69B2F60007}" type="datetimeFigureOut">
              <a:rPr lang="en-US" smtClean="0"/>
              <a:pPr/>
              <a:t>10/5/24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3CA94-6857-444A-AC29-E4AA28F7D5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 slide option #3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22545-BDDE-A043-AC99-56ACEF66811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3CA94-6857-444A-AC29-E4AA28F7D5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2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3CA94-6857-444A-AC29-E4AA28F7D5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31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Blank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22545-BDDE-A043-AC99-56ACEF66811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95600"/>
            <a:ext cx="7772400" cy="1066800"/>
          </a:xfrm>
        </p:spPr>
        <p:txBody>
          <a:bodyPr>
            <a:norm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648200"/>
            <a:ext cx="6400800" cy="1905000"/>
          </a:xfrm>
        </p:spPr>
        <p:txBody>
          <a:bodyPr>
            <a:normAutofit/>
          </a:bodyPr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</a:t>
            </a:r>
            <a:br>
              <a:rPr lang="en-US" dirty="0"/>
            </a:br>
            <a:r>
              <a:rPr lang="en-US" dirty="0"/>
              <a:t>Department</a:t>
            </a:r>
            <a:br>
              <a:rPr lang="en-US" dirty="0"/>
            </a:br>
            <a:r>
              <a:rPr lang="en-US" dirty="0"/>
              <a:t>Date</a:t>
            </a:r>
            <a:br>
              <a:rPr lang="en-US" dirty="0"/>
            </a:br>
            <a:r>
              <a:rPr lang="en-US" dirty="0"/>
              <a:t>Location</a:t>
            </a:r>
          </a:p>
          <a:p>
            <a:r>
              <a:rPr lang="en-US" dirty="0"/>
              <a:t>Other Information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312" y="802105"/>
            <a:ext cx="4650102" cy="916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BED192-F3DA-6748-864A-2BAE7D796B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1B5272-1085-A24C-9AEA-2BE3FAFBE5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6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153400" cy="5334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1676400"/>
            <a:ext cx="8153400" cy="44196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153400" cy="5334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List Title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676400"/>
            <a:ext cx="8153400" cy="45720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Char char="•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Insert Text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z="3600" b="1" dirty="0">
                <a:solidFill>
                  <a:srgbClr val="7F7F7F"/>
                </a:solidFill>
                <a:latin typeface="Arial"/>
                <a:cs typeface="Arial"/>
              </a:rPr>
              <a:t>Section Title</a:t>
            </a:r>
          </a:p>
        </p:txBody>
      </p:sp>
      <p:pic>
        <p:nvPicPr>
          <p:cNvPr id="3" name="Picture 2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itle and Content (Graph) With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3008313" cy="55245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676400"/>
            <a:ext cx="8229600" cy="42672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List first level</a:t>
            </a:r>
          </a:p>
          <a:p>
            <a:pPr lvl="2"/>
            <a:r>
              <a:rPr lang="en-US" dirty="0"/>
              <a:t>List second level</a:t>
            </a:r>
          </a:p>
          <a:p>
            <a:pPr lvl="3"/>
            <a:r>
              <a:rPr lang="en-US" dirty="0"/>
              <a:t>List third level</a:t>
            </a:r>
          </a:p>
          <a:p>
            <a:pPr lvl="4"/>
            <a:r>
              <a:rPr lang="en-US" dirty="0"/>
              <a:t>List 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019800"/>
            <a:ext cx="8229600" cy="6857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Insert text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Notes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077200" cy="55245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019800"/>
            <a:ext cx="8229600" cy="6857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Insert text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676400"/>
            <a:ext cx="8077200" cy="41148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List first level</a:t>
            </a:r>
          </a:p>
          <a:p>
            <a:pPr lvl="2"/>
            <a:r>
              <a:rPr lang="en-US" dirty="0"/>
              <a:t>List second level</a:t>
            </a:r>
          </a:p>
          <a:p>
            <a:pPr lvl="3"/>
            <a:r>
              <a:rPr lang="en-US" dirty="0"/>
              <a:t>List third level</a:t>
            </a:r>
          </a:p>
          <a:p>
            <a:pPr lvl="4"/>
            <a:r>
              <a:rPr lang="en-US" dirty="0"/>
              <a:t>List fourth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676400"/>
            <a:ext cx="8001000" cy="4495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248400"/>
            <a:ext cx="8153400" cy="347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Insert caption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066800"/>
            <a:ext cx="8153400" cy="4572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- Insert the Elements You N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1534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8153400" cy="444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List first level</a:t>
            </a:r>
          </a:p>
          <a:p>
            <a:pPr lvl="2"/>
            <a:r>
              <a:rPr lang="en-US" dirty="0"/>
              <a:t>List second level</a:t>
            </a:r>
          </a:p>
          <a:p>
            <a:pPr lvl="3"/>
            <a:r>
              <a:rPr lang="en-US" dirty="0"/>
              <a:t>List third level</a:t>
            </a:r>
          </a:p>
          <a:p>
            <a:pPr lvl="4"/>
            <a:r>
              <a:rPr lang="en-US" dirty="0"/>
              <a:t>List 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8" r:id="rId5"/>
    <p:sldLayoutId id="2147483660" r:id="rId6"/>
    <p:sldLayoutId id="2147483654" r:id="rId7"/>
    <p:sldLayoutId id="2147483657" r:id="rId8"/>
    <p:sldLayoutId id="2147483655" r:id="rId9"/>
    <p:sldLayoutId id="2147483662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 baseline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22313" y="2906713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2800" b="1" dirty="0">
                <a:solidFill>
                  <a:prstClr val="black"/>
                </a:solidFill>
                <a:latin typeface="Arial"/>
              </a:rPr>
              <a:t>My First </a:t>
            </a:r>
            <a:r>
              <a:rPr lang="en-US" sz="2800" b="1" dirty="0" err="1">
                <a:solidFill>
                  <a:prstClr val="black"/>
                </a:solidFill>
                <a:latin typeface="Arial"/>
              </a:rPr>
              <a:t>Powerpoint</a:t>
            </a:r>
            <a:endParaRPr lang="en-US" sz="28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22313" y="4648201"/>
            <a:ext cx="7772400" cy="1683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Jan X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Department of Slides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January 2024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London</a:t>
            </a:r>
          </a:p>
        </p:txBody>
      </p:sp>
    </p:spTree>
    <p:extLst>
      <p:ext uri="{BB962C8B-B14F-4D97-AF65-F5344CB8AC3E}">
        <p14:creationId xmlns:p14="http://schemas.microsoft.com/office/powerpoint/2010/main" val="194094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Introducing Dickinson United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676400"/>
            <a:ext cx="8153400" cy="44497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/>
              <a:t>Dickinson: From steeds to hens, we deliver</a:t>
            </a:r>
            <a:endParaRPr lang="en-US" sz="2000" dirty="0">
              <a:cs typeface="Arial"/>
            </a:endParaRP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/>
              <a:t>Family-owned since 1985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endParaRPr lang="en-US" sz="2000" dirty="0"/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endParaRPr lang="en-US" sz="2000" dirty="0"/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/>
              <a:t>Quality equine and poultry in one place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/>
              <a:t>Ethical and sustainable practices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3886200" cy="552450"/>
          </a:xfrm>
        </p:spPr>
        <p:txBody>
          <a:bodyPr>
            <a:normAutofit fontScale="90000"/>
          </a:bodyPr>
          <a:lstStyle/>
          <a:p>
            <a:r>
              <a:rPr lang="en-US" dirty="0"/>
              <a:t>Our Sales Went UP in the past!</a:t>
            </a:r>
          </a:p>
        </p:txBody>
      </p:sp>
      <p:graphicFrame>
        <p:nvGraphicFramePr>
          <p:cNvPr id="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307048"/>
              </p:ext>
            </p:extLst>
          </p:nvPr>
        </p:nvGraphicFramePr>
        <p:xfrm>
          <a:off x="533400" y="1676400"/>
          <a:ext cx="8229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Sales – not bad, huh?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12094051"/>
              </p:ext>
            </p:extLst>
          </p:nvPr>
        </p:nvGraphicFramePr>
        <p:xfrm>
          <a:off x="533400" y="1676400"/>
          <a:ext cx="8153400" cy="4419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13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Product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Arial"/>
                          <a:cs typeface="Arial"/>
                        </a:rPr>
                        <a:t>2009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/>
                          <a:cs typeface="Arial"/>
                        </a:rPr>
                        <a:t>2010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/>
                          <a:cs typeface="Arial"/>
                        </a:rPr>
                        <a:t>2011</a:t>
                      </a: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Horses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0.5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0.5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Chickens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6.5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5.8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Cats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Mice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  <a:cs typeface="Arial"/>
                        </a:rPr>
                        <a:t>Frogs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Snails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676400"/>
            <a:ext cx="8153400" cy="44497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SzPct val="105000"/>
            </a:pPr>
            <a:r>
              <a:rPr lang="en-US" sz="2000" dirty="0"/>
              <a:t>Dickinson is seeking $2.5 million in equity investment to fuel our expansion plans. We're offering a 20% ownership stake in our unique horse and chicken retail business. The minimum investment is set at $250,000. Funds will be allocated towards a new state-of-the-art facility, inventory expansion, and targeted marketing initiatives. We project a 15% annual return on investment over the next 5 years. Our exit strategy includes potential buyout options or an IPO within 7-10 years.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SzPct val="105000"/>
            </a:pP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SzPct val="105000"/>
            </a:pPr>
            <a:r>
              <a:rPr lang="en-US" sz="2000" dirty="0"/>
              <a:t>Interested investors are invited to contact CEO Sarah Dickinson directly for access to detailed financials and our comprehensive business plan.</a:t>
            </a:r>
            <a:endParaRPr lang="en-US" sz="2000" dirty="0"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Type image caption here.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is our headquarters</a:t>
            </a:r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3" b="8463"/>
          <a:stretch>
            <a:fillRect/>
          </a:stretch>
        </p:blipFill>
        <p:spPr>
          <a:xfrm>
            <a:off x="2441825" y="838200"/>
            <a:ext cx="6248400" cy="44958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3162517"/>
            <a:ext cx="8229600" cy="532965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rgbClr val="7F7F7F"/>
                </a:solidFill>
                <a:cs typeface="Arial"/>
              </a:rPr>
              <a:t>Thank</a:t>
            </a:r>
            <a:r>
              <a:rPr lang="en-US" sz="1600" b="1" dirty="0">
                <a:solidFill>
                  <a:srgbClr val="7F7F7F"/>
                </a:solidFill>
                <a:cs typeface="Arial"/>
              </a:rPr>
              <a:t> </a:t>
            </a:r>
            <a:r>
              <a:rPr lang="en-US" sz="1200" b="1" dirty="0">
                <a:solidFill>
                  <a:srgbClr val="7F7F7F"/>
                </a:solidFill>
                <a:cs typeface="Arial"/>
              </a:rPr>
              <a:t>you</a:t>
            </a:r>
            <a:r>
              <a:rPr lang="en-US" sz="1600" b="1" dirty="0">
                <a:solidFill>
                  <a:srgbClr val="7F7F7F"/>
                </a:solidFill>
                <a:cs typeface="Arial"/>
              </a:rPr>
              <a:t>!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20396"/>
      </p:ext>
    </p:extLst>
  </p:cSld>
  <p:clrMapOvr>
    <a:masterClrMapping/>
  </p:clrMapOvr>
</p:sld>
</file>

<file path=ppt/theme/theme1.xml><?xml version="1.0" encoding="utf-8"?>
<a:theme xmlns:a="http://schemas.openxmlformats.org/drawingml/2006/main" name="Dickinson_Template_red">
  <a:themeElements>
    <a:clrScheme name="Dickinson">
      <a:dk1>
        <a:srgbClr val="151515"/>
      </a:dk1>
      <a:lt1>
        <a:srgbClr val="FFFFFF"/>
      </a:lt1>
      <a:dk2>
        <a:srgbClr val="C00000"/>
      </a:dk2>
      <a:lt2>
        <a:srgbClr val="FFFFFF"/>
      </a:lt2>
      <a:accent1>
        <a:srgbClr val="C00000"/>
      </a:accent1>
      <a:accent2>
        <a:srgbClr val="595959"/>
      </a:accent2>
      <a:accent3>
        <a:srgbClr val="76923C"/>
      </a:accent3>
      <a:accent4>
        <a:srgbClr val="D8D8D8"/>
      </a:accent4>
      <a:accent5>
        <a:srgbClr val="F7DD6D"/>
      </a:accent5>
      <a:accent6>
        <a:srgbClr val="96A0FC"/>
      </a:accent6>
      <a:hlink>
        <a:srgbClr val="C00000"/>
      </a:hlink>
      <a:folHlink>
        <a:srgbClr val="54A5E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Dickinson_Template_red</Template>
  <TotalTime>207</TotalTime>
  <Words>224</Words>
  <Application>Microsoft Macintosh PowerPoint</Application>
  <PresentationFormat>On-screen Show (4:3)</PresentationFormat>
  <Paragraphs>60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Tahoma</vt:lpstr>
      <vt:lpstr>Wingdings</vt:lpstr>
      <vt:lpstr>Dickinson_Template_red</vt:lpstr>
      <vt:lpstr>PowerPoint Presentation</vt:lpstr>
      <vt:lpstr>Introducing Dickinson United</vt:lpstr>
      <vt:lpstr>Our Sales Went UP in the past!</vt:lpstr>
      <vt:lpstr>Table of Sales – not bad, huh?</vt:lpstr>
      <vt:lpstr>Investment Opportunity</vt:lpstr>
      <vt:lpstr>This is our headquarters</vt:lpstr>
      <vt:lpstr>Thank you!</vt:lpstr>
    </vt:vector>
  </TitlesOfParts>
  <Company>Library and Information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gettym</dc:creator>
  <cp:lastModifiedBy>Siml, Jan (LNG-LON)</cp:lastModifiedBy>
  <cp:revision>8</cp:revision>
  <dcterms:created xsi:type="dcterms:W3CDTF">2012-03-02T03:45:19Z</dcterms:created>
  <dcterms:modified xsi:type="dcterms:W3CDTF">2024-10-05T16:50:24Z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2024-10-05T13:30:47Z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b2c6cd7a-5b8c-4ea6-a9f7-8c1970b78b77</vt:lpwstr>
  </property>
  <property fmtid="{D5CDD505-2E9C-101B-9397-08002B2CF9AE}" pid="8" name="MSIP_Label_549ac42a-3eb4-4074-b885-aea26bd6241e_ContentBits">
    <vt:lpwstr>0</vt:lpwstr>
  </property>
</Properties>
</file>