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3" r:id="rId1"/>
    <p:sldMasterId id="2147483664" r:id="rId2"/>
    <p:sldMasterId id="2147483665" r:id="rId3"/>
  </p:sldMasterIdLst>
  <p:notesMasterIdLst>
    <p:notesMasterId r:id="rId18"/>
  </p:notesMasterIdLst>
  <p:sldIdLst>
    <p:sldId id="256" r:id="rId4"/>
    <p:sldId id="268" r:id="rId5"/>
    <p:sldId id="257" r:id="rId6"/>
    <p:sldId id="258" r:id="rId7"/>
    <p:sldId id="274" r:id="rId8"/>
    <p:sldId id="259" r:id="rId9"/>
    <p:sldId id="261" r:id="rId10"/>
    <p:sldId id="263" r:id="rId11"/>
    <p:sldId id="264" r:id="rId12"/>
    <p:sldId id="265" r:id="rId13"/>
    <p:sldId id="266" r:id="rId14"/>
    <p:sldId id="272" r:id="rId15"/>
    <p:sldId id="273" r:id="rId16"/>
    <p:sldId id="267" r:id="rId17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7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0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564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hield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 descr="shiel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87714" y="1196775"/>
            <a:ext cx="5199888" cy="5669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216054" y="4829299"/>
            <a:ext cx="6773094" cy="1256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226634" y="3496385"/>
            <a:ext cx="6753633" cy="12046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3"/>
          </p:nvPr>
        </p:nvSpPr>
        <p:spPr>
          <a:xfrm>
            <a:off x="226632" y="2155151"/>
            <a:ext cx="8529783" cy="12194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5" name="Shape 15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6" name="Shape 16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Shape 19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0" name="Shape 20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21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head w/ Bullets 2 col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5750" marR="0" lvl="0" indent="-18415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7350" marR="0" lvl="3" indent="-22225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6510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02605" y="418354"/>
            <a:ext cx="9735251" cy="5358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302605" y="1006103"/>
            <a:ext cx="9726309" cy="4080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3"/>
          </p:nvPr>
        </p:nvSpPr>
        <p:spPr>
          <a:xfrm>
            <a:off x="6168248" y="1709351"/>
            <a:ext cx="5654546" cy="43845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5750" marR="0" lvl="0" indent="-18415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7350" marR="0" lvl="3" indent="-22225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6510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head w/ No Bullet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02605" y="1709352"/>
            <a:ext cx="11585731" cy="43845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02605" y="418354"/>
            <a:ext cx="9735251" cy="5358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head w/ No Bullets 2 col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02606" y="1709352"/>
            <a:ext cx="5617943" cy="43845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02605" y="418354"/>
            <a:ext cx="9735251" cy="5358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3"/>
          </p:nvPr>
        </p:nvSpPr>
        <p:spPr>
          <a:xfrm>
            <a:off x="6159098" y="1709352"/>
            <a:ext cx="5691148" cy="43845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no Subhead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02605" y="1112109"/>
            <a:ext cx="11585731" cy="49817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02605" y="418354"/>
            <a:ext cx="9735251" cy="5358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no Subhead 2 col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02606" y="1112109"/>
            <a:ext cx="5663697" cy="49817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02605" y="418354"/>
            <a:ext cx="9735251" cy="5358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2"/>
          </p:nvPr>
        </p:nvSpPr>
        <p:spPr>
          <a:xfrm>
            <a:off x="6214002" y="1112109"/>
            <a:ext cx="5663697" cy="49817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Shape 157"/>
          <p:cNvGrpSpPr/>
          <p:nvPr/>
        </p:nvGrpSpPr>
        <p:grpSpPr>
          <a:xfrm>
            <a:off x="-1" y="5092180"/>
            <a:ext cx="12188825" cy="1765820"/>
            <a:chOff x="-1" y="5092180"/>
            <a:chExt cx="12188825" cy="1765820"/>
          </a:xfrm>
        </p:grpSpPr>
        <p:cxnSp>
          <p:nvCxnSpPr>
            <p:cNvPr id="158" name="Shape 158"/>
            <p:cNvCxnSpPr/>
            <p:nvPr/>
          </p:nvCxnSpPr>
          <p:spPr>
            <a:xfrm>
              <a:off x="8129945" y="5092180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Shape 159"/>
            <p:cNvCxnSpPr/>
            <p:nvPr/>
          </p:nvCxnSpPr>
          <p:spPr>
            <a:xfrm>
              <a:off x="-1" y="5092922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0" name="Shape 160"/>
            <p:cNvSpPr/>
            <p:nvPr/>
          </p:nvSpPr>
          <p:spPr>
            <a:xfrm>
              <a:off x="-1" y="5128391"/>
              <a:ext cx="12188825" cy="172960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Shape 161"/>
          <p:cNvSpPr txBox="1">
            <a:spLocks noGrp="1"/>
          </p:cNvSpPr>
          <p:nvPr>
            <p:ph type="subTitle" idx="1"/>
          </p:nvPr>
        </p:nvSpPr>
        <p:spPr>
          <a:xfrm>
            <a:off x="1828324" y="5240939"/>
            <a:ext cx="8532178" cy="12983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buClr>
                <a:srgbClr val="3F3F3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2" name="Shape 162" descr="Stevens-Secondary-PMSColor-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07528" y="678405"/>
            <a:ext cx="3580638" cy="305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1521" y="4263995"/>
            <a:ext cx="2438400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evens Se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hape 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31012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8" name="Shape 28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29" name="Shape 29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Shape 30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Shape 32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33" name="Shape 33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" name="Shape 34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Shape 35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evens Cloc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31012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41" name="Shape 41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42" name="Shape 42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Shape 43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4" name="Shape 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Shape 45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46" name="Shape 46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7" name="Shape 47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Shape 48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evens Fountai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4825" y="0"/>
            <a:ext cx="5334000" cy="682752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54" name="Shape 54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55" name="Shape 55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Shape 56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Shape 58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59" name="Shape 59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" name="Shape 60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Shape 61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orchbear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26194" y="0"/>
            <a:ext cx="5362631" cy="686416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67" name="Shape 67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68" name="Shape 68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Shape 69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Shape 71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72" name="Shape 72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3" name="Shape 73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Shape 74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udents with NYC skylin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31012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3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81" name="Shape 81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Shape 82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Shape 84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85" name="Shape 85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6" name="Shape 86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Shape 87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dwin A Stevens Hall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26194" y="0"/>
            <a:ext cx="5362631" cy="686416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3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93" name="Shape 93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94" name="Shape 94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Shape 95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Shape 97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98" name="Shape 98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9" name="Shape 99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Shape 100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mpus Aerial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31012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3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06" name="Shape 106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07" name="Shape 107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Shape 108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Shape 110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11" name="Shape 111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" name="Shape 112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Shape 113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head w/ Bullet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02605" y="1708726"/>
            <a:ext cx="11585731" cy="4385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5750" marR="0" lvl="0" indent="-18415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7350" marR="0" lvl="3" indent="-22225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6510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02605" y="418354"/>
            <a:ext cx="9735251" cy="5358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302606" y="1006103"/>
            <a:ext cx="9764792" cy="4080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Shape 116"/>
          <p:cNvCxnSpPr/>
          <p:nvPr/>
        </p:nvCxnSpPr>
        <p:spPr>
          <a:xfrm>
            <a:off x="8129945" y="6419317"/>
            <a:ext cx="4058879" cy="0"/>
          </a:xfrm>
          <a:prstGeom prst="straightConnector1">
            <a:avLst/>
          </a:prstGeom>
          <a:noFill/>
          <a:ln w="50800" cap="flat" cmpd="sng">
            <a:solidFill>
              <a:srgbClr val="DF702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Shape 117"/>
          <p:cNvCxnSpPr/>
          <p:nvPr/>
        </p:nvCxnSpPr>
        <p:spPr>
          <a:xfrm>
            <a:off x="-1" y="6420059"/>
            <a:ext cx="8129946" cy="0"/>
          </a:xfrm>
          <a:prstGeom prst="straightConnector1">
            <a:avLst/>
          </a:prstGeom>
          <a:noFill/>
          <a:ln w="50800" cap="flat" cmpd="sng">
            <a:solidFill>
              <a:srgbClr val="0F787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" name="Shape 118"/>
          <p:cNvGrpSpPr/>
          <p:nvPr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19" name="Shape 119"/>
            <p:cNvCxnSpPr/>
            <p:nvPr/>
          </p:nvCxnSpPr>
          <p:spPr>
            <a:xfrm>
              <a:off x="6099048" y="26122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Shape 120"/>
            <p:cNvCxnSpPr/>
            <p:nvPr/>
          </p:nvCxnSpPr>
          <p:spPr>
            <a:xfrm>
              <a:off x="0" y="26679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21" name="Shape 121"/>
            <p:cNvPicPr preferRelativeResize="0"/>
            <p:nvPr/>
          </p:nvPicPr>
          <p:blipFill rotWithShape="1">
            <a:blip r:embed="rId8">
              <a:alphaModFix/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2" name="Shape 12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5975" y="6584950"/>
            <a:ext cx="29337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2"/>
          </p:nvPr>
        </p:nvSpPr>
        <p:spPr>
          <a:xfrm>
            <a:off x="755275" y="3496384"/>
            <a:ext cx="7399500" cy="259009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i="0" dirty="0"/>
              <a:t>Instructor:</a:t>
            </a:r>
            <a:r>
              <a:rPr lang="zh-CN" altLang="en-US" i="0" dirty="0"/>
              <a:t> </a:t>
            </a:r>
            <a:r>
              <a:rPr lang="en-US" i="0" dirty="0"/>
              <a:t>Dr. David Belanger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i="0" dirty="0"/>
          </a:p>
          <a:p>
            <a:pPr lvl="0"/>
            <a:r>
              <a:rPr lang="en-US" i="0" dirty="0"/>
              <a:t>Group 7:</a:t>
            </a:r>
            <a:r>
              <a:rPr lang="zh-CN" altLang="en-US" i="0" dirty="0"/>
              <a:t>   </a:t>
            </a:r>
            <a:r>
              <a:rPr lang="en-US" i="0" dirty="0"/>
              <a:t>Raj Mehta</a:t>
            </a:r>
          </a:p>
          <a:p>
            <a:pPr lvl="0"/>
            <a:r>
              <a:rPr lang="en-US" i="0" dirty="0"/>
              <a:t>	</a:t>
            </a:r>
            <a:r>
              <a:rPr lang="zh-CN" altLang="en-US" i="0" dirty="0"/>
              <a:t>    </a:t>
            </a:r>
            <a:r>
              <a:rPr lang="en-US" altLang="zh-CN" i="0" dirty="0"/>
              <a:t>Smriti Vimal</a:t>
            </a:r>
            <a:endParaRPr lang="en-US" i="0" dirty="0"/>
          </a:p>
          <a:p>
            <a:pPr lvl="0"/>
            <a:r>
              <a:rPr lang="en-US" i="0" dirty="0"/>
              <a:t>	</a:t>
            </a:r>
            <a:r>
              <a:rPr lang="zh-CN" altLang="en-US" i="0" dirty="0"/>
              <a:t>    </a:t>
            </a:r>
            <a:r>
              <a:rPr lang="en-US" i="0" dirty="0"/>
              <a:t>Taranpreet Singh</a:t>
            </a:r>
          </a:p>
          <a:p>
            <a:pPr lvl="0"/>
            <a:r>
              <a:rPr lang="en-US" i="0" dirty="0"/>
              <a:t>	</a:t>
            </a:r>
            <a:r>
              <a:rPr lang="zh-CN" altLang="en-US" i="0" dirty="0"/>
              <a:t>    </a:t>
            </a:r>
            <a:endParaRPr lang="en-US" i="0" dirty="0"/>
          </a:p>
        </p:txBody>
      </p:sp>
      <p:sp>
        <p:nvSpPr>
          <p:cNvPr id="171" name="Shape 171"/>
          <p:cNvSpPr txBox="1">
            <a:spLocks noGrp="1"/>
          </p:cNvSpPr>
          <p:nvPr>
            <p:ph type="body" idx="3"/>
          </p:nvPr>
        </p:nvSpPr>
        <p:spPr>
          <a:xfrm>
            <a:off x="226633" y="2155151"/>
            <a:ext cx="7408500" cy="121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37160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dirty="0"/>
              <a:t>Credit Card Fraud Detection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1647275" y="1036225"/>
            <a:ext cx="3966300" cy="99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000" i="1" dirty="0">
                <a:solidFill>
                  <a:schemeClr val="dk1"/>
                </a:solidFill>
              </a:rPr>
              <a:t>BIA 678 Big Data Seminar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648203" y="1980025"/>
            <a:ext cx="5240100" cy="4113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altLang="zh-CN" sz="1800" dirty="0"/>
              <a:t>Size:</a:t>
            </a:r>
            <a:r>
              <a:rPr lang="zh-CN" altLang="en-US" sz="1800" dirty="0"/>
              <a:t> </a:t>
            </a:r>
            <a:r>
              <a:rPr lang="en-US" altLang="zh-CN" sz="1800" dirty="0"/>
              <a:t>10,</a:t>
            </a:r>
            <a:r>
              <a:rPr lang="zh-CN" altLang="en-US" sz="1800" dirty="0"/>
              <a:t> </a:t>
            </a:r>
            <a:r>
              <a:rPr lang="en-US" altLang="zh-CN" sz="1800" dirty="0"/>
              <a:t>100,</a:t>
            </a:r>
            <a:r>
              <a:rPr lang="zh-CN" altLang="en-US" sz="1800" dirty="0"/>
              <a:t> </a:t>
            </a:r>
            <a:r>
              <a:rPr lang="en-US" altLang="zh-CN" sz="1800" dirty="0"/>
              <a:t>1000,</a:t>
            </a:r>
            <a:r>
              <a:rPr lang="zh-CN" altLang="en-US" sz="1800" dirty="0"/>
              <a:t> </a:t>
            </a:r>
            <a:r>
              <a:rPr lang="en-US" altLang="zh-CN" sz="1800" dirty="0"/>
              <a:t>10000,</a:t>
            </a:r>
            <a:r>
              <a:rPr lang="zh-CN" altLang="en-US" sz="1800" dirty="0"/>
              <a:t> </a:t>
            </a:r>
            <a:r>
              <a:rPr lang="en-US" altLang="zh-CN" sz="1800" dirty="0"/>
              <a:t>50000,</a:t>
            </a:r>
            <a:r>
              <a:rPr lang="zh-CN" altLang="en-US" sz="1800" dirty="0"/>
              <a:t> </a:t>
            </a:r>
            <a:r>
              <a:rPr lang="en-US" altLang="zh-CN" sz="1800" dirty="0"/>
              <a:t>100000,</a:t>
            </a:r>
            <a:r>
              <a:rPr lang="zh-CN" altLang="en-US" sz="1800" dirty="0"/>
              <a:t> </a:t>
            </a:r>
            <a:r>
              <a:rPr lang="en-US" altLang="zh-CN" sz="1800" dirty="0"/>
              <a:t>469156</a:t>
            </a:r>
          </a:p>
          <a:p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each</a:t>
            </a:r>
            <a:r>
              <a:rPr lang="zh-CN" altLang="en-US" sz="1800" dirty="0"/>
              <a:t> </a:t>
            </a:r>
            <a:r>
              <a:rPr lang="en-US" altLang="zh-CN" sz="1800" dirty="0"/>
              <a:t>point,</a:t>
            </a:r>
            <a:r>
              <a:rPr lang="zh-CN" altLang="en-US" sz="1800" dirty="0"/>
              <a:t> </a:t>
            </a:r>
            <a:r>
              <a:rPr lang="en-US" altLang="zh-CN" sz="1800" dirty="0"/>
              <a:t>repeat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times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calculate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average</a:t>
            </a:r>
            <a:r>
              <a:rPr lang="zh-CN" altLang="en-US" sz="1800" dirty="0"/>
              <a:t> </a:t>
            </a:r>
            <a:r>
              <a:rPr lang="en-US" altLang="zh-CN" sz="1800" dirty="0"/>
              <a:t>running</a:t>
            </a:r>
            <a:r>
              <a:rPr lang="zh-CN" altLang="en-US" sz="1800" dirty="0"/>
              <a:t> </a:t>
            </a:r>
            <a:r>
              <a:rPr lang="en-US" altLang="zh-CN" sz="1800" dirty="0"/>
              <a:t>time</a:t>
            </a:r>
            <a:endParaRPr sz="1800" dirty="0"/>
          </a:p>
        </p:txBody>
      </p:sp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Evaluation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2"/>
          </p:nvPr>
        </p:nvSpPr>
        <p:spPr>
          <a:xfrm>
            <a:off x="302606" y="1006103"/>
            <a:ext cx="9764700" cy="40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1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302605" y="1708726"/>
            <a:ext cx="11585700" cy="4385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SzPts val="2200"/>
              <a:buChar char="•"/>
            </a:pPr>
            <a:endParaRPr lang="en-US" sz="2200" dirty="0"/>
          </a:p>
        </p:txBody>
      </p:sp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Conclusion</a:t>
            </a:r>
            <a:r>
              <a:rPr lang="en-US" altLang="zh-CN" dirty="0"/>
              <a:t>s</a:t>
            </a:r>
            <a:endParaRPr lang="en-US" dirty="0"/>
          </a:p>
        </p:txBody>
      </p:sp>
      <p:sp>
        <p:nvSpPr>
          <p:cNvPr id="265" name="Shape 265"/>
          <p:cNvSpPr txBox="1">
            <a:spLocks noGrp="1"/>
          </p:cNvSpPr>
          <p:nvPr>
            <p:ph type="body" idx="2"/>
          </p:nvPr>
        </p:nvSpPr>
        <p:spPr>
          <a:xfrm>
            <a:off x="302606" y="1006103"/>
            <a:ext cx="9764700" cy="40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1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1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hape 262"/>
          <p:cNvSpPr txBox="1">
            <a:spLocks noGrp="1"/>
          </p:cNvSpPr>
          <p:nvPr>
            <p:ph type="body" idx="1"/>
          </p:nvPr>
        </p:nvSpPr>
        <p:spPr>
          <a:xfrm>
            <a:off x="302605" y="1708726"/>
            <a:ext cx="11585700" cy="4385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SzPts val="220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68343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1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7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subTitle" idx="1"/>
          </p:nvPr>
        </p:nvSpPr>
        <p:spPr>
          <a:xfrm>
            <a:off x="1828324" y="5240939"/>
            <a:ext cx="8532178" cy="12983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20000"/>
              </a:lnSpc>
              <a:spcBef>
                <a:spcPts val="0"/>
              </a:spcBef>
              <a:buClr>
                <a:srgbClr val="3F3F3F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Members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1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0D7D17-9538-4D08-9500-46E5F555D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80" y="1419283"/>
            <a:ext cx="2141366" cy="33639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2EFA67-27A8-4E96-9676-411F31301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417" y="1497821"/>
            <a:ext cx="2495652" cy="3281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60660B-23B8-4FAD-B26C-E983C081F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204" y="1483627"/>
            <a:ext cx="2495652" cy="329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1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02605" y="1708726"/>
            <a:ext cx="11585700" cy="4385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Introduction</a:t>
            </a:r>
          </a:p>
          <a:p>
            <a:pPr marL="457200" lvl="0" indent="-355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Flow Chart</a:t>
            </a:r>
          </a:p>
          <a:p>
            <a:pPr marL="457200" lvl="0" indent="-355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Data Collection</a:t>
            </a:r>
          </a:p>
          <a:p>
            <a:pPr marL="457200" indent="-355600">
              <a:lnSpc>
                <a:spcPct val="150000"/>
              </a:lnSpc>
              <a:spcAft>
                <a:spcPts val="0"/>
              </a:spcAft>
              <a:buSzPts val="2000"/>
            </a:pPr>
            <a:r>
              <a:rPr lang="en-US" sz="2000" dirty="0"/>
              <a:t>Model</a:t>
            </a:r>
          </a:p>
          <a:p>
            <a:pPr marL="457200" indent="-355600">
              <a:lnSpc>
                <a:spcPct val="150000"/>
              </a:lnSpc>
              <a:spcAft>
                <a:spcPts val="0"/>
              </a:spcAft>
              <a:buSzPts val="2000"/>
            </a:pPr>
            <a:r>
              <a:rPr lang="en-US" sz="2000" dirty="0"/>
              <a:t>Evaluation</a:t>
            </a:r>
          </a:p>
          <a:p>
            <a:pPr marL="457200" indent="-355600">
              <a:lnSpc>
                <a:spcPct val="150000"/>
              </a:lnSpc>
              <a:spcAft>
                <a:spcPts val="0"/>
              </a:spcAft>
              <a:buSzPts val="2000"/>
            </a:pPr>
            <a:r>
              <a:rPr lang="en-US" sz="2000" dirty="0"/>
              <a:t>Conclusion</a:t>
            </a:r>
          </a:p>
          <a:p>
            <a:pPr marL="457200" indent="-355600">
              <a:lnSpc>
                <a:spcPct val="150000"/>
              </a:lnSpc>
              <a:spcAft>
                <a:spcPts val="0"/>
              </a:spcAft>
              <a:buSzPts val="2000"/>
            </a:pPr>
            <a:r>
              <a:rPr lang="en-US" sz="2000" dirty="0"/>
              <a:t>Future Work</a:t>
            </a:r>
          </a:p>
          <a:p>
            <a:pPr marL="457200" indent="-355600">
              <a:lnSpc>
                <a:spcPct val="150000"/>
              </a:lnSpc>
              <a:spcAft>
                <a:spcPts val="0"/>
              </a:spcAft>
              <a:buSzPts val="2000"/>
            </a:pPr>
            <a:r>
              <a:rPr lang="en-US" sz="2000" dirty="0"/>
              <a:t>Demo</a:t>
            </a:r>
          </a:p>
          <a:p>
            <a:pPr marL="457200" indent="-355600">
              <a:lnSpc>
                <a:spcPct val="150000"/>
              </a:lnSpc>
              <a:spcAft>
                <a:spcPts val="0"/>
              </a:spcAft>
              <a:buSzPts val="2000"/>
            </a:pPr>
            <a:endParaRPr lang="en-US" sz="2000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ts val="2000"/>
              <a:buChar char="•"/>
            </a:pPr>
            <a:endParaRPr lang="en-US" sz="2000" dirty="0"/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Content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2"/>
          </p:nvPr>
        </p:nvSpPr>
        <p:spPr>
          <a:xfrm>
            <a:off x="302606" y="1006103"/>
            <a:ext cx="9764700" cy="40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1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02605" y="1708726"/>
            <a:ext cx="11585731" cy="4385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endParaRPr lang="en-US" sz="2200" dirty="0"/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Background</a:t>
            </a:r>
          </a:p>
          <a:p>
            <a:pPr marL="914400" lvl="1" indent="-368300">
              <a:lnSpc>
                <a:spcPct val="115000"/>
              </a:lnSpc>
              <a:spcAft>
                <a:spcPts val="0"/>
              </a:spcAft>
              <a:buSzPts val="2200"/>
            </a:pPr>
            <a:r>
              <a:rPr lang="en-US" sz="2200" dirty="0"/>
              <a:t>Digital Currency is ever –growing.</a:t>
            </a:r>
          </a:p>
          <a:p>
            <a:pPr marL="914400" lvl="1" indent="-368300">
              <a:lnSpc>
                <a:spcPct val="115000"/>
              </a:lnSpc>
              <a:spcAft>
                <a:spcPts val="0"/>
              </a:spcAft>
              <a:buSzPts val="2200"/>
            </a:pPr>
            <a:r>
              <a:rPr lang="en-US" sz="2200" dirty="0"/>
              <a:t>Although very helpful and convenient – there are challenges – FRAUDS!!</a:t>
            </a:r>
          </a:p>
          <a:p>
            <a:pPr marL="457200" indent="-368300">
              <a:lnSpc>
                <a:spcPct val="115000"/>
              </a:lnSpc>
              <a:spcAft>
                <a:spcPts val="0"/>
              </a:spcAft>
              <a:buSzPts val="2200"/>
            </a:pPr>
            <a:endParaRPr lang="en-US" sz="2400" dirty="0"/>
          </a:p>
          <a:p>
            <a:pPr marL="88900" indent="0">
              <a:lnSpc>
                <a:spcPct val="115000"/>
              </a:lnSpc>
              <a:spcAft>
                <a:spcPts val="0"/>
              </a:spcAft>
              <a:buSzPts val="2200"/>
              <a:buNone/>
            </a:pPr>
            <a:endParaRPr lang="en-US" sz="2400" dirty="0"/>
          </a:p>
          <a:p>
            <a:pPr marL="457200" indent="-368300">
              <a:lnSpc>
                <a:spcPct val="115000"/>
              </a:lnSpc>
              <a:spcAft>
                <a:spcPts val="0"/>
              </a:spcAft>
              <a:buSzPts val="2200"/>
            </a:pPr>
            <a:r>
              <a:rPr lang="en-US" sz="2400" dirty="0"/>
              <a:t>Numbers say it all!</a:t>
            </a:r>
          </a:p>
          <a:p>
            <a:pPr marL="914400" lvl="1" indent="-368300">
              <a:lnSpc>
                <a:spcPct val="115000"/>
              </a:lnSpc>
              <a:spcAft>
                <a:spcPts val="0"/>
              </a:spcAft>
              <a:buSzPts val="2200"/>
            </a:pPr>
            <a:r>
              <a:rPr lang="en-US" sz="2200" dirty="0"/>
              <a:t>46% of Americans have fallen victim to credit card fraud in the past five years </a:t>
            </a:r>
          </a:p>
          <a:p>
            <a:pPr marL="914400" lvl="1" indent="-368300">
              <a:lnSpc>
                <a:spcPct val="115000"/>
              </a:lnSpc>
              <a:spcAft>
                <a:spcPts val="0"/>
              </a:spcAft>
              <a:buSzPts val="2200"/>
            </a:pPr>
            <a:r>
              <a:rPr lang="en-US" sz="2200" dirty="0"/>
              <a:t>Losses from credit card fraud exceeded $24 billion in 2016</a:t>
            </a: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endParaRPr lang="en-US" sz="2200" dirty="0"/>
          </a:p>
        </p:txBody>
      </p: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7380" y="470229"/>
            <a:ext cx="9735300" cy="53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l" rtl="0"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</a:pPr>
            <a:r>
              <a:rPr lang="en-US" dirty="0"/>
              <a:t>Introduction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2"/>
          </p:nvPr>
        </p:nvSpPr>
        <p:spPr>
          <a:xfrm>
            <a:off x="302606" y="1006103"/>
            <a:ext cx="9764792" cy="4080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1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661CDF-EC82-4C20-8576-E63C9DA0F8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1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5B05E-6B18-4A48-AC25-3CB41D56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604" y="1709351"/>
            <a:ext cx="10417753" cy="4384542"/>
          </a:xfrm>
        </p:spPr>
        <p:txBody>
          <a:bodyPr/>
          <a:lstStyle/>
          <a:p>
            <a:pPr marL="914400" lvl="1" indent="-368300">
              <a:lnSpc>
                <a:spcPct val="115000"/>
              </a:lnSpc>
              <a:spcAft>
                <a:spcPts val="0"/>
              </a:spcAft>
              <a:buSzPts val="2200"/>
            </a:pPr>
            <a:r>
              <a:rPr lang="en-US" sz="2200" dirty="0"/>
              <a:t>Determine whether a transaction done is Fraud or not</a:t>
            </a:r>
          </a:p>
          <a:p>
            <a:pPr marL="546100" lvl="1" indent="0">
              <a:lnSpc>
                <a:spcPct val="115000"/>
              </a:lnSpc>
              <a:spcAft>
                <a:spcPts val="0"/>
              </a:spcAft>
              <a:buSzPts val="2200"/>
              <a:buNone/>
            </a:pPr>
            <a:endParaRPr lang="en-US" sz="2200" dirty="0"/>
          </a:p>
          <a:p>
            <a:pPr marL="914400" lvl="1" indent="-368300">
              <a:lnSpc>
                <a:spcPct val="115000"/>
              </a:lnSpc>
              <a:spcAft>
                <a:spcPts val="0"/>
              </a:spcAft>
              <a:buSzPts val="2200"/>
            </a:pPr>
            <a:r>
              <a:rPr lang="en-US" sz="2200" dirty="0"/>
              <a:t>Evaluate the performance of the following classification algorithms on local machine and Spark cluster:</a:t>
            </a:r>
          </a:p>
          <a:p>
            <a:pPr marL="1314450" lvl="2" indent="-368300">
              <a:lnSpc>
                <a:spcPct val="115000"/>
              </a:lnSpc>
              <a:spcAft>
                <a:spcPts val="0"/>
              </a:spcAft>
              <a:buSzPts val="2200"/>
            </a:pPr>
            <a:r>
              <a:rPr lang="en-US" sz="2000" dirty="0"/>
              <a:t>Logistic Regression</a:t>
            </a:r>
          </a:p>
          <a:p>
            <a:pPr marL="1314450" lvl="2" indent="-368300">
              <a:lnSpc>
                <a:spcPct val="115000"/>
              </a:lnSpc>
              <a:spcAft>
                <a:spcPts val="0"/>
              </a:spcAft>
              <a:buSzPts val="2200"/>
            </a:pPr>
            <a:r>
              <a:rPr lang="en-US" sz="2000" dirty="0"/>
              <a:t>Decision Tree</a:t>
            </a:r>
          </a:p>
          <a:p>
            <a:pPr marL="1314450" lvl="2" indent="-368300">
              <a:lnSpc>
                <a:spcPct val="115000"/>
              </a:lnSpc>
              <a:spcAft>
                <a:spcPts val="0"/>
              </a:spcAft>
              <a:buSzPts val="2200"/>
            </a:pPr>
            <a:r>
              <a:rPr lang="en-US" sz="2000" dirty="0"/>
              <a:t>Random Forest</a:t>
            </a:r>
          </a:p>
          <a:p>
            <a:pPr marL="1314450" lvl="2" indent="-368300">
              <a:lnSpc>
                <a:spcPct val="115000"/>
              </a:lnSpc>
              <a:spcAft>
                <a:spcPts val="0"/>
              </a:spcAft>
              <a:buSzPts val="2200"/>
            </a:pPr>
            <a:r>
              <a:rPr lang="en-US" sz="2000" dirty="0"/>
              <a:t>Gradient Boost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61AC05-9964-402C-96C9-F6DA1743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Objective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15252-3D2E-487F-8EA7-CA20FD8F840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4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302605" y="1708726"/>
            <a:ext cx="11585700" cy="4385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Apache Spark is an open source data processing framework for performing Big data analytics on distributed computing cluster.</a:t>
            </a: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The core data structure in Spark is RDD (Resilient Distributed Dataset). RDD is Spark's representation of a dataset that is distributed across the RAM. </a:t>
            </a: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Spark provides APIs in Scala, Java, Python, and R – We use </a:t>
            </a:r>
            <a:r>
              <a:rPr lang="en-US" sz="2200" dirty="0" err="1"/>
              <a:t>PySpark</a:t>
            </a:r>
            <a:endParaRPr lang="en-US" sz="2200" dirty="0"/>
          </a:p>
          <a:p>
            <a:pPr marL="457200" lvl="0" indent="-368300">
              <a:lnSpc>
                <a:spcPct val="115000"/>
              </a:lnSpc>
              <a:spcBef>
                <a:spcPts val="0"/>
              </a:spcBef>
              <a:buSzPts val="2200"/>
              <a:buChar char="•"/>
            </a:pPr>
            <a:r>
              <a:rPr lang="en-US" sz="2200" dirty="0"/>
              <a:t>Spark Run programs up to 100x faster than Hadoop MapReduce in memory, or 10x faster on disk.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Spark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2"/>
          </p:nvPr>
        </p:nvSpPr>
        <p:spPr>
          <a:xfrm>
            <a:off x="302606" y="1006103"/>
            <a:ext cx="9764700" cy="40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1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94605" y="2595625"/>
            <a:ext cx="10562342" cy="2211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  <a:hlinkClick r:id="rId3"/>
              </a:rPr>
              <a:t>www.Kaggle.com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-698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Dataset contains transactions made by credit cards in two days in September 2013 by European cardholders</a:t>
            </a:r>
          </a:p>
          <a:p>
            <a:pPr marL="0" lvl="0" indent="-698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492 frauds out of 284,807 transactions</a:t>
            </a:r>
          </a:p>
          <a:p>
            <a:pPr marL="0" lvl="0" indent="-698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Highly unbalanced, the positive class (frauds) account for 0.172% of all transactions</a:t>
            </a:r>
          </a:p>
          <a:p>
            <a:pPr marL="0" lvl="0" indent="-698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Contains </a:t>
            </a:r>
            <a:r>
              <a:rPr lang="en-US" dirty="0"/>
              <a:t>only numerical input variables which are the result of a PCA transformation.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8415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Data Set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2"/>
          </p:nvPr>
        </p:nvSpPr>
        <p:spPr>
          <a:xfrm>
            <a:off x="302606" y="1006103"/>
            <a:ext cx="9764700" cy="40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1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6BF53E-FF21-4185-A065-30840EF45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05" y="1452404"/>
            <a:ext cx="9194489" cy="11432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302605" y="1708726"/>
            <a:ext cx="11585700" cy="4385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endParaRPr sz="1800" dirty="0"/>
          </a:p>
        </p:txBody>
      </p:sp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Model on Different Platform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2"/>
          </p:nvPr>
        </p:nvSpPr>
        <p:spPr>
          <a:xfrm>
            <a:off x="302606" y="1006103"/>
            <a:ext cx="9764700" cy="40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2463728" y="2313754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Calculated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Spark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99983" y="2313754"/>
            <a:ext cx="2414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Calculated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1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Result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body" idx="2"/>
          </p:nvPr>
        </p:nvSpPr>
        <p:spPr>
          <a:xfrm>
            <a:off x="302606" y="1006103"/>
            <a:ext cx="9764700" cy="40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1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osing Slid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328</Words>
  <Application>Microsoft Office PowerPoint</Application>
  <PresentationFormat>Custom</PresentationFormat>
  <Paragraphs>79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Cover Slides</vt:lpstr>
      <vt:lpstr>Content - No Photos</vt:lpstr>
      <vt:lpstr>Closing Slide</vt:lpstr>
      <vt:lpstr>PowerPoint Presentation</vt:lpstr>
      <vt:lpstr>Members</vt:lpstr>
      <vt:lpstr>Content</vt:lpstr>
      <vt:lpstr>Introduction</vt:lpstr>
      <vt:lpstr>Objective</vt:lpstr>
      <vt:lpstr>Spark</vt:lpstr>
      <vt:lpstr>Data Set</vt:lpstr>
      <vt:lpstr>Model on Different Platform</vt:lpstr>
      <vt:lpstr>Result</vt:lpstr>
      <vt:lpstr>Evaluation</vt:lpstr>
      <vt:lpstr>Conclusions</vt:lpstr>
      <vt:lpstr>Future work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YILIN Wu</dc:creator>
  <cp:lastModifiedBy>Smriti Vimal</cp:lastModifiedBy>
  <cp:revision>38</cp:revision>
  <dcterms:modified xsi:type="dcterms:W3CDTF">2018-05-01T17:16:57Z</dcterms:modified>
</cp:coreProperties>
</file>