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2" roundtripDataSignature="AMtx7mhYZ+HAK/vfmmd3765pvefEuUqv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44a273256_4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144a273256_4_8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44a27325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144a273256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4a273256_4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144a273256_4_8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44a273256_4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144a273256_4_8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44a273256_4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144a273256_4_8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4a273256_4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144a273256_4_9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2144a273256_4_77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2144a273256_4_775"/>
          <p:cNvGrpSpPr/>
          <p:nvPr/>
        </p:nvGrpSpPr>
        <p:grpSpPr>
          <a:xfrm>
            <a:off x="830392" y="1191256"/>
            <a:ext cx="745763" cy="45826"/>
            <a:chOff x="4580561" y="2589004"/>
            <a:chExt cx="1064464" cy="25200"/>
          </a:xfrm>
        </p:grpSpPr>
        <p:sp>
          <p:nvSpPr>
            <p:cNvPr id="12" name="Google Shape;12;g2144a273256_4_77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144a273256_4_77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144a273256_4_77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2144a273256_4_77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2144a273256_4_7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2144a273256_4_839"/>
          <p:cNvGrpSpPr/>
          <p:nvPr/>
        </p:nvGrpSpPr>
        <p:grpSpPr>
          <a:xfrm>
            <a:off x="830392" y="4169130"/>
            <a:ext cx="745763" cy="45826"/>
            <a:chOff x="4580561" y="2589004"/>
            <a:chExt cx="1064464" cy="25200"/>
          </a:xfrm>
        </p:grpSpPr>
        <p:sp>
          <p:nvSpPr>
            <p:cNvPr id="75" name="Google Shape;75;g2144a273256_4_8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144a273256_4_8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2144a273256_4_839"/>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2144a273256_4_839"/>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2144a273256_4_8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2144a273256_4_8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2144a273256_4_783"/>
          <p:cNvGrpSpPr/>
          <p:nvPr/>
        </p:nvGrpSpPr>
        <p:grpSpPr>
          <a:xfrm>
            <a:off x="830392" y="1191256"/>
            <a:ext cx="745763" cy="45826"/>
            <a:chOff x="4580561" y="2589004"/>
            <a:chExt cx="1064464" cy="25200"/>
          </a:xfrm>
        </p:grpSpPr>
        <p:sp>
          <p:nvSpPr>
            <p:cNvPr id="19" name="Google Shape;19;g2144a273256_4_78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144a273256_4_78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2144a273256_4_78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2144a273256_4_78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144a273256_4_78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2144a273256_4_789"/>
          <p:cNvGrpSpPr/>
          <p:nvPr/>
        </p:nvGrpSpPr>
        <p:grpSpPr>
          <a:xfrm>
            <a:off x="830392" y="1191256"/>
            <a:ext cx="745763" cy="45826"/>
            <a:chOff x="4580561" y="2589004"/>
            <a:chExt cx="1064464" cy="25200"/>
          </a:xfrm>
        </p:grpSpPr>
        <p:sp>
          <p:nvSpPr>
            <p:cNvPr id="26" name="Google Shape;26;g2144a273256_4_78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144a273256_4_78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2144a273256_4_78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2144a273256_4_78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2144a273256_4_78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144a273256_4_79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2144a273256_4_797"/>
          <p:cNvGrpSpPr/>
          <p:nvPr/>
        </p:nvGrpSpPr>
        <p:grpSpPr>
          <a:xfrm>
            <a:off x="830392" y="1191256"/>
            <a:ext cx="745763" cy="45826"/>
            <a:chOff x="4580561" y="2589004"/>
            <a:chExt cx="1064464" cy="25200"/>
          </a:xfrm>
        </p:grpSpPr>
        <p:sp>
          <p:nvSpPr>
            <p:cNvPr id="34" name="Google Shape;34;g2144a273256_4_79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144a273256_4_79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2144a273256_4_79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2144a273256_4_79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2144a273256_4_79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2144a273256_4_79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2144a273256_4_80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2144a273256_4_806"/>
          <p:cNvGrpSpPr/>
          <p:nvPr/>
        </p:nvGrpSpPr>
        <p:grpSpPr>
          <a:xfrm>
            <a:off x="830392" y="1191256"/>
            <a:ext cx="745763" cy="45826"/>
            <a:chOff x="4580561" y="2589004"/>
            <a:chExt cx="1064464" cy="25200"/>
          </a:xfrm>
        </p:grpSpPr>
        <p:sp>
          <p:nvSpPr>
            <p:cNvPr id="43" name="Google Shape;43;g2144a273256_4_80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144a273256_4_80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2144a273256_4_80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2144a273256_4_80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2144a273256_4_8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2144a273256_4_813"/>
          <p:cNvGrpSpPr/>
          <p:nvPr/>
        </p:nvGrpSpPr>
        <p:grpSpPr>
          <a:xfrm>
            <a:off x="830392" y="1191256"/>
            <a:ext cx="745763" cy="45826"/>
            <a:chOff x="4580561" y="2589004"/>
            <a:chExt cx="1064464" cy="25200"/>
          </a:xfrm>
        </p:grpSpPr>
        <p:sp>
          <p:nvSpPr>
            <p:cNvPr id="50" name="Google Shape;50;g2144a273256_4_8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144a273256_4_8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2144a273256_4_81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2144a273256_4_813"/>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2144a273256_4_8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2144a273256_4_821"/>
          <p:cNvGrpSpPr/>
          <p:nvPr/>
        </p:nvGrpSpPr>
        <p:grpSpPr>
          <a:xfrm>
            <a:off x="830392" y="4169130"/>
            <a:ext cx="745763" cy="45826"/>
            <a:chOff x="4580561" y="2589004"/>
            <a:chExt cx="1064464" cy="25200"/>
          </a:xfrm>
        </p:grpSpPr>
        <p:sp>
          <p:nvSpPr>
            <p:cNvPr id="57" name="Google Shape;57;g2144a273256_4_8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144a273256_4_8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2144a273256_4_8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2144a273256_4_8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2144a273256_4_82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2144a273256_4_827"/>
          <p:cNvGrpSpPr/>
          <p:nvPr/>
        </p:nvGrpSpPr>
        <p:grpSpPr>
          <a:xfrm>
            <a:off x="830392" y="1191256"/>
            <a:ext cx="745763" cy="45826"/>
            <a:chOff x="4580561" y="2589004"/>
            <a:chExt cx="1064464" cy="25200"/>
          </a:xfrm>
        </p:grpSpPr>
        <p:sp>
          <p:nvSpPr>
            <p:cNvPr id="64" name="Google Shape;64;g2144a273256_4_8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144a273256_4_8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2144a273256_4_8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2144a273256_4_82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2144a273256_4_82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2144a273256_4_8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2144a273256_4_836"/>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2144a273256_4_8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144a273256_4_7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2144a273256_4_7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2144a273256_4_77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lang="en" sz="2600">
                <a:latin typeface="Calibri"/>
                <a:ea typeface="Calibri"/>
                <a:cs typeface="Calibri"/>
                <a:sym typeface="Calibri"/>
              </a:rPr>
              <a:t>Project-8 Decision Tree and Neural Networks on </a:t>
            </a:r>
            <a:r>
              <a:rPr lang="en" sz="2400">
                <a:latin typeface="Calibri"/>
                <a:ea typeface="Calibri"/>
                <a:cs typeface="Calibri"/>
                <a:sym typeface="Calibri"/>
              </a:rPr>
              <a:t>Crop Recommendation Dataset</a:t>
            </a:r>
            <a:r>
              <a:rPr lang="en" sz="2600">
                <a:latin typeface="Calibri"/>
                <a:ea typeface="Calibri"/>
                <a:cs typeface="Calibri"/>
                <a:sym typeface="Calibri"/>
              </a:rPr>
              <a:t> </a:t>
            </a:r>
            <a:endParaRPr sz="4600">
              <a:latin typeface="Calibri"/>
              <a:ea typeface="Calibri"/>
              <a:cs typeface="Calibri"/>
              <a:sym typeface="Calibri"/>
            </a:endParaRPr>
          </a:p>
        </p:txBody>
      </p:sp>
      <p:sp>
        <p:nvSpPr>
          <p:cNvPr id="87" name="Google Shape;87;p1"/>
          <p:cNvSpPr txBox="1"/>
          <p:nvPr>
            <p:ph idx="1" type="subTitle"/>
          </p:nvPr>
        </p:nvSpPr>
        <p:spPr>
          <a:xfrm>
            <a:off x="3586902" y="4521275"/>
            <a:ext cx="7688100" cy="541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600"/>
              </a:spcAft>
              <a:buClr>
                <a:schemeClr val="dk1"/>
              </a:buClr>
              <a:buSzPts val="1100"/>
              <a:buFont typeface="Arial"/>
              <a:buNone/>
            </a:pPr>
            <a:r>
              <a:rPr lang="en" sz="1500">
                <a:solidFill>
                  <a:schemeClr val="dk1"/>
                </a:solidFill>
                <a:latin typeface="Calibri"/>
                <a:ea typeface="Calibri"/>
                <a:cs typeface="Calibri"/>
                <a:sym typeface="Calibri"/>
              </a:rPr>
              <a:t>Vinay Achanta and James Sanford-Luevano</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Introduction and Dataset</a:t>
            </a:r>
            <a:endParaRPr/>
          </a:p>
        </p:txBody>
      </p:sp>
      <p:pic>
        <p:nvPicPr>
          <p:cNvPr id="93" name="Google Shape;93;p2"/>
          <p:cNvPicPr preferRelativeResize="0"/>
          <p:nvPr/>
        </p:nvPicPr>
        <p:blipFill>
          <a:blip r:embed="rId3">
            <a:alphaModFix/>
          </a:blip>
          <a:stretch>
            <a:fillRect/>
          </a:stretch>
        </p:blipFill>
        <p:spPr>
          <a:xfrm>
            <a:off x="499650" y="826925"/>
            <a:ext cx="1962150" cy="685800"/>
          </a:xfrm>
          <a:prstGeom prst="rect">
            <a:avLst/>
          </a:prstGeom>
          <a:noFill/>
          <a:ln>
            <a:noFill/>
          </a:ln>
        </p:spPr>
      </p:pic>
      <p:sp>
        <p:nvSpPr>
          <p:cNvPr id="94" name="Google Shape;94;p2"/>
          <p:cNvSpPr txBox="1"/>
          <p:nvPr>
            <p:ph idx="1" type="body"/>
          </p:nvPr>
        </p:nvSpPr>
        <p:spPr>
          <a:xfrm>
            <a:off x="167000" y="656450"/>
            <a:ext cx="8821500" cy="26871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In this project, we analyze Crop Recommendation Dataset using decision trees and neural networks.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Crop recommendation helps farmers choose the optimal crop to grow in their fields, taking into account various environmental factors includes attributes like nitrogen(N), phosphorus(P), and potassium(K), temperature, humidity, pH, rainfall, and the label for the crop type that corresponds to a given set of attributes.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dataset has been preprocessed and any missing values have been dropped and standardized attributes. The correlation between the attributes has been analyzed and the </a:t>
            </a:r>
            <a:r>
              <a:rPr lang="en" sz="1100">
                <a:solidFill>
                  <a:srgbClr val="000000"/>
                </a:solidFill>
                <a:latin typeface="Calibri"/>
                <a:ea typeface="Calibri"/>
                <a:cs typeface="Calibri"/>
                <a:sym typeface="Calibri"/>
              </a:rPr>
              <a:t>potassium</a:t>
            </a:r>
            <a:r>
              <a:rPr lang="en" sz="1100">
                <a:solidFill>
                  <a:srgbClr val="000000"/>
                </a:solidFill>
                <a:latin typeface="Calibri"/>
                <a:ea typeface="Calibri"/>
                <a:cs typeface="Calibri"/>
                <a:sym typeface="Calibri"/>
              </a:rPr>
              <a:t> attribute has been dropped as it was found to be highly correlated with </a:t>
            </a:r>
            <a:r>
              <a:rPr lang="en" sz="1100">
                <a:solidFill>
                  <a:srgbClr val="000000"/>
                </a:solidFill>
                <a:latin typeface="Calibri"/>
                <a:ea typeface="Calibri"/>
                <a:cs typeface="Calibri"/>
                <a:sym typeface="Calibri"/>
              </a:rPr>
              <a:t>phosphorus</a:t>
            </a:r>
            <a:r>
              <a:rPr lang="en" sz="11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crop names have been categorized into four categories - cereal crops, pulse crops, fruit crops, and fiber cash crops which helps to provide better insights. </a:t>
            </a:r>
            <a:endParaRPr sz="1100">
              <a:solidFill>
                <a:srgbClr val="000000"/>
              </a:solidFill>
              <a:latin typeface="Calibri"/>
              <a:ea typeface="Calibri"/>
              <a:cs typeface="Calibri"/>
              <a:sym typeface="Calibri"/>
            </a:endParaRPr>
          </a:p>
          <a:p>
            <a:pPr indent="0" lvl="0" marL="0" rtl="0" algn="just">
              <a:lnSpc>
                <a:spcPct val="150000"/>
              </a:lnSpc>
              <a:spcBef>
                <a:spcPts val="1200"/>
              </a:spcBef>
              <a:spcAft>
                <a:spcPts val="0"/>
              </a:spcAft>
              <a:buNone/>
            </a:pPr>
            <a:r>
              <a:t/>
            </a:r>
            <a:endParaRPr sz="1100">
              <a:solidFill>
                <a:srgbClr val="000000"/>
              </a:solidFill>
              <a:latin typeface="Calibri"/>
              <a:ea typeface="Calibri"/>
              <a:cs typeface="Calibri"/>
              <a:sym typeface="Calibri"/>
            </a:endParaRPr>
          </a:p>
        </p:txBody>
      </p:sp>
      <p:pic>
        <p:nvPicPr>
          <p:cNvPr id="95" name="Google Shape;95;p2"/>
          <p:cNvPicPr preferRelativeResize="0"/>
          <p:nvPr/>
        </p:nvPicPr>
        <p:blipFill>
          <a:blip r:embed="rId4">
            <a:alphaModFix/>
          </a:blip>
          <a:stretch>
            <a:fillRect/>
          </a:stretch>
        </p:blipFill>
        <p:spPr>
          <a:xfrm>
            <a:off x="894150" y="2813375"/>
            <a:ext cx="3677850" cy="2076100"/>
          </a:xfrm>
          <a:prstGeom prst="rect">
            <a:avLst/>
          </a:prstGeom>
          <a:noFill/>
          <a:ln>
            <a:noFill/>
          </a:ln>
        </p:spPr>
      </p:pic>
      <p:pic>
        <p:nvPicPr>
          <p:cNvPr id="96" name="Google Shape;96;p2"/>
          <p:cNvPicPr preferRelativeResize="0"/>
          <p:nvPr/>
        </p:nvPicPr>
        <p:blipFill>
          <a:blip r:embed="rId5">
            <a:alphaModFix/>
          </a:blip>
          <a:stretch>
            <a:fillRect/>
          </a:stretch>
        </p:blipFill>
        <p:spPr>
          <a:xfrm>
            <a:off x="5069725" y="2856475"/>
            <a:ext cx="2872860" cy="228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144a273256_4_852"/>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Decision Tree</a:t>
            </a:r>
            <a:endParaRPr/>
          </a:p>
        </p:txBody>
      </p:sp>
      <p:pic>
        <p:nvPicPr>
          <p:cNvPr id="102" name="Google Shape;102;g2144a273256_4_852"/>
          <p:cNvPicPr preferRelativeResize="0"/>
          <p:nvPr/>
        </p:nvPicPr>
        <p:blipFill>
          <a:blip r:embed="rId3">
            <a:alphaModFix/>
          </a:blip>
          <a:stretch>
            <a:fillRect/>
          </a:stretch>
        </p:blipFill>
        <p:spPr>
          <a:xfrm>
            <a:off x="499650" y="826925"/>
            <a:ext cx="1962150" cy="685800"/>
          </a:xfrm>
          <a:prstGeom prst="rect">
            <a:avLst/>
          </a:prstGeom>
          <a:noFill/>
          <a:ln>
            <a:noFill/>
          </a:ln>
        </p:spPr>
      </p:pic>
      <p:sp>
        <p:nvSpPr>
          <p:cNvPr id="103" name="Google Shape;103;g2144a273256_4_852"/>
          <p:cNvSpPr txBox="1"/>
          <p:nvPr>
            <p:ph idx="1" type="body"/>
          </p:nvPr>
        </p:nvSpPr>
        <p:spPr>
          <a:xfrm>
            <a:off x="167000" y="656450"/>
            <a:ext cx="8821500" cy="19761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First, cross-validation was used to train a decision tree classifier for different depths, and the average cross-validation accuracy was computed for each depth.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results show that the accuracy initially improves with the increase in depth, reaching a maximum of 69.09% at depth 10. However, beyond that, the accuracy flattens out, indicating overfitting of the training data.</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Second, the decision tree was plotted at different depths.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results showed that increasing the depth of the decision tree can reduce bias and increase accuracy up to a certain point, but beyond that point, it leads to overfitting and high variance. </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We can get a balance between bias and variance by selecting an appropriate depth for the decision tree model. Also, keeping the depth too low leads to high bias, while increasing the depth beyond a certain point leads to overfitting and high variance.</a:t>
            </a:r>
            <a:endParaRPr sz="1100">
              <a:solidFill>
                <a:srgbClr val="000000"/>
              </a:solidFill>
              <a:latin typeface="Calibri"/>
              <a:ea typeface="Calibri"/>
              <a:cs typeface="Calibri"/>
              <a:sym typeface="Calibri"/>
            </a:endParaRPr>
          </a:p>
        </p:txBody>
      </p:sp>
      <p:pic>
        <p:nvPicPr>
          <p:cNvPr id="104" name="Google Shape;104;g2144a273256_4_852"/>
          <p:cNvPicPr preferRelativeResize="0"/>
          <p:nvPr/>
        </p:nvPicPr>
        <p:blipFill>
          <a:blip r:embed="rId4">
            <a:alphaModFix/>
          </a:blip>
          <a:stretch>
            <a:fillRect/>
          </a:stretch>
        </p:blipFill>
        <p:spPr>
          <a:xfrm>
            <a:off x="1233525" y="3155012"/>
            <a:ext cx="2935026" cy="1850475"/>
          </a:xfrm>
          <a:prstGeom prst="rect">
            <a:avLst/>
          </a:prstGeom>
          <a:noFill/>
          <a:ln>
            <a:noFill/>
          </a:ln>
        </p:spPr>
      </p:pic>
      <p:pic>
        <p:nvPicPr>
          <p:cNvPr id="105" name="Google Shape;105;g2144a273256_4_852"/>
          <p:cNvPicPr preferRelativeResize="0"/>
          <p:nvPr/>
        </p:nvPicPr>
        <p:blipFill>
          <a:blip r:embed="rId5">
            <a:alphaModFix/>
          </a:blip>
          <a:stretch>
            <a:fillRect/>
          </a:stretch>
        </p:blipFill>
        <p:spPr>
          <a:xfrm>
            <a:off x="4874875" y="3092200"/>
            <a:ext cx="3024241" cy="197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2144a273256_4_0"/>
          <p:cNvPicPr preferRelativeResize="0"/>
          <p:nvPr/>
        </p:nvPicPr>
        <p:blipFill>
          <a:blip r:embed="rId3">
            <a:alphaModFix/>
          </a:blip>
          <a:stretch>
            <a:fillRect/>
          </a:stretch>
        </p:blipFill>
        <p:spPr>
          <a:xfrm>
            <a:off x="698050" y="507625"/>
            <a:ext cx="7216849" cy="4635875"/>
          </a:xfrm>
          <a:prstGeom prst="rect">
            <a:avLst/>
          </a:prstGeom>
          <a:noFill/>
          <a:ln>
            <a:noFill/>
          </a:ln>
        </p:spPr>
      </p:pic>
      <p:pic>
        <p:nvPicPr>
          <p:cNvPr id="111" name="Google Shape;111;g2144a273256_4_0"/>
          <p:cNvPicPr preferRelativeResize="0"/>
          <p:nvPr/>
        </p:nvPicPr>
        <p:blipFill>
          <a:blip r:embed="rId4">
            <a:alphaModFix/>
          </a:blip>
          <a:stretch>
            <a:fillRect/>
          </a:stretch>
        </p:blipFill>
        <p:spPr>
          <a:xfrm>
            <a:off x="495425" y="3880825"/>
            <a:ext cx="2151874" cy="1110275"/>
          </a:xfrm>
          <a:prstGeom prst="rect">
            <a:avLst/>
          </a:prstGeom>
          <a:noFill/>
          <a:ln>
            <a:noFill/>
          </a:ln>
        </p:spPr>
      </p:pic>
      <p:sp>
        <p:nvSpPr>
          <p:cNvPr id="112" name="Google Shape;112;g2144a273256_4_0"/>
          <p:cNvSpPr txBox="1"/>
          <p:nvPr/>
        </p:nvSpPr>
        <p:spPr>
          <a:xfrm>
            <a:off x="0" y="458000"/>
            <a:ext cx="4869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Decision tree visualization for Depth 9:</a:t>
            </a:r>
            <a:endParaRPr sz="1600">
              <a:latin typeface="Calibri"/>
              <a:ea typeface="Calibri"/>
              <a:cs typeface="Calibri"/>
              <a:sym typeface="Calibri"/>
            </a:endParaRPr>
          </a:p>
        </p:txBody>
      </p:sp>
      <p:sp>
        <p:nvSpPr>
          <p:cNvPr id="113" name="Google Shape;113;g2144a273256_4_0"/>
          <p:cNvSpPr txBox="1"/>
          <p:nvPr/>
        </p:nvSpPr>
        <p:spPr>
          <a:xfrm>
            <a:off x="117400" y="3396600"/>
            <a:ext cx="4869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Decision tree visualization for Depth 1:</a:t>
            </a:r>
            <a:endParaRPr sz="1600">
              <a:latin typeface="Calibri"/>
              <a:ea typeface="Calibri"/>
              <a:cs typeface="Calibri"/>
              <a:sym typeface="Calibri"/>
            </a:endParaRPr>
          </a:p>
        </p:txBody>
      </p:sp>
      <p:sp>
        <p:nvSpPr>
          <p:cNvPr id="114" name="Google Shape;114;g2144a273256_4_0"/>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144a273256_4_880"/>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Neural Networks</a:t>
            </a:r>
            <a:endParaRPr/>
          </a:p>
        </p:txBody>
      </p:sp>
      <p:pic>
        <p:nvPicPr>
          <p:cNvPr id="120" name="Google Shape;120;g2144a273256_4_880"/>
          <p:cNvPicPr preferRelativeResize="0"/>
          <p:nvPr/>
        </p:nvPicPr>
        <p:blipFill>
          <a:blip r:embed="rId3">
            <a:alphaModFix/>
          </a:blip>
          <a:stretch>
            <a:fillRect/>
          </a:stretch>
        </p:blipFill>
        <p:spPr>
          <a:xfrm>
            <a:off x="499650" y="826925"/>
            <a:ext cx="1962150" cy="685800"/>
          </a:xfrm>
          <a:prstGeom prst="rect">
            <a:avLst/>
          </a:prstGeom>
          <a:noFill/>
          <a:ln>
            <a:noFill/>
          </a:ln>
        </p:spPr>
      </p:pic>
      <p:sp>
        <p:nvSpPr>
          <p:cNvPr id="121" name="Google Shape;121;g2144a273256_4_880"/>
          <p:cNvSpPr txBox="1"/>
          <p:nvPr>
            <p:ph idx="1" type="body"/>
          </p:nvPr>
        </p:nvSpPr>
        <p:spPr>
          <a:xfrm>
            <a:off x="167000" y="656450"/>
            <a:ext cx="8821500" cy="41091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We tried three different architectures, each with different numbers of hidden layers and nodes in each layer. We used the MLPClassifier class from scikit-learn to create the neural network models. </a:t>
            </a:r>
            <a:r>
              <a:rPr lang="en" sz="1100">
                <a:solidFill>
                  <a:srgbClr val="000000"/>
                </a:solidFill>
                <a:latin typeface="Calibri"/>
                <a:ea typeface="Calibri"/>
                <a:cs typeface="Calibri"/>
                <a:sym typeface="Calibri"/>
              </a:rPr>
              <a:t>We found that the performance of the models improved with the increasing complexity of the architecture.</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b="1" lang="en" sz="1100">
                <a:solidFill>
                  <a:srgbClr val="000000"/>
                </a:solidFill>
                <a:latin typeface="Calibri"/>
                <a:ea typeface="Calibri"/>
                <a:cs typeface="Calibri"/>
                <a:sym typeface="Calibri"/>
              </a:rPr>
              <a:t>Architecture 1: </a:t>
            </a:r>
            <a:r>
              <a:rPr lang="en" sz="1100">
                <a:solidFill>
                  <a:srgbClr val="000000"/>
                </a:solidFill>
                <a:latin typeface="Calibri"/>
                <a:ea typeface="Calibri"/>
                <a:cs typeface="Calibri"/>
                <a:sym typeface="Calibri"/>
              </a:rPr>
              <a:t>The first architecture used only one hidden layer with 3 nodes. The accuracy was 0.85. The model performed well for classes 1, 2, and 3 but poorly for class 0. </a:t>
            </a:r>
            <a:endParaRPr sz="1100">
              <a:solidFill>
                <a:srgbClr val="000000"/>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sz="1100">
              <a:solidFill>
                <a:srgbClr val="000000"/>
              </a:solidFill>
              <a:latin typeface="Calibri"/>
              <a:ea typeface="Calibri"/>
              <a:cs typeface="Calibri"/>
              <a:sym typeface="Calibri"/>
            </a:endParaRPr>
          </a:p>
        </p:txBody>
      </p:sp>
      <p:pic>
        <p:nvPicPr>
          <p:cNvPr id="122" name="Google Shape;122;g2144a273256_4_880"/>
          <p:cNvPicPr preferRelativeResize="0"/>
          <p:nvPr/>
        </p:nvPicPr>
        <p:blipFill rotWithShape="1">
          <a:blip r:embed="rId4">
            <a:alphaModFix/>
          </a:blip>
          <a:srcRect b="0" l="0" r="66227" t="0"/>
          <a:stretch/>
        </p:blipFill>
        <p:spPr>
          <a:xfrm>
            <a:off x="1016227" y="2095275"/>
            <a:ext cx="2819949" cy="2499850"/>
          </a:xfrm>
          <a:prstGeom prst="rect">
            <a:avLst/>
          </a:prstGeom>
          <a:noFill/>
          <a:ln>
            <a:noFill/>
          </a:ln>
        </p:spPr>
      </p:pic>
      <p:pic>
        <p:nvPicPr>
          <p:cNvPr id="123" name="Google Shape;123;g2144a273256_4_880"/>
          <p:cNvPicPr preferRelativeResize="0"/>
          <p:nvPr/>
        </p:nvPicPr>
        <p:blipFill>
          <a:blip r:embed="rId5">
            <a:alphaModFix/>
          </a:blip>
          <a:stretch>
            <a:fillRect/>
          </a:stretch>
        </p:blipFill>
        <p:spPr>
          <a:xfrm>
            <a:off x="4572001" y="2571751"/>
            <a:ext cx="3532226" cy="139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144a273256_4_888"/>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Neural Networks</a:t>
            </a:r>
            <a:endParaRPr/>
          </a:p>
        </p:txBody>
      </p:sp>
      <p:pic>
        <p:nvPicPr>
          <p:cNvPr id="129" name="Google Shape;129;g2144a273256_4_888"/>
          <p:cNvPicPr preferRelativeResize="0"/>
          <p:nvPr/>
        </p:nvPicPr>
        <p:blipFill>
          <a:blip r:embed="rId3">
            <a:alphaModFix/>
          </a:blip>
          <a:stretch>
            <a:fillRect/>
          </a:stretch>
        </p:blipFill>
        <p:spPr>
          <a:xfrm>
            <a:off x="499650" y="826925"/>
            <a:ext cx="1962150" cy="685800"/>
          </a:xfrm>
          <a:prstGeom prst="rect">
            <a:avLst/>
          </a:prstGeom>
          <a:noFill/>
          <a:ln>
            <a:noFill/>
          </a:ln>
        </p:spPr>
      </p:pic>
      <p:sp>
        <p:nvSpPr>
          <p:cNvPr id="130" name="Google Shape;130;g2144a273256_4_888"/>
          <p:cNvSpPr txBox="1"/>
          <p:nvPr>
            <p:ph idx="1" type="body"/>
          </p:nvPr>
        </p:nvSpPr>
        <p:spPr>
          <a:xfrm>
            <a:off x="167000" y="656450"/>
            <a:ext cx="8821500" cy="1145400"/>
          </a:xfrm>
          <a:prstGeom prst="rect">
            <a:avLst/>
          </a:prstGeom>
          <a:noFill/>
          <a:ln>
            <a:noFill/>
          </a:ln>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Calibri"/>
              <a:buChar char="●"/>
            </a:pPr>
            <a:r>
              <a:rPr b="1" lang="en" sz="1100">
                <a:solidFill>
                  <a:srgbClr val="000000"/>
                </a:solidFill>
                <a:latin typeface="Calibri"/>
                <a:ea typeface="Calibri"/>
                <a:cs typeface="Calibri"/>
                <a:sym typeface="Calibri"/>
              </a:rPr>
              <a:t>Architecture 2: </a:t>
            </a:r>
            <a:r>
              <a:rPr lang="en" sz="1100">
                <a:solidFill>
                  <a:srgbClr val="000000"/>
                </a:solidFill>
                <a:latin typeface="Calibri"/>
                <a:ea typeface="Calibri"/>
                <a:cs typeface="Calibri"/>
                <a:sym typeface="Calibri"/>
              </a:rPr>
              <a:t>The second architecture used only one hidden layer with 5 nodes. The accuracy score was 0.93. The model performed well for all classes, and the second architecture outperformed the first architecture in terms of precision, recall, and accuracy for all classes.</a:t>
            </a:r>
            <a:endParaRPr sz="1100">
              <a:solidFill>
                <a:srgbClr val="000000"/>
              </a:solidFill>
              <a:latin typeface="Calibri"/>
              <a:ea typeface="Calibri"/>
              <a:cs typeface="Calibri"/>
              <a:sym typeface="Calibri"/>
            </a:endParaRPr>
          </a:p>
          <a:p>
            <a:pPr indent="-298450" lvl="0" marL="457200" rtl="0" algn="just">
              <a:lnSpc>
                <a:spcPct val="150000"/>
              </a:lnSpc>
              <a:spcBef>
                <a:spcPts val="0"/>
              </a:spcBef>
              <a:spcAft>
                <a:spcPts val="0"/>
              </a:spcAft>
              <a:buClr>
                <a:srgbClr val="000000"/>
              </a:buClr>
              <a:buSzPts val="1100"/>
              <a:buFont typeface="Calibri"/>
              <a:buChar char="●"/>
            </a:pPr>
            <a:r>
              <a:rPr b="1" lang="en" sz="1100">
                <a:solidFill>
                  <a:srgbClr val="000000"/>
                </a:solidFill>
                <a:latin typeface="Calibri"/>
                <a:ea typeface="Calibri"/>
                <a:cs typeface="Calibri"/>
                <a:sym typeface="Calibri"/>
              </a:rPr>
              <a:t>Architecture 3</a:t>
            </a:r>
            <a:r>
              <a:rPr lang="en" sz="1100">
                <a:solidFill>
                  <a:srgbClr val="000000"/>
                </a:solidFill>
                <a:latin typeface="Calibri"/>
                <a:ea typeface="Calibri"/>
                <a:cs typeface="Calibri"/>
                <a:sym typeface="Calibri"/>
              </a:rPr>
              <a:t>: </a:t>
            </a:r>
            <a:r>
              <a:rPr lang="en" sz="1100">
                <a:solidFill>
                  <a:srgbClr val="000000"/>
                </a:solidFill>
                <a:latin typeface="Calibri"/>
                <a:ea typeface="Calibri"/>
                <a:cs typeface="Calibri"/>
                <a:sym typeface="Calibri"/>
              </a:rPr>
              <a:t>The third architecture used two hidden layers with 10 and 5 nodes, respectively. The accuracy score was 0.97. The model performed the best among all the architectures in terms of precision, recall, and accuracy for all classes.</a:t>
            </a:r>
            <a:endParaRPr sz="1100">
              <a:solidFill>
                <a:srgbClr val="000000"/>
              </a:solidFill>
              <a:latin typeface="Calibri"/>
              <a:ea typeface="Calibri"/>
              <a:cs typeface="Calibri"/>
              <a:sym typeface="Calibri"/>
            </a:endParaRPr>
          </a:p>
          <a:p>
            <a:pPr indent="0" lvl="0" marL="0" rtl="0" algn="just">
              <a:lnSpc>
                <a:spcPct val="150000"/>
              </a:lnSpc>
              <a:spcBef>
                <a:spcPts val="0"/>
              </a:spcBef>
              <a:spcAft>
                <a:spcPts val="0"/>
              </a:spcAft>
              <a:buNone/>
            </a:pPr>
            <a:r>
              <a:t/>
            </a:r>
            <a:endParaRPr sz="1100">
              <a:solidFill>
                <a:srgbClr val="000000"/>
              </a:solidFill>
              <a:latin typeface="Calibri"/>
              <a:ea typeface="Calibri"/>
              <a:cs typeface="Calibri"/>
              <a:sym typeface="Calibri"/>
            </a:endParaRPr>
          </a:p>
        </p:txBody>
      </p:sp>
      <p:pic>
        <p:nvPicPr>
          <p:cNvPr id="131" name="Google Shape;131;g2144a273256_4_888"/>
          <p:cNvPicPr preferRelativeResize="0"/>
          <p:nvPr/>
        </p:nvPicPr>
        <p:blipFill rotWithShape="1">
          <a:blip r:embed="rId4">
            <a:alphaModFix/>
          </a:blip>
          <a:srcRect b="0" l="33475" r="0" t="0"/>
          <a:stretch/>
        </p:blipFill>
        <p:spPr>
          <a:xfrm>
            <a:off x="499650" y="1982200"/>
            <a:ext cx="4776749" cy="2280225"/>
          </a:xfrm>
          <a:prstGeom prst="rect">
            <a:avLst/>
          </a:prstGeom>
          <a:noFill/>
          <a:ln>
            <a:noFill/>
          </a:ln>
        </p:spPr>
      </p:pic>
      <p:pic>
        <p:nvPicPr>
          <p:cNvPr id="132" name="Google Shape;132;g2144a273256_4_888"/>
          <p:cNvPicPr preferRelativeResize="0"/>
          <p:nvPr/>
        </p:nvPicPr>
        <p:blipFill>
          <a:blip r:embed="rId5">
            <a:alphaModFix/>
          </a:blip>
          <a:stretch>
            <a:fillRect/>
          </a:stretch>
        </p:blipFill>
        <p:spPr>
          <a:xfrm>
            <a:off x="5780275" y="2104400"/>
            <a:ext cx="3034675" cy="1196925"/>
          </a:xfrm>
          <a:prstGeom prst="rect">
            <a:avLst/>
          </a:prstGeom>
          <a:noFill/>
          <a:ln>
            <a:noFill/>
          </a:ln>
        </p:spPr>
      </p:pic>
      <p:pic>
        <p:nvPicPr>
          <p:cNvPr id="133" name="Google Shape;133;g2144a273256_4_888"/>
          <p:cNvPicPr preferRelativeResize="0"/>
          <p:nvPr/>
        </p:nvPicPr>
        <p:blipFill>
          <a:blip r:embed="rId6">
            <a:alphaModFix/>
          </a:blip>
          <a:stretch>
            <a:fillRect/>
          </a:stretch>
        </p:blipFill>
        <p:spPr>
          <a:xfrm>
            <a:off x="5780275" y="3603875"/>
            <a:ext cx="3034675" cy="1219156"/>
          </a:xfrm>
          <a:prstGeom prst="rect">
            <a:avLst/>
          </a:prstGeom>
          <a:noFill/>
          <a:ln>
            <a:noFill/>
          </a:ln>
        </p:spPr>
      </p:pic>
      <p:sp>
        <p:nvSpPr>
          <p:cNvPr id="134" name="Google Shape;134;g2144a273256_4_888"/>
          <p:cNvSpPr txBox="1"/>
          <p:nvPr/>
        </p:nvSpPr>
        <p:spPr>
          <a:xfrm>
            <a:off x="5714650" y="3479850"/>
            <a:ext cx="105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Architecture:3</a:t>
            </a:r>
            <a:endParaRPr b="1" sz="1000">
              <a:latin typeface="Calibri"/>
              <a:ea typeface="Calibri"/>
              <a:cs typeface="Calibri"/>
              <a:sym typeface="Calibri"/>
            </a:endParaRPr>
          </a:p>
        </p:txBody>
      </p:sp>
      <p:sp>
        <p:nvSpPr>
          <p:cNvPr id="135" name="Google Shape;135;g2144a273256_4_888"/>
          <p:cNvSpPr txBox="1"/>
          <p:nvPr/>
        </p:nvSpPr>
        <p:spPr>
          <a:xfrm>
            <a:off x="5664525" y="1982200"/>
            <a:ext cx="105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Architecture:2</a:t>
            </a:r>
            <a:endParaRPr b="1"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144a273256_4_899"/>
          <p:cNvSpPr txBox="1"/>
          <p:nvPr>
            <p:ph type="title"/>
          </p:nvPr>
        </p:nvSpPr>
        <p:spPr>
          <a:xfrm>
            <a:off x="311700" y="0"/>
            <a:ext cx="8156100" cy="47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Conclusion</a:t>
            </a:r>
            <a:endParaRPr/>
          </a:p>
        </p:txBody>
      </p:sp>
      <p:pic>
        <p:nvPicPr>
          <p:cNvPr id="141" name="Google Shape;141;g2144a273256_4_899"/>
          <p:cNvPicPr preferRelativeResize="0"/>
          <p:nvPr/>
        </p:nvPicPr>
        <p:blipFill>
          <a:blip r:embed="rId3">
            <a:alphaModFix/>
          </a:blip>
          <a:stretch>
            <a:fillRect/>
          </a:stretch>
        </p:blipFill>
        <p:spPr>
          <a:xfrm>
            <a:off x="499650" y="826925"/>
            <a:ext cx="1962150" cy="685800"/>
          </a:xfrm>
          <a:prstGeom prst="rect">
            <a:avLst/>
          </a:prstGeom>
          <a:noFill/>
          <a:ln>
            <a:noFill/>
          </a:ln>
        </p:spPr>
      </p:pic>
      <p:sp>
        <p:nvSpPr>
          <p:cNvPr id="142" name="Google Shape;142;g2144a273256_4_899"/>
          <p:cNvSpPr txBox="1"/>
          <p:nvPr>
            <p:ph idx="1" type="body"/>
          </p:nvPr>
        </p:nvSpPr>
        <p:spPr>
          <a:xfrm>
            <a:off x="167000" y="656450"/>
            <a:ext cx="8821500" cy="41091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 main findings of our analysis show that both decision trees and neural networks are effective in classifying the crop recommendation dataset. </a:t>
            </a:r>
            <a:endParaRPr sz="1100">
              <a:solidFill>
                <a:srgbClr val="000000"/>
              </a:solidFill>
              <a:latin typeface="Calibri"/>
              <a:ea typeface="Calibri"/>
              <a:cs typeface="Calibri"/>
              <a:sym typeface="Calibri"/>
            </a:endParaRPr>
          </a:p>
          <a:p>
            <a:pPr indent="-298450" lvl="0" marL="457200" rtl="0" algn="l">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We have analyzed the performance of decision trees with different depths, and the results show that increasing the depth of the decision tree can increase accuracy up to a certain point, but beyond that point, it leads to overfitting. The decision tree with a depth of 9 performed the best among all the decision tree models. </a:t>
            </a:r>
            <a:endParaRPr sz="1100">
              <a:solidFill>
                <a:srgbClr val="000000"/>
              </a:solidFill>
              <a:latin typeface="Calibri"/>
              <a:ea typeface="Calibri"/>
              <a:cs typeface="Calibri"/>
              <a:sym typeface="Calibri"/>
            </a:endParaRPr>
          </a:p>
          <a:p>
            <a:pPr indent="-298450" lvl="0" marL="457200" rtl="0" algn="l">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For neural networks, the third architecture, which used two hidden layers with 10 and 5 nodes, respectively, outperformed the other architectures in terms of precision, recall, and accuracy for all classes.</a:t>
            </a:r>
            <a:endParaRPr sz="1100">
              <a:solidFill>
                <a:srgbClr val="000000"/>
              </a:solidFill>
              <a:latin typeface="Calibri"/>
              <a:ea typeface="Calibri"/>
              <a:cs typeface="Calibri"/>
              <a:sym typeface="Calibri"/>
            </a:endParaRPr>
          </a:p>
          <a:p>
            <a:pPr indent="-298450" lvl="0" marL="457200" rtl="0" algn="l">
              <a:lnSpc>
                <a:spcPct val="150000"/>
              </a:lnSpc>
              <a:spcBef>
                <a:spcPts val="0"/>
              </a:spcBef>
              <a:spcAft>
                <a:spcPts val="0"/>
              </a:spcAft>
              <a:buClr>
                <a:srgbClr val="000000"/>
              </a:buClr>
              <a:buSzPts val="1100"/>
              <a:buFont typeface="Calibri"/>
              <a:buChar char="●"/>
            </a:pPr>
            <a:r>
              <a:rPr lang="en" sz="1100">
                <a:solidFill>
                  <a:srgbClr val="000000"/>
                </a:solidFill>
                <a:latin typeface="Calibri"/>
                <a:ea typeface="Calibri"/>
                <a:cs typeface="Calibri"/>
                <a:sym typeface="Calibri"/>
              </a:rPr>
              <a:t>These machine learning algorithms can assist in making recommendations for crops, which can be beneficial for farmers in increasing their crop yield.</a:t>
            </a:r>
            <a:endParaRPr sz="1100">
              <a:solidFill>
                <a:srgbClr val="000000"/>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b="1" sz="1100">
              <a:solidFill>
                <a:srgbClr val="000000"/>
              </a:solidFill>
              <a:latin typeface="Calibri"/>
              <a:ea typeface="Calibri"/>
              <a:cs typeface="Calibri"/>
              <a:sym typeface="Calibri"/>
            </a:endParaRPr>
          </a:p>
          <a:p>
            <a:pPr indent="0" lvl="0" marL="0" rtl="0" algn="just">
              <a:lnSpc>
                <a:spcPct val="150000"/>
              </a:lnSpc>
              <a:spcBef>
                <a:spcPts val="0"/>
              </a:spcBef>
              <a:spcAft>
                <a:spcPts val="0"/>
              </a:spcAft>
              <a:buNone/>
            </a:pPr>
            <a:r>
              <a:t/>
            </a:r>
            <a:endParaRPr sz="11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144a273256_4_913"/>
          <p:cNvSpPr txBox="1"/>
          <p:nvPr>
            <p:ph type="ctrTitle"/>
          </p:nvPr>
        </p:nvSpPr>
        <p:spPr>
          <a:xfrm>
            <a:off x="727950" y="1322450"/>
            <a:ext cx="7688100" cy="1664700"/>
          </a:xfrm>
          <a:prstGeom prst="rect">
            <a:avLst/>
          </a:prstGeom>
          <a:noFill/>
          <a:ln>
            <a:noFill/>
          </a:ln>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lang="en" sz="3900">
                <a:latin typeface="Calibri"/>
                <a:ea typeface="Calibri"/>
                <a:cs typeface="Calibri"/>
                <a:sym typeface="Calibri"/>
              </a:rPr>
              <a:t>Thank you</a:t>
            </a:r>
            <a:endParaRPr sz="5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