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gIoW5bNsjJW8TD6TAG4CTiR+It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46e788d48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f46e788d48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d89d2a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fd89d2af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d89d2a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fd89d2af1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d89d2af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fd89d2af1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d89d2af1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fd89d2af1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d89d2af1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fd89d2af13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d89d2af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fd89d2af1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fd89d2af13_0_91"/>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1fd89d2af13_0_9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fd89d2af13_0_91"/>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fd89d2af13_0_91"/>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1fd89d2af13_0_91"/>
          <p:cNvGrpSpPr/>
          <p:nvPr/>
        </p:nvGrpSpPr>
        <p:grpSpPr>
          <a:xfrm>
            <a:off x="255200" y="592"/>
            <a:ext cx="2250363" cy="1044300"/>
            <a:chOff x="255200" y="592"/>
            <a:chExt cx="2250363" cy="1044300"/>
          </a:xfrm>
        </p:grpSpPr>
        <p:sp>
          <p:nvSpPr>
            <p:cNvPr id="15" name="Google Shape;15;g1fd89d2af13_0_91"/>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fd89d2af13_0_91"/>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fd89d2af13_0_91"/>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fd89d2af13_0_91"/>
          <p:cNvGrpSpPr/>
          <p:nvPr/>
        </p:nvGrpSpPr>
        <p:grpSpPr>
          <a:xfrm>
            <a:off x="905395" y="592"/>
            <a:ext cx="2250363" cy="1044300"/>
            <a:chOff x="905395" y="592"/>
            <a:chExt cx="2250363" cy="1044300"/>
          </a:xfrm>
        </p:grpSpPr>
        <p:sp>
          <p:nvSpPr>
            <p:cNvPr id="19" name="Google Shape;19;g1fd89d2af13_0_91"/>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fd89d2af13_0_91"/>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fd89d2af13_0_9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1fd89d2af13_0_91"/>
          <p:cNvGrpSpPr/>
          <p:nvPr/>
        </p:nvGrpSpPr>
        <p:grpSpPr>
          <a:xfrm>
            <a:off x="7057468" y="5088"/>
            <a:ext cx="1851282" cy="752108"/>
            <a:chOff x="6917201" y="0"/>
            <a:chExt cx="2227777" cy="863400"/>
          </a:xfrm>
        </p:grpSpPr>
        <p:sp>
          <p:nvSpPr>
            <p:cNvPr id="23" name="Google Shape;23;g1fd89d2af13_0_9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fd89d2af13_0_9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fd89d2af13_0_9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1fd89d2af13_0_91"/>
          <p:cNvGrpSpPr/>
          <p:nvPr/>
        </p:nvGrpSpPr>
        <p:grpSpPr>
          <a:xfrm>
            <a:off x="6553032" y="4217852"/>
            <a:ext cx="2389068" cy="925737"/>
            <a:chOff x="6917201" y="0"/>
            <a:chExt cx="2227777" cy="863400"/>
          </a:xfrm>
        </p:grpSpPr>
        <p:sp>
          <p:nvSpPr>
            <p:cNvPr id="27" name="Google Shape;27;g1fd89d2af13_0_9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fd89d2af13_0_9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1fd89d2af13_0_9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1fd89d2af13_0_91"/>
          <p:cNvGrpSpPr/>
          <p:nvPr/>
        </p:nvGrpSpPr>
        <p:grpSpPr>
          <a:xfrm>
            <a:off x="199149" y="4055652"/>
            <a:ext cx="2795414" cy="1083308"/>
            <a:chOff x="6917201" y="0"/>
            <a:chExt cx="2227777" cy="863400"/>
          </a:xfrm>
        </p:grpSpPr>
        <p:sp>
          <p:nvSpPr>
            <p:cNvPr id="31" name="Google Shape;31;g1fd89d2af13_0_9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fd89d2af13_0_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fd89d2af13_0_9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1fd89d2af13_0_9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g1fd89d2af13_0_9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1fd89d2af13_0_9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fd89d2af13_0_19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1fd89d2af13_0_191"/>
          <p:cNvGrpSpPr/>
          <p:nvPr/>
        </p:nvGrpSpPr>
        <p:grpSpPr>
          <a:xfrm>
            <a:off x="5959222" y="4119576"/>
            <a:ext cx="2520952" cy="1024165"/>
            <a:chOff x="6917201" y="0"/>
            <a:chExt cx="2227777" cy="863400"/>
          </a:xfrm>
        </p:grpSpPr>
        <p:sp>
          <p:nvSpPr>
            <p:cNvPr id="112" name="Google Shape;112;g1fd89d2af13_0_19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fd89d2af13_0_19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fd89d2af13_0_19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1fd89d2af13_0_191"/>
          <p:cNvGrpSpPr/>
          <p:nvPr/>
        </p:nvGrpSpPr>
        <p:grpSpPr>
          <a:xfrm>
            <a:off x="199149" y="2"/>
            <a:ext cx="2795414" cy="1083308"/>
            <a:chOff x="6917201" y="0"/>
            <a:chExt cx="2227777" cy="863400"/>
          </a:xfrm>
        </p:grpSpPr>
        <p:sp>
          <p:nvSpPr>
            <p:cNvPr id="116" name="Google Shape;116;g1fd89d2af13_0_19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fd89d2af13_0_19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fd89d2af13_0_19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1fd89d2af13_0_19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1fd89d2af13_0_19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g1fd89d2af13_0_19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fd89d2af13_0_20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1fd89d2af13_0_119"/>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1fd89d2af13_0_119"/>
          <p:cNvGrpSpPr/>
          <p:nvPr/>
        </p:nvGrpSpPr>
        <p:grpSpPr>
          <a:xfrm>
            <a:off x="5594191" y="3961115"/>
            <a:ext cx="2910145" cy="1182340"/>
            <a:chOff x="6917201" y="0"/>
            <a:chExt cx="2227777" cy="863400"/>
          </a:xfrm>
        </p:grpSpPr>
        <p:sp>
          <p:nvSpPr>
            <p:cNvPr id="40" name="Google Shape;40;g1fd89d2af13_0_11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fd89d2af13_0_11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fd89d2af13_0_11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1fd89d2af13_0_119"/>
          <p:cNvGrpSpPr/>
          <p:nvPr/>
        </p:nvGrpSpPr>
        <p:grpSpPr>
          <a:xfrm>
            <a:off x="199149" y="2"/>
            <a:ext cx="2795414" cy="1083308"/>
            <a:chOff x="6917201" y="0"/>
            <a:chExt cx="2227777" cy="863400"/>
          </a:xfrm>
        </p:grpSpPr>
        <p:sp>
          <p:nvSpPr>
            <p:cNvPr id="44" name="Google Shape;44;g1fd89d2af13_0_1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fd89d2af13_0_1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1fd89d2af13_0_1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1fd89d2af13_0_1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g1fd89d2af13_0_1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1fd89d2af13_0_13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fd89d2af13_0_13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fd89d2af13_0_1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fd89d2af13_0_1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g1fd89d2af13_0_1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1fd89d2af13_0_1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1fd89d2af13_0_13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fd89d2af13_0_13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fd89d2af13_0_13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fd89d2af13_0_1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g1fd89d2af13_0_138"/>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g1fd89d2af13_0_13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g1fd89d2af13_0_1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fd89d2af13_0_1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fd89d2af13_0_14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fd89d2af13_0_1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fd89d2af13_0_1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g1fd89d2af13_0_1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fd89d2af13_0_15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fd89d2af13_0_15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fd89d2af13_0_1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fd89d2af13_0_15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g1fd89d2af13_0_15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g1fd89d2af13_0_1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fd89d2af13_0_15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fd89d2af13_0_15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1fd89d2af13_0_159"/>
          <p:cNvGrpSpPr/>
          <p:nvPr/>
        </p:nvGrpSpPr>
        <p:grpSpPr>
          <a:xfrm>
            <a:off x="255991" y="-118"/>
            <a:ext cx="2251347" cy="1043408"/>
            <a:chOff x="3961956" y="4383950"/>
            <a:chExt cx="1160548" cy="548700"/>
          </a:xfrm>
        </p:grpSpPr>
        <p:sp>
          <p:nvSpPr>
            <p:cNvPr id="81" name="Google Shape;81;g1fd89d2af13_0_15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fd89d2af13_0_15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fd89d2af13_0_15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1fd89d2af13_0_1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1fd89d2af13_0_159"/>
          <p:cNvGrpSpPr/>
          <p:nvPr/>
        </p:nvGrpSpPr>
        <p:grpSpPr>
          <a:xfrm>
            <a:off x="34934" y="4522125"/>
            <a:ext cx="1593306" cy="617072"/>
            <a:chOff x="6917201" y="0"/>
            <a:chExt cx="2227777" cy="863400"/>
          </a:xfrm>
        </p:grpSpPr>
        <p:sp>
          <p:nvSpPr>
            <p:cNvPr id="86" name="Google Shape;86;g1fd89d2af13_0_15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fd89d2af13_0_15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fd89d2af13_0_15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1fd89d2af13_0_159"/>
          <p:cNvGrpSpPr/>
          <p:nvPr/>
        </p:nvGrpSpPr>
        <p:grpSpPr>
          <a:xfrm>
            <a:off x="5886353" y="1243"/>
            <a:ext cx="3257455" cy="1261514"/>
            <a:chOff x="6917201" y="0"/>
            <a:chExt cx="2227777" cy="863400"/>
          </a:xfrm>
        </p:grpSpPr>
        <p:sp>
          <p:nvSpPr>
            <p:cNvPr id="90" name="Google Shape;90;g1fd89d2af13_0_15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fd89d2af13_0_15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fd89d2af13_0_15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1fd89d2af13_0_159"/>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g1fd89d2af13_0_15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fd89d2af13_0_17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fd89d2af13_0_17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fd89d2af13_0_17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fd89d2af13_0_177"/>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g1fd89d2af13_0_177"/>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1fd89d2af13_0_177"/>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1fd89d2af13_0_17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fd89d2af13_0_18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fd89d2af13_0_18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fd89d2af13_0_18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fd89d2af13_0_18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1fd89d2af13_0_18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fd89d2af13_0_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1fd89d2af13_0_8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1fd89d2af13_0_8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407600" y="1528525"/>
            <a:ext cx="6792900" cy="1759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Detecting SMS Spam Messages using Naive Bayes</a:t>
            </a:r>
            <a:endParaRPr/>
          </a:p>
        </p:txBody>
      </p:sp>
      <p:sp>
        <p:nvSpPr>
          <p:cNvPr id="129" name="Google Shape;129;p1"/>
          <p:cNvSpPr txBox="1"/>
          <p:nvPr>
            <p:ph idx="1" type="subTitle"/>
          </p:nvPr>
        </p:nvSpPr>
        <p:spPr>
          <a:xfrm>
            <a:off x="5776000" y="4540675"/>
            <a:ext cx="46986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Supriyo Sandhya and Vinay Achanta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f46e788d48_3_34"/>
          <p:cNvSpPr txBox="1"/>
          <p:nvPr>
            <p:ph idx="1" type="body"/>
          </p:nvPr>
        </p:nvSpPr>
        <p:spPr>
          <a:xfrm>
            <a:off x="280325" y="752700"/>
            <a:ext cx="8634300" cy="41460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Char char="●"/>
            </a:pPr>
            <a:r>
              <a:rPr lang="en" sz="1500">
                <a:solidFill>
                  <a:srgbClr val="434343"/>
                </a:solidFill>
              </a:rPr>
              <a:t>Welcome to our presentation on fighting spam messages using machine learning.</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Spam messages have become a significant problem in modern communication, as they can be sometimes harmful, leading to financial loss or identity theft.</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In this project, we will explore how machine learning techniques can be used to automatically detect and classify spam messages.</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Our goal is to train a Naive Bayes classifier using the SMS Spam Collection dataset, from UCI Machine Learning Repository and evaluate its performance in detecting spam messages.</a:t>
            </a:r>
            <a:endParaRPr sz="1500">
              <a:solidFill>
                <a:srgbClr val="434343"/>
              </a:solidFill>
            </a:endParaRPr>
          </a:p>
          <a:p>
            <a:pPr indent="0" lvl="0" marL="0" rtl="0" algn="l">
              <a:lnSpc>
                <a:spcPct val="150000"/>
              </a:lnSpc>
              <a:spcBef>
                <a:spcPts val="0"/>
              </a:spcBef>
              <a:spcAft>
                <a:spcPts val="0"/>
              </a:spcAft>
              <a:buNone/>
            </a:pPr>
            <a:r>
              <a:t/>
            </a:r>
            <a:endParaRPr sz="1500">
              <a:solidFill>
                <a:srgbClr val="434343"/>
              </a:solidFill>
            </a:endParaRPr>
          </a:p>
          <a:p>
            <a:pPr indent="0" lvl="0" marL="457200" rtl="0" algn="l">
              <a:lnSpc>
                <a:spcPct val="150000"/>
              </a:lnSpc>
              <a:spcBef>
                <a:spcPts val="0"/>
              </a:spcBef>
              <a:spcAft>
                <a:spcPts val="0"/>
              </a:spcAft>
              <a:buSzPts val="1300"/>
              <a:buNone/>
            </a:pPr>
            <a:r>
              <a:t/>
            </a:r>
            <a:endParaRPr sz="1500">
              <a:solidFill>
                <a:srgbClr val="434343"/>
              </a:solidFill>
            </a:endParaRPr>
          </a:p>
        </p:txBody>
      </p:sp>
      <p:sp>
        <p:nvSpPr>
          <p:cNvPr id="135" name="Google Shape;135;g1f46e788d48_3_34"/>
          <p:cNvSpPr txBox="1"/>
          <p:nvPr>
            <p:ph type="title"/>
          </p:nvPr>
        </p:nvSpPr>
        <p:spPr>
          <a:xfrm>
            <a:off x="411075" y="229500"/>
            <a:ext cx="86343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Introduction:</a:t>
            </a:r>
            <a:endParaRPr b="1" sz="21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fd89d2af13_0_0"/>
          <p:cNvSpPr txBox="1"/>
          <p:nvPr>
            <p:ph idx="1" type="body"/>
          </p:nvPr>
        </p:nvSpPr>
        <p:spPr>
          <a:xfrm>
            <a:off x="253875" y="752700"/>
            <a:ext cx="8806200" cy="41460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Char char="●"/>
            </a:pPr>
            <a:r>
              <a:rPr lang="en" sz="1500">
                <a:solidFill>
                  <a:srgbClr val="434343"/>
                </a:solidFill>
              </a:rPr>
              <a:t>The SMS Spam Collection dataset contains a collection of SMS messages that have been classified as either ham or spam.</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The dataset consists of 5,574 messages, with 4,827 ham messages and 747 spam messages.</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The messages are pre-labeled, which means that we can use them to train our machine learning model to automatically classify new messages as either ham or spam. </a:t>
            </a:r>
            <a:endParaRPr sz="1500">
              <a:solidFill>
                <a:srgbClr val="434343"/>
              </a:solidFill>
            </a:endParaRPr>
          </a:p>
          <a:p>
            <a:pPr indent="0" lvl="0" marL="0" rtl="0" algn="l">
              <a:lnSpc>
                <a:spcPct val="150000"/>
              </a:lnSpc>
              <a:spcBef>
                <a:spcPts val="0"/>
              </a:spcBef>
              <a:spcAft>
                <a:spcPts val="0"/>
              </a:spcAft>
              <a:buSzPts val="1300"/>
              <a:buNone/>
            </a:pPr>
            <a:r>
              <a:t/>
            </a:r>
            <a:endParaRPr sz="1500">
              <a:solidFill>
                <a:srgbClr val="434343"/>
              </a:solidFill>
            </a:endParaRPr>
          </a:p>
        </p:txBody>
      </p:sp>
      <p:sp>
        <p:nvSpPr>
          <p:cNvPr id="141" name="Google Shape;141;g1fd89d2af13_0_0"/>
          <p:cNvSpPr txBox="1"/>
          <p:nvPr>
            <p:ph type="title"/>
          </p:nvPr>
        </p:nvSpPr>
        <p:spPr>
          <a:xfrm>
            <a:off x="452200" y="283475"/>
            <a:ext cx="83847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Dataset</a:t>
            </a:r>
            <a:r>
              <a:rPr lang="en" sz="2100">
                <a:solidFill>
                  <a:srgbClr val="434343"/>
                </a:solidFill>
              </a:rPr>
              <a:t>:</a:t>
            </a:r>
            <a:endParaRPr sz="2100">
              <a:solidFill>
                <a:srgbClr val="434343"/>
              </a:solidFill>
            </a:endParaRPr>
          </a:p>
        </p:txBody>
      </p:sp>
      <p:pic>
        <p:nvPicPr>
          <p:cNvPr id="142" name="Google Shape;142;g1fd89d2af13_0_0"/>
          <p:cNvPicPr preferRelativeResize="0"/>
          <p:nvPr/>
        </p:nvPicPr>
        <p:blipFill>
          <a:blip r:embed="rId3">
            <a:alphaModFix/>
          </a:blip>
          <a:stretch>
            <a:fillRect/>
          </a:stretch>
        </p:blipFill>
        <p:spPr>
          <a:xfrm>
            <a:off x="5513175" y="2505650"/>
            <a:ext cx="2646225" cy="1984675"/>
          </a:xfrm>
          <a:prstGeom prst="rect">
            <a:avLst/>
          </a:prstGeom>
          <a:noFill/>
          <a:ln>
            <a:noFill/>
          </a:ln>
        </p:spPr>
      </p:pic>
      <p:pic>
        <p:nvPicPr>
          <p:cNvPr id="143" name="Google Shape;143;g1fd89d2af13_0_0"/>
          <p:cNvPicPr preferRelativeResize="0"/>
          <p:nvPr/>
        </p:nvPicPr>
        <p:blipFill>
          <a:blip r:embed="rId4">
            <a:alphaModFix/>
          </a:blip>
          <a:stretch>
            <a:fillRect/>
          </a:stretch>
        </p:blipFill>
        <p:spPr>
          <a:xfrm>
            <a:off x="1059150" y="2686300"/>
            <a:ext cx="3838600" cy="163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fd89d2af13_0_5"/>
          <p:cNvSpPr txBox="1"/>
          <p:nvPr>
            <p:ph idx="1" type="body"/>
          </p:nvPr>
        </p:nvSpPr>
        <p:spPr>
          <a:xfrm>
            <a:off x="227425" y="674450"/>
            <a:ext cx="8725500" cy="4252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Font typeface="Nunito SemiBold"/>
              <a:buChar char="●"/>
            </a:pPr>
            <a:r>
              <a:rPr b="1" lang="en" sz="1500">
                <a:solidFill>
                  <a:srgbClr val="434343"/>
                </a:solidFill>
              </a:rPr>
              <a:t>Tokenization</a:t>
            </a:r>
            <a:r>
              <a:rPr lang="en" sz="1500">
                <a:solidFill>
                  <a:srgbClr val="434343"/>
                </a:solidFill>
              </a:rPr>
              <a:t>: Process of splitting text into individual words</a:t>
            </a:r>
            <a:endParaRPr sz="1500">
              <a:solidFill>
                <a:srgbClr val="434343"/>
              </a:solidFill>
            </a:endParaRPr>
          </a:p>
          <a:p>
            <a:pPr indent="0" lvl="0" marL="457200" rtl="0" algn="l">
              <a:lnSpc>
                <a:spcPct val="150000"/>
              </a:lnSpc>
              <a:spcBef>
                <a:spcPts val="0"/>
              </a:spcBef>
              <a:spcAft>
                <a:spcPts val="0"/>
              </a:spcAft>
              <a:buNone/>
            </a:pPr>
            <a:r>
              <a:rPr lang="en" sz="1500">
                <a:solidFill>
                  <a:srgbClr val="434343"/>
                </a:solidFill>
              </a:rPr>
              <a:t>‘Hello World’ —&gt; ['Hello', 'World']</a:t>
            </a:r>
            <a:endParaRPr sz="1500">
              <a:solidFill>
                <a:srgbClr val="434343"/>
              </a:solidFill>
            </a:endParaRPr>
          </a:p>
          <a:p>
            <a:pPr indent="-323850" lvl="0" marL="457200" rtl="0" algn="l">
              <a:lnSpc>
                <a:spcPct val="150000"/>
              </a:lnSpc>
              <a:spcBef>
                <a:spcPts val="0"/>
              </a:spcBef>
              <a:spcAft>
                <a:spcPts val="0"/>
              </a:spcAft>
              <a:buClr>
                <a:srgbClr val="434343"/>
              </a:buClr>
              <a:buSzPts val="1500"/>
              <a:buFont typeface="Nunito SemiBold"/>
              <a:buChar char="●"/>
            </a:pPr>
            <a:r>
              <a:rPr b="1" lang="en" sz="1500">
                <a:solidFill>
                  <a:srgbClr val="434343"/>
                </a:solidFill>
              </a:rPr>
              <a:t>Lowercase Conversion</a:t>
            </a:r>
            <a:r>
              <a:rPr lang="en" sz="1500">
                <a:solidFill>
                  <a:srgbClr val="434343"/>
                </a:solidFill>
              </a:rPr>
              <a:t>: Converting all words to lowercase</a:t>
            </a:r>
            <a:endParaRPr sz="1500">
              <a:solidFill>
                <a:srgbClr val="434343"/>
              </a:solidFill>
            </a:endParaRPr>
          </a:p>
          <a:p>
            <a:pPr indent="0" lvl="0" marL="457200" rtl="0" algn="l">
              <a:lnSpc>
                <a:spcPct val="150000"/>
              </a:lnSpc>
              <a:spcBef>
                <a:spcPts val="0"/>
              </a:spcBef>
              <a:spcAft>
                <a:spcPts val="0"/>
              </a:spcAft>
              <a:buNone/>
            </a:pPr>
            <a:r>
              <a:rPr lang="en" sz="1500">
                <a:solidFill>
                  <a:srgbClr val="434343"/>
                </a:solidFill>
              </a:rPr>
              <a:t>'</a:t>
            </a:r>
            <a:r>
              <a:rPr lang="en" sz="1500">
                <a:solidFill>
                  <a:srgbClr val="434343"/>
                </a:solidFill>
              </a:rPr>
              <a:t>Hello'</a:t>
            </a:r>
            <a:r>
              <a:rPr lang="en" sz="1500">
                <a:solidFill>
                  <a:srgbClr val="434343"/>
                </a:solidFill>
              </a:rPr>
              <a:t> and 'hello' </a:t>
            </a:r>
            <a:endParaRPr sz="1500">
              <a:solidFill>
                <a:srgbClr val="434343"/>
              </a:solidFill>
            </a:endParaRPr>
          </a:p>
          <a:p>
            <a:pPr indent="-323850" lvl="0" marL="457200" rtl="0" algn="l">
              <a:lnSpc>
                <a:spcPct val="150000"/>
              </a:lnSpc>
              <a:spcBef>
                <a:spcPts val="0"/>
              </a:spcBef>
              <a:spcAft>
                <a:spcPts val="0"/>
              </a:spcAft>
              <a:buClr>
                <a:srgbClr val="434343"/>
              </a:buClr>
              <a:buSzPts val="1500"/>
              <a:buFont typeface="Nunito SemiBold"/>
              <a:buChar char="●"/>
            </a:pPr>
            <a:r>
              <a:rPr b="1" lang="en" sz="1500">
                <a:solidFill>
                  <a:srgbClr val="434343"/>
                </a:solidFill>
              </a:rPr>
              <a:t>Stop Word Removal</a:t>
            </a:r>
            <a:r>
              <a:rPr lang="en" sz="1500">
                <a:solidFill>
                  <a:srgbClr val="434343"/>
                </a:solidFill>
              </a:rPr>
              <a:t>: Removing common words that do not carry much meaning like 'the', 'and', 'is', etc.</a:t>
            </a:r>
            <a:endParaRPr sz="1500">
              <a:solidFill>
                <a:srgbClr val="434343"/>
              </a:solidFill>
            </a:endParaRPr>
          </a:p>
          <a:p>
            <a:pPr indent="-323850" lvl="0" marL="457200" rtl="0" algn="l">
              <a:lnSpc>
                <a:spcPct val="150000"/>
              </a:lnSpc>
              <a:spcBef>
                <a:spcPts val="0"/>
              </a:spcBef>
              <a:spcAft>
                <a:spcPts val="0"/>
              </a:spcAft>
              <a:buClr>
                <a:srgbClr val="434343"/>
              </a:buClr>
              <a:buSzPts val="1500"/>
              <a:buFont typeface="Nunito SemiBold"/>
              <a:buChar char="●"/>
            </a:pPr>
            <a:r>
              <a:rPr b="1" lang="en" sz="1500">
                <a:solidFill>
                  <a:srgbClr val="434343"/>
                </a:solidFill>
              </a:rPr>
              <a:t>Stemming</a:t>
            </a:r>
            <a:r>
              <a:rPr lang="en" sz="1500">
                <a:solidFill>
                  <a:srgbClr val="434343"/>
                </a:solidFill>
              </a:rPr>
              <a:t>: Reducing words to their base form</a:t>
            </a:r>
            <a:endParaRPr sz="1500">
              <a:solidFill>
                <a:srgbClr val="434343"/>
              </a:solidFill>
            </a:endParaRPr>
          </a:p>
          <a:p>
            <a:pPr indent="0" lvl="0" marL="457200" rtl="0" algn="l">
              <a:lnSpc>
                <a:spcPct val="150000"/>
              </a:lnSpc>
              <a:spcBef>
                <a:spcPts val="0"/>
              </a:spcBef>
              <a:spcAft>
                <a:spcPts val="0"/>
              </a:spcAft>
              <a:buNone/>
            </a:pPr>
            <a:r>
              <a:rPr lang="en" sz="1500">
                <a:solidFill>
                  <a:srgbClr val="434343"/>
                </a:solidFill>
              </a:rPr>
              <a:t>'walking' –-&gt; walk</a:t>
            </a:r>
            <a:endParaRPr sz="1500">
              <a:solidFill>
                <a:srgbClr val="434343"/>
              </a:solidFill>
            </a:endParaRPr>
          </a:p>
          <a:p>
            <a:pPr indent="-323850" lvl="0" marL="457200" rtl="0" algn="l">
              <a:lnSpc>
                <a:spcPct val="150000"/>
              </a:lnSpc>
              <a:spcBef>
                <a:spcPts val="0"/>
              </a:spcBef>
              <a:spcAft>
                <a:spcPts val="0"/>
              </a:spcAft>
              <a:buClr>
                <a:srgbClr val="434343"/>
              </a:buClr>
              <a:buSzPts val="1500"/>
              <a:buFont typeface="Nunito SemiBold"/>
              <a:buChar char="●"/>
            </a:pPr>
            <a:r>
              <a:rPr b="1" lang="en" sz="1500">
                <a:solidFill>
                  <a:srgbClr val="434343"/>
                </a:solidFill>
              </a:rPr>
              <a:t>Bag of Words Representation</a:t>
            </a:r>
            <a:r>
              <a:rPr lang="en" sz="1500">
                <a:solidFill>
                  <a:srgbClr val="434343"/>
                </a:solidFill>
              </a:rPr>
              <a:t>: A method for displaying text as a list of words and their frequencies. A vector of word frequencies is used to represent each message. The classifier is trained using this vector.</a:t>
            </a:r>
            <a:endParaRPr sz="1500">
              <a:solidFill>
                <a:srgbClr val="434343"/>
              </a:solidFill>
            </a:endParaRPr>
          </a:p>
          <a:p>
            <a:pPr indent="0" lvl="0" marL="457200" rtl="0" algn="l">
              <a:lnSpc>
                <a:spcPct val="150000"/>
              </a:lnSpc>
              <a:spcBef>
                <a:spcPts val="0"/>
              </a:spcBef>
              <a:spcAft>
                <a:spcPts val="0"/>
              </a:spcAft>
              <a:buSzPts val="1300"/>
              <a:buNone/>
            </a:pPr>
            <a:r>
              <a:t/>
            </a:r>
            <a:endParaRPr sz="1500">
              <a:solidFill>
                <a:srgbClr val="434343"/>
              </a:solidFill>
            </a:endParaRPr>
          </a:p>
        </p:txBody>
      </p:sp>
      <p:sp>
        <p:nvSpPr>
          <p:cNvPr id="149" name="Google Shape;149;g1fd89d2af13_0_5"/>
          <p:cNvSpPr txBox="1"/>
          <p:nvPr>
            <p:ph type="title"/>
          </p:nvPr>
        </p:nvSpPr>
        <p:spPr>
          <a:xfrm>
            <a:off x="420625" y="243800"/>
            <a:ext cx="85323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Text Preprocessing</a:t>
            </a:r>
            <a:r>
              <a:rPr b="1" lang="en" sz="2100">
                <a:solidFill>
                  <a:srgbClr val="434343"/>
                </a:solidFill>
              </a:rPr>
              <a:t>:</a:t>
            </a:r>
            <a:endParaRPr b="1" sz="21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fd89d2af13_0_10"/>
          <p:cNvSpPr txBox="1"/>
          <p:nvPr>
            <p:ph idx="1" type="body"/>
          </p:nvPr>
        </p:nvSpPr>
        <p:spPr>
          <a:xfrm>
            <a:off x="214200" y="655825"/>
            <a:ext cx="8634300" cy="4242900"/>
          </a:xfrm>
          <a:prstGeom prst="rect">
            <a:avLst/>
          </a:prstGeom>
          <a:noFill/>
          <a:ln>
            <a:noFill/>
          </a:ln>
        </p:spPr>
        <p:txBody>
          <a:bodyPr anchorCtr="0" anchor="t" bIns="91425" lIns="91425" spcFirstLastPara="1" rIns="91425" wrap="square" tIns="91425">
            <a:noAutofit/>
          </a:bodyPr>
          <a:lstStyle/>
          <a:p>
            <a:pPr indent="-323850" lvl="0" marL="457200" rtl="0" algn="l">
              <a:spcBef>
                <a:spcPts val="1400"/>
              </a:spcBef>
              <a:spcAft>
                <a:spcPts val="0"/>
              </a:spcAft>
              <a:buClr>
                <a:srgbClr val="000000"/>
              </a:buClr>
              <a:buSzPts val="1500"/>
              <a:buFont typeface="Calibri"/>
              <a:buChar char="●"/>
            </a:pPr>
            <a:r>
              <a:rPr lang="en" sz="1500">
                <a:solidFill>
                  <a:srgbClr val="374151"/>
                </a:solidFill>
              </a:rPr>
              <a:t>Preprocessing technique used: CountVectorizer and TF-IDF Vectorizer.</a:t>
            </a:r>
            <a:endParaRPr sz="1500">
              <a:solidFill>
                <a:srgbClr val="374151"/>
              </a:solidFill>
            </a:endParaRPr>
          </a:p>
          <a:p>
            <a:pPr indent="-323850" lvl="0" marL="457200" rtl="0" algn="l">
              <a:spcBef>
                <a:spcPts val="0"/>
              </a:spcBef>
              <a:spcAft>
                <a:spcPts val="0"/>
              </a:spcAft>
              <a:buClr>
                <a:srgbClr val="000000"/>
              </a:buClr>
              <a:buSzPts val="1500"/>
              <a:buFont typeface="Calibri"/>
              <a:buChar char="●"/>
            </a:pPr>
            <a:r>
              <a:rPr lang="en" sz="1500">
                <a:solidFill>
                  <a:srgbClr val="374151"/>
                </a:solidFill>
              </a:rPr>
              <a:t>Models trained and performed using Multinomial Naive Bayes classifiers on both representations with an accuracy of 0.98 and 0.96 respectively.</a:t>
            </a:r>
            <a:endParaRPr sz="1500">
              <a:solidFill>
                <a:srgbClr val="374151"/>
              </a:solidFill>
            </a:endParaRPr>
          </a:p>
          <a:p>
            <a:pPr indent="-323850" lvl="0" marL="457200" rtl="0" algn="l">
              <a:spcBef>
                <a:spcPts val="0"/>
              </a:spcBef>
              <a:spcAft>
                <a:spcPts val="0"/>
              </a:spcAft>
              <a:buClr>
                <a:srgbClr val="374151"/>
              </a:buClr>
              <a:buSzPts val="1500"/>
              <a:buFont typeface="Calibri"/>
              <a:buChar char="●"/>
            </a:pPr>
            <a:r>
              <a:rPr lang="en" sz="1500">
                <a:solidFill>
                  <a:srgbClr val="374151"/>
                </a:solidFill>
              </a:rPr>
              <a:t>Multinomial Naive Bayes classifier is more suitable for text classification tasks, as it considers the frequency of words, while the Gaussian Naive Bayes classifier assumes a normal distribution of features, which is not appropriate for text data.</a:t>
            </a:r>
            <a:endParaRPr sz="1500">
              <a:solidFill>
                <a:srgbClr val="374151"/>
              </a:solidFill>
            </a:endParaRPr>
          </a:p>
          <a:p>
            <a:pPr indent="-323850" lvl="0" marL="457200" rtl="0" algn="l">
              <a:spcBef>
                <a:spcPts val="0"/>
              </a:spcBef>
              <a:spcAft>
                <a:spcPts val="0"/>
              </a:spcAft>
              <a:buClr>
                <a:srgbClr val="343541"/>
              </a:buClr>
              <a:buSzPts val="1500"/>
              <a:buFont typeface="Calibri"/>
              <a:buChar char="●"/>
            </a:pPr>
            <a:r>
              <a:rPr lang="en" sz="1500">
                <a:solidFill>
                  <a:srgbClr val="343541"/>
                </a:solidFill>
              </a:rPr>
              <a:t>The reason why CountVectorizer outperformed TfidfVectorizer here is that CountVectorizer only considers the count of each word in a document, whereas TfidfVectorizer also takes into account the importance of each word in the entire dataset. In the context of spam detection, count-based approach of CountVectorizer is more suitable which resulted in higher accuracy compared to TfidfVectorizer.</a:t>
            </a:r>
            <a:endParaRPr sz="1500">
              <a:solidFill>
                <a:srgbClr val="343541"/>
              </a:solidFill>
            </a:endParaRPr>
          </a:p>
          <a:p>
            <a:pPr indent="0" lvl="0" marL="457200" rtl="0" algn="l">
              <a:spcBef>
                <a:spcPts val="1500"/>
              </a:spcBef>
              <a:spcAft>
                <a:spcPts val="0"/>
              </a:spcAft>
              <a:buNone/>
            </a:pPr>
            <a:r>
              <a:t/>
            </a:r>
            <a:endParaRPr sz="1500">
              <a:solidFill>
                <a:srgbClr val="374151"/>
              </a:solidFill>
            </a:endParaRPr>
          </a:p>
          <a:p>
            <a:pPr indent="0" lvl="0" marL="457200" rtl="0" algn="l">
              <a:spcBef>
                <a:spcPts val="1500"/>
              </a:spcBef>
              <a:spcAft>
                <a:spcPts val="0"/>
              </a:spcAft>
              <a:buNone/>
            </a:pPr>
            <a:r>
              <a:t/>
            </a:r>
            <a:endParaRPr sz="1500">
              <a:solidFill>
                <a:srgbClr val="374151"/>
              </a:solidFill>
            </a:endParaRPr>
          </a:p>
          <a:p>
            <a:pPr indent="0" lvl="0" marL="457200" rtl="0" algn="l">
              <a:spcBef>
                <a:spcPts val="1400"/>
              </a:spcBef>
              <a:spcAft>
                <a:spcPts val="0"/>
              </a:spcAft>
              <a:buNone/>
            </a:pPr>
            <a:r>
              <a:t/>
            </a:r>
            <a:endParaRPr sz="1500">
              <a:solidFill>
                <a:srgbClr val="374151"/>
              </a:solidFill>
            </a:endParaRPr>
          </a:p>
          <a:p>
            <a:pPr indent="0" lvl="0" marL="457200" rtl="0" algn="l">
              <a:spcBef>
                <a:spcPts val="1400"/>
              </a:spcBef>
              <a:spcAft>
                <a:spcPts val="0"/>
              </a:spcAft>
              <a:buNone/>
            </a:pPr>
            <a:r>
              <a:t/>
            </a:r>
            <a:endParaRPr sz="1500">
              <a:solidFill>
                <a:srgbClr val="374151"/>
              </a:solidFill>
            </a:endParaRPr>
          </a:p>
          <a:p>
            <a:pPr indent="0" lvl="0" marL="457200" rtl="0" algn="l">
              <a:lnSpc>
                <a:spcPct val="150000"/>
              </a:lnSpc>
              <a:spcBef>
                <a:spcPts val="1400"/>
              </a:spcBef>
              <a:spcAft>
                <a:spcPts val="0"/>
              </a:spcAft>
              <a:buSzPts val="1300"/>
              <a:buNone/>
            </a:pPr>
            <a:r>
              <a:t/>
            </a:r>
            <a:endParaRPr sz="1500">
              <a:solidFill>
                <a:srgbClr val="374151"/>
              </a:solidFill>
            </a:endParaRPr>
          </a:p>
        </p:txBody>
      </p:sp>
      <p:sp>
        <p:nvSpPr>
          <p:cNvPr id="155" name="Google Shape;155;g1fd89d2af13_0_10"/>
          <p:cNvSpPr txBox="1"/>
          <p:nvPr>
            <p:ph type="title"/>
          </p:nvPr>
        </p:nvSpPr>
        <p:spPr>
          <a:xfrm>
            <a:off x="439400" y="229500"/>
            <a:ext cx="84870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Classifier Training and Results</a:t>
            </a:r>
            <a:r>
              <a:rPr b="1" lang="en" sz="2100">
                <a:solidFill>
                  <a:srgbClr val="434343"/>
                </a:solidFill>
              </a:rPr>
              <a:t>:</a:t>
            </a:r>
            <a:endParaRPr b="1" sz="2100">
              <a:solidFill>
                <a:srgbClr val="434343"/>
              </a:solidFill>
            </a:endParaRPr>
          </a:p>
        </p:txBody>
      </p:sp>
      <p:pic>
        <p:nvPicPr>
          <p:cNvPr id="156" name="Google Shape;156;g1fd89d2af13_0_10"/>
          <p:cNvPicPr preferRelativeResize="0"/>
          <p:nvPr/>
        </p:nvPicPr>
        <p:blipFill rotWithShape="1">
          <a:blip r:embed="rId3">
            <a:alphaModFix/>
          </a:blip>
          <a:srcRect b="40426" l="0" r="0" t="0"/>
          <a:stretch/>
        </p:blipFill>
        <p:spPr>
          <a:xfrm>
            <a:off x="1602663" y="3507550"/>
            <a:ext cx="5938676" cy="121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d89d2af13_0_46"/>
          <p:cNvSpPr txBox="1"/>
          <p:nvPr>
            <p:ph idx="1" type="body"/>
          </p:nvPr>
        </p:nvSpPr>
        <p:spPr>
          <a:xfrm>
            <a:off x="200975" y="780225"/>
            <a:ext cx="8658900" cy="4118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Char char="●"/>
            </a:pPr>
            <a:r>
              <a:rPr lang="en" sz="1500">
                <a:solidFill>
                  <a:srgbClr val="434343"/>
                </a:solidFill>
              </a:rPr>
              <a:t>Upon analyzing misclassified messages, we found that some spam messages contained words that are in with legitimate messages. This suggests that spammers are using more sophisticated techniques to make their messages appear less spammy.</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Some of the messages like “</a:t>
            </a:r>
            <a:r>
              <a:rPr lang="en" sz="1500">
                <a:solidFill>
                  <a:srgbClr val="434343"/>
                </a:solidFill>
              </a:rPr>
              <a:t>Thank you for your purchase! You can claim your free gift by replying YES.”, “Sorry, your account has been suspended. Contact us to reactivate your account.” was misclassified as non spam because of the presence of the words 'thank you' and 'purchase', ‘sorry, which are often linked with legitimate messages.</a:t>
            </a:r>
            <a:endParaRPr sz="1500">
              <a:solidFill>
                <a:srgbClr val="434343"/>
              </a:solidFill>
            </a:endParaRPr>
          </a:p>
          <a:p>
            <a:pPr indent="-323850" lvl="0" marL="457200" rtl="0" algn="l">
              <a:lnSpc>
                <a:spcPct val="150000"/>
              </a:lnSpc>
              <a:spcBef>
                <a:spcPts val="0"/>
              </a:spcBef>
              <a:spcAft>
                <a:spcPts val="0"/>
              </a:spcAft>
              <a:buClr>
                <a:srgbClr val="434343"/>
              </a:buClr>
              <a:buSzPts val="1500"/>
              <a:buChar char="●"/>
            </a:pPr>
            <a:r>
              <a:rPr lang="en" sz="1500">
                <a:solidFill>
                  <a:srgbClr val="434343"/>
                </a:solidFill>
              </a:rPr>
              <a:t>One of the solution to this problem is to use deep learning models that uses neural network, to detect relation between words in spam message making them more effective at detecting spam messages.</a:t>
            </a:r>
            <a:endParaRPr sz="1500">
              <a:solidFill>
                <a:srgbClr val="434343"/>
              </a:solidFill>
            </a:endParaRPr>
          </a:p>
          <a:p>
            <a:pPr indent="0" lvl="0" marL="457200" rtl="0" algn="l">
              <a:lnSpc>
                <a:spcPct val="150000"/>
              </a:lnSpc>
              <a:spcBef>
                <a:spcPts val="0"/>
              </a:spcBef>
              <a:spcAft>
                <a:spcPts val="0"/>
              </a:spcAft>
              <a:buNone/>
            </a:pPr>
            <a:r>
              <a:t/>
            </a:r>
            <a:endParaRPr sz="1500">
              <a:solidFill>
                <a:srgbClr val="434343"/>
              </a:solidFill>
            </a:endParaRPr>
          </a:p>
          <a:p>
            <a:pPr indent="0" lvl="0" marL="457200" rtl="0" algn="l">
              <a:lnSpc>
                <a:spcPct val="150000"/>
              </a:lnSpc>
              <a:spcBef>
                <a:spcPts val="0"/>
              </a:spcBef>
              <a:spcAft>
                <a:spcPts val="0"/>
              </a:spcAft>
              <a:buSzPts val="1300"/>
              <a:buNone/>
            </a:pPr>
            <a:r>
              <a:t/>
            </a:r>
            <a:endParaRPr sz="1500">
              <a:solidFill>
                <a:srgbClr val="434343"/>
              </a:solidFill>
            </a:endParaRPr>
          </a:p>
        </p:txBody>
      </p:sp>
      <p:sp>
        <p:nvSpPr>
          <p:cNvPr id="162" name="Google Shape;162;g1fd89d2af13_0_46"/>
          <p:cNvSpPr txBox="1"/>
          <p:nvPr>
            <p:ph type="title"/>
          </p:nvPr>
        </p:nvSpPr>
        <p:spPr>
          <a:xfrm>
            <a:off x="372875" y="257025"/>
            <a:ext cx="85800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Messages Classified Wrong</a:t>
            </a:r>
            <a:r>
              <a:rPr b="1" lang="en" sz="2100">
                <a:solidFill>
                  <a:srgbClr val="434343"/>
                </a:solidFill>
              </a:rPr>
              <a:t>:</a:t>
            </a:r>
            <a:endParaRPr b="1" sz="21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fd89d2af13_0_226"/>
          <p:cNvSpPr txBox="1"/>
          <p:nvPr>
            <p:ph type="title"/>
          </p:nvPr>
        </p:nvSpPr>
        <p:spPr>
          <a:xfrm>
            <a:off x="372875" y="257025"/>
            <a:ext cx="8580000" cy="52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000"/>
              </a:spcBef>
              <a:spcAft>
                <a:spcPts val="600"/>
              </a:spcAft>
              <a:buSzPts val="2800"/>
              <a:buNone/>
            </a:pPr>
            <a:r>
              <a:rPr b="1" lang="en" sz="2100">
                <a:solidFill>
                  <a:srgbClr val="434343"/>
                </a:solidFill>
              </a:rPr>
              <a:t>Word Cloud of Spam Words</a:t>
            </a:r>
            <a:endParaRPr b="1" sz="2100">
              <a:solidFill>
                <a:srgbClr val="434343"/>
              </a:solidFill>
            </a:endParaRPr>
          </a:p>
        </p:txBody>
      </p:sp>
      <p:pic>
        <p:nvPicPr>
          <p:cNvPr id="168" name="Google Shape;168;g1fd89d2af13_0_226"/>
          <p:cNvPicPr preferRelativeResize="0"/>
          <p:nvPr/>
        </p:nvPicPr>
        <p:blipFill rotWithShape="1">
          <a:blip r:embed="rId3">
            <a:alphaModFix/>
          </a:blip>
          <a:srcRect b="0" l="0" r="0" t="3725"/>
          <a:stretch/>
        </p:blipFill>
        <p:spPr>
          <a:xfrm>
            <a:off x="673850" y="780225"/>
            <a:ext cx="4888875" cy="410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fd89d2af13_0_69"/>
          <p:cNvSpPr txBox="1"/>
          <p:nvPr>
            <p:ph type="title"/>
          </p:nvPr>
        </p:nvSpPr>
        <p:spPr>
          <a:xfrm>
            <a:off x="3187800" y="2211750"/>
            <a:ext cx="2768400" cy="7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SzPts val="2800"/>
              <a:buNone/>
            </a:pPr>
            <a:r>
              <a:rPr lang="en" sz="3400">
                <a:solidFill>
                  <a:srgbClr val="434343"/>
                </a:solidFill>
              </a:rPr>
              <a:t>THANK YOU </a:t>
            </a:r>
            <a:endParaRPr sz="34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