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1" roundtripDataSignature="AMtx7mg3OJ0RLMGvumtKvgnT4vn9ctmw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1A617F-1A7A-480E-88F8-3DB83A1CAF49}">
  <a:tblStyle styleId="{F31A617F-1A7A-480E-88F8-3DB83A1CAF4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981450" y="357625"/>
            <a:ext cx="71811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3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Fraud Detection in E-commerce </a:t>
            </a:r>
            <a:endParaRPr b="1" sz="43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6862000" y="4057125"/>
            <a:ext cx="36438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Group 11 :</a:t>
            </a:r>
            <a:endParaRPr sz="13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Satyanarayana Vinay Achanta</a:t>
            </a:r>
            <a:endParaRPr sz="13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Hari Chandana Kotnani</a:t>
            </a:r>
            <a:endParaRPr sz="13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3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Venkata Shiva Sai Dheeraj Kotte</a:t>
            </a:r>
            <a:endParaRPr sz="13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561350" y="185625"/>
            <a:ext cx="783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Feature Engineering findings:</a:t>
            </a:r>
            <a:endParaRPr b="1" sz="2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873475" y="821925"/>
            <a:ext cx="77379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Also, Found that the repeating IP addresses with different user ids concludes as fraud.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05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7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On Further research, we found if repeated transactions are made from a single device with different used id, there is a higher incidence of fraudulent activity among those transactions.</a:t>
            </a:r>
            <a:endParaRPr sz="17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CECF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050" y="2203700"/>
            <a:ext cx="3747275" cy="22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-203375" y="212650"/>
            <a:ext cx="904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Handling Imbalanced Dataset by Oversampling:</a:t>
            </a:r>
            <a:endParaRPr b="1" sz="2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417175" y="885250"/>
            <a:ext cx="78051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F9FBFD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We mentioned that our data is imbalanced, meaning that non-fraudulent samples are the majority class, and fraudulent samples are the minority class. To address this issue, we utilized a common data sampling technique called </a:t>
            </a:r>
            <a:r>
              <a:rPr b="1" lang="en-GB" sz="14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SMOTE (Synthetic Minority Over-sampling Technique)</a:t>
            </a:r>
            <a:r>
              <a:rPr lang="en-GB" sz="14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to balance the data.</a:t>
            </a:r>
            <a:endParaRPr sz="14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400"/>
              <a:buFont typeface="Calibri"/>
              <a:buChar char="●"/>
            </a:pPr>
            <a:r>
              <a:rPr b="1" lang="en-GB" sz="14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SMOTE</a:t>
            </a:r>
            <a:r>
              <a:rPr lang="en-GB" sz="14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creates more synthetic sample of minority class that are similar to the existing minority class</a:t>
            </a:r>
            <a:endParaRPr sz="14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This process is repeated until the classes are balance.</a:t>
            </a:r>
            <a:endParaRPr sz="14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CECF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800" y="3202675"/>
            <a:ext cx="3607599" cy="16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875" y="3074000"/>
            <a:ext cx="1358675" cy="19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-209075" y="212625"/>
            <a:ext cx="879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Handling Imbalanced Dataset by Undersampling:</a:t>
            </a:r>
            <a:endParaRPr b="1" sz="2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533550" y="871025"/>
            <a:ext cx="81582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Under Sampling:</a:t>
            </a: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Undersampling is a technique to balance imbalanced data by reducing the number of samples from the majority class to match the number of samples in the minority class.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We used the Random Sampler Technique to undersample, which randomly selects a few samples from the majority class to remove and balance the dataset.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CECF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188" y="2766187"/>
            <a:ext cx="3785625" cy="18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79025" y="137000"/>
            <a:ext cx="875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b="1" sz="2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674825" y="587925"/>
            <a:ext cx="7120500" cy="4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1" lang="en-GB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(Imbalanced)Original data: </a:t>
            </a:r>
            <a:endParaRPr b="1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1" lang="en-GB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endParaRPr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GB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Under Sampled data:</a:t>
            </a:r>
            <a:r>
              <a:rPr lang="en-GB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GB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lang="en-GB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lang="en-GB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Over Sampled data:</a:t>
            </a:r>
            <a:r>
              <a:rPr lang="en-GB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GB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CECF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1575" y="815000"/>
            <a:ext cx="2001575" cy="19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975" y="963925"/>
            <a:ext cx="2319800" cy="17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0850" y="3273212"/>
            <a:ext cx="2832505" cy="17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7975" y="3237525"/>
            <a:ext cx="3009025" cy="18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245500" y="23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latin typeface="Calibri"/>
                <a:ea typeface="Calibri"/>
                <a:cs typeface="Calibri"/>
                <a:sym typeface="Calibri"/>
              </a:rPr>
              <a:t>Models: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371050" y="886475"/>
            <a:ext cx="8566200" cy="3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We evaluated the performance of machine learning models on the original, oversampled, and undersampled datasets using various metrics.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We also implemented GridSearchCV to select the best hyperparameters for our models.</a:t>
            </a:r>
            <a:endParaRPr sz="13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675" y="1909350"/>
            <a:ext cx="2561141" cy="32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311700" y="121600"/>
            <a:ext cx="8520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Scores of Dataset without Sampling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8" name="Google Shape;158;p15"/>
          <p:cNvGraphicFramePr/>
          <p:nvPr/>
        </p:nvGraphicFramePr>
        <p:xfrm>
          <a:off x="446000" y="65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{F31A617F-1A7A-480E-88F8-3DB83A1CAF49}</a:tableStyleId>
              </a:tblPr>
              <a:tblGrid>
                <a:gridCol w="1726100"/>
                <a:gridCol w="873200"/>
                <a:gridCol w="985000"/>
                <a:gridCol w="836550"/>
                <a:gridCol w="869425"/>
                <a:gridCol w="2754925"/>
              </a:tblGrid>
              <a:tr h="4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Hyperparameters</a:t>
                      </a:r>
                      <a:endParaRPr sz="15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 Classifier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0.9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0.77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0.8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max_depth: 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MLP Classifier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0.48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hidden_layer_sizes=(3), (20, 10, 5)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 Neighbors Classifier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Best n_neighbors: 3</a:t>
                      </a:r>
                      <a:endParaRPr sz="11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51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Best parameters: {'max_depth': 8,     'n_estimators': </a:t>
                      </a:r>
                      <a:r>
                        <a:rPr lang="en-GB" sz="1100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00}</a:t>
                      </a:r>
                      <a:endParaRPr sz="11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50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Light Gradient Boosting 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hyperparameters: {'learning_rate': 0.1, 'max_depth': </a:t>
                      </a:r>
                      <a:r>
                        <a:rPr lang="en-GB" sz="1100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'num_leaves': 10}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1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 Classifier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Best hyperparameters: {'learning_rate': 0.1, 'max_depth': 6, 'n_estimators': </a:t>
                      </a:r>
                      <a:r>
                        <a:rPr lang="en-GB" sz="1100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0}</a:t>
                      </a:r>
                      <a:endParaRPr sz="11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Best hyperparameters: {'C': 100, 'class_weight': {0: </a:t>
                      </a:r>
                      <a:r>
                        <a:rPr lang="en-GB" sz="1100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1: </a:t>
                      </a:r>
                      <a:r>
                        <a:rPr lang="en-GB" sz="1100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}, 'penalty': '</a:t>
                      </a:r>
                      <a:r>
                        <a:rPr lang="en-GB" sz="1100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1'}</a:t>
                      </a:r>
                      <a:endParaRPr sz="11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311700" y="121600"/>
            <a:ext cx="8520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Scores with Random Under Sampling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4" name="Google Shape;164;p16"/>
          <p:cNvGraphicFramePr/>
          <p:nvPr/>
        </p:nvGraphicFramePr>
        <p:xfrm>
          <a:off x="438925" y="5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{F31A617F-1A7A-480E-88F8-3DB83A1CAF49}</a:tableStyleId>
              </a:tblPr>
              <a:tblGrid>
                <a:gridCol w="1579150"/>
                <a:gridCol w="1043600"/>
                <a:gridCol w="993875"/>
                <a:gridCol w="844100"/>
                <a:gridCol w="877275"/>
                <a:gridCol w="2779775"/>
              </a:tblGrid>
              <a:tr h="4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</a:t>
                      </a:r>
                      <a:endParaRPr sz="15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Hyperparameters</a:t>
                      </a:r>
                      <a:endParaRPr sz="15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 Classifier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0.7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0.83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0.78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max_depth: 4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MLP Classifier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0.775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hidden_layer_sizes=(3), (20, 10, 5)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 Neighbors Classifier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Best n_neighbors: 9</a:t>
                      </a:r>
                      <a:endParaRPr sz="11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parameters: {'max_depth': 8, 'n_estimators': </a:t>
                      </a:r>
                      <a:r>
                        <a:rPr lang="en-GB" sz="1100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0}</a:t>
                      </a:r>
                      <a:endParaRPr sz="11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9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Light Gradient Boosting 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hyperparameters: {'learning_rate': 0.01, 'max_depth': 5, 'num_leaves': 5}</a:t>
                      </a:r>
                      <a:endParaRPr sz="13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6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 Classifier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hyperparameters: {'learning_rate': 0.01, 'max_depth': 4, 'n_estimators': 100}</a:t>
                      </a:r>
                      <a:endParaRPr sz="11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hyperparameters: {'C': </a:t>
                      </a:r>
                      <a:r>
                        <a:rPr lang="en-GB" sz="1100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'class_weight': {, </a:t>
                      </a:r>
                      <a:r>
                        <a:rPr lang="en-GB" sz="1100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1}, 'penalty': '1</a:t>
                      </a:r>
                      <a:r>
                        <a:rPr lang="en-GB" sz="1100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'}</a:t>
                      </a:r>
                      <a:endParaRPr sz="11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311700" y="121600"/>
            <a:ext cx="8520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Scores with SMOTE Oversampling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500"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0" name="Google Shape;170;p17"/>
          <p:cNvGraphicFramePr/>
          <p:nvPr/>
        </p:nvGraphicFramePr>
        <p:xfrm>
          <a:off x="446000" y="65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{F31A617F-1A7A-480E-88F8-3DB83A1CAF49}</a:tableStyleId>
              </a:tblPr>
              <a:tblGrid>
                <a:gridCol w="1579150"/>
                <a:gridCol w="1043600"/>
                <a:gridCol w="993875"/>
                <a:gridCol w="844100"/>
                <a:gridCol w="877275"/>
                <a:gridCol w="2779775"/>
              </a:tblGrid>
              <a:tr h="42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</a:t>
                      </a:r>
                      <a:endParaRPr sz="15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F1-Score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Hyperparameters</a:t>
                      </a:r>
                      <a:endParaRPr sz="15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 Classifier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0.7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0.77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0.75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max_depth: 100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MLP Classifier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0.84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hidden_layer_sizes=(3), (20, 10, 5)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 Neighbors Classifier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Best n_neighbors:3</a:t>
                      </a:r>
                      <a:endParaRPr sz="11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2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Classifier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parameters: {'max_depth': 8, 'n_estimators': 200}</a:t>
                      </a:r>
                      <a:endParaRPr sz="11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508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Light Gradient Boosting 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hyperparameters: {'learning_rate': 1, 'max_depth': 5, 'num_leaves': 10}</a:t>
                      </a:r>
                      <a:endParaRPr sz="14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6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 Classifier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hyperparameters: {'learning_rate': 1, 'max_depth': 6, 'n_estimators': 100}</a:t>
                      </a:r>
                      <a:endParaRPr sz="11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2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2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r>
                        <a:rPr lang="en-GB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</a:t>
                      </a:r>
                      <a:endParaRPr sz="1400" u="none" cap="none" strike="noStrike">
                        <a:solidFill>
                          <a:srgbClr val="F9FBF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hyperparameters: {'C': 100, 'class_weight': </a:t>
                      </a:r>
                      <a:r>
                        <a:rPr lang="en-GB" sz="1100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‘Balanced’</a:t>
                      </a:r>
                      <a:r>
                        <a:rPr lang="en-GB" sz="1100" u="none" cap="none" strike="noStrike">
                          <a:solidFill>
                            <a:srgbClr val="F9FBF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'penalty': '1'}</a:t>
                      </a:r>
                      <a:endParaRPr sz="1100" u="none" cap="none" strike="noStrike">
                        <a:solidFill>
                          <a:srgbClr val="F9FBF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254500" y="208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371050" y="780775"/>
            <a:ext cx="85206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MLP classifier, Random Forest classifier and Light Gradient Boosting classifier performed well and can be concluded as best classifiers for fraud detection in e-commerce.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Transactions with a time difference of 1 second were fraudulent, and repeated devices/IP addresses  with different user ids were involved in more fraudulent transactions.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Furthermore, the best hyperparameters for some classifiers were different for different datasets, indicating that different tuning may be necessary for different datasets.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Undersampling did not perform well out of the three methods, which may be due to the loss of information, resulting in a reduction of the model's performance.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254500" y="208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latin typeface="Calibri"/>
                <a:ea typeface="Calibri"/>
                <a:cs typeface="Calibri"/>
                <a:sym typeface="Calibri"/>
              </a:rPr>
              <a:t>Challenges and Future work: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371050" y="780775"/>
            <a:ext cx="8403900" cy="3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rgbClr val="F9FBFD"/>
              </a:buClr>
              <a:buSzPts val="1300"/>
              <a:buFont typeface="Calibri"/>
              <a:buChar char="●"/>
            </a:pPr>
            <a:r>
              <a:rPr b="1"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b="1"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7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As we have around 150k samples, it is computationally expensive. 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After oversampling, it becomes even more expensive, and performing a grid search takes time.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Future Work:</a:t>
            </a:r>
            <a:endParaRPr b="1"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7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We will try using some more ensemble algorithms techniques like XG Boost, AdaBoost and Extra Tree Classifier.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Ensemble algorithms combine the predictions of multiple models, and thus can improve the performance of predictions.  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226100"/>
            <a:ext cx="84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latin typeface="Calibri"/>
                <a:ea typeface="Calibri"/>
                <a:cs typeface="Calibri"/>
                <a:sym typeface="Calibri"/>
              </a:rPr>
              <a:t>Introduction and Motivation: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916150"/>
            <a:ext cx="85206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6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Project objective: use machine learning to detect fraudulent transactions in e-commerce.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Problem addressed: increasing risk of fraud in e-commerce causing financial losses and poor customer experience.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Significance:  we would like to build models that enhances security, improves customer experience, and reduces costs for e-commerce companies.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Excitement: opportunity to explore visualization, machine learning techniques and apply them to a practical problem.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700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0" y="1565575"/>
            <a:ext cx="9144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4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490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4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257150" y="235100"/>
            <a:ext cx="832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657900" y="757575"/>
            <a:ext cx="8370600" cy="3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rPr b="1"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Overview of the dataset:</a:t>
            </a: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Our project will be using a combination of three datasets to train our machine       learning model first two obtained from kaggle and third from IP Addresses Live Database Real-time website.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Dataset 1:</a:t>
            </a: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The first dataset contains 151,112 rows of user and transaction information, like user's age, gender, and transaction history, such as the purchase date and amount. 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Dataset 2: </a:t>
            </a: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The second dataset contains a list of country names and the lower and upper bounds of IP addresses, which is essential for mapping IP addresses to their respective countries.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1416075" y="3260475"/>
            <a:ext cx="6425149" cy="6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4">
            <a:alphaModFix/>
          </a:blip>
          <a:srcRect b="50000" l="0" r="0" t="0"/>
          <a:stretch/>
        </p:blipFill>
        <p:spPr>
          <a:xfrm>
            <a:off x="2875113" y="4180850"/>
            <a:ext cx="309268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22525" y="244100"/>
            <a:ext cx="817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763900" y="816800"/>
            <a:ext cx="82644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Dataset 3: </a:t>
            </a: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We added the third dataset, 'Blacklisted_IP.csv', which contains a list of IP addresses associated with fraudulent activities in the real world. 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Preprocessing steps: </a:t>
            </a: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To prepare the datasets, we merged the first two datasets and converted IP addresses to quad-dot format to match the other datasets. Additionally, we checked if the IP addresses in the first dataset were blacklisted by referencing the third dataset.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Potential Problem:</a:t>
            </a: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Highly imbalanced dataset.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500" y="2672062"/>
            <a:ext cx="3551449" cy="18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4300" y="3188588"/>
            <a:ext cx="186575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39450" y="235100"/>
            <a:ext cx="8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Exploratory Data Analysis (EDA) and Preprocessing:</a:t>
            </a:r>
            <a:endParaRPr b="1" sz="2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636700" y="885250"/>
            <a:ext cx="75855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To understand the relation in the data and extract valuable insights we performed EDA. 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Checked for missing and null values.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Distribution of Categorical Variables: browser, sex, country, and source.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Feature Engineering: time difference, total purchase, purchase weekday/week, unique device_id/IP address per user, correlation matrix.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Distribution of Numerical Variables: time diff, purchase value, age.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Standardize the numerical features.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Label Encoding and Encoding of categorical variables using one hot encoding are performed.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0" y="180175"/>
            <a:ext cx="83877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Analyze trends of age and fraud count</a:t>
            </a:r>
            <a:endParaRPr b="1" sz="2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131700" y="825775"/>
            <a:ext cx="86130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Financial Pressure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Attitude Towards Risk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525" y="1089050"/>
            <a:ext cx="6319176" cy="23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113013" y="282450"/>
            <a:ext cx="783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2500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Which countries does fraud happening more?  </a:t>
            </a:r>
            <a:endParaRPr b="1" sz="25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827925" y="3179775"/>
            <a:ext cx="7120500" cy="1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Fraudulent transactions are happening more in United States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○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Economic power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○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-68004" l="-1055" r="-84095" t="-17144"/>
          <a:stretch/>
        </p:blipFill>
        <p:spPr>
          <a:xfrm>
            <a:off x="306775" y="783775"/>
            <a:ext cx="6593825" cy="416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400" y="1116450"/>
            <a:ext cx="4794848" cy="22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165125" y="127000"/>
            <a:ext cx="859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2500">
                <a:solidFill>
                  <a:srgbClr val="D1D5DB"/>
                </a:solidFill>
                <a:latin typeface="Calibri"/>
                <a:ea typeface="Calibri"/>
                <a:cs typeface="Calibri"/>
                <a:sym typeface="Calibri"/>
              </a:rPr>
              <a:t>Browser and Source for fraudulent Transactions:</a:t>
            </a:r>
            <a:endParaRPr b="1" sz="25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5986025" y="1033175"/>
            <a:ext cx="29820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Chrome	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○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Pop-up ads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○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SEO(Search Engine Optimization) and Ads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○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Click fraud 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○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Botnets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○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Fake websites - SEO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175" y="895987"/>
            <a:ext cx="5559101" cy="18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475" y="2981975"/>
            <a:ext cx="5128025" cy="18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394950" y="306875"/>
            <a:ext cx="80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Feature Engineering:</a:t>
            </a:r>
            <a:endParaRPr b="1" sz="2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683225" y="890025"/>
            <a:ext cx="72960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Added a new column for time difference between ‘signup’ and ‘purchase’ time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719999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9FBFD"/>
              </a:buClr>
              <a:buSzPts val="1500"/>
              <a:buFont typeface="Calibri"/>
              <a:buChar char="●"/>
            </a:pPr>
            <a:r>
              <a:rPr lang="en-GB" sz="1500">
                <a:solidFill>
                  <a:srgbClr val="F9FBFD"/>
                </a:solidFill>
                <a:latin typeface="Calibri"/>
                <a:ea typeface="Calibri"/>
                <a:cs typeface="Calibri"/>
                <a:sym typeface="Calibri"/>
              </a:rPr>
              <a:t>Discovered that all transactions with a time difference of 1 second were fraudulent.</a:t>
            </a:r>
            <a:endParaRPr sz="1500">
              <a:solidFill>
                <a:srgbClr val="F9FB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rgbClr val="ECECF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CECF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D1D5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275" y="2064125"/>
            <a:ext cx="4565626" cy="26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