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 SemiBold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 SemiBold"/>
      <p:regular r:id="rId21"/>
      <p:bold r:id="rId22"/>
    </p:embeddedFont>
    <p:embeddedFont>
      <p:font typeface="Maven Pro"/>
      <p:regular r:id="rId23"/>
      <p:bold r:id="rId24"/>
    </p:embeddedFont>
    <p:embeddedFont>
      <p:font typeface="Nuni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ffAjDIxASr/ISP5fH9AYTLQ6j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SemiBold-bold.fntdata"/><Relationship Id="rId21" Type="http://schemas.openxmlformats.org/officeDocument/2006/relationships/font" Target="fonts/MavenProSemiBold-regular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Medium-bold.fntdata"/><Relationship Id="rId25" Type="http://schemas.openxmlformats.org/officeDocument/2006/relationships/font" Target="fonts/NunitoMedium-regular.fntdata"/><Relationship Id="rId28" Type="http://schemas.openxmlformats.org/officeDocument/2006/relationships/font" Target="fonts/NunitoMedium-boldItalic.fntdata"/><Relationship Id="rId27" Type="http://schemas.openxmlformats.org/officeDocument/2006/relationships/font" Target="fonts/Nuni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NunitoSemiBold-italic.fntdata"/><Relationship Id="rId14" Type="http://schemas.openxmlformats.org/officeDocument/2006/relationships/font" Target="fonts/NunitoSemiBold-bold.fntdata"/><Relationship Id="rId17" Type="http://schemas.openxmlformats.org/officeDocument/2006/relationships/font" Target="fonts/Nunito-regular.fntdata"/><Relationship Id="rId16" Type="http://schemas.openxmlformats.org/officeDocument/2006/relationships/font" Target="fonts/NunitoSemiBold-boldItalic.fntdata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46e788d48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f46e788d48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46e788d48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f46e788d48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46e788d4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f46e788d4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46e788d48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f46e788d48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4682b29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f4682b29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46e788d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f46e788d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7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7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6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6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9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9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9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9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9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9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9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9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9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9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9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9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9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9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3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3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3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5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323350" y="1613825"/>
            <a:ext cx="55629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Heart Disease and Diabetes </a:t>
            </a:r>
            <a:r>
              <a:rPr lang="en"/>
              <a:t>prediction</a:t>
            </a:r>
            <a:r>
              <a:rPr lang="en"/>
              <a:t> using K-Nearest Neighbors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100025" y="47262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Levi Nielson and Vinay Achanta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f46e788d48_3_34"/>
          <p:cNvSpPr txBox="1"/>
          <p:nvPr>
            <p:ph idx="1" type="body"/>
          </p:nvPr>
        </p:nvSpPr>
        <p:spPr>
          <a:xfrm>
            <a:off x="978650" y="752700"/>
            <a:ext cx="8220900" cy="4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 SemiBold"/>
              <a:buChar char="●"/>
            </a:pPr>
            <a:r>
              <a:rPr lang="en" sz="1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Preprocessed by dropping highly correlated columns, dropping rows with missing values, and standardizing the numeric columns.</a:t>
            </a:r>
            <a:endParaRPr sz="16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 SemiBold"/>
              <a:buChar char="●"/>
            </a:pPr>
            <a:r>
              <a:rPr lang="en" sz="1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The target variable is binary encoded to be either 0 (no disease) or 1 (disease)</a:t>
            </a:r>
            <a:endParaRPr sz="16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 SemiBold"/>
              <a:buChar char="●"/>
            </a:pPr>
            <a:r>
              <a:rPr lang="en" sz="1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The KNN algorithm is then applied by iterating over all possible combinations of attributes and K-values.</a:t>
            </a:r>
            <a:endParaRPr sz="16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 SemiBold"/>
              <a:buChar char="●"/>
            </a:pPr>
            <a:r>
              <a:rPr lang="en" sz="1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is split into training and testing </a:t>
            </a:r>
            <a:endParaRPr sz="16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 SemiBold"/>
              <a:buChar char="●"/>
            </a:pPr>
            <a:r>
              <a:rPr lang="en" sz="1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The model is evaluated using 10-fold cross-validation</a:t>
            </a:r>
            <a:endParaRPr sz="16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 SemiBold"/>
              <a:buChar char="●"/>
            </a:pPr>
            <a:r>
              <a:rPr lang="en" sz="1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For each fold, the precision, recall, and F1 score are computed for the positive class (i.e., disease).</a:t>
            </a:r>
            <a:endParaRPr sz="16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 SemiBold"/>
              <a:buChar char="●"/>
            </a:pPr>
            <a:r>
              <a:rPr lang="en" sz="1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The best combination of attributes and K-value is chosen based on the highest F1 score.</a:t>
            </a:r>
            <a:endParaRPr sz="16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84" name="Google Shape;284;g1f46e788d48_3_34"/>
          <p:cNvSpPr txBox="1"/>
          <p:nvPr>
            <p:ph type="title"/>
          </p:nvPr>
        </p:nvSpPr>
        <p:spPr>
          <a:xfrm>
            <a:off x="1048200" y="151250"/>
            <a:ext cx="797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2100">
                <a:solidFill>
                  <a:srgbClr val="434343"/>
                </a:solidFill>
              </a:rPr>
              <a:t>Steps:</a:t>
            </a:r>
            <a:endParaRPr sz="2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46e788d48_3_26"/>
          <p:cNvSpPr txBox="1"/>
          <p:nvPr>
            <p:ph type="title"/>
          </p:nvPr>
        </p:nvSpPr>
        <p:spPr>
          <a:xfrm>
            <a:off x="985113" y="486875"/>
            <a:ext cx="7305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   Part-I Predicting Heart Disease</a:t>
            </a:r>
            <a:endParaRPr/>
          </a:p>
        </p:txBody>
      </p:sp>
      <p:sp>
        <p:nvSpPr>
          <p:cNvPr id="290" name="Google Shape;290;g1f46e788d48_3_26"/>
          <p:cNvSpPr txBox="1"/>
          <p:nvPr>
            <p:ph idx="1" type="body"/>
          </p:nvPr>
        </p:nvSpPr>
        <p:spPr>
          <a:xfrm>
            <a:off x="853001" y="1155600"/>
            <a:ext cx="7762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/>
              <a:t>Dataset</a:t>
            </a:r>
            <a:r>
              <a:rPr lang="en" sz="1600"/>
              <a:t>:</a:t>
            </a:r>
            <a:r>
              <a:rPr lang="en" sz="1400"/>
              <a:t> </a:t>
            </a:r>
            <a:r>
              <a:rPr lang="en" sz="1400">
                <a:solidFill>
                  <a:srgbClr val="434343"/>
                </a:solidFill>
              </a:rPr>
              <a:t> 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Heart Disease Cleveland Dataset from UCI Machine Learning Repository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400">
                <a:solidFill>
                  <a:srgbClr val="434343"/>
                </a:solidFill>
              </a:rPr>
              <a:t>Contains 303 instances and 14 attributes</a:t>
            </a:r>
            <a:r>
              <a:rPr lang="en" sz="1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Running KNN algorithm showed that </a:t>
            </a:r>
            <a:r>
              <a:rPr lang="en" sz="1400"/>
              <a:t>gender, cp (Constrictive Pericarditis), and slope (relates to exercise induced increments in heart rate)</a:t>
            </a:r>
            <a:r>
              <a:rPr lang="en" sz="1400"/>
              <a:t> where the among the best indicators of heart disease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g1f46e788d48_3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0" y="3102100"/>
            <a:ext cx="8839200" cy="8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46e788d48_3_3"/>
          <p:cNvSpPr txBox="1"/>
          <p:nvPr>
            <p:ph type="title"/>
          </p:nvPr>
        </p:nvSpPr>
        <p:spPr>
          <a:xfrm>
            <a:off x="1244700" y="598575"/>
            <a:ext cx="78228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0" lang="en" sz="2100">
                <a:solidFill>
                  <a:srgbClr val="434343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Part-1 Predicting Heart Disease using KNN Results</a:t>
            </a:r>
            <a:endParaRPr b="0" sz="2100">
              <a:solidFill>
                <a:srgbClr val="434343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97" name="Google Shape;297;g1f46e788d48_3_3"/>
          <p:cNvSpPr txBox="1"/>
          <p:nvPr>
            <p:ph idx="1" type="body"/>
          </p:nvPr>
        </p:nvSpPr>
        <p:spPr>
          <a:xfrm>
            <a:off x="1322925" y="1248175"/>
            <a:ext cx="7744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best combination of attributes and K-value for the Diabetes prediction dataset that produced the highest F1-score was: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3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Attributes: sex, cp_s, slope_s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K-value: 4 and 7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Precision: 0.7484276729559748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Recall: 0.8561151079136691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F1-score: 0.7986577181208053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46e788d48_3_17"/>
          <p:cNvSpPr txBox="1"/>
          <p:nvPr>
            <p:ph type="title"/>
          </p:nvPr>
        </p:nvSpPr>
        <p:spPr>
          <a:xfrm>
            <a:off x="1157775" y="1321325"/>
            <a:ext cx="73059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   Part-II </a:t>
            </a:r>
            <a:r>
              <a:rPr lang="en"/>
              <a:t>Predicting</a:t>
            </a:r>
            <a:endParaRPr/>
          </a:p>
        </p:txBody>
      </p:sp>
      <p:sp>
        <p:nvSpPr>
          <p:cNvPr id="303" name="Google Shape;303;g1f46e788d48_3_17"/>
          <p:cNvSpPr txBox="1"/>
          <p:nvPr>
            <p:ph idx="1" type="body"/>
          </p:nvPr>
        </p:nvSpPr>
        <p:spPr>
          <a:xfrm>
            <a:off x="102565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/>
              <a:t>Dataset</a:t>
            </a:r>
            <a:r>
              <a:rPr lang="en" sz="1500"/>
              <a:t>:</a:t>
            </a:r>
            <a:r>
              <a:rPr lang="en"/>
              <a:t> </a:t>
            </a: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National Institute of Diabetes and Digestive and Kidney Diseases</a:t>
            </a:r>
            <a:r>
              <a:rPr lang="en"/>
              <a:t> Dataset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</a:t>
            </a:r>
            <a:r>
              <a:rPr lang="en"/>
              <a:t> </a:t>
            </a:r>
            <a:r>
              <a:rPr lang="en"/>
              <a:t>medical information on 768 people with diabetes, and we wanted to see how well we could predict that someone would have diabetes given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 a similar algorithm showed that glucose, insulin, BMI, diabetes pedigree function, and age where the among the best indicators of diabetes</a:t>
            </a:r>
            <a:endParaRPr/>
          </a:p>
        </p:txBody>
      </p:sp>
      <p:pic>
        <p:nvPicPr>
          <p:cNvPr id="304" name="Google Shape;304;g1f46e788d48_3_17"/>
          <p:cNvPicPr preferRelativeResize="0"/>
          <p:nvPr/>
        </p:nvPicPr>
        <p:blipFill rotWithShape="1">
          <a:blip r:embed="rId3">
            <a:alphaModFix/>
          </a:blip>
          <a:srcRect b="5005" l="0" r="1224" t="1265"/>
          <a:stretch/>
        </p:blipFill>
        <p:spPr>
          <a:xfrm>
            <a:off x="4293850" y="-12"/>
            <a:ext cx="2525500" cy="17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1f46e788d48_3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923" y="3984400"/>
            <a:ext cx="6657549" cy="9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4682b2936_0_6"/>
          <p:cNvSpPr txBox="1"/>
          <p:nvPr>
            <p:ph type="title"/>
          </p:nvPr>
        </p:nvSpPr>
        <p:spPr>
          <a:xfrm>
            <a:off x="1244700" y="598575"/>
            <a:ext cx="78228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2100">
                <a:solidFill>
                  <a:srgbClr val="434343"/>
                </a:solidFill>
              </a:rPr>
              <a:t>Part-2 Predicting Diabetes using K-Nearest Neighbors</a:t>
            </a:r>
            <a:endParaRPr sz="2100">
              <a:solidFill>
                <a:srgbClr val="434343"/>
              </a:solidFill>
            </a:endParaRPr>
          </a:p>
        </p:txBody>
      </p:sp>
      <p:sp>
        <p:nvSpPr>
          <p:cNvPr id="311" name="Google Shape;311;g1f4682b2936_0_6"/>
          <p:cNvSpPr txBox="1"/>
          <p:nvPr>
            <p:ph idx="1" type="body"/>
          </p:nvPr>
        </p:nvSpPr>
        <p:spPr>
          <a:xfrm>
            <a:off x="1201225" y="1248175"/>
            <a:ext cx="7744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best combination of attributes and K-value for the Diabetes prediction dataset that produced the highest F1-score was: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3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Attributes: Glucose_s, Insulin_s, BMI_s, DiabetesPedigreeFunction_s, Age_s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K-value: 7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Precision: 0.6387959866220736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Recall: 0.7126865671641791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F1-score: 0.673721340388007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f46e788d48_0_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7" name="Google Shape;317;g1f46e788d48_0_0"/>
          <p:cNvSpPr txBox="1"/>
          <p:nvPr>
            <p:ph idx="1" type="body"/>
          </p:nvPr>
        </p:nvSpPr>
        <p:spPr>
          <a:xfrm>
            <a:off x="1303800" y="1372900"/>
            <a:ext cx="7030500" cy="3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434343"/>
                </a:solidFill>
                <a:latin typeface="Nunito Medium"/>
                <a:ea typeface="Nunito Medium"/>
                <a:cs typeface="Nunito Medium"/>
                <a:sym typeface="Nunito Medium"/>
              </a:rPr>
              <a:t>Helps in early detection, and treatment </a:t>
            </a:r>
            <a:endParaRPr sz="1500">
              <a:solidFill>
                <a:srgbClr val="434343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434343"/>
                </a:solidFill>
                <a:latin typeface="Nunito Medium"/>
                <a:ea typeface="Nunito Medium"/>
                <a:cs typeface="Nunito Medium"/>
                <a:sym typeface="Nunito Medium"/>
              </a:rPr>
              <a:t>Reduce healthcare costs </a:t>
            </a:r>
            <a:endParaRPr sz="1500">
              <a:solidFill>
                <a:srgbClr val="434343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434343"/>
                </a:solidFill>
                <a:latin typeface="Nunito Medium"/>
                <a:ea typeface="Nunito Medium"/>
                <a:cs typeface="Nunito Medium"/>
                <a:sym typeface="Nunito Medium"/>
              </a:rPr>
              <a:t>Help healthcare professionals in their decision-making process.</a:t>
            </a:r>
            <a:endParaRPr sz="15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Medium"/>
              <a:buChar char="●"/>
            </a:pPr>
            <a:r>
              <a:rPr lang="en" sz="1500">
                <a:latin typeface="Nunito Medium"/>
                <a:ea typeface="Nunito Medium"/>
                <a:cs typeface="Nunito Medium"/>
                <a:sym typeface="Nunito Medium"/>
              </a:rPr>
              <a:t>Type 2 diabetes is more common in people over age 40, and professionals says Type 2 diabetes has stronger link to family history than Type 1</a:t>
            </a:r>
            <a:endParaRPr sz="15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