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70" r:id="rId5"/>
    <p:sldId id="264" r:id="rId6"/>
    <p:sldId id="265" r:id="rId7"/>
    <p:sldId id="266" r:id="rId8"/>
    <p:sldId id="267" r:id="rId9"/>
    <p:sldId id="263" r:id="rId10"/>
    <p:sldId id="268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256" y="-80"/>
      </p:cViewPr>
      <p:guideLst>
        <p:guide orient="horz" pos="2160"/>
        <p:guide pos="2880"/>
      </p:guideLst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0.022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0.022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0.022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0.022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2250792"/>
        <c:axId val="2101900808"/>
      </c:barChart>
      <c:catAx>
        <c:axId val="21022507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i="0"/>
            </a:pPr>
            <a:endParaRPr lang="en-US"/>
          </a:p>
        </c:txPr>
        <c:crossAx val="2101900808"/>
        <c:crosses val="autoZero"/>
        <c:auto val="1"/>
        <c:lblAlgn val="ctr"/>
        <c:lblOffset val="100"/>
        <c:noMultiLvlLbl val="0"/>
      </c:catAx>
      <c:valAx>
        <c:axId val="2101900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22507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Cost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Cost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14.14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Cost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31.31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Cost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18.18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9436456"/>
        <c:axId val="2108481016"/>
      </c:barChart>
      <c:catAx>
        <c:axId val="20994364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i="0"/>
            </a:pPr>
            <a:endParaRPr lang="en-US"/>
          </a:p>
        </c:txPr>
        <c:crossAx val="2108481016"/>
        <c:crosses val="autoZero"/>
        <c:auto val="1"/>
        <c:lblAlgn val="ctr"/>
        <c:lblOffset val="100"/>
        <c:noMultiLvlLbl val="0"/>
      </c:catAx>
      <c:valAx>
        <c:axId val="2108481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94364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15.95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17.4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15.95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18.85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1673576"/>
        <c:axId val="2119051192"/>
      </c:barChart>
      <c:catAx>
        <c:axId val="-2121673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9051192"/>
        <c:crosses val="autoZero"/>
        <c:auto val="1"/>
        <c:lblAlgn val="ctr"/>
        <c:lblOffset val="100"/>
        <c:noMultiLvlLbl val="0"/>
      </c:catAx>
      <c:valAx>
        <c:axId val="2119051192"/>
        <c:scaling>
          <c:orientation val="minMax"/>
          <c:min val="0.1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16735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ACEEB-2489-3444-8073-B40434AB7DE4}" type="datetimeFigureOut">
              <a:rPr lang="en-US" smtClean="0"/>
              <a:t>11/7/16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86822-A23E-CA4D-8636-F868FCBE50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85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86822-A23E-CA4D-8636-F868FCBE50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86822-A23E-CA4D-8636-F868FCBE50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86822-A23E-CA4D-8636-F868FCBE50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86822-A23E-CA4D-8636-F868FCBE50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86822-A23E-CA4D-8636-F868FCBE50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86822-A23E-CA4D-8636-F868FCBE500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86822-A23E-CA4D-8636-F868FCBE50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86822-A23E-CA4D-8636-F868FCBE500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D43-64E4-164F-B3D1-DC031F314B85}" type="datetimeFigureOut">
              <a:rPr lang="en-US" smtClean="0"/>
              <a:t>11/7/16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263E-FE4A-E44A-9A98-F868747AF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2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D43-64E4-164F-B3D1-DC031F314B85}" type="datetimeFigureOut">
              <a:rPr lang="en-US" smtClean="0"/>
              <a:t>11/7/16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263E-FE4A-E44A-9A98-F868747AF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5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D43-64E4-164F-B3D1-DC031F314B85}" type="datetimeFigureOut">
              <a:rPr lang="en-US" smtClean="0"/>
              <a:t>11/7/16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263E-FE4A-E44A-9A98-F868747AF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8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D43-64E4-164F-B3D1-DC031F314B85}" type="datetimeFigureOut">
              <a:rPr lang="en-US" smtClean="0"/>
              <a:t>11/7/16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263E-FE4A-E44A-9A98-F868747AF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D43-64E4-164F-B3D1-DC031F314B85}" type="datetimeFigureOut">
              <a:rPr lang="en-US" smtClean="0"/>
              <a:t>11/7/16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263E-FE4A-E44A-9A98-F868747AF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2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D43-64E4-164F-B3D1-DC031F314B85}" type="datetimeFigureOut">
              <a:rPr lang="en-US" smtClean="0"/>
              <a:t>11/7/16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263E-FE4A-E44A-9A98-F868747AF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3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D43-64E4-164F-B3D1-DC031F314B85}" type="datetimeFigureOut">
              <a:rPr lang="en-US" smtClean="0"/>
              <a:t>11/7/16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263E-FE4A-E44A-9A98-F868747AF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9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D43-64E4-164F-B3D1-DC031F314B85}" type="datetimeFigureOut">
              <a:rPr lang="en-US" smtClean="0"/>
              <a:t>11/7/16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263E-FE4A-E44A-9A98-F868747AF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D43-64E4-164F-B3D1-DC031F314B85}" type="datetimeFigureOut">
              <a:rPr lang="en-US" smtClean="0"/>
              <a:t>11/7/16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263E-FE4A-E44A-9A98-F868747AF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0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D43-64E4-164F-B3D1-DC031F314B85}" type="datetimeFigureOut">
              <a:rPr lang="en-US" smtClean="0"/>
              <a:t>11/7/16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263E-FE4A-E44A-9A98-F868747AF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9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D43-64E4-164F-B3D1-DC031F314B85}" type="datetimeFigureOut">
              <a:rPr lang="en-US" smtClean="0"/>
              <a:t>11/7/16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263E-FE4A-E44A-9A98-F868747AF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9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D5D43-64E4-164F-B3D1-DC031F314B85}" type="datetimeFigureOut">
              <a:rPr lang="en-US" smtClean="0"/>
              <a:t>11/7/16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8263E-FE4A-E44A-9A98-F868747AF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ega.com/pressure/pdf/PXSCX.pdf" TargetMode="External"/><Relationship Id="rId4" Type="http://schemas.openxmlformats.org/officeDocument/2006/relationships/hyperlink" Target="Http://www.digikey.com/product-detail/en/te-connectivity-measurement-specialties/MS561101BA03-00/223-1621-ND/5277498" TargetMode="External"/><Relationship Id="rId5" Type="http://schemas.openxmlformats.org/officeDocument/2006/relationships/hyperlink" Target="https://drotek.com/shop/en/home/44-ms5611-pressure-barometric-board.html" TargetMode="External"/><Relationship Id="rId6" Type="http://schemas.openxmlformats.org/officeDocument/2006/relationships/hyperlink" Target="https://github.com/jarzebski/Arduino-MS5611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chart" Target="../charts/chart1.xml"/><Relationship Id="rId5" Type="http://schemas.openxmlformats.org/officeDocument/2006/relationships/chart" Target="../charts/chart2.xml"/><Relationship Id="rId6" Type="http://schemas.openxmlformats.org/officeDocument/2006/relationships/chart" Target="../charts/chart3.xml"/><Relationship Id="rId7" Type="http://schemas.openxmlformats.org/officeDocument/2006/relationships/image" Target="../media/image6.png"/><Relationship Id="rId8" Type="http://schemas.openxmlformats.org/officeDocument/2006/relationships/image" Target="../media/image5.png"/><Relationship Id="rId9" Type="http://schemas.openxmlformats.org/officeDocument/2006/relationships/image" Target="../media/image4.png"/><Relationship Id="rId10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7343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Avionics Bay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Pressure Transducer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Preliminary Design Review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(In progress)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38723"/>
            <a:ext cx="6400800" cy="1752600"/>
          </a:xfrm>
        </p:spPr>
        <p:txBody>
          <a:bodyPr/>
          <a:lstStyle/>
          <a:p>
            <a:r>
              <a:rPr lang="en-US" dirty="0" smtClean="0"/>
              <a:t>Sam Vineyard</a:t>
            </a:r>
          </a:p>
          <a:p>
            <a:r>
              <a:rPr lang="en-US" dirty="0" smtClean="0"/>
              <a:t>Avionics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814" y="625927"/>
            <a:ext cx="2507110" cy="189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2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1960439" y="0"/>
            <a:ext cx="5811961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682496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5" y="174861"/>
            <a:ext cx="1717624" cy="1301424"/>
          </a:xfrm>
          <a:prstGeom prst="rect">
            <a:avLst/>
          </a:prstGeom>
        </p:spPr>
      </p:pic>
      <p:sp>
        <p:nvSpPr>
          <p:cNvPr id="8" name="Title 6"/>
          <p:cNvSpPr txBox="1">
            <a:spLocks/>
          </p:cNvSpPr>
          <p:nvPr/>
        </p:nvSpPr>
        <p:spPr>
          <a:xfrm>
            <a:off x="1604839" y="-21674"/>
            <a:ext cx="5811961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3600" b="1" dirty="0" smtClean="0">
                <a:solidFill>
                  <a:schemeClr val="accent1"/>
                </a:solidFill>
                <a:latin typeface="Arial"/>
                <a:cs typeface="Arial"/>
              </a:rPr>
              <a:t>Breakout Board MS5611</a:t>
            </a:r>
            <a:r>
              <a:rPr lang="fi-FI" sz="3600" b="1" dirty="0">
                <a:solidFill>
                  <a:schemeClr val="accent1"/>
                </a:solidFill>
                <a:latin typeface="Arial"/>
                <a:cs typeface="Arial"/>
              </a:rPr>
              <a:t>-01BA03</a:t>
            </a:r>
            <a:endParaRPr lang="en-US" sz="36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555" y="349705"/>
            <a:ext cx="1473905" cy="11265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15" y="1944159"/>
            <a:ext cx="5723741" cy="390586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95997" y="5888503"/>
            <a:ext cx="352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Figure 1: </a:t>
            </a:r>
            <a:r>
              <a:rPr lang="en-US" dirty="0">
                <a:solidFill>
                  <a:schemeClr val="accent1"/>
                </a:solidFill>
              </a:rPr>
              <a:t>Example I2C </a:t>
            </a:r>
            <a:r>
              <a:rPr lang="en-US" dirty="0" smtClean="0">
                <a:solidFill>
                  <a:schemeClr val="accent1"/>
                </a:solidFill>
              </a:rPr>
              <a:t>connection of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 breakout board to Arduino Mini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163733" y="2208940"/>
            <a:ext cx="2506133" cy="2758169"/>
          </a:xfrm>
        </p:spPr>
        <p:txBody>
          <a:bodyPr>
            <a:noAutofit/>
          </a:bodyPr>
          <a:lstStyle/>
          <a:p>
            <a:r>
              <a:rPr lang="en-US" sz="2000" dirty="0" smtClean="0"/>
              <a:t>Breakout board primarily used for prototyping and testing </a:t>
            </a:r>
          </a:p>
          <a:p>
            <a:r>
              <a:rPr lang="en-US" sz="2000" dirty="0" smtClean="0"/>
              <a:t>Data read to Arduino microcontroller for </a:t>
            </a:r>
            <a:r>
              <a:rPr lang="en-US" sz="2000" dirty="0" smtClean="0"/>
              <a:t>processing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043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1960439" y="0"/>
            <a:ext cx="5811961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accent1"/>
                </a:solidFill>
                <a:latin typeface="Arial"/>
                <a:cs typeface="Arial"/>
              </a:rPr>
              <a:t>Appendix A: Reference Documents </a:t>
            </a:r>
            <a:endParaRPr lang="en-US" sz="36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682496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5" y="174861"/>
            <a:ext cx="1717624" cy="13014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4577" y="3760591"/>
            <a:ext cx="79173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u="sng" dirty="0">
              <a:solidFill>
                <a:srgbClr val="000000"/>
              </a:solidFill>
              <a:hlinkClick r:id="rId3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5799" y="2088444"/>
            <a:ext cx="706684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MS5611</a:t>
            </a:r>
            <a:r>
              <a:rPr lang="fi-FI" dirty="0"/>
              <a:t>-</a:t>
            </a:r>
            <a:r>
              <a:rPr lang="fi-FI" dirty="0" smtClean="0"/>
              <a:t>01BA03 datasheet</a:t>
            </a:r>
          </a:p>
          <a:p>
            <a:r>
              <a:rPr lang="fi-FI" dirty="0"/>
              <a:t>	</a:t>
            </a:r>
            <a:endParaRPr lang="fi-FI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://www.digikey.com/product-detail/en/te-connectivity-measurement-specialties/MS561101BA03-00/223-1621-ND/5277498</a:t>
            </a:r>
            <a:endParaRPr lang="en-US" dirty="0"/>
          </a:p>
          <a:p>
            <a:endParaRPr lang="fi-FI" dirty="0" smtClean="0"/>
          </a:p>
          <a:p>
            <a:r>
              <a:rPr lang="fi-FI" dirty="0" smtClean="0"/>
              <a:t>MS5611</a:t>
            </a:r>
            <a:r>
              <a:rPr lang="fi-FI" dirty="0"/>
              <a:t>-01BA03 </a:t>
            </a:r>
            <a:r>
              <a:rPr lang="fi-FI" dirty="0" smtClean="0"/>
              <a:t>breakout board for prototyping  </a:t>
            </a:r>
          </a:p>
          <a:p>
            <a:endParaRPr lang="fi-FI" dirty="0" smtClean="0"/>
          </a:p>
          <a:p>
            <a:r>
              <a:rPr lang="fi-FI" dirty="0">
                <a:hlinkClick r:id="rId5"/>
              </a:rPr>
              <a:t>https://drotek.com/shop/en/home/44-ms5611-pressure-barometric-</a:t>
            </a:r>
            <a:r>
              <a:rPr lang="fi-FI" dirty="0" smtClean="0">
                <a:hlinkClick r:id="rId5"/>
              </a:rPr>
              <a:t>board.html</a:t>
            </a:r>
            <a:r>
              <a:rPr lang="fi-FI" dirty="0" smtClean="0"/>
              <a:t> </a:t>
            </a:r>
          </a:p>
          <a:p>
            <a:endParaRPr lang="fi-FI" dirty="0"/>
          </a:p>
          <a:p>
            <a:r>
              <a:rPr lang="fi-FI" dirty="0"/>
              <a:t>MS5611-01BA03 </a:t>
            </a:r>
            <a:r>
              <a:rPr lang="fi-FI" dirty="0" smtClean="0"/>
              <a:t>example code on github </a:t>
            </a:r>
          </a:p>
          <a:p>
            <a:endParaRPr lang="fi-FI" dirty="0"/>
          </a:p>
          <a:p>
            <a:r>
              <a:rPr lang="fi-FI" dirty="0">
                <a:hlinkClick r:id="rId6"/>
              </a:rPr>
              <a:t>https://github.com/jarzebski/Arduino-</a:t>
            </a:r>
            <a:r>
              <a:rPr lang="fi-FI" dirty="0" smtClean="0">
                <a:hlinkClick r:id="rId6"/>
              </a:rPr>
              <a:t>MS5611</a:t>
            </a:r>
            <a:endParaRPr lang="fi-FI" dirty="0" smtClean="0"/>
          </a:p>
          <a:p>
            <a:endParaRPr lang="fi-FI" dirty="0" smtClean="0"/>
          </a:p>
          <a:p>
            <a:endParaRPr lang="fi-FI" dirty="0"/>
          </a:p>
          <a:p>
            <a:endParaRPr lang="fi-FI" dirty="0"/>
          </a:p>
          <a:p>
            <a:r>
              <a:rPr lang="fi-FI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4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4159"/>
            <a:ext cx="8229600" cy="4913841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For </a:t>
            </a:r>
            <a:r>
              <a:rPr lang="en-US" sz="2000" b="1" dirty="0"/>
              <a:t>A</a:t>
            </a:r>
            <a:r>
              <a:rPr lang="en-US" sz="2000" b="1" dirty="0" smtClean="0"/>
              <a:t>vionics </a:t>
            </a:r>
            <a:r>
              <a:rPr lang="en-US" sz="2000" b="1" dirty="0"/>
              <a:t>B</a:t>
            </a:r>
            <a:r>
              <a:rPr lang="en-US" sz="2000" b="1" dirty="0" smtClean="0"/>
              <a:t>ay</a:t>
            </a:r>
            <a:r>
              <a:rPr lang="en-US" sz="2000" dirty="0"/>
              <a:t>:</a:t>
            </a:r>
          </a:p>
          <a:p>
            <a:r>
              <a:rPr lang="en-US" sz="2000" dirty="0" smtClean="0"/>
              <a:t>high </a:t>
            </a:r>
            <a:r>
              <a:rPr lang="en-US" sz="2000" dirty="0" smtClean="0"/>
              <a:t>accuracy low pressure sensing on order of ~ 0.2 psia</a:t>
            </a:r>
            <a:endParaRPr lang="en-US" sz="2000" dirty="0"/>
          </a:p>
          <a:p>
            <a:r>
              <a:rPr lang="en-US" sz="2000" dirty="0" smtClean="0"/>
              <a:t>IC </a:t>
            </a:r>
            <a:r>
              <a:rPr lang="en-US" sz="2000" dirty="0" smtClean="0"/>
              <a:t>breakout </a:t>
            </a:r>
            <a:r>
              <a:rPr lang="en-US" sz="2000" dirty="0"/>
              <a:t>board </a:t>
            </a:r>
            <a:r>
              <a:rPr lang="en-US" sz="2000" dirty="0" smtClean="0"/>
              <a:t>available for prototyping/testing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ermination style compatible with PCB</a:t>
            </a:r>
            <a:endParaRPr lang="en-US" sz="2000" dirty="0"/>
          </a:p>
          <a:p>
            <a:r>
              <a:rPr lang="en-US" sz="2000" dirty="0" smtClean="0"/>
              <a:t>digital </a:t>
            </a:r>
            <a:r>
              <a:rPr lang="en-US" sz="2000" dirty="0"/>
              <a:t>output read by </a:t>
            </a:r>
            <a:r>
              <a:rPr lang="en-US" sz="2000" dirty="0" smtClean="0"/>
              <a:t>microcontroller </a:t>
            </a:r>
          </a:p>
          <a:p>
            <a:r>
              <a:rPr lang="pt-BR" sz="2000" dirty="0" err="1" smtClean="0"/>
              <a:t>cost</a:t>
            </a:r>
            <a:r>
              <a:rPr lang="pt-BR" sz="2000" dirty="0" smtClean="0"/>
              <a:t>:  </a:t>
            </a:r>
            <a:r>
              <a:rPr lang="pt-BR" sz="2000" dirty="0"/>
              <a:t>&lt;</a:t>
            </a:r>
            <a:r>
              <a:rPr lang="pt-BR" sz="2000" dirty="0" smtClean="0"/>
              <a:t> $</a:t>
            </a:r>
            <a:r>
              <a:rPr lang="pt-BR" sz="2000" dirty="0" smtClean="0"/>
              <a:t>20</a:t>
            </a:r>
          </a:p>
          <a:p>
            <a:r>
              <a:rPr lang="pt-BR" sz="2000" dirty="0" err="1"/>
              <a:t>power</a:t>
            </a:r>
            <a:r>
              <a:rPr lang="pt-BR" sz="2000" dirty="0"/>
              <a:t> </a:t>
            </a:r>
            <a:r>
              <a:rPr lang="pt-BR" sz="2000" dirty="0" err="1"/>
              <a:t>efficient</a:t>
            </a:r>
            <a:r>
              <a:rPr lang="pt-BR" sz="2000" dirty="0"/>
              <a:t>: &lt;  tens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mA</a:t>
            </a: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	</a:t>
            </a:r>
            <a:endParaRPr lang="pt-BR" sz="2000" dirty="0"/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1068705" y="0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accent1"/>
                </a:solidFill>
                <a:latin typeface="Arial"/>
                <a:cs typeface="Arial"/>
              </a:rPr>
              <a:t>Requirements </a:t>
            </a:r>
            <a:endParaRPr lang="en-US" sz="36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682496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5" y="174861"/>
            <a:ext cx="1717624" cy="130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54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1960439" y="0"/>
            <a:ext cx="5811961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accent1"/>
                </a:solidFill>
                <a:latin typeface="Arial"/>
                <a:cs typeface="Arial"/>
              </a:rPr>
              <a:t>Avionics Bay Pressure Transducer Trade Study </a:t>
            </a:r>
            <a:endParaRPr lang="en-US" sz="36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682496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5" y="174861"/>
            <a:ext cx="1717624" cy="1301424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rcRect t="1105" b="1105"/>
          <a:stretch>
            <a:fillRect/>
          </a:stretch>
        </p:blipFill>
        <p:spPr>
          <a:xfrm>
            <a:off x="242815" y="1816034"/>
            <a:ext cx="8629027" cy="474563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739" y="1891110"/>
            <a:ext cx="279400" cy="26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5565" y="1891110"/>
            <a:ext cx="254000" cy="266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0322" y="1891110"/>
            <a:ext cx="266700" cy="279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7087" y="1916510"/>
            <a:ext cx="2413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6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1960439" y="0"/>
            <a:ext cx="5811961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accent1"/>
                </a:solidFill>
                <a:latin typeface="Arial"/>
                <a:cs typeface="Arial"/>
              </a:rPr>
              <a:t>Visual Comparison of Pressure Transducers</a:t>
            </a:r>
            <a:endParaRPr lang="en-US" sz="36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682496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5" y="174861"/>
            <a:ext cx="1717624" cy="1301424"/>
          </a:xfrm>
          <a:prstGeom prst="rect">
            <a:avLst/>
          </a:prstGeom>
        </p:spPr>
      </p:pic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033070767"/>
              </p:ext>
            </p:extLst>
          </p:nvPr>
        </p:nvGraphicFramePr>
        <p:xfrm>
          <a:off x="705554" y="2271888"/>
          <a:ext cx="2525889" cy="3471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3857" y="3700690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+/- </a:t>
            </a:r>
          </a:p>
          <a:p>
            <a:r>
              <a:rPr lang="en-US" b="1" dirty="0" smtClean="0"/>
              <a:t>PSIA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52784" y="370069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PSIA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77434" y="5425513"/>
            <a:ext cx="1188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Operating</a:t>
            </a:r>
            <a:br>
              <a:rPr lang="en-US" b="1" dirty="0" smtClean="0"/>
            </a:br>
            <a:r>
              <a:rPr lang="en-US" b="1" dirty="0" smtClean="0"/>
              <a:t> Pressure </a:t>
            </a:r>
            <a:endParaRPr lang="en-US" b="1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671688124"/>
              </p:ext>
            </p:extLst>
          </p:nvPr>
        </p:nvGraphicFramePr>
        <p:xfrm>
          <a:off x="6300467" y="2271889"/>
          <a:ext cx="2341376" cy="3476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976909" y="37006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$</a:t>
            </a:r>
            <a:endParaRPr lang="en-US" b="1" dirty="0"/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802652341"/>
              </p:ext>
            </p:extLst>
          </p:nvPr>
        </p:nvGraphicFramePr>
        <p:xfrm>
          <a:off x="3671002" y="2315584"/>
          <a:ext cx="2305907" cy="3189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2647" y="6265004"/>
            <a:ext cx="241300" cy="254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0146" y="6265004"/>
            <a:ext cx="266700" cy="279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5784" y="6277704"/>
            <a:ext cx="254000" cy="2667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4192" y="6321038"/>
            <a:ext cx="279400" cy="2667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3292" y="6056621"/>
            <a:ext cx="934294" cy="72488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16846" y="6056621"/>
            <a:ext cx="874016" cy="6474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73947" y="5987670"/>
            <a:ext cx="1047002" cy="71637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10525" y="6080305"/>
            <a:ext cx="925884" cy="6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01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1960439" y="0"/>
            <a:ext cx="5811961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accent1"/>
                </a:solidFill>
                <a:latin typeface="Arial"/>
                <a:cs typeface="Arial"/>
              </a:rPr>
              <a:t>Choice of Pressure Transducer</a:t>
            </a:r>
            <a:endParaRPr lang="en-US" sz="36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682496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5" y="174861"/>
            <a:ext cx="1717624" cy="1301424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44159"/>
            <a:ext cx="510257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i-FI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fi-FI" sz="2000" b="1" dirty="0" smtClean="0">
                <a:solidFill>
                  <a:srgbClr val="000000"/>
                </a:solidFill>
                <a:latin typeface="Arial"/>
                <a:cs typeface="Arial"/>
              </a:rPr>
              <a:t>MS5611</a:t>
            </a:r>
            <a:r>
              <a:rPr lang="fi-FI" sz="2000" b="1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fi-FI" sz="2000" b="1" dirty="0" smtClean="0">
                <a:solidFill>
                  <a:srgbClr val="000000"/>
                </a:solidFill>
                <a:latin typeface="Arial"/>
                <a:cs typeface="Arial"/>
              </a:rPr>
              <a:t>01BA03</a:t>
            </a:r>
            <a:endParaRPr lang="fi-FI" sz="20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fi-FI" sz="2000" dirty="0" smtClean="0">
                <a:solidFill>
                  <a:srgbClr val="000000"/>
                </a:solidFill>
                <a:latin typeface="Arial"/>
                <a:cs typeface="Arial"/>
              </a:rPr>
              <a:t>Most cost</a:t>
            </a:r>
            <a:r>
              <a:rPr lang="fi-FI" sz="2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fi-FI" sz="2000" dirty="0" smtClean="0">
                <a:solidFill>
                  <a:srgbClr val="000000"/>
                </a:solidFill>
                <a:latin typeface="Arial"/>
                <a:cs typeface="Arial"/>
              </a:rPr>
              <a:t>effective solution at $</a:t>
            </a:r>
            <a:r>
              <a:rPr lang="fi-FI" sz="2000" dirty="0" smtClean="0">
                <a:solidFill>
                  <a:srgbClr val="000000"/>
                </a:solidFill>
                <a:latin typeface="Arial"/>
                <a:cs typeface="Arial"/>
              </a:rPr>
              <a:t>14.14</a:t>
            </a:r>
            <a:endParaRPr lang="fi-FI" sz="20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fi-FI" sz="2000" dirty="0" smtClean="0">
                <a:solidFill>
                  <a:srgbClr val="000000"/>
                </a:solidFill>
                <a:latin typeface="Arial"/>
                <a:cs typeface="Arial"/>
              </a:rPr>
              <a:t>Identical in low end of operating pressure range (0.15 PSIA) as other options</a:t>
            </a:r>
          </a:p>
          <a:p>
            <a:r>
              <a:rPr lang="fi-FI" sz="2000" dirty="0" smtClean="0">
                <a:solidFill>
                  <a:srgbClr val="000000"/>
                </a:solidFill>
                <a:latin typeface="Arial"/>
                <a:cs typeface="Arial"/>
              </a:rPr>
              <a:t>Identical accuracy (+/- 0.022 PSIA) as other options </a:t>
            </a:r>
            <a:endParaRPr lang="fi-FI" sz="20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fi-FI" sz="2000" dirty="0" smtClean="0">
                <a:solidFill>
                  <a:srgbClr val="000000"/>
                </a:solidFill>
                <a:latin typeface="Arial"/>
                <a:cs typeface="Arial"/>
              </a:rPr>
              <a:t>Solder pads for surface mounting </a:t>
            </a:r>
          </a:p>
          <a:p>
            <a:r>
              <a:rPr lang="fi-FI" sz="2000" dirty="0" smtClean="0">
                <a:solidFill>
                  <a:srgbClr val="000000"/>
                </a:solidFill>
                <a:latin typeface="Arial"/>
                <a:cs typeface="Arial"/>
              </a:rPr>
              <a:t>I2C/SPI protocol capabilities </a:t>
            </a:r>
          </a:p>
          <a:p>
            <a:r>
              <a:rPr lang="fi-FI" sz="2000" dirty="0" smtClean="0">
                <a:solidFill>
                  <a:srgbClr val="000000"/>
                </a:solidFill>
                <a:latin typeface="Arial"/>
                <a:cs typeface="Arial"/>
              </a:rPr>
              <a:t>Extremely low current draw</a:t>
            </a:r>
            <a:r>
              <a:rPr lang="fi-FI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fi-FI" sz="2000" dirty="0" smtClean="0">
                <a:solidFill>
                  <a:srgbClr val="000000"/>
                </a:solidFill>
                <a:latin typeface="Arial"/>
                <a:cs typeface="Arial"/>
              </a:rPr>
              <a:t>~ 1 uA </a:t>
            </a:r>
          </a:p>
          <a:p>
            <a:endParaRPr lang="fi-FI" sz="20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endParaRPr lang="fi-FI" dirty="0"/>
          </a:p>
          <a:p>
            <a:endParaRPr lang="fi-FI" sz="20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fi-FI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6908" t="15339" b="16551"/>
          <a:stretch/>
        </p:blipFill>
        <p:spPr>
          <a:xfrm>
            <a:off x="6175698" y="2398888"/>
            <a:ext cx="2562392" cy="1269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564" y="2015536"/>
            <a:ext cx="254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8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82496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5" y="174861"/>
            <a:ext cx="1717624" cy="1301424"/>
          </a:xfrm>
          <a:prstGeom prst="rect">
            <a:avLst/>
          </a:prstGeom>
        </p:spPr>
      </p:pic>
      <p:sp>
        <p:nvSpPr>
          <p:cNvPr id="9" name="Title 6"/>
          <p:cNvSpPr txBox="1">
            <a:spLocks/>
          </p:cNvSpPr>
          <p:nvPr/>
        </p:nvSpPr>
        <p:spPr>
          <a:xfrm>
            <a:off x="1604839" y="-21674"/>
            <a:ext cx="5811961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3600" b="1" dirty="0" smtClean="0">
                <a:solidFill>
                  <a:schemeClr val="accent1"/>
                </a:solidFill>
                <a:latin typeface="Arial"/>
                <a:cs typeface="Arial"/>
              </a:rPr>
              <a:t>Pin Configuration of MS5611</a:t>
            </a:r>
            <a:r>
              <a:rPr lang="fi-FI" sz="3600" b="1" dirty="0">
                <a:solidFill>
                  <a:schemeClr val="accent1"/>
                </a:solidFill>
                <a:latin typeface="Arial"/>
                <a:cs typeface="Arial"/>
              </a:rPr>
              <a:t>-01BA03</a:t>
            </a:r>
            <a:endParaRPr lang="en-US" sz="36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96" y="485685"/>
            <a:ext cx="1638300" cy="990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00" y="1922485"/>
            <a:ext cx="8420100" cy="33528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5598451"/>
            <a:ext cx="8229600" cy="1286382"/>
          </a:xfrm>
        </p:spPr>
        <p:txBody>
          <a:bodyPr>
            <a:noAutofit/>
          </a:bodyPr>
          <a:lstStyle/>
          <a:p>
            <a:r>
              <a:rPr lang="en-US" sz="2000" dirty="0" smtClean="0"/>
              <a:t>For I2C protocol, pins 5 and 6 for SDO will be unused (NC)</a:t>
            </a:r>
          </a:p>
          <a:p>
            <a:r>
              <a:rPr lang="en-US" sz="2000" dirty="0" smtClean="0"/>
              <a:t>Complement of CSB pin represents LSB of I2C address</a:t>
            </a:r>
          </a:p>
          <a:p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099303" y="4952120"/>
            <a:ext cx="3217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Figure 1: High level pin-out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2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82496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5" y="174861"/>
            <a:ext cx="1717624" cy="1301424"/>
          </a:xfrm>
          <a:prstGeom prst="rect">
            <a:avLst/>
          </a:prstGeom>
        </p:spPr>
      </p:pic>
      <p:sp>
        <p:nvSpPr>
          <p:cNvPr id="9" name="Title 6"/>
          <p:cNvSpPr txBox="1">
            <a:spLocks/>
          </p:cNvSpPr>
          <p:nvPr/>
        </p:nvSpPr>
        <p:spPr>
          <a:xfrm>
            <a:off x="1604839" y="-21674"/>
            <a:ext cx="5811961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3600" b="1" dirty="0" smtClean="0">
                <a:solidFill>
                  <a:schemeClr val="accent1"/>
                </a:solidFill>
                <a:latin typeface="Arial"/>
                <a:cs typeface="Arial"/>
              </a:rPr>
              <a:t>Package Dimensions MS5611</a:t>
            </a:r>
            <a:r>
              <a:rPr lang="fi-FI" sz="3600" b="1" dirty="0">
                <a:solidFill>
                  <a:schemeClr val="accent1"/>
                </a:solidFill>
                <a:latin typeface="Arial"/>
                <a:cs typeface="Arial"/>
              </a:rPr>
              <a:t>-01BA03</a:t>
            </a:r>
            <a:endParaRPr lang="en-US" sz="36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654" y="485685"/>
            <a:ext cx="1638300" cy="990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b="41852"/>
          <a:stretch/>
        </p:blipFill>
        <p:spPr>
          <a:xfrm>
            <a:off x="242815" y="2261151"/>
            <a:ext cx="6318852" cy="4634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r="43779"/>
          <a:stretch/>
        </p:blipFill>
        <p:spPr>
          <a:xfrm>
            <a:off x="2949224" y="1682496"/>
            <a:ext cx="4036430" cy="3651504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228645" y="3466794"/>
            <a:ext cx="2774244" cy="2499936"/>
          </a:xfrm>
        </p:spPr>
        <p:txBody>
          <a:bodyPr>
            <a:noAutofit/>
          </a:bodyPr>
          <a:lstStyle/>
          <a:p>
            <a:r>
              <a:rPr lang="en-US" sz="2000" dirty="0" smtClean="0"/>
              <a:t>All dimensions in </a:t>
            </a:r>
            <a:r>
              <a:rPr lang="en-US" sz="2000" b="1" dirty="0" smtClean="0"/>
              <a:t>MM</a:t>
            </a:r>
          </a:p>
          <a:p>
            <a:r>
              <a:rPr lang="en-US" sz="2000" dirty="0" smtClean="0"/>
              <a:t>General tolerance </a:t>
            </a:r>
            <a:r>
              <a:rPr lang="en-US" sz="2000" b="1" dirty="0" smtClean="0"/>
              <a:t>+/- 0.05</a:t>
            </a:r>
          </a:p>
          <a:p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579028" y="6423335"/>
            <a:ext cx="296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Figure 1: Package Dimensions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4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82496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5" y="174861"/>
            <a:ext cx="1717624" cy="1301424"/>
          </a:xfrm>
          <a:prstGeom prst="rect">
            <a:avLst/>
          </a:prstGeom>
        </p:spPr>
      </p:pic>
      <p:sp>
        <p:nvSpPr>
          <p:cNvPr id="9" name="Title 6"/>
          <p:cNvSpPr txBox="1">
            <a:spLocks/>
          </p:cNvSpPr>
          <p:nvPr/>
        </p:nvSpPr>
        <p:spPr>
          <a:xfrm>
            <a:off x="1604839" y="-21674"/>
            <a:ext cx="5811961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3600" b="1" dirty="0" smtClean="0">
                <a:solidFill>
                  <a:schemeClr val="accent1"/>
                </a:solidFill>
                <a:latin typeface="Arial"/>
                <a:cs typeface="Arial"/>
              </a:rPr>
              <a:t>Pad Layout  MS5611</a:t>
            </a:r>
            <a:r>
              <a:rPr lang="fi-FI" sz="3600" b="1" dirty="0">
                <a:solidFill>
                  <a:schemeClr val="accent1"/>
                </a:solidFill>
                <a:latin typeface="Arial"/>
                <a:cs typeface="Arial"/>
              </a:rPr>
              <a:t>-01BA03</a:t>
            </a:r>
            <a:endParaRPr lang="en-US" sz="36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96" y="485685"/>
            <a:ext cx="1638300" cy="99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23" y="2199880"/>
            <a:ext cx="6172200" cy="41529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369756" y="2589940"/>
            <a:ext cx="2506133" cy="2758169"/>
          </a:xfrm>
        </p:spPr>
        <p:txBody>
          <a:bodyPr>
            <a:noAutofit/>
          </a:bodyPr>
          <a:lstStyle/>
          <a:p>
            <a:r>
              <a:rPr lang="en-US" sz="2000" dirty="0" smtClean="0"/>
              <a:t>Reserved area is for placement of </a:t>
            </a:r>
            <a:r>
              <a:rPr lang="en-US" sz="2000" b="1" dirty="0" smtClean="0"/>
              <a:t>silkscreen </a:t>
            </a:r>
            <a:r>
              <a:rPr lang="en-US" sz="2000" dirty="0" smtClean="0"/>
              <a:t>(seen on following slide for PCB footprint)</a:t>
            </a:r>
          </a:p>
          <a:p>
            <a:r>
              <a:rPr lang="en-US" sz="2000" dirty="0" smtClean="0"/>
              <a:t>All dimensions in MM</a:t>
            </a:r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40772" y="6211669"/>
            <a:ext cx="208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Figure 1: Pad Layout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55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814" y="3200358"/>
            <a:ext cx="2287814" cy="30113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84457" y="6197514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Figure 2: Package/Footprint </a:t>
            </a:r>
            <a:endParaRPr lang="en-US" dirty="0">
              <a:solidFill>
                <a:srgbClr val="4F81BD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498467" y="2812024"/>
            <a:ext cx="795161" cy="46566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187067" y="4367643"/>
            <a:ext cx="695399" cy="420512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15689" y="2165693"/>
            <a:ext cx="1820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package</a:t>
            </a:r>
          </a:p>
          <a:p>
            <a:r>
              <a:rPr lang="en-US" dirty="0" smtClean="0"/>
              <a:t> dimension (blue)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37629" y="3864825"/>
            <a:ext cx="1198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Silkscreen </a:t>
            </a:r>
            <a:br>
              <a:rPr lang="en-US" dirty="0" smtClean="0"/>
            </a:br>
            <a:r>
              <a:rPr lang="en-US" dirty="0" smtClean="0"/>
              <a:t>         (gray)</a:t>
            </a:r>
          </a:p>
          <a:p>
            <a:endParaRPr lang="en-US" dirty="0"/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1960439" y="0"/>
            <a:ext cx="5811961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682496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5" y="174861"/>
            <a:ext cx="1717624" cy="1301424"/>
          </a:xfrm>
          <a:prstGeom prst="rect">
            <a:avLst/>
          </a:prstGeom>
        </p:spPr>
      </p:pic>
      <p:sp>
        <p:nvSpPr>
          <p:cNvPr id="8" name="Title 6"/>
          <p:cNvSpPr txBox="1">
            <a:spLocks/>
          </p:cNvSpPr>
          <p:nvPr/>
        </p:nvSpPr>
        <p:spPr>
          <a:xfrm>
            <a:off x="1604839" y="-21674"/>
            <a:ext cx="5811961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3600" b="1" dirty="0" smtClean="0">
                <a:solidFill>
                  <a:schemeClr val="accent1"/>
                </a:solidFill>
                <a:latin typeface="Arial"/>
                <a:cs typeface="Arial"/>
              </a:rPr>
              <a:t>PCB Design MS5611</a:t>
            </a:r>
            <a:r>
              <a:rPr lang="fi-FI" sz="3600" b="1" dirty="0">
                <a:solidFill>
                  <a:schemeClr val="accent1"/>
                </a:solidFill>
                <a:latin typeface="Arial"/>
                <a:cs typeface="Arial"/>
              </a:rPr>
              <a:t>-01BA03</a:t>
            </a:r>
            <a:endParaRPr lang="en-US" sz="36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4662" y="6211669"/>
            <a:ext cx="2740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Figure 1: Symbol schematic</a:t>
            </a: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996" y="485685"/>
            <a:ext cx="1638300" cy="990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42815" y="1796361"/>
            <a:ext cx="64651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All designs done in Eagle CAD, adhering to datasheet specs for  package dimensioning and pad layout for footprint 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1666" y="2810846"/>
            <a:ext cx="3386667" cy="3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4714</TotalTime>
  <Words>321</Words>
  <Application>Microsoft Macintosh PowerPoint</Application>
  <PresentationFormat>On-screen Show (4:3)</PresentationFormat>
  <Paragraphs>90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Avionics Bay  Pressure Transducer  Preliminary Design Review  (In progress)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Pressure Transducer  Proposal </dc:title>
  <dc:creator>Samuel  Vineyard </dc:creator>
  <cp:lastModifiedBy>Samuel  Vineyard </cp:lastModifiedBy>
  <cp:revision>37</cp:revision>
  <dcterms:created xsi:type="dcterms:W3CDTF">2016-10-22T23:56:16Z</dcterms:created>
  <dcterms:modified xsi:type="dcterms:W3CDTF">2016-11-08T01:18:29Z</dcterms:modified>
</cp:coreProperties>
</file>