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D6975-AD0C-41E3-B72E-70470BAD5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66226A-3EC6-4D1C-ABF8-EC97438CE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C2285A-4E9D-4EC8-9411-722B8C0A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A3A7-032C-478D-AD4E-877E1F65F45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D72F69-43D5-4463-8937-A10A8C4EF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BF0F58-7BDC-4F25-8162-E9ADD6E0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207D-23AF-42D8-8EBB-E838FA85BD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46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A0A0C-409A-4E6B-862C-D22FA3B3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21912A-3C16-473D-8C89-4E46E87F7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E404B0-277B-4018-9FA1-63F40A89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A3A7-032C-478D-AD4E-877E1F65F45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354E33-0B55-4BFD-A6E5-396BD4D7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D92D6-F062-4F7B-ABE9-222B8C8B6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207D-23AF-42D8-8EBB-E838FA85BD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06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D21FB6-4553-43E9-9A29-AD35615FB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0709C0-FEBB-4BA4-900E-623ED1A83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8E47F6-63BD-41A5-A63B-7173B1E5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A3A7-032C-478D-AD4E-877E1F65F45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9EF941-21D6-438F-86BA-4C76F81F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86A203-6993-41A4-8E74-A6D59341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207D-23AF-42D8-8EBB-E838FA85BD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57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633FB-DD8B-4E0F-9B89-81694732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5EFEC-1951-4332-8FC1-C5FF434EE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6EDA4-0436-46C3-8573-0CDAC96E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A3A7-032C-478D-AD4E-877E1F65F45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309F07-E4C2-4E93-995F-043CE0BE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148810-5162-4AF3-96DE-46DE64AB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207D-23AF-42D8-8EBB-E838FA85BD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13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1CC1D-8576-4BAD-BF0B-27287A2D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EE1B62-9B0C-42A6-9D1D-18BFE800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54AE4E-5494-4486-932C-41D9EDBE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A3A7-032C-478D-AD4E-877E1F65F45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0C34E7-20C9-414F-831A-F6FA7961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108715-0F69-4A97-8E03-71F62E51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207D-23AF-42D8-8EBB-E838FA85BD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14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70BCB-576D-4E4C-ACFC-87E66716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B4441-BE1B-45AF-AF57-E1CC17540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33D739-F752-4AA8-AE17-A96094A1A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17945D-67B9-46EA-B095-D8EE1C8C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A3A7-032C-478D-AD4E-877E1F65F45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25A88D-9F85-4F3A-BE23-B27ADDB4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EB7A76-B619-41AC-93C1-D0E44985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207D-23AF-42D8-8EBB-E838FA85BD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50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8C92C-EA2A-439C-A1AD-C8F2B9C4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B835FA-6978-4598-AF2D-E951961F9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E7FBD4-DF4B-4753-B0CD-1228D8FF8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E6A64C-7E42-465D-8356-EAAD2659A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21437B-AFBD-43AB-8751-F53568154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7CB4E4-B58D-496E-922D-EBF4C002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A3A7-032C-478D-AD4E-877E1F65F45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096615-4BC3-4791-8B4E-165F50CF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6954F9-6710-4938-AD01-3C735FE9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207D-23AF-42D8-8EBB-E838FA85BD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23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1B118-9AB1-4545-BF62-6E725449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F39029-6597-4E0E-AFB6-C6972601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A3A7-032C-478D-AD4E-877E1F65F45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A66658-6E58-4911-B48A-A5E1C15F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619C2A-003E-4B04-BD18-58FF6709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207D-23AF-42D8-8EBB-E838FA85BD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95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0F301F-6AC0-42DA-90C5-D92C685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A3A7-032C-478D-AD4E-877E1F65F45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B6041-E30D-4391-A266-53144F55A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099852-4470-4E57-88B1-8B8A88B5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207D-23AF-42D8-8EBB-E838FA85BD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13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B04F1-74E8-4BF0-9E23-679E8BA6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39F46B-A96E-46C2-8721-3E9D158A8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E6FD7D-8FCF-4B5E-9901-FB7C44DE5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DD5C77-7743-4967-929C-CD7B70BB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A3A7-032C-478D-AD4E-877E1F65F45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ED0765-E54C-4721-8C02-5205CE14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099C5D-5FFB-47F2-8BDC-2E1A6924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207D-23AF-42D8-8EBB-E838FA85BD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80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B99EF-A0A5-4DC6-B349-C27E4910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D3D5C9-E1D7-4610-80AD-66DBBA235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1B8046-EA0A-4D1E-82C8-80BCF5D03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325642-61CD-4859-BB27-42AFBE5E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CA3A7-032C-478D-AD4E-877E1F65F45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B0935-BC90-4ADE-8E2A-67105027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97BF60-061F-42E7-9738-B09FC545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207D-23AF-42D8-8EBB-E838FA85BD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1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9D6EF-4DF5-42AD-A981-B2BAB70C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4AB9D5-D0E7-4967-AAEE-C2E15B775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9CDEC7-D577-4459-BEED-E8806E262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CA3A7-032C-478D-AD4E-877E1F65F45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8EED1E-C72F-4374-A344-1C24CDFC6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16A482-7069-4AF6-9013-C5CD3A08E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D207D-23AF-42D8-8EBB-E838FA85BD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91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385C5-ED79-4764-A066-A02C34F15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Глава 1 «Введение в С++»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929630-2D4E-44C1-972C-1301E68BA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solidFill>
                  <a:schemeClr val="bg1">
                    <a:lumMod val="95000"/>
                  </a:schemeClr>
                </a:solidFill>
              </a:rPr>
              <a:t>§1.2 Среды разработки. Выбор среды разработки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8269883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8650C-51C2-43C3-ADD9-D158B3B7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1150" y="8890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Основные среды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61FF91-CD6C-4D2F-BB18-86DA90D1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87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Существует большое количество различных сред для программирования  на 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ru-RU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++, но самыми популярными являются: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Microsoft Visual Studio</a:t>
            </a:r>
            <a:endParaRPr lang="en-US" sz="2400" b="1" i="0" dirty="0"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Eclipse CDT</a:t>
            </a:r>
            <a:endParaRPr lang="en-US" sz="2400" b="1" i="0" dirty="0"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Sublime Text</a:t>
            </a:r>
            <a:endParaRPr lang="en-US" sz="2400" b="1" i="0" dirty="0"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NetBeans</a:t>
            </a:r>
            <a:endParaRPr lang="en-US" sz="2400" b="1" i="0" dirty="0"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QT Creator</a:t>
            </a:r>
            <a:endParaRPr lang="en-US" sz="2400" b="1" i="0" dirty="0"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Clion</a:t>
            </a:r>
            <a:endParaRPr lang="en-US" sz="2400" b="1" i="0" dirty="0"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CodeLite</a:t>
            </a:r>
            <a:endParaRPr lang="en-US" sz="2400" b="1" i="0" dirty="0"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Code::Blocks</a:t>
            </a:r>
            <a:endParaRPr lang="en-US" sz="2400" b="1" i="0" dirty="0"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+mj-lt"/>
              <a:buAutoNum type="arabicPeriod"/>
            </a:pPr>
            <a:endParaRPr lang="en-US" sz="1600" b="0" i="0" dirty="0">
              <a:solidFill>
                <a:srgbClr val="00B0F0"/>
              </a:solidFill>
              <a:effectLst/>
              <a:latin typeface="Roboto" panose="020B0604020202020204" pitchFamily="2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E1B4AB-1619-4332-8301-E5502AE02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75" y="1868729"/>
            <a:ext cx="3190875" cy="19984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EF87C9-DEC4-49F0-AE99-6BAAE66E7111}"/>
              </a:ext>
            </a:extLst>
          </p:cNvPr>
          <p:cNvSpPr txBox="1"/>
          <p:nvPr/>
        </p:nvSpPr>
        <p:spPr>
          <a:xfrm>
            <a:off x="7115174" y="3914030"/>
            <a:ext cx="319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Visual Studio </a:t>
            </a:r>
            <a:r>
              <a:rPr lang="ru-RU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скриншот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3ACB96D-C09E-42F9-81DA-150E1FBE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363" y="4283362"/>
            <a:ext cx="3190875" cy="2026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7CE419-072F-4F0A-AC72-3C08400483B9}"/>
              </a:ext>
            </a:extLst>
          </p:cNvPr>
          <p:cNvSpPr txBox="1"/>
          <p:nvPr/>
        </p:nvSpPr>
        <p:spPr>
          <a:xfrm>
            <a:off x="7091363" y="6309732"/>
            <a:ext cx="3448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Code::Blocks</a:t>
            </a:r>
            <a:r>
              <a:rPr lang="ru-RU" sz="1800" b="1" i="0" u="none" strike="noStrike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скриншот</a:t>
            </a:r>
            <a:endParaRPr lang="en-US" sz="1800" b="1" i="0" dirty="0">
              <a:solidFill>
                <a:srgbClr val="00B0F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693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0473E-4D0F-42E2-A80B-AEC95006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675" y="431801"/>
            <a:ext cx="9544050" cy="1282700"/>
          </a:xfrm>
        </p:spPr>
        <p:txBody>
          <a:bodyPr>
            <a:normAutofit fontScale="90000"/>
          </a:bodyPr>
          <a:lstStyle/>
          <a:p>
            <a:r>
              <a:rPr lang="en-US" sz="5300" i="0" u="none" strike="noStrike" dirty="0">
                <a:solidFill>
                  <a:srgbClr val="FFFF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Microsoft Visual Studio</a:t>
            </a:r>
            <a:br>
              <a:rPr lang="en-US" sz="3600" i="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B6A6BF-BB57-4400-A0D8-89C18F53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Для программирования мы выберем среду </a:t>
            </a:r>
            <a:r>
              <a:rPr lang="en-US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Visual Studio</a:t>
            </a:r>
            <a:r>
              <a:rPr lang="ru-RU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так как она интуитивно понятная, многофункциональная и одна из самых популярных у профессиональных программистов.</a:t>
            </a:r>
          </a:p>
          <a:p>
            <a:pPr marL="0" indent="0">
              <a:buNone/>
            </a:pPr>
            <a:endParaRPr lang="ru-RU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ru-RU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Скачать её можно на официальном сайте </a:t>
            </a:r>
            <a:r>
              <a:rPr lang="en-US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Microsoft</a:t>
            </a:r>
          </a:p>
          <a:p>
            <a:pPr marL="0" indent="0">
              <a:buNone/>
            </a:pPr>
            <a:r>
              <a:rPr lang="en-US" sz="4400" b="1" i="0" dirty="0">
                <a:solidFill>
                  <a:schemeClr val="bg1"/>
                </a:solidFill>
                <a:effectLst/>
                <a:latin typeface="YS Text"/>
              </a:rPr>
              <a:t>            visualstudio.microsoft.com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853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DE291-E506-4475-90F6-13E68503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87" y="-131197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О</a:t>
            </a:r>
            <a:r>
              <a:rPr lang="ru-RU" sz="4400" i="0" u="none" strike="noStrike" dirty="0">
                <a:solidFill>
                  <a:srgbClr val="FFFF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сновные библиотеки. Подключение.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383ED7-ABBC-4673-AE40-A5169105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2A6DE-3600-4D1C-BAF6-8C97F7882ACB}"/>
              </a:ext>
            </a:extLst>
          </p:cNvPr>
          <p:cNvSpPr txBox="1"/>
          <p:nvPr/>
        </p:nvSpPr>
        <p:spPr>
          <a:xfrm>
            <a:off x="838199" y="967690"/>
            <a:ext cx="106203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С</a:t>
            </a:r>
            <a:r>
              <a:rPr lang="ru-RU" sz="2800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амой основной и важной является библиотека 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&lt;iostream&gt;</a:t>
            </a:r>
            <a:r>
              <a:rPr lang="ru-RU" sz="2800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она отвечает за </a:t>
            </a:r>
            <a:r>
              <a:rPr lang="ru-RU" sz="2800" b="1" i="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ввод и вывод </a:t>
            </a:r>
            <a:r>
              <a:rPr lang="ru-RU" sz="2800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любой информации на консоль. Не подключив её программа не может работать. Для подклю</a:t>
            </a:r>
            <a:r>
              <a:rPr lang="ru-RU" sz="28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чения любой библиотеки необходимо</a:t>
            </a:r>
            <a:r>
              <a:rPr lang="ru-RU" sz="2800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написать заголовок 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#include</a:t>
            </a:r>
            <a:r>
              <a:rPr lang="en-US" sz="2800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ru-RU" sz="2800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а затем в 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&lt;&gt; </a:t>
            </a:r>
            <a:r>
              <a:rPr lang="ru-RU" sz="2800" b="1" i="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указать имя библиотеки.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00E144-1567-4688-BA48-C95AB6F14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5" y="3311761"/>
            <a:ext cx="5676900" cy="714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7FFBE3-4B6B-47BD-A22B-DC9215073470}"/>
              </a:ext>
            </a:extLst>
          </p:cNvPr>
          <p:cNvSpPr txBox="1"/>
          <p:nvPr/>
        </p:nvSpPr>
        <p:spPr>
          <a:xfrm>
            <a:off x="3686175" y="412868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</a:t>
            </a:r>
            <a:r>
              <a:rPr lang="ru-RU" sz="1800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одключение библиотеки </a:t>
            </a:r>
            <a:r>
              <a:rPr lang="en-US" sz="1800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&lt;iostream&gt;</a:t>
            </a:r>
            <a:r>
              <a:rPr lang="ru-RU" sz="1800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BD3005-DAA4-4728-B766-B3E60257B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012" y="5331854"/>
            <a:ext cx="6257925" cy="714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03B5A-9F9A-4040-9086-65A74E4DC441}"/>
              </a:ext>
            </a:extLst>
          </p:cNvPr>
          <p:cNvSpPr txBox="1"/>
          <p:nvPr/>
        </p:nvSpPr>
        <p:spPr>
          <a:xfrm>
            <a:off x="381000" y="4657395"/>
            <a:ext cx="1181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Также для ввода и вывода информации существует пространство имен </a:t>
            </a:r>
            <a:r>
              <a:rPr lang="en-US" sz="2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20890-97D9-4BA0-B0E7-03AFB2F53484}"/>
              </a:ext>
            </a:extLst>
          </p:cNvPr>
          <p:cNvSpPr txBox="1"/>
          <p:nvPr/>
        </p:nvSpPr>
        <p:spPr>
          <a:xfrm>
            <a:off x="3700462" y="6074357"/>
            <a:ext cx="4405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</a:t>
            </a:r>
            <a:r>
              <a:rPr lang="ru-RU" sz="1800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одключение </a:t>
            </a:r>
            <a:r>
              <a:rPr lang="ru-RU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пространства имен </a:t>
            </a:r>
            <a:r>
              <a:rPr lang="en-US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</a:t>
            </a:r>
            <a:endParaRPr lang="ru-RU" dirty="0"/>
          </a:p>
          <a:p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3145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608FD-7A33-482C-83F4-4F27A9B68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950" y="269875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i="0" u="none" strike="noStrike" dirty="0" err="1">
                <a:solidFill>
                  <a:srgbClr val="FFFF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Руссификация</a:t>
            </a:r>
            <a:r>
              <a:rPr lang="ru-RU" sz="4800" i="0" u="none" strike="noStrike" dirty="0">
                <a:solidFill>
                  <a:srgbClr val="FFFF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 консоли.</a:t>
            </a: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433FB-DAB5-4FE9-9FAF-A353F45B9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4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Чтобы была возможность выводить на консоль русский текст (русифицировать консоль), нужно написать эту строчку:</a:t>
            </a:r>
            <a:br>
              <a:rPr lang="ru-RU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ru-RU" b="1" i="0" dirty="0" err="1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setlocale</a:t>
            </a:r>
            <a:r>
              <a:rPr lang="ru-RU" b="1" i="0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(LC_ALL, "Russian"), </a:t>
            </a:r>
            <a:r>
              <a:rPr lang="ru-RU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первой строчкой в функции </a:t>
            </a:r>
            <a:r>
              <a:rPr lang="ru-RU" b="0" i="0" dirty="0" err="1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main</a:t>
            </a:r>
            <a:r>
              <a:rPr lang="ru-RU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().</a:t>
            </a:r>
            <a:endParaRPr lang="ru-RU" dirty="0">
              <a:solidFill>
                <a:srgbClr val="00B0F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023D71-32A6-4CE5-B491-AB302CF89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3905250"/>
            <a:ext cx="8001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32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28273-8E91-4073-8146-71405DC6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650" y="294916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П</a:t>
            </a:r>
            <a:r>
              <a:rPr lang="ru-RU" sz="5400" i="0" u="none" strike="noStrike" dirty="0">
                <a:solidFill>
                  <a:srgbClr val="FFFF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устая программа</a:t>
            </a:r>
            <a:endParaRPr lang="ru-RU" sz="5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E66FE85-FB66-479B-9B61-76D3660A4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292" y="1829018"/>
            <a:ext cx="4215008" cy="28130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8D1BDA-8003-4B51-A074-4891F115E6AF}"/>
              </a:ext>
            </a:extLst>
          </p:cNvPr>
          <p:cNvSpPr txBox="1"/>
          <p:nvPr/>
        </p:nvSpPr>
        <p:spPr>
          <a:xfrm>
            <a:off x="3081337" y="5059145"/>
            <a:ext cx="6029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0" i="0" dirty="0">
                <a:solidFill>
                  <a:srgbClr val="00B0F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Пример пустой программы с подключенной библиотекой </a:t>
            </a:r>
            <a:r>
              <a:rPr lang="en-US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&lt;iostream&gt;</a:t>
            </a:r>
            <a:r>
              <a:rPr lang="ru-RU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std</a:t>
            </a:r>
            <a:r>
              <a:rPr lang="ru-RU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и </a:t>
            </a:r>
            <a:r>
              <a:rPr lang="ru-RU" dirty="0" err="1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руссифицированной</a:t>
            </a:r>
            <a:r>
              <a:rPr lang="ru-RU" dirty="0">
                <a:solidFill>
                  <a:srgbClr val="00B0F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консолью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153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223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 New</vt:lpstr>
      <vt:lpstr>Roboto</vt:lpstr>
      <vt:lpstr>YS Text</vt:lpstr>
      <vt:lpstr>Тема Office</vt:lpstr>
      <vt:lpstr>Глава 1 «Введение в С++»</vt:lpstr>
      <vt:lpstr>Основные среды разработки</vt:lpstr>
      <vt:lpstr>Microsoft Visual Studio </vt:lpstr>
      <vt:lpstr>Основные библиотеки. Подключение.</vt:lpstr>
      <vt:lpstr>Руссификация консоли.</vt:lpstr>
      <vt:lpstr>Пустая программа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Глава 1 «Введение в С++»</dc:title>
  <dc:creator>sergey270405@yandex.ru</dc:creator>
  <cp:lastModifiedBy>sergey270405@yandex.ru</cp:lastModifiedBy>
  <cp:revision>15</cp:revision>
  <dcterms:created xsi:type="dcterms:W3CDTF">2025-02-27T09:07:00Z</dcterms:created>
  <dcterms:modified xsi:type="dcterms:W3CDTF">2025-06-18T12:19:04Z</dcterms:modified>
</cp:coreProperties>
</file>