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 snapToGrid="0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4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343B-CD39-4CDB-B4D0-B65081E7412A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1FA5-360C-46BE-982B-827AAFFC83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55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343B-CD39-4CDB-B4D0-B65081E7412A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1FA5-360C-46BE-982B-827AAFFC8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5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343B-CD39-4CDB-B4D0-B65081E7412A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1FA5-360C-46BE-982B-827AAFFC8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4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343B-CD39-4CDB-B4D0-B65081E7412A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1FA5-360C-46BE-982B-827AAFFC8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4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343B-CD39-4CDB-B4D0-B65081E7412A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1FA5-360C-46BE-982B-827AAFFC83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18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343B-CD39-4CDB-B4D0-B65081E7412A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1FA5-360C-46BE-982B-827AAFFC8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1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343B-CD39-4CDB-B4D0-B65081E7412A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1FA5-360C-46BE-982B-827AAFFC8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1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343B-CD39-4CDB-B4D0-B65081E7412A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1FA5-360C-46BE-982B-827AAFFC8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4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343B-CD39-4CDB-B4D0-B65081E7412A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1FA5-360C-46BE-982B-827AAFFC8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5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20B343B-CD39-4CDB-B4D0-B65081E7412A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E91FA5-360C-46BE-982B-827AAFFC8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2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343B-CD39-4CDB-B4D0-B65081E7412A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1FA5-360C-46BE-982B-827AAFFC8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2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20B343B-CD39-4CDB-B4D0-B65081E7412A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DE91FA5-360C-46BE-982B-827AAFFC830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21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eldung.com/spring-data-cassandra-tutorial" TargetMode="External"/><Relationship Id="rId4" Type="http://schemas.openxmlformats.org/officeDocument/2006/relationships/hyperlink" Target="https://examples.javacodegeeks.com/enterprise-java/spring/spring-data-cassandra-example/" TargetMode="External"/><Relationship Id="rId5" Type="http://schemas.openxmlformats.org/officeDocument/2006/relationships/hyperlink" Target="https://hazelcast.org/getting-started-with-hazelcast/" TargetMode="External"/><Relationship Id="rId6" Type="http://schemas.openxmlformats.org/officeDocument/2006/relationships/hyperlink" Target="http://docs.hazelcast.org/docs/3.0/manual/html/ch01s03.html" TargetMode="External"/><Relationship Id="rId7" Type="http://schemas.openxmlformats.org/officeDocument/2006/relationships/hyperlink" Target="http://www.baeldung.com/java-hazelcast" TargetMode="External"/><Relationship Id="rId8" Type="http://schemas.openxmlformats.org/officeDocument/2006/relationships/hyperlink" Target="https://www.javacodegeeks.com/2013/11/getting-started-with-hazelcast.html" TargetMode="External"/><Relationship Id="rId9" Type="http://schemas.openxmlformats.org/officeDocument/2006/relationships/hyperlink" Target="http://www.javainuse.com/hazelcas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utorialspoint.com/cassandra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stertheintegration.com/core-apache-projects/activemq/introduction-to-activemq/activemq-lesson-1-getting-started-with-activemq.html" TargetMode="External"/><Relationship Id="rId4" Type="http://schemas.openxmlformats.org/officeDocument/2006/relationships/hyperlink" Target="https://www.codenotfound.com/spring-jms-activemq-consumer-producer-example.html" TargetMode="External"/><Relationship Id="rId5" Type="http://schemas.openxmlformats.org/officeDocument/2006/relationships/hyperlink" Target="http://shengwangi.blogspot.com/2014/10/spring-jms-with-activemq-helloworld-example-send.html" TargetMode="External"/><Relationship Id="rId6" Type="http://schemas.openxmlformats.org/officeDocument/2006/relationships/hyperlink" Target="http://camel.apache.org/tutorial-example-reportincident-part1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udemy.com/spring-web-services-tutorial/learn/v4/over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079D0C-FA85-4890-85DE-89249C1E1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 Computing Project </a:t>
            </a:r>
            <a:br>
              <a:rPr lang="en-US" dirty="0"/>
            </a:br>
            <a:r>
              <a:rPr lang="en-US" dirty="0"/>
              <a:t>Happy Hospitals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7D825CD-3E31-43B6-84E1-C3461E0A4C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Ajay Pal Singh </a:t>
            </a:r>
          </a:p>
          <a:p>
            <a:r>
              <a:rPr lang="en-US" dirty="0"/>
              <a:t>Vu </a:t>
            </a:r>
            <a:r>
              <a:rPr lang="en-US" dirty="0" smtClean="0"/>
              <a:t>Le</a:t>
            </a:r>
            <a:endParaRPr lang="en-US" dirty="0"/>
          </a:p>
          <a:p>
            <a:r>
              <a:rPr lang="en-US" dirty="0"/>
              <a:t>Vishrut Sharma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37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DFB-8A96-4037-BCA4-D80EE8EBC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Problems faced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CE8862-8213-47C5-8B7D-F00B8A7D4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7809689" cy="41195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Finding correct configuration parameters to connect and authenticate with Gmail server for sending email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Operating </a:t>
            </a:r>
            <a:r>
              <a:rPr lang="en-US" dirty="0"/>
              <a:t>system issues : Windows / Linux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Multiple compatibility issues between Cassandra 3.0 and spring data Cassandra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Ultimately tried with older version of Cassandra and worked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Sending messages to </a:t>
            </a:r>
            <a:r>
              <a:rPr lang="en-US" dirty="0" err="1"/>
              <a:t>ActiveMQ</a:t>
            </a:r>
            <a:r>
              <a:rPr lang="en-US" dirty="0"/>
              <a:t> from different IP addresses (machines)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Initialization of beans in java using multiple initialization methods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Dependency issues faced when running RESTful webservice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Issues faced during parsing content from Cassandra DB in correct format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8A953A4-B0C4-4F1F-BD4F-1445DB3EF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889" y="1984238"/>
            <a:ext cx="3095625" cy="377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57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997399-96F2-4A1D-AEE0-F49DE8F3C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65997"/>
          </a:xfrm>
        </p:spPr>
        <p:txBody>
          <a:bodyPr/>
          <a:lstStyle/>
          <a:p>
            <a:r>
              <a:rPr lang="en-US" dirty="0" err="1">
                <a:latin typeface="Trebuchet MS" panose="020B0603020202020204" pitchFamily="34" charset="0"/>
              </a:rPr>
              <a:t>ActiveMQ</a:t>
            </a:r>
            <a:r>
              <a:rPr lang="en-US" dirty="0">
                <a:latin typeface="Trebuchet MS" panose="020B0603020202020204" pitchFamily="34" charset="0"/>
              </a:rPr>
              <a:t> – Messaging software </a:t>
            </a:r>
            <a:br>
              <a:rPr lang="en-US" dirty="0">
                <a:latin typeface="Trebuchet MS" panose="020B0603020202020204" pitchFamily="34" charset="0"/>
              </a:rPr>
            </a:b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BD3520-CB58-4A06-AC0C-37AA490FE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7288763" cy="41195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Allows applications built with different languages and on different operating systems to integrate with each other.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Client applications don’t need to know where the service applications are located.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 Can scale horizontally by adding more services that can handle the messages if too many messages are arriving.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  client can fire a message and continue other processing instead of blocking until the service has sent a response.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 service can change details about itself, including its location, protocol, and availability, without affecting or disrupting the client(Reduced Coupling)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pic>
        <p:nvPicPr>
          <p:cNvPr id="1026" name="Picture 2" descr="Image result for activeMQ '">
            <a:extLst>
              <a:ext uri="{FF2B5EF4-FFF2-40B4-BE49-F238E27FC236}">
                <a16:creationId xmlns:a16="http://schemas.microsoft.com/office/drawing/2014/main" xmlns="" id="{9D77F79B-44BB-4E4A-874A-3B0BA3AC3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597" y="1861954"/>
            <a:ext cx="3783599" cy="356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657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1A29C-D927-4F6F-81E9-0DED079B8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34"/>
            <a:ext cx="10515600" cy="782540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Cassandra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155012-4E8B-4221-9328-3CCC3E9E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199"/>
            <a:ext cx="4531468" cy="41957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Keywords : Distributed ,High Performance, Extremely Scalable, Fault Tolerant, Column Oriented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Has a SQL query like language called CQL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Best use case : Petabytes of data ,data is columnar , Real time very fast lookups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Introduced first as Facebook inbox feature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BAAB170-2DBC-4341-ADA6-E9CCDD9E5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136" y="1303308"/>
            <a:ext cx="5914418" cy="471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27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490887-7184-4A6F-B68D-3F5412F6A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Relational DB and Cassandra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87CB9F2F-186C-4096-890D-CCCE7236019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9182" y="1905000"/>
          <a:ext cx="3976396" cy="414560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88198">
                  <a:extLst>
                    <a:ext uri="{9D8B030D-6E8A-4147-A177-3AD203B41FA5}">
                      <a16:colId xmlns:a16="http://schemas.microsoft.com/office/drawing/2014/main" xmlns="" val="2088812472"/>
                    </a:ext>
                  </a:extLst>
                </a:gridCol>
                <a:gridCol w="1988198">
                  <a:extLst>
                    <a:ext uri="{9D8B030D-6E8A-4147-A177-3AD203B41FA5}">
                      <a16:colId xmlns:a16="http://schemas.microsoft.com/office/drawing/2014/main" xmlns="" val="2352783514"/>
                    </a:ext>
                  </a:extLst>
                </a:gridCol>
              </a:tblGrid>
              <a:tr h="592229">
                <a:tc>
                  <a:txBody>
                    <a:bodyPr/>
                    <a:lstStyle/>
                    <a:p>
                      <a:r>
                        <a:rPr lang="en-US" dirty="0"/>
                        <a:t>Relational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Cassandra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639335"/>
                  </a:ext>
                </a:extLst>
              </a:tr>
              <a:tr h="592229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keyspace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4496383"/>
                  </a:ext>
                </a:extLst>
              </a:tr>
              <a:tr h="592229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Columnfamily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6745797"/>
                  </a:ext>
                </a:extLst>
              </a:tr>
              <a:tr h="592229"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Row key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3126610"/>
                  </a:ext>
                </a:extLst>
              </a:tr>
              <a:tr h="592229"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310187"/>
                  </a:ext>
                </a:extLst>
              </a:tr>
              <a:tr h="592229">
                <a:tc>
                  <a:txBody>
                    <a:bodyPr/>
                    <a:lstStyle/>
                    <a:p>
                      <a:r>
                        <a:rPr lang="en-US" dirty="0"/>
                        <a:t>Column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Value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5545968"/>
                  </a:ext>
                </a:extLst>
              </a:tr>
              <a:tr h="5922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072242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295DC3B-2A0A-4299-9CD6-6A6B5FCE0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376" y="1905000"/>
            <a:ext cx="6859554" cy="425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69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ACDA7-DEE0-4244-90C4-969D0499E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9" y="785004"/>
            <a:ext cx="10515600" cy="763283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Apache Camel –Integration framework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3AB034C-040B-4807-A80C-54C4E2031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743"/>
            <a:ext cx="10515600" cy="415222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/>
              <a:t>oncise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pplication </a:t>
            </a:r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/>
              <a:t>essaging </a:t>
            </a:r>
            <a:r>
              <a:rPr lang="en-US" dirty="0">
                <a:solidFill>
                  <a:srgbClr val="C00000"/>
                </a:solidFill>
              </a:rPr>
              <a:t>E</a:t>
            </a:r>
            <a:r>
              <a:rPr lang="en-US" dirty="0"/>
              <a:t>xchange </a:t>
            </a:r>
            <a:r>
              <a:rPr lang="en-US" dirty="0">
                <a:solidFill>
                  <a:srgbClr val="C00000"/>
                </a:solidFill>
              </a:rPr>
              <a:t>L</a:t>
            </a:r>
            <a:r>
              <a:rPr lang="en-US" dirty="0"/>
              <a:t>anguage</a:t>
            </a:r>
          </a:p>
          <a:p>
            <a:r>
              <a:rPr lang="en-US" dirty="0"/>
              <a:t>Why integration framework ? </a:t>
            </a:r>
          </a:p>
          <a:p>
            <a:pPr lvl="1"/>
            <a:r>
              <a:rPr lang="en-US" dirty="0"/>
              <a:t>Use it to do the heavy lifting between components</a:t>
            </a:r>
          </a:p>
          <a:p>
            <a:pPr lvl="1"/>
            <a:r>
              <a:rPr lang="en-US" dirty="0"/>
              <a:t>Focus on code instead of connectivity </a:t>
            </a:r>
          </a:p>
          <a:p>
            <a:pPr lvl="1"/>
            <a:r>
              <a:rPr lang="en-US" dirty="0"/>
              <a:t>Not reinvent the wheel</a:t>
            </a:r>
          </a:p>
          <a:p>
            <a:r>
              <a:rPr lang="en-US" dirty="0" err="1"/>
              <a:t>Offeres</a:t>
            </a:r>
            <a:r>
              <a:rPr lang="en-US" dirty="0"/>
              <a:t> interfaces for components to communicate via messages</a:t>
            </a:r>
          </a:p>
          <a:p>
            <a:r>
              <a:rPr lang="en-US" dirty="0"/>
              <a:t>Used as a middleman to </a:t>
            </a:r>
          </a:p>
          <a:p>
            <a:pPr lvl="1"/>
            <a:r>
              <a:rPr lang="en-US" dirty="0"/>
              <a:t>Consume data from any source/format</a:t>
            </a:r>
          </a:p>
          <a:p>
            <a:pPr lvl="1"/>
            <a:r>
              <a:rPr lang="en-US" dirty="0"/>
              <a:t>Perform some processing</a:t>
            </a:r>
          </a:p>
          <a:p>
            <a:pPr lvl="1"/>
            <a:r>
              <a:rPr lang="en-US" dirty="0"/>
              <a:t>Output data to any source / format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99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86DDD4-9E65-4361-AE32-ED8F088E5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151" y="781584"/>
            <a:ext cx="10515600" cy="104779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rebuchet MS" panose="020B0603020202020204" pitchFamily="34" charset="0"/>
              </a:rPr>
              <a:t>Hazelcast</a:t>
            </a:r>
            <a:r>
              <a:rPr lang="en-US" dirty="0">
                <a:latin typeface="Trebuchet MS" panose="020B0603020202020204" pitchFamily="34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BE25F9-225F-42CF-A801-512B6ED2C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853" y="1829374"/>
            <a:ext cx="10515600" cy="4198873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Application can have many concurrent users </a:t>
            </a:r>
          </a:p>
          <a:p>
            <a:r>
              <a:rPr lang="en-US" dirty="0">
                <a:latin typeface="Trebuchet MS" panose="020B0603020202020204" pitchFamily="34" charset="0"/>
              </a:rPr>
              <a:t>Reduce the time and cost overhead to access data from database</a:t>
            </a:r>
          </a:p>
          <a:p>
            <a:r>
              <a:rPr lang="en-US" dirty="0">
                <a:latin typeface="Trebuchet MS" panose="020B0603020202020204" pitchFamily="34" charset="0"/>
              </a:rPr>
              <a:t>Database access bottlenecks can occur due to too many simultaneous requests. </a:t>
            </a:r>
          </a:p>
          <a:p>
            <a:r>
              <a:rPr lang="en-US" dirty="0">
                <a:latin typeface="Trebuchet MS" panose="020B0603020202020204" pitchFamily="34" charset="0"/>
              </a:rPr>
              <a:t>With </a:t>
            </a:r>
            <a:r>
              <a:rPr lang="en-US" dirty="0" err="1">
                <a:latin typeface="Trebuchet MS" panose="020B0603020202020204" pitchFamily="34" charset="0"/>
              </a:rPr>
              <a:t>Hazelcast</a:t>
            </a:r>
            <a:r>
              <a:rPr lang="en-US" dirty="0">
                <a:latin typeface="Trebuchet MS" panose="020B0603020202020204" pitchFamily="34" charset="0"/>
              </a:rPr>
              <a:t>: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Improve response time by reducing access latency 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Offload persistent storage by reducing trips to the data source 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Avoid cost of repeatedly creating objects </a:t>
            </a:r>
          </a:p>
          <a:p>
            <a:pPr lvl="1"/>
            <a:endParaRPr lang="en-US" dirty="0">
              <a:latin typeface="Trebuchet MS" panose="020B0603020202020204" pitchFamily="34" charset="0"/>
            </a:endParaRPr>
          </a:p>
          <a:p>
            <a:pPr lvl="1"/>
            <a:endParaRPr lang="en-US" dirty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9C11397-CE79-4A66-9420-DFCA637CC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613" y="4627984"/>
            <a:ext cx="5159187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09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302F12-E668-42EE-B86F-B9FB5A813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255" y="650496"/>
            <a:ext cx="10058400" cy="1001021"/>
          </a:xfrm>
        </p:spPr>
        <p:txBody>
          <a:bodyPr/>
          <a:lstStyle/>
          <a:p>
            <a:r>
              <a:rPr lang="en-US" dirty="0" err="1">
                <a:latin typeface="Trebuchet MS" panose="020B0603020202020204" pitchFamily="34" charset="0"/>
              </a:rPr>
              <a:t>Hazelcast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172001-4321-4FA1-BD71-B57AE0046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rebuchet MS" panose="020B0603020202020204" pitchFamily="34" charset="0"/>
              </a:rPr>
              <a:t>For the happy hospitals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rebuchet MS" panose="020B0603020202020204" pitchFamily="34" charset="0"/>
              </a:rPr>
              <a:t>Cache never fetched when data is being updated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rebuchet MS" panose="020B0603020202020204" pitchFamily="34" charset="0"/>
              </a:rPr>
              <a:t>Cache updated every 1 min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rebuchet MS" panose="020B0603020202020204" pitchFamily="34" charset="0"/>
              </a:rPr>
              <a:t>1</a:t>
            </a:r>
            <a:r>
              <a:rPr lang="en-US" baseline="30000" dirty="0">
                <a:latin typeface="Trebuchet MS" panose="020B0603020202020204" pitchFamily="34" charset="0"/>
              </a:rPr>
              <a:t>st</a:t>
            </a:r>
            <a:r>
              <a:rPr lang="en-US" dirty="0">
                <a:latin typeface="Trebuchet MS" panose="020B0603020202020204" pitchFamily="34" charset="0"/>
              </a:rPr>
              <a:t> request always used to initialize the cache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rebuchet MS" panose="020B0603020202020204" pitchFamily="34" charset="0"/>
              </a:rPr>
              <a:t>Cache only contains data specified in policy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rebuchet MS" panose="020B0603020202020204" pitchFamily="34" charset="0"/>
              </a:rPr>
              <a:t>For any request , first check cache then DB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rebuchet MS" panose="020B0603020202020204" pitchFamily="34" charset="0"/>
              </a:rPr>
              <a:t>Remove operation deletes data from both cache and DB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rebuchet MS" panose="020B0603020202020204" pitchFamily="34" charset="0"/>
              </a:rPr>
              <a:t>Every action performed is sent to AQM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rebuchet MS" panose="020B0603020202020204" pitchFamily="34" charset="0"/>
              </a:rPr>
              <a:t>From there directed to mail and </a:t>
            </a:r>
            <a:r>
              <a:rPr lang="en-US" dirty="0" err="1">
                <a:latin typeface="Trebuchet MS" panose="020B0603020202020204" pitchFamily="34" charset="0"/>
              </a:rPr>
              <a:t>analystics</a:t>
            </a:r>
            <a:r>
              <a:rPr lang="en-US" dirty="0">
                <a:latin typeface="Trebuchet MS" panose="020B0603020202020204" pitchFamily="34" charset="0"/>
              </a:rPr>
              <a:t> engine </a:t>
            </a:r>
          </a:p>
        </p:txBody>
      </p:sp>
    </p:spTree>
    <p:extLst>
      <p:ext uri="{BB962C8B-B14F-4D97-AF65-F5344CB8AC3E}">
        <p14:creationId xmlns:p14="http://schemas.microsoft.com/office/powerpoint/2010/main" val="2960087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943673-ABCB-4A56-B518-371D66DF7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1"/>
            <a:ext cx="10515600" cy="990599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Operations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E1A7665-E5E3-4003-9931-3B2ED3CA0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334000"/>
          </a:xfrm>
        </p:spPr>
        <p:txBody>
          <a:bodyPr/>
          <a:lstStyle/>
          <a:p>
            <a:r>
              <a:rPr lang="en-US" dirty="0"/>
              <a:t>Initial database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insert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A071EAE-81DC-4834-895C-9883A6476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8916"/>
            <a:ext cx="10415587" cy="1857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579A492-1E71-4B43-92EE-85025C674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72290"/>
            <a:ext cx="10515600" cy="197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64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8E0E03-1354-4A3D-9654-1752ADDC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AA067A-E94F-43E5-92D5-31282CE16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956"/>
            <a:ext cx="10515600" cy="4880008"/>
          </a:xfrm>
        </p:spPr>
        <p:txBody>
          <a:bodyPr/>
          <a:lstStyle/>
          <a:p>
            <a:r>
              <a:rPr lang="en-US" dirty="0"/>
              <a:t>After Update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After Delete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71871B8-0EC8-425F-9A28-96825617A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3" y="4191000"/>
            <a:ext cx="10463213" cy="18335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20E84F1-DA97-408C-BB4B-51058A407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1518"/>
            <a:ext cx="10541793" cy="169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8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2792F6-EB26-4B69-BE5D-AB32A067B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E50E69-629F-4FBC-9349-2A5A5431E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RESTful web service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Cassandra database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Hazelcast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Messaging with Active MQ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Apache Camel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Java SPRING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1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3DCC04-33DB-41A3-A61D-BCF0A72F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C68050F-1C82-4D8E-AF25-145345136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50" y="1846263"/>
            <a:ext cx="9060324" cy="4022725"/>
          </a:xfrm>
        </p:spPr>
      </p:pic>
    </p:spTree>
    <p:extLst>
      <p:ext uri="{BB962C8B-B14F-4D97-AF65-F5344CB8AC3E}">
        <p14:creationId xmlns:p14="http://schemas.microsoft.com/office/powerpoint/2010/main" val="418980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E465A2-41DA-4081-9798-5CDDC052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What we already knew…..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E09B81-B3A0-474D-923B-28C247465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Programming </a:t>
            </a:r>
          </a:p>
          <a:p>
            <a:r>
              <a:rPr lang="en-US" dirty="0"/>
              <a:t>Tomcat server </a:t>
            </a:r>
          </a:p>
          <a:p>
            <a:r>
              <a:rPr lang="en-US" dirty="0"/>
              <a:t>Maven…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E1D75E8-EF76-4436-97D2-BC46395CE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524" y="1835150"/>
            <a:ext cx="5019675" cy="418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0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E84A98-BDC1-4563-9088-0691D26C3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CA98EA-CA0A-4ACF-B355-7850ED8B8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90955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Created sample rest APIs using spring to see how spring works </a:t>
            </a:r>
          </a:p>
          <a:p>
            <a:r>
              <a:rPr lang="en-US" dirty="0"/>
              <a:t>Tried hand at jersey but decided to drop implementing in jersey </a:t>
            </a:r>
          </a:p>
          <a:p>
            <a:r>
              <a:rPr lang="en-US" dirty="0"/>
              <a:t>Performed multiple tests of dummy Cassandra databases </a:t>
            </a:r>
          </a:p>
          <a:p>
            <a:r>
              <a:rPr lang="en-US" dirty="0"/>
              <a:t>Tried running REST API with embedded tomcat server </a:t>
            </a:r>
          </a:p>
          <a:p>
            <a:r>
              <a:rPr lang="en-US" dirty="0"/>
              <a:t>Initially tried saving data into an array list and creating JSON objects from array list performing GET/POST etc.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EE919DF-891E-40B3-AFD2-8A1462DF9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7674"/>
            <a:ext cx="96012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5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8ABB3E-2B14-457B-9D8E-76492D8F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Environment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3321CF-16D9-4899-93E4-FAF682D37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downloads : </a:t>
            </a:r>
          </a:p>
          <a:p>
            <a:pPr lvl="1"/>
            <a:r>
              <a:rPr lang="en-US" dirty="0"/>
              <a:t>Apache tomcat – 7.082</a:t>
            </a:r>
          </a:p>
          <a:p>
            <a:pPr lvl="1"/>
            <a:r>
              <a:rPr lang="en-US" dirty="0" err="1"/>
              <a:t>Datastax</a:t>
            </a:r>
            <a:r>
              <a:rPr lang="en-US" dirty="0"/>
              <a:t> for Cassandra 3.0 / 2.0</a:t>
            </a:r>
          </a:p>
          <a:p>
            <a:pPr lvl="1"/>
            <a:r>
              <a:rPr lang="en-US" dirty="0"/>
              <a:t>Active MQ </a:t>
            </a:r>
          </a:p>
          <a:p>
            <a:pPr lvl="1"/>
            <a:r>
              <a:rPr lang="en-US" dirty="0"/>
              <a:t>Apache Camel – 2.19.1</a:t>
            </a:r>
          </a:p>
          <a:p>
            <a:pPr lvl="1"/>
            <a:r>
              <a:rPr lang="en-US" dirty="0"/>
              <a:t>Spring / </a:t>
            </a:r>
            <a:r>
              <a:rPr lang="en-US" dirty="0" err="1"/>
              <a:t>SpringBoot</a:t>
            </a:r>
            <a:r>
              <a:rPr lang="en-US" dirty="0"/>
              <a:t> : Spring </a:t>
            </a:r>
            <a:r>
              <a:rPr lang="en-US" dirty="0" err="1"/>
              <a:t>initializr</a:t>
            </a:r>
            <a:endParaRPr lang="en-US" dirty="0"/>
          </a:p>
          <a:p>
            <a:pPr lvl="1"/>
            <a:r>
              <a:rPr lang="en-US" dirty="0" err="1"/>
              <a:t>Hazelcast</a:t>
            </a:r>
            <a:r>
              <a:rPr lang="en-US" dirty="0"/>
              <a:t> 3.6x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5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66C1C7-925D-4884-BD04-AE37CF127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What we had to learn from scratch?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D9654F-3901-481B-BC9A-7D8955189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7399"/>
            <a:ext cx="9910665" cy="41195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Setting up the environment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Using SPRING to create a restful webservice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data is stored inside a Cassandra cluster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Structure of a Cassandra table (</a:t>
            </a:r>
            <a:r>
              <a:rPr lang="en-US" dirty="0" err="1"/>
              <a:t>keyspace</a:t>
            </a:r>
            <a:r>
              <a:rPr lang="en-US" dirty="0"/>
              <a:t>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Active MQ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Connecting Cassandra with RESTful webservice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Integrating different components – Apache Camel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6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C7B47C-C3F7-49F6-A4EC-53D92A24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65" y="757011"/>
            <a:ext cx="10515600" cy="777875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Links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45E3F0-B3E2-49AC-A6B7-BF6A1A79A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082"/>
            <a:ext cx="10515600" cy="417088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Official tutorials from </a:t>
            </a:r>
            <a:r>
              <a:rPr lang="en-US" dirty="0" err="1"/>
              <a:t>Datastax</a:t>
            </a:r>
            <a:r>
              <a:rPr lang="en-US" dirty="0"/>
              <a:t> : Cassandra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hlinkClick r:id="rId2"/>
              </a:rPr>
              <a:t>https://www.tutorialspoint.com/cassandra/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hlinkClick r:id="rId3"/>
              </a:rPr>
              <a:t>http://www.baeldung.com/spring-data-cassandra-tutorial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hlinkClick r:id="rId4"/>
              </a:rPr>
              <a:t>https://examples.javacodegeeks.com/enterprise-java/spring/spring-data-cassandra-example/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Hazelcast</a:t>
            </a:r>
            <a:r>
              <a:rPr lang="en-US" dirty="0"/>
              <a:t> : Multiple sources online: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hlinkClick r:id="rId5"/>
              </a:rPr>
              <a:t>https://hazelcast.org/getting-started-with-hazelcast/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hlinkClick r:id="rId6"/>
              </a:rPr>
              <a:t>http://docs.hazelcast.org/docs/3.0/manual/html/ch01s03.html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hlinkClick r:id="rId7"/>
              </a:rPr>
              <a:t>http://www.baeldung.com/java-hazelcast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hlinkClick r:id="rId8"/>
              </a:rPr>
              <a:t>https://www.javacodegeeks.com/2013/11/getting-started-with-hazelcast.html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hlinkClick r:id="rId9"/>
              </a:rPr>
              <a:t>http://www.javainuse.com/hazelcast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24453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ACFB9-AD6D-43AB-A57C-46A900B0C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134" y="701027"/>
            <a:ext cx="10515600" cy="854075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1F22A6-21FD-49B7-AA69-4C30FE148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9306"/>
            <a:ext cx="10515600" cy="3638939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REST API with spring : course on </a:t>
            </a:r>
            <a:r>
              <a:rPr lang="en-US" dirty="0" err="1"/>
              <a:t>udemy</a:t>
            </a:r>
            <a:r>
              <a:rPr lang="en-US" dirty="0"/>
              <a:t> </a:t>
            </a:r>
          </a:p>
          <a:p>
            <a:r>
              <a:rPr lang="en-US" sz="1800" dirty="0">
                <a:hlinkClick r:id="rId2"/>
              </a:rPr>
              <a:t>https://www.udemy.com/spring-web-services-tutorial/learn/v4/overview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Active MQ :</a:t>
            </a:r>
          </a:p>
          <a:p>
            <a:r>
              <a:rPr lang="en-US" sz="1800" dirty="0">
                <a:hlinkClick r:id="rId3"/>
              </a:rPr>
              <a:t>http://www.mastertheintegration.com/core-apache-projects/activemq/introduction-to-activemq/activemq-lesson-1-getting-started-with-activemq.html</a:t>
            </a:r>
            <a:endParaRPr lang="en-US" sz="1800" dirty="0"/>
          </a:p>
          <a:p>
            <a:r>
              <a:rPr lang="en-US" sz="1800" dirty="0">
                <a:hlinkClick r:id="rId4"/>
              </a:rPr>
              <a:t>https://www.codenotfound.com/spring-jms-activemq-consumer-producer-example.html</a:t>
            </a:r>
            <a:endParaRPr lang="en-US" sz="1800" dirty="0"/>
          </a:p>
          <a:p>
            <a:r>
              <a:rPr lang="en-US" sz="1800" dirty="0">
                <a:hlinkClick r:id="rId5"/>
              </a:rPr>
              <a:t>http://shengwangi.blogspot.com/2014/10/spring-jms-with-activemq-helloworld-example-send.html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Apache Camel: </a:t>
            </a:r>
          </a:p>
          <a:p>
            <a:r>
              <a:rPr lang="en-US" sz="1800" dirty="0">
                <a:hlinkClick r:id="rId6"/>
              </a:rPr>
              <a:t>http://camel.apache.org/tutorial-example-reportincident-part1.html</a:t>
            </a:r>
            <a:endParaRPr lang="en-US" sz="1800" dirty="0"/>
          </a:p>
          <a:p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AND MANY MORE…..</a:t>
            </a:r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55917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</TotalTime>
  <Words>624</Words>
  <Application>Microsoft Macintosh PowerPoint</Application>
  <PresentationFormat>Widescreen</PresentationFormat>
  <Paragraphs>147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Trebuchet MS</vt:lpstr>
      <vt:lpstr>Wingdings</vt:lpstr>
      <vt:lpstr>Retrospect</vt:lpstr>
      <vt:lpstr>Distributed Computing Project  Happy Hospitals</vt:lpstr>
      <vt:lpstr>Components</vt:lpstr>
      <vt:lpstr>Architecture</vt:lpstr>
      <vt:lpstr>What we already knew…..</vt:lpstr>
      <vt:lpstr>PowerPoint Presentation</vt:lpstr>
      <vt:lpstr>Environment Setup</vt:lpstr>
      <vt:lpstr>What we had to learn from scratch?</vt:lpstr>
      <vt:lpstr>Links :</vt:lpstr>
      <vt:lpstr>Links</vt:lpstr>
      <vt:lpstr>Problems faced </vt:lpstr>
      <vt:lpstr>ActiveMQ – Messaging software  </vt:lpstr>
      <vt:lpstr>Cassandra DB</vt:lpstr>
      <vt:lpstr>Relational DB and Cassandra </vt:lpstr>
      <vt:lpstr>Apache Camel –Integration framework</vt:lpstr>
      <vt:lpstr>Hazelcast </vt:lpstr>
      <vt:lpstr>Hazelcast</vt:lpstr>
      <vt:lpstr>Operations</vt:lpstr>
      <vt:lpstr>Operations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Computing Project  Happy Hospitals</dc:title>
  <dc:creator>Vishrut</dc:creator>
  <cp:lastModifiedBy>Microsoft Office User</cp:lastModifiedBy>
  <cp:revision>22</cp:revision>
  <dcterms:created xsi:type="dcterms:W3CDTF">2017-12-14T01:11:23Z</dcterms:created>
  <dcterms:modified xsi:type="dcterms:W3CDTF">2017-12-14T06:27:25Z</dcterms:modified>
</cp:coreProperties>
</file>