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5" r:id="rId4"/>
    <p:sldId id="258" r:id="rId5"/>
    <p:sldId id="262" r:id="rId6"/>
    <p:sldId id="263" r:id="rId7"/>
    <p:sldId id="264" r:id="rId8"/>
    <p:sldId id="259" r:id="rId9"/>
    <p:sldId id="277" r:id="rId10"/>
    <p:sldId id="278" r:id="rId11"/>
    <p:sldId id="280" r:id="rId12"/>
    <p:sldId id="261" r:id="rId13"/>
    <p:sldId id="275" r:id="rId14"/>
    <p:sldId id="271" r:id="rId15"/>
    <p:sldId id="260" r:id="rId16"/>
    <p:sldId id="270" r:id="rId17"/>
    <p:sldId id="272" r:id="rId18"/>
    <p:sldId id="273" r:id="rId19"/>
    <p:sldId id="267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22" autoAdjust="0"/>
  </p:normalViewPr>
  <p:slideViewPr>
    <p:cSldViewPr>
      <p:cViewPr varScale="1">
        <p:scale>
          <a:sx n="75" d="100"/>
          <a:sy n="75" d="100"/>
        </p:scale>
        <p:origin x="166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BCE7A-633C-4CD2-B9CF-675F8C1EB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1832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D2CDE-5E18-414E-A527-B33082CFC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5693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D2CDE-5E18-414E-A527-B33082CFC5E4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32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D2CDE-5E18-414E-A527-B33082CFC5E4}" type="slidenum">
              <a:rPr lang="en-US" smtClean="0"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39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Between yesterday(Oct 29) and the day before 2100 </a:t>
            </a:r>
            <a:r>
              <a:rPr lang="en-US" dirty="0" err="1"/>
              <a:t>bitcoins</a:t>
            </a:r>
            <a:r>
              <a:rPr lang="en-US" baseline="0" dirty="0"/>
              <a:t> were mined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Today</a:t>
            </a:r>
            <a:r>
              <a:rPr lang="en-US" baseline="0" dirty="0"/>
              <a:t> the combined computing power of the </a:t>
            </a:r>
            <a:r>
              <a:rPr lang="en-US" baseline="0" dirty="0" err="1"/>
              <a:t>Bitcoin</a:t>
            </a:r>
            <a:r>
              <a:rPr lang="en-US" baseline="0" dirty="0"/>
              <a:t> n/w is &gt; 500 super computers combined together times 10000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D2CDE-5E18-414E-A527-B33082CFC5E4}" type="slidenum">
              <a:rPr lang="en-US" smtClean="0"/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21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Attackers race against all other</a:t>
            </a:r>
            <a:r>
              <a:rPr lang="en-US" baseline="0" dirty="0"/>
              <a:t> honest nodes.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Signature </a:t>
            </a:r>
          </a:p>
          <a:p>
            <a:r>
              <a:rPr lang="en-US" baseline="0" dirty="0"/>
              <a:t>Input transaction </a:t>
            </a:r>
          </a:p>
          <a:p>
            <a:r>
              <a:rPr lang="en-US" baseline="0" dirty="0"/>
              <a:t>Ordering of transactions through bock chain </a:t>
            </a:r>
          </a:p>
          <a:p>
            <a:r>
              <a:rPr lang="en-US" baseline="0" dirty="0"/>
              <a:t>Prevent fraud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D2CDE-5E18-414E-A527-B33082CFC5E4}" type="slidenum">
              <a:rPr lang="en-US" smtClean="0"/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02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common among all of us??</a:t>
            </a:r>
          </a:p>
          <a:p>
            <a:r>
              <a:rPr lang="en-US" dirty="0"/>
              <a:t>Food Shelter and Clothes..</a:t>
            </a:r>
          </a:p>
          <a:p>
            <a:r>
              <a:rPr lang="en-US" dirty="0"/>
              <a:t>And Money..</a:t>
            </a:r>
          </a:p>
          <a:p>
            <a:r>
              <a:rPr lang="en-US" dirty="0" err="1"/>
              <a:t>Bitcoin</a:t>
            </a:r>
            <a:r>
              <a:rPr lang="en-US" dirty="0"/>
              <a:t> forces</a:t>
            </a:r>
            <a:r>
              <a:rPr lang="en-US" baseline="0" dirty="0"/>
              <a:t> you to ask a question.. Are you satisfied with your current financial </a:t>
            </a:r>
            <a:r>
              <a:rPr lang="en-US" baseline="0" dirty="0" err="1"/>
              <a:t>instution</a:t>
            </a:r>
            <a:r>
              <a:rPr lang="en-US" baseline="0" dirty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D2CDE-5E18-414E-A527-B33082CFC5E4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51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1998 by Wei Dai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D2CDE-5E18-414E-A527-B33082CFC5E4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72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term ‘consensus’ simply refers to a collective decision-making process, or an agreement between different people over what is true or false.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7D2CDE-5E18-414E-A527-B33082CFC5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46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Decentralized computing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allocation of resources, both hardware and software, to each individual workstation, or office location.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D2CDE-5E18-414E-A527-B33082CFC5E4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75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one account to another individual's account via the Internet..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created when multiple PCs are connected and share resources without going through a separate server computer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D2CDE-5E18-414E-A527-B33082CFC5E4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21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D2CDE-5E18-414E-A527-B33082CFC5E4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86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users it’s just a mobile app or computer program that provides a personal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Bitcoin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wallet and allows a user to send and receive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bitcoins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D2CDE-5E18-414E-A527-B33082CFC5E4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01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1, signature check and </a:t>
            </a:r>
            <a:r>
              <a:rPr lang="en-US" dirty="0" err="1"/>
              <a:t>ip</a:t>
            </a:r>
            <a:r>
              <a:rPr lang="en-US" dirty="0"/>
              <a:t> transactions records (unspent ) : </a:t>
            </a:r>
            <a:r>
              <a:rPr lang="en-US" dirty="0" err="1"/>
              <a:t>checkedby</a:t>
            </a:r>
            <a:r>
              <a:rPr lang="en-US" dirty="0"/>
              <a:t> all nodes </a:t>
            </a:r>
          </a:p>
          <a:p>
            <a:endParaRPr lang="en-US" dirty="0"/>
          </a:p>
          <a:p>
            <a:r>
              <a:rPr lang="en-US" dirty="0"/>
              <a:t>2. Collection of transactions and its history + random number in a hash function</a:t>
            </a:r>
          </a:p>
          <a:p>
            <a:endParaRPr lang="en-US" dirty="0"/>
          </a:p>
          <a:p>
            <a:r>
              <a:rPr lang="en-US" dirty="0"/>
              <a:t>4. If 1 person done fraud transaction </a:t>
            </a:r>
            <a:r>
              <a:rPr lang="en-US" dirty="0" err="1"/>
              <a:t>hten</a:t>
            </a:r>
            <a:r>
              <a:rPr lang="en-US" dirty="0"/>
              <a:t> he will for same transaction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7D2CDE-5E18-414E-A527-B33082CFC5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8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2F0B-2D94-4B10-B14B-1C3A40642157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7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46EC-1C80-4755-9C5F-6B8605F5D548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5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7604-DF77-4B9E-8016-70ECFE366E43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3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045C-63B7-49F6-8604-89073FA427A3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3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219A-38E5-4781-8690-2D05317D617F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2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8BBE-3908-4171-AC63-EFF7011CF261}" type="datetime1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1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1EF6-434A-460B-84E3-027976E84A48}" type="datetime1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6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BAE4-B221-435D-B337-299D472EB436}" type="datetime1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9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F654-1518-4B90-BCC2-8630B03B7812}" type="datetime1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1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994-91F7-4F3C-AF75-7605D06BAD7C}" type="datetime1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5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B10E-C5E7-4C5D-8654-29615B1F5B44}" type="datetime1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6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5000"/>
            <a:lum/>
          </a:blip>
          <a:srcRect/>
          <a:stretch>
            <a:fillRect l="84000" t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CC041-1D9A-4D02-96B3-8DA99717FCA1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yptocoinsnews.com/approximate-hardware-bigger-bitcoin-mining-profits/" TargetMode="External"/><Relationship Id="rId2" Type="http://schemas.openxmlformats.org/officeDocument/2006/relationships/hyperlink" Target="https://bitcoin.org/en/fa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lUF6klWuB3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BITCOINS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43000"/>
          </a:xfrm>
        </p:spPr>
        <p:txBody>
          <a:bodyPr/>
          <a:lstStyle/>
          <a:p>
            <a:r>
              <a:rPr lang="en-US" dirty="0"/>
              <a:t>The Byzantine Fault Tolerance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5312898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Ajay Pal Singh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Vishrut Sharma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Vu Lee</a:t>
            </a:r>
          </a:p>
        </p:txBody>
      </p:sp>
    </p:spTree>
    <p:extLst>
      <p:ext uri="{BB962C8B-B14F-4D97-AF65-F5344CB8AC3E}">
        <p14:creationId xmlns:p14="http://schemas.microsoft.com/office/powerpoint/2010/main" val="200946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797050"/>
            <a:ext cx="3943350" cy="3643046"/>
          </a:xfrm>
        </p:spPr>
        <p:txBody>
          <a:bodyPr/>
          <a:lstStyle/>
          <a:p>
            <a:r>
              <a:rPr lang="en-US" dirty="0"/>
              <a:t>The traitor can intentionally send a forged message or pass a wrong message to another general.</a:t>
            </a:r>
          </a:p>
          <a:p>
            <a:endParaRPr lang="en-US" dirty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740" y="1403350"/>
            <a:ext cx="3780086" cy="403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07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Bitcoin fits in Byzantine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make sure all participants’ file records are correct and consistent. </a:t>
            </a:r>
          </a:p>
          <a:p>
            <a:r>
              <a:rPr lang="en-US" dirty="0"/>
              <a:t>Any file record cannot be updated with wrong values.</a:t>
            </a:r>
          </a:p>
          <a:p>
            <a:r>
              <a:rPr lang="en-US" dirty="0"/>
              <a:t>Bitcoin helps solve the Byzantine </a:t>
            </a:r>
            <a:r>
              <a:rPr lang="en-US"/>
              <a:t>problem in distributed systems.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1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What is problem of distributed consensus?</a:t>
            </a:r>
            <a:br>
              <a:rPr lang="en-US" dirty="0">
                <a:latin typeface="Trebuchet MS" panose="020B0603020202020204" pitchFamily="34" charset="0"/>
              </a:rPr>
            </a:b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"Consensus" is the problem of getting members of a network to agree on something, e.g. a value.</a:t>
            </a:r>
          </a:p>
          <a:p>
            <a:r>
              <a:rPr lang="en-US" dirty="0">
                <a:latin typeface="Trebuchet MS" panose="020B0603020202020204" pitchFamily="34" charset="0"/>
              </a:rPr>
              <a:t>Agree on how many units of the currency each member holds at all times, in order to prevent members from double spending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Mining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Miners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Blocks containing series of transactions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Find a valid proof of work</a:t>
            </a:r>
          </a:p>
          <a:p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645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Process of reaching consensus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New transactions are broadcast to all nodes in the network.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Miner nodes collect the new transactions into a block.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Miner nodes try to find a proof of work for the block.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When a miner node finds a proof of work, it broadcasts it to all nodes in the network.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Receiving nodes validate the new block and then start work on the next block, containing transactions that have not yet been placed in a block.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The node that found the block is rewarded with some new </a:t>
            </a:r>
            <a:r>
              <a:rPr lang="en-US" dirty="0" err="1">
                <a:latin typeface="Trebuchet MS" panose="020B0603020202020204" pitchFamily="34" charset="0"/>
              </a:rPr>
              <a:t>Bitcoins</a:t>
            </a:r>
            <a:r>
              <a:rPr lang="en-US" dirty="0">
                <a:latin typeface="Trebuchet MS" panose="020B0603020202020204" pitchFamily="34" charset="0"/>
              </a:rPr>
              <a:t>, and also the value of the transactions fees for the transactions in the block.</a:t>
            </a:r>
          </a:p>
        </p:txBody>
      </p:sp>
    </p:spTree>
    <p:extLst>
      <p:ext uri="{BB962C8B-B14F-4D97-AF65-F5344CB8AC3E}">
        <p14:creationId xmlns:p14="http://schemas.microsoft.com/office/powerpoint/2010/main" val="351780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9202"/>
            <a:ext cx="6982510" cy="6536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7917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Digging deeper into </a:t>
            </a:r>
            <a:r>
              <a:rPr lang="en-US" dirty="0" err="1"/>
              <a:t>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Transactions</a:t>
            </a: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	All are public but anonymous</a:t>
            </a: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	Mining nodes collect the transaction in blocks</a:t>
            </a:r>
          </a:p>
          <a:p>
            <a:r>
              <a:rPr lang="en-US" b="1" dirty="0" err="1">
                <a:latin typeface="Trebuchet MS" panose="020B0603020202020204" pitchFamily="34" charset="0"/>
              </a:rPr>
              <a:t>Blockchain</a:t>
            </a:r>
            <a:endParaRPr lang="en-US" b="1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	A Block Chain is a public ledger of all </a:t>
            </a:r>
            <a:r>
              <a:rPr lang="en-US" dirty="0" err="1">
                <a:latin typeface="Trebuchet MS" panose="020B0603020202020204" pitchFamily="34" charset="0"/>
              </a:rPr>
              <a:t>Bitcoin</a:t>
            </a:r>
            <a:r>
              <a:rPr lang="en-US" dirty="0">
                <a:latin typeface="Trebuchet MS" panose="020B0603020202020204" pitchFamily="34" charset="0"/>
              </a:rPr>
              <a:t> 	transactions that have ever been executed.</a:t>
            </a: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	Simply, a chain of blocks</a:t>
            </a:r>
          </a:p>
          <a:p>
            <a:r>
              <a:rPr lang="en-US" b="1" dirty="0" err="1">
                <a:latin typeface="Trebuchet MS" panose="020B0603020202020204" pitchFamily="34" charset="0"/>
              </a:rPr>
              <a:t>Bitcoin</a:t>
            </a:r>
            <a:r>
              <a:rPr lang="en-US" b="1" dirty="0">
                <a:latin typeface="Trebuchet MS" panose="020B0603020202020204" pitchFamily="34" charset="0"/>
              </a:rPr>
              <a:t> Mining</a:t>
            </a:r>
          </a:p>
          <a:p>
            <a:r>
              <a:rPr lang="en-US" b="1" dirty="0">
                <a:latin typeface="Trebuchet MS" panose="020B0603020202020204" pitchFamily="34" charset="0"/>
              </a:rPr>
              <a:t>Proof-of-Work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492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Bitcoin</a:t>
            </a:r>
            <a:r>
              <a:rPr lang="en-US" dirty="0"/>
              <a:t>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Trebuchet MS" panose="020B0603020202020204" pitchFamily="34" charset="0"/>
              </a:rPr>
              <a:t>Bitcoin</a:t>
            </a:r>
            <a:r>
              <a:rPr lang="en-US" dirty="0">
                <a:latin typeface="Trebuchet MS" panose="020B0603020202020204" pitchFamily="34" charset="0"/>
              </a:rPr>
              <a:t> mining is the process of adding transactions to </a:t>
            </a:r>
            <a:r>
              <a:rPr lang="en-US" dirty="0" err="1">
                <a:latin typeface="Trebuchet MS" panose="020B0603020202020204" pitchFamily="34" charset="0"/>
              </a:rPr>
              <a:t>Bitcoin's</a:t>
            </a:r>
            <a:r>
              <a:rPr lang="en-US" dirty="0">
                <a:latin typeface="Trebuchet MS" panose="020B0603020202020204" pitchFamily="34" charset="0"/>
              </a:rPr>
              <a:t> public ledger of past transactions or </a:t>
            </a:r>
            <a:r>
              <a:rPr lang="en-US" b="1" dirty="0" err="1">
                <a:latin typeface="Trebuchet MS" panose="020B0603020202020204" pitchFamily="34" charset="0"/>
              </a:rPr>
              <a:t>blockchain</a:t>
            </a:r>
            <a:r>
              <a:rPr lang="en-US" dirty="0">
                <a:latin typeface="Trebuchet MS" panose="020B0603020202020204" pitchFamily="34" charset="0"/>
              </a:rPr>
              <a:t>.</a:t>
            </a:r>
          </a:p>
          <a:p>
            <a:r>
              <a:rPr lang="en-US" dirty="0">
                <a:latin typeface="Trebuchet MS" panose="020B0603020202020204" pitchFamily="34" charset="0"/>
              </a:rPr>
              <a:t>It serves 2 purposes: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Confirm transactions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Generate new </a:t>
            </a:r>
            <a:r>
              <a:rPr lang="en-US" dirty="0" err="1">
                <a:latin typeface="Trebuchet MS" panose="020B0603020202020204" pitchFamily="34" charset="0"/>
              </a:rPr>
              <a:t>bitcoins</a:t>
            </a:r>
            <a:endParaRPr lang="en-US" dirty="0">
              <a:latin typeface="Trebuchet MS" panose="020B0603020202020204" pitchFamily="34" charset="0"/>
            </a:endParaRPr>
          </a:p>
          <a:p>
            <a:r>
              <a:rPr lang="en-US" dirty="0">
                <a:latin typeface="Trebuchet MS" panose="020B0603020202020204" pitchFamily="34" charset="0"/>
              </a:rPr>
              <a:t>Mining is a highly competitive market</a:t>
            </a:r>
          </a:p>
          <a:p>
            <a:r>
              <a:rPr lang="en-US" dirty="0">
                <a:latin typeface="Trebuchet MS" panose="020B0603020202020204" pitchFamily="34" charset="0"/>
              </a:rPr>
              <a:t>No. of miners is proportional to the security of network</a:t>
            </a:r>
          </a:p>
          <a:p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469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There is a finite limit to the total number of </a:t>
            </a:r>
            <a:r>
              <a:rPr lang="en-US" dirty="0" err="1">
                <a:latin typeface="Trebuchet MS" panose="020B0603020202020204" pitchFamily="34" charset="0"/>
              </a:rPr>
              <a:t>bitcoins</a:t>
            </a:r>
            <a:r>
              <a:rPr lang="en-US" dirty="0">
                <a:latin typeface="Trebuchet MS" panose="020B0603020202020204" pitchFamily="34" charset="0"/>
              </a:rPr>
              <a:t> = 21,000,000 BTC</a:t>
            </a:r>
          </a:p>
          <a:p>
            <a:r>
              <a:rPr lang="en-US" dirty="0">
                <a:latin typeface="Trebuchet MS" panose="020B0603020202020204" pitchFamily="34" charset="0"/>
              </a:rPr>
              <a:t>Till Date 15,958,500 BTC are in circulation</a:t>
            </a:r>
          </a:p>
          <a:p>
            <a:r>
              <a:rPr lang="en-US" dirty="0">
                <a:latin typeface="Trebuchet MS" panose="020B0603020202020204" pitchFamily="34" charset="0"/>
              </a:rPr>
              <a:t>Let’s look at some graphs</a:t>
            </a:r>
          </a:p>
          <a:p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880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It’s a method to ensure that the information (the new block) was computationally difficult to obtain.</a:t>
            </a:r>
          </a:p>
          <a:p>
            <a:r>
              <a:rPr lang="en-US" dirty="0">
                <a:latin typeface="Trebuchet MS" panose="020B0603020202020204" pitchFamily="34" charset="0"/>
              </a:rPr>
              <a:t>It costs processing power: Hardware, Energy, Time</a:t>
            </a:r>
          </a:p>
          <a:p>
            <a:r>
              <a:rPr lang="en-US" dirty="0">
                <a:latin typeface="Trebuchet MS" panose="020B0603020202020204" pitchFamily="34" charset="0"/>
              </a:rPr>
              <a:t>But, easy to be verified by others</a:t>
            </a:r>
          </a:p>
          <a:p>
            <a:r>
              <a:rPr lang="en-US" dirty="0">
                <a:latin typeface="Trebuchet MS" panose="020B0603020202020204" pitchFamily="34" charset="0"/>
              </a:rPr>
              <a:t>Target is adjusted to determine mining difficulty in order to keep the block generation rate constant.</a:t>
            </a:r>
          </a:p>
          <a:p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8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Worldwide acceptance of </a:t>
            </a:r>
            <a:r>
              <a:rPr lang="en-US" dirty="0" err="1">
                <a:latin typeface="Trebuchet MS" panose="020B0603020202020204" pitchFamily="34" charset="0"/>
              </a:rPr>
              <a:t>Bitcoin</a:t>
            </a:r>
            <a:r>
              <a:rPr lang="en-US" dirty="0">
                <a:latin typeface="Trebuchet MS" panose="020B0603020202020204" pitchFamily="34" charset="0"/>
              </a:rPr>
              <a:t> has already started.</a:t>
            </a:r>
          </a:p>
          <a:p>
            <a:r>
              <a:rPr lang="en-US" dirty="0">
                <a:latin typeface="Trebuchet MS" panose="020B0603020202020204" pitchFamily="34" charset="0"/>
              </a:rPr>
              <a:t>‘</a:t>
            </a:r>
            <a:r>
              <a:rPr lang="en-US" dirty="0" err="1">
                <a:latin typeface="Trebuchet MS" panose="020B0603020202020204" pitchFamily="34" charset="0"/>
              </a:rPr>
              <a:t>Bitcoin</a:t>
            </a:r>
            <a:r>
              <a:rPr lang="en-US" dirty="0">
                <a:latin typeface="Trebuchet MS" panose="020B0603020202020204" pitchFamily="34" charset="0"/>
              </a:rPr>
              <a:t>’ is a concept and Currency is just an application of </a:t>
            </a:r>
            <a:r>
              <a:rPr lang="en-US" dirty="0" err="1">
                <a:latin typeface="Trebuchet MS" panose="020B0603020202020204" pitchFamily="34" charset="0"/>
              </a:rPr>
              <a:t>Bitcoin</a:t>
            </a:r>
            <a:r>
              <a:rPr lang="en-US" dirty="0">
                <a:latin typeface="Trebuchet MS" panose="020B0603020202020204" pitchFamily="34" charset="0"/>
              </a:rPr>
              <a:t>.</a:t>
            </a:r>
          </a:p>
          <a:p>
            <a:r>
              <a:rPr lang="en-US" dirty="0">
                <a:latin typeface="Trebuchet MS" panose="020B0603020202020204" pitchFamily="34" charset="0"/>
              </a:rPr>
              <a:t>Other applications of </a:t>
            </a:r>
            <a:r>
              <a:rPr lang="en-US" dirty="0" err="1">
                <a:latin typeface="Trebuchet MS" panose="020B0603020202020204" pitchFamily="34" charset="0"/>
              </a:rPr>
              <a:t>Bitcoin</a:t>
            </a:r>
            <a:r>
              <a:rPr lang="en-US" dirty="0">
                <a:latin typeface="Trebuchet MS" panose="020B0603020202020204" pitchFamily="34" charset="0"/>
              </a:rPr>
              <a:t> could be beyond our imagination.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Patents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Smart Contracts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Proof of ownership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Identity</a:t>
            </a:r>
          </a:p>
          <a:p>
            <a:pPr marL="457200" lvl="1" indent="0">
              <a:buNone/>
            </a:pP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4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Introduction to </a:t>
            </a:r>
            <a:r>
              <a:rPr lang="en-US" dirty="0" err="1">
                <a:latin typeface="Trebuchet MS" panose="020B0603020202020204" pitchFamily="34" charset="0"/>
              </a:rPr>
              <a:t>Bitcoin</a:t>
            </a:r>
            <a:endParaRPr lang="en-US" dirty="0">
              <a:latin typeface="Trebuchet MS" panose="020B0603020202020204" pitchFamily="34" charset="0"/>
            </a:endParaRPr>
          </a:p>
          <a:p>
            <a:r>
              <a:rPr lang="en-US" dirty="0">
                <a:latin typeface="Trebuchet MS" panose="020B0603020202020204" pitchFamily="34" charset="0"/>
              </a:rPr>
              <a:t>Motivation Behind </a:t>
            </a:r>
            <a:r>
              <a:rPr lang="en-US" dirty="0" err="1">
                <a:latin typeface="Trebuchet MS" panose="020B0603020202020204" pitchFamily="34" charset="0"/>
              </a:rPr>
              <a:t>Bitcoin</a:t>
            </a:r>
            <a:endParaRPr lang="en-US" dirty="0">
              <a:latin typeface="Trebuchet MS" panose="020B0603020202020204" pitchFamily="34" charset="0"/>
            </a:endParaRPr>
          </a:p>
          <a:p>
            <a:r>
              <a:rPr lang="en-US" dirty="0">
                <a:latin typeface="Trebuchet MS" panose="020B0603020202020204" pitchFamily="34" charset="0"/>
              </a:rPr>
              <a:t>What is Distributed Consensus</a:t>
            </a:r>
          </a:p>
          <a:p>
            <a:r>
              <a:rPr lang="en-US" dirty="0">
                <a:latin typeface="Trebuchet MS" panose="020B0603020202020204" pitchFamily="34" charset="0"/>
              </a:rPr>
              <a:t>Digging deeper into </a:t>
            </a:r>
            <a:r>
              <a:rPr lang="en-US" dirty="0" err="1">
                <a:latin typeface="Trebuchet MS" panose="020B0603020202020204" pitchFamily="34" charset="0"/>
              </a:rPr>
              <a:t>Bitcoin</a:t>
            </a:r>
            <a:endParaRPr lang="en-US" dirty="0">
              <a:latin typeface="Trebuchet MS" panose="020B0603020202020204" pitchFamily="34" charset="0"/>
            </a:endParaRP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Transactions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Block Chain</a:t>
            </a:r>
          </a:p>
          <a:p>
            <a:pPr lvl="1"/>
            <a:r>
              <a:rPr lang="en-US" dirty="0" err="1">
                <a:latin typeface="Trebuchet MS" panose="020B0603020202020204" pitchFamily="34" charset="0"/>
              </a:rPr>
              <a:t>Bitcoin</a:t>
            </a:r>
            <a:r>
              <a:rPr lang="en-US" dirty="0">
                <a:latin typeface="Trebuchet MS" panose="020B0603020202020204" pitchFamily="34" charset="0"/>
              </a:rPr>
              <a:t> Mining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Proof-of-Work</a:t>
            </a:r>
          </a:p>
          <a:p>
            <a:r>
              <a:rPr lang="en-US" dirty="0">
                <a:latin typeface="Trebuchet MS" panose="020B0603020202020204" pitchFamily="34" charset="0"/>
              </a:rPr>
              <a:t>Conclusion</a:t>
            </a:r>
          </a:p>
          <a:p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79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Satoshi </a:t>
            </a:r>
            <a:r>
              <a:rPr lang="en-US" dirty="0" err="1"/>
              <a:t>Nakamoto</a:t>
            </a:r>
            <a:r>
              <a:rPr lang="en-US" dirty="0"/>
              <a:t>. </a:t>
            </a:r>
            <a:r>
              <a:rPr lang="en-US" dirty="0" err="1"/>
              <a:t>Bitcoin</a:t>
            </a:r>
            <a:r>
              <a:rPr lang="en-US" dirty="0"/>
              <a:t>: A Peer-to-Peer Electronic Cash System.</a:t>
            </a:r>
          </a:p>
          <a:p>
            <a:r>
              <a:rPr lang="en-US" dirty="0">
                <a:hlinkClick r:id="rId2"/>
              </a:rPr>
              <a:t>http://www.nasdaq.com/g00/article/byzantine-fault-tolerance-the-key-for-blockchains-cm810058?i10c.encReferrer=https://bitcoin.org/en/faq</a:t>
            </a:r>
            <a:endParaRPr lang="en-US" dirty="0"/>
          </a:p>
          <a:p>
            <a:r>
              <a:rPr lang="en-US" dirty="0">
                <a:hlinkClick r:id="rId3"/>
              </a:rPr>
              <a:t>https://www.cryptocoinsnews.com/approximate-hardware-bigger-bitcoin-mining-profits/</a:t>
            </a:r>
            <a:endParaRPr lang="en-US" dirty="0"/>
          </a:p>
          <a:p>
            <a:r>
              <a:rPr lang="en-US" dirty="0" err="1"/>
              <a:t>Bitcoin</a:t>
            </a:r>
            <a:r>
              <a:rPr lang="en-US" dirty="0"/>
              <a:t>: The End of Money As We Know It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hlinkClick r:id="rId4"/>
              </a:rPr>
              <a:t>https://www.youtube.com/watch?v=lUF6klWuB38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0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0840"/>
            <a:ext cx="8229600" cy="4525963"/>
          </a:xfrm>
        </p:spPr>
        <p:txBody>
          <a:bodyPr/>
          <a:lstStyle/>
          <a:p>
            <a:r>
              <a:rPr lang="en-US" dirty="0" err="1">
                <a:latin typeface="Trebuchet MS" panose="020B0603020202020204" pitchFamily="34" charset="0"/>
              </a:rPr>
              <a:t>Bitcoin</a:t>
            </a:r>
            <a:r>
              <a:rPr lang="en-US" dirty="0">
                <a:latin typeface="Trebuchet MS" panose="020B0603020202020204" pitchFamily="34" charset="0"/>
              </a:rPr>
              <a:t> is the first implementation of a concept called "</a:t>
            </a:r>
            <a:r>
              <a:rPr lang="en-US" dirty="0" err="1">
                <a:latin typeface="Trebuchet MS" panose="020B0603020202020204" pitchFamily="34" charset="0"/>
              </a:rPr>
              <a:t>cryptocurrency</a:t>
            </a:r>
            <a:r>
              <a:rPr lang="en-US" dirty="0">
                <a:latin typeface="Trebuchet MS" panose="020B0603020202020204" pitchFamily="34" charset="0"/>
              </a:rPr>
              <a:t>“</a:t>
            </a:r>
          </a:p>
          <a:p>
            <a:r>
              <a:rPr lang="en-US" dirty="0">
                <a:latin typeface="Trebuchet MS" panose="020B0603020202020204" pitchFamily="34" charset="0"/>
              </a:rPr>
              <a:t>The Idea: A new form of money that uses cryptography to control its creation and transactions, rather than a central authority</a:t>
            </a:r>
          </a:p>
          <a:p>
            <a:r>
              <a:rPr lang="en-US" b="1" dirty="0">
                <a:latin typeface="Trebuchet MS" panose="020B0603020202020204" pitchFamily="34" charset="0"/>
              </a:rPr>
              <a:t>Satoshi </a:t>
            </a:r>
            <a:r>
              <a:rPr lang="en-US" b="1" dirty="0" err="1">
                <a:latin typeface="Trebuchet MS" panose="020B0603020202020204" pitchFamily="34" charset="0"/>
              </a:rPr>
              <a:t>Nakamoto</a:t>
            </a:r>
            <a:r>
              <a:rPr lang="en-US" b="1" dirty="0">
                <a:latin typeface="Trebuchet MS" panose="020B0603020202020204" pitchFamily="34" charset="0"/>
              </a:rPr>
              <a:t> </a:t>
            </a:r>
            <a:r>
              <a:rPr lang="en-US" dirty="0">
                <a:latin typeface="Trebuchet MS" panose="020B0603020202020204" pitchFamily="34" charset="0"/>
              </a:rPr>
              <a:t>(?)</a:t>
            </a:r>
          </a:p>
        </p:txBody>
      </p:sp>
    </p:spTree>
    <p:extLst>
      <p:ext uri="{BB962C8B-B14F-4D97-AF65-F5344CB8AC3E}">
        <p14:creationId xmlns:p14="http://schemas.microsoft.com/office/powerpoint/2010/main" val="237896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A consensus network</a:t>
            </a:r>
          </a:p>
          <a:p>
            <a:r>
              <a:rPr lang="en-US" dirty="0">
                <a:latin typeface="Trebuchet MS" panose="020B0603020202020204" pitchFamily="34" charset="0"/>
              </a:rPr>
              <a:t>First Decentralized Peer-to-Peer Payment Network that is powered by its Users with No Central Authority or Middlemen.</a:t>
            </a:r>
          </a:p>
        </p:txBody>
      </p:sp>
      <p:pic>
        <p:nvPicPr>
          <p:cNvPr id="1026" name="Picture 2" descr="Image result for ques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808" y="32197"/>
            <a:ext cx="1293778" cy="126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What is </a:t>
            </a:r>
            <a:r>
              <a:rPr lang="en-US" dirty="0" err="1">
                <a:latin typeface="Trebuchet MS" panose="020B0603020202020204" pitchFamily="34" charset="0"/>
              </a:rPr>
              <a:t>Bitcoin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29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ques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808" y="32197"/>
            <a:ext cx="1293778" cy="126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What is Bitcoin</a:t>
            </a:r>
          </a:p>
        </p:txBody>
      </p:sp>
      <p:pic>
        <p:nvPicPr>
          <p:cNvPr id="1028" name="Picture 4" descr="Image result for centralized vs decentralized netwo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562799"/>
            <a:ext cx="4909031" cy="325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A consensus network</a:t>
            </a:r>
          </a:p>
          <a:p>
            <a:r>
              <a:rPr lang="en-US" dirty="0">
                <a:latin typeface="Trebuchet MS" panose="020B0603020202020204" pitchFamily="34" charset="0"/>
              </a:rPr>
              <a:t>First </a:t>
            </a:r>
            <a:r>
              <a:rPr lang="en-US" b="1" dirty="0">
                <a:latin typeface="Trebuchet MS" panose="020B0603020202020204" pitchFamily="34" charset="0"/>
              </a:rPr>
              <a:t>Decentralized</a:t>
            </a:r>
            <a:r>
              <a:rPr lang="en-US" dirty="0">
                <a:latin typeface="Trebuchet MS" panose="020B0603020202020204" pitchFamily="34" charset="0"/>
              </a:rPr>
              <a:t> Peer-to-Peer Payment Network that is powered by its Users with No Central Authority or Middlemen.</a:t>
            </a:r>
          </a:p>
        </p:txBody>
      </p:sp>
    </p:spTree>
    <p:extLst>
      <p:ext uri="{BB962C8B-B14F-4D97-AF65-F5344CB8AC3E}">
        <p14:creationId xmlns:p14="http://schemas.microsoft.com/office/powerpoint/2010/main" val="227302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A consensus network</a:t>
            </a:r>
          </a:p>
          <a:p>
            <a:r>
              <a:rPr lang="en-US" dirty="0">
                <a:latin typeface="Trebuchet MS" panose="020B0603020202020204" pitchFamily="34" charset="0"/>
              </a:rPr>
              <a:t>First Decentralized </a:t>
            </a:r>
            <a:r>
              <a:rPr lang="en-US" b="1" dirty="0">
                <a:latin typeface="Trebuchet MS" panose="020B0603020202020204" pitchFamily="34" charset="0"/>
              </a:rPr>
              <a:t>Peer-to-Peer Payment Network</a:t>
            </a:r>
            <a:r>
              <a:rPr lang="en-US" dirty="0">
                <a:latin typeface="Trebuchet MS" panose="020B0603020202020204" pitchFamily="34" charset="0"/>
              </a:rPr>
              <a:t> that is powered by its Users with No Central Authority or Middlemen.</a:t>
            </a:r>
          </a:p>
        </p:txBody>
      </p:sp>
      <p:pic>
        <p:nvPicPr>
          <p:cNvPr id="1026" name="Picture 2" descr="Image result for ques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808" y="-8443"/>
            <a:ext cx="1293778" cy="126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0360"/>
            <a:ext cx="8229600" cy="1143000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What is </a:t>
            </a:r>
            <a:r>
              <a:rPr lang="en-US" dirty="0" err="1">
                <a:latin typeface="Trebuchet MS" panose="020B0603020202020204" pitchFamily="34" charset="0"/>
              </a:rPr>
              <a:t>Bitcoin</a:t>
            </a:r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2050" name="Picture 2" descr="Image result for bitcoin peer to peer netwo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3733802"/>
            <a:ext cx="4114800" cy="301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02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A consensus network</a:t>
            </a:r>
          </a:p>
          <a:p>
            <a:r>
              <a:rPr lang="en-US" dirty="0">
                <a:latin typeface="Trebuchet MS" panose="020B0603020202020204" pitchFamily="34" charset="0"/>
              </a:rPr>
              <a:t>First Decentralized Peer-to-Peer Payment Network that is powered by its Users with </a:t>
            </a:r>
            <a:r>
              <a:rPr lang="en-US" b="1" dirty="0">
                <a:latin typeface="Trebuchet MS" panose="020B0603020202020204" pitchFamily="34" charset="0"/>
              </a:rPr>
              <a:t>No Central Authority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b="1" dirty="0">
                <a:latin typeface="Trebuchet MS" panose="020B0603020202020204" pitchFamily="34" charset="0"/>
              </a:rPr>
              <a:t>or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b="1" dirty="0">
                <a:latin typeface="Trebuchet MS" panose="020B0603020202020204" pitchFamily="34" charset="0"/>
              </a:rPr>
              <a:t>Middlemen</a:t>
            </a:r>
            <a:r>
              <a:rPr lang="en-US" dirty="0">
                <a:latin typeface="Trebuchet MS" panose="020B0603020202020204" pitchFamily="34" charset="0"/>
              </a:rPr>
              <a:t>.</a:t>
            </a:r>
          </a:p>
        </p:txBody>
      </p:sp>
      <p:pic>
        <p:nvPicPr>
          <p:cNvPr id="1026" name="Picture 2" descr="Image result for ques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808" y="32197"/>
            <a:ext cx="1293778" cy="126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What is </a:t>
            </a:r>
            <a:r>
              <a:rPr lang="en-US" dirty="0" err="1">
                <a:latin typeface="Trebuchet MS" panose="020B0603020202020204" pitchFamily="34" charset="0"/>
              </a:rPr>
              <a:t>Bitcoin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022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Motivation Behind </a:t>
            </a:r>
            <a:r>
              <a:rPr lang="en-US" dirty="0" err="1">
                <a:latin typeface="Trebuchet MS" panose="020B0603020202020204" pitchFamily="34" charset="0"/>
              </a:rPr>
              <a:t>Bitcoin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Transferred directly from person to person</a:t>
            </a:r>
          </a:p>
          <a:p>
            <a:r>
              <a:rPr lang="en-US" dirty="0">
                <a:latin typeface="Trebuchet MS" panose="020B0603020202020204" pitchFamily="34" charset="0"/>
              </a:rPr>
              <a:t>Much lower transaction fees</a:t>
            </a:r>
          </a:p>
          <a:p>
            <a:r>
              <a:rPr lang="en-US" dirty="0">
                <a:latin typeface="Trebuchet MS" panose="020B0603020202020204" pitchFamily="34" charset="0"/>
              </a:rPr>
              <a:t>Could be used in any country</a:t>
            </a:r>
          </a:p>
          <a:p>
            <a:r>
              <a:rPr lang="en-US" dirty="0">
                <a:latin typeface="Trebuchet MS" panose="020B0603020202020204" pitchFamily="34" charset="0"/>
              </a:rPr>
              <a:t>Account can’t be frozen</a:t>
            </a:r>
          </a:p>
          <a:p>
            <a:r>
              <a:rPr lang="en-US" dirty="0">
                <a:latin typeface="Trebuchet MS" panose="020B0603020202020204" pitchFamily="34" charset="0"/>
              </a:rPr>
              <a:t>Easy to buy and spend </a:t>
            </a:r>
            <a:r>
              <a:rPr lang="en-US" dirty="0" err="1">
                <a:latin typeface="Trebuchet MS" panose="020B0603020202020204" pitchFamily="34" charset="0"/>
              </a:rPr>
              <a:t>bitcoins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50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Byzantine Generals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Imagine a Byzantine army has encircled a city.</a:t>
            </a:r>
          </a:p>
          <a:p>
            <a:r>
              <a:rPr lang="en-US" dirty="0"/>
              <a:t>The army has many divisions, each division has its own general.</a:t>
            </a:r>
          </a:p>
          <a:p>
            <a:r>
              <a:rPr lang="en-US" dirty="0"/>
              <a:t>All generals communicate with each other through messages.</a:t>
            </a:r>
          </a:p>
          <a:p>
            <a:r>
              <a:rPr lang="en-US" dirty="0"/>
              <a:t>A message can be either “Attack” or “Retreat”.</a:t>
            </a:r>
          </a:p>
          <a:p>
            <a:r>
              <a:rPr lang="en-US" dirty="0"/>
              <a:t>There might be traitors among generals.</a:t>
            </a:r>
          </a:p>
          <a:p>
            <a:r>
              <a:rPr lang="en-US" dirty="0"/>
              <a:t>The goal is to reach an agreement to attack or retreat.</a:t>
            </a:r>
          </a:p>
          <a:p>
            <a:r>
              <a:rPr lang="en-US" dirty="0"/>
              <a:t>A common problem in distributed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40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2528</TotalTime>
  <Words>928</Words>
  <Application>Microsoft Office PowerPoint</Application>
  <PresentationFormat>On-screen Show (4:3)</PresentationFormat>
  <Paragraphs>141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Trebuchet MS</vt:lpstr>
      <vt:lpstr>Office Theme</vt:lpstr>
      <vt:lpstr>BITCOINS</vt:lpstr>
      <vt:lpstr>Agenda</vt:lpstr>
      <vt:lpstr>Introduction</vt:lpstr>
      <vt:lpstr>What is Bitcoin</vt:lpstr>
      <vt:lpstr>What is Bitcoin</vt:lpstr>
      <vt:lpstr>What is Bitcoin</vt:lpstr>
      <vt:lpstr>What is Bitcoin</vt:lpstr>
      <vt:lpstr>Motivation Behind Bitcoin</vt:lpstr>
      <vt:lpstr>Byzantine Generals Problem</vt:lpstr>
      <vt:lpstr>PowerPoint Presentation</vt:lpstr>
      <vt:lpstr>How Bitcoin fits in Byzantine Problem</vt:lpstr>
      <vt:lpstr>What is problem of distributed consensus? </vt:lpstr>
      <vt:lpstr>Process of reaching consensus</vt:lpstr>
      <vt:lpstr>PowerPoint Presentation</vt:lpstr>
      <vt:lpstr>Digging deeper into Bitcoin</vt:lpstr>
      <vt:lpstr>Bitcoin Mining</vt:lpstr>
      <vt:lpstr>Some interesting facts</vt:lpstr>
      <vt:lpstr>Proof of Work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Bitcoins</dc:title>
  <dc:creator>Prash</dc:creator>
  <cp:lastModifiedBy>Vishrut</cp:lastModifiedBy>
  <cp:revision>92</cp:revision>
  <dcterms:created xsi:type="dcterms:W3CDTF">2006-08-16T00:00:00Z</dcterms:created>
  <dcterms:modified xsi:type="dcterms:W3CDTF">2017-11-15T01:15:52Z</dcterms:modified>
</cp:coreProperties>
</file>