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423" r:id="rId2"/>
    <p:sldId id="444" r:id="rId3"/>
    <p:sldId id="425" r:id="rId4"/>
    <p:sldId id="424" r:id="rId5"/>
    <p:sldId id="432" r:id="rId6"/>
    <p:sldId id="445" r:id="rId7"/>
    <p:sldId id="451" r:id="rId8"/>
    <p:sldId id="446" r:id="rId9"/>
    <p:sldId id="447" r:id="rId10"/>
    <p:sldId id="452" r:id="rId11"/>
    <p:sldId id="448" r:id="rId12"/>
    <p:sldId id="449" r:id="rId13"/>
    <p:sldId id="45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VL Tree" id="{FD9B98F7-4410-4083-9B62-8B23D77BC988}">
          <p14:sldIdLst>
            <p14:sldId id="423"/>
            <p14:sldId id="444"/>
            <p14:sldId id="425"/>
            <p14:sldId id="424"/>
            <p14:sldId id="432"/>
            <p14:sldId id="445"/>
            <p14:sldId id="451"/>
            <p14:sldId id="446"/>
            <p14:sldId id="447"/>
            <p14:sldId id="452"/>
            <p14:sldId id="448"/>
            <p14:sldId id="449"/>
            <p14:sldId id="4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嘉禾" initials="石嘉禾" lastIdx="1" clrIdx="0"/>
  <p:cmAuthor id="2" name="Liu Ree" initials="LR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007" autoAdjust="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E4C6-FFF2-4A6C-8E03-57BAE0261B8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85A0F-8DA4-42E7-B738-85CCCB595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03B8-A827-4545-9BA8-355751F823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C718-4EAF-405E-AE53-3E094839F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背景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686461" y="6492879"/>
            <a:ext cx="1368143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968286-F297-4135-AE1D-243D98F691A7}" type="datetime1">
              <a:rPr lang="zh-CN" altLang="en-US" smtClean="0">
                <a:solidFill>
                  <a:prstClr val="white"/>
                </a:solidFill>
              </a:rPr>
              <a:t>2021/1/14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054600" y="6492880"/>
            <a:ext cx="3813176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67775" y="6492878"/>
            <a:ext cx="593724" cy="3651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74D590-72EB-4040-88D9-48621268911B}" type="slidenum">
              <a:rPr lang="zh-CN" altLang="en-US" smtClean="0">
                <a:solidFill>
                  <a:prstClr val="white"/>
                </a:solidFill>
              </a:r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email"/>
          <a:srcRect r="313"/>
          <a:stretch>
            <a:fillRect/>
          </a:stretch>
        </p:blipFill>
        <p:spPr>
          <a:xfrm>
            <a:off x="0" y="5518804"/>
            <a:ext cx="12192000" cy="134872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5F981393-320F-4147-9D89-82BD4A33C6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3" y="103404"/>
            <a:ext cx="10515600" cy="618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684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5F981393-320F-4147-9D89-82BD4A33C6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2021/1/14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6" cstate="email"/>
          <a:srcRect r="416"/>
          <a:stretch>
            <a:fillRect/>
          </a:stretch>
        </p:blipFill>
        <p:spPr>
          <a:xfrm>
            <a:off x="0" y="5547579"/>
            <a:ext cx="12192000" cy="13199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738" y="103405"/>
            <a:ext cx="1638108" cy="439357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152403" y="419548"/>
            <a:ext cx="202600" cy="2043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403" y="174913"/>
            <a:ext cx="202600" cy="2043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25105" y="297231"/>
            <a:ext cx="202600" cy="2043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marL="457200" indent="-457200" algn="l" defTabSz="914400" rtl="0" eaLnBrk="1" latinLnBrk="0" hangingPunct="1">
        <a:lnSpc>
          <a:spcPct val="90000"/>
        </a:lnSpc>
        <a:spcBef>
          <a:spcPct val="0"/>
        </a:spcBef>
        <a:buFont typeface="Wingdings" panose="05000000000000000000" pitchFamily="2" charset="2"/>
        <a:buChar char="n"/>
        <a:defRPr sz="3600" b="1" u="sng" kern="1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18204"/>
            <a:ext cx="10515600" cy="101079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b="1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AVL Tree</a:t>
            </a:r>
            <a:endParaRPr lang="en-US" altLang="zh-CN" sz="6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  <a:p>
            <a:pPr marL="0" indent="0" algn="ctr">
              <a:buNone/>
            </a:pPr>
            <a:endParaRPr lang="en-US" altLang="zh-CN" sz="6000" b="1" dirty="0" err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  <a:p>
            <a:pPr marL="0" indent="0" algn="ctr">
              <a:buNone/>
            </a:pPr>
            <a:endParaRPr lang="zh-CN" altLang="en-US" sz="2800" b="1" dirty="0" err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宋体" panose="02010600030101010101" pitchFamily="2" charset="-122"/>
              <a:sym typeface="+mn-ea"/>
            </a:endParaRPr>
          </a:p>
          <a:p>
            <a:pPr marL="0" indent="0" algn="ctr">
              <a:buNone/>
            </a:pPr>
            <a:endParaRPr lang="zh-CN" altLang="en-US" sz="28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marL="0" indent="0">
              <a:buNone/>
            </a:pPr>
            <a:r>
              <a:rPr lang="en-US" altLang="zh-CN" u="none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RL</a:t>
            </a:r>
            <a:endParaRPr lang="en-US" altLang="zh-CN" sz="4890" u="none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4D79673-8E35-4566-AC71-4144F45FC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Rotate right, then rotate left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2FAA7A-84AA-4F05-933E-3C87AE5F1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06" y="2652792"/>
            <a:ext cx="9437925" cy="30669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8AA91DA-8F14-46BF-9772-8EDD8F948678}"/>
              </a:ext>
            </a:extLst>
          </p:cNvPr>
          <p:cNvSpPr txBox="1"/>
          <p:nvPr/>
        </p:nvSpPr>
        <p:spPr>
          <a:xfrm>
            <a:off x="2414726" y="2544764"/>
            <a:ext cx="45276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93CB23-698E-4CAB-AEE6-C6D2AB9E5521}"/>
              </a:ext>
            </a:extLst>
          </p:cNvPr>
          <p:cNvSpPr txBox="1"/>
          <p:nvPr/>
        </p:nvSpPr>
        <p:spPr>
          <a:xfrm>
            <a:off x="3810001" y="3059668"/>
            <a:ext cx="33587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0CA6E2-6F1D-4565-B037-7500715FFCDC}"/>
              </a:ext>
            </a:extLst>
          </p:cNvPr>
          <p:cNvSpPr txBox="1"/>
          <p:nvPr/>
        </p:nvSpPr>
        <p:spPr>
          <a:xfrm>
            <a:off x="5265937" y="2229446"/>
            <a:ext cx="45276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A1B774-A99B-4EA5-B85C-54710007CD8D}"/>
              </a:ext>
            </a:extLst>
          </p:cNvPr>
          <p:cNvSpPr txBox="1"/>
          <p:nvPr/>
        </p:nvSpPr>
        <p:spPr>
          <a:xfrm>
            <a:off x="6378268" y="3164248"/>
            <a:ext cx="45276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ED11726-4D9C-4492-8AFC-91A4E2A6BE6D}"/>
              </a:ext>
            </a:extLst>
          </p:cNvPr>
          <p:cNvSpPr txBox="1"/>
          <p:nvPr/>
        </p:nvSpPr>
        <p:spPr>
          <a:xfrm>
            <a:off x="2867487" y="5589106"/>
            <a:ext cx="60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RL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C04CF0-FF1A-46A7-8FD9-0BB5015AB980}"/>
              </a:ext>
            </a:extLst>
          </p:cNvPr>
          <p:cNvSpPr txBox="1"/>
          <p:nvPr/>
        </p:nvSpPr>
        <p:spPr>
          <a:xfrm>
            <a:off x="5718698" y="5589106"/>
            <a:ext cx="60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55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sz="4890" u="none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Insert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Key steps </a:t>
            </a:r>
          </a:p>
          <a:p>
            <a:pPr marL="0" indent="0">
              <a:buNone/>
            </a:pPr>
            <a:endParaRPr lang="en-US" altLang="zh-CN" b="1" dirty="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 dirty="0"/>
              <a:t>Traverse the tree from the root node to find the position to be inserted</a:t>
            </a:r>
          </a:p>
          <a:p>
            <a:pPr>
              <a:buFont typeface="Wingdings" panose="05000000000000000000" charset="0"/>
              <a:buChar char="l"/>
            </a:pPr>
            <a:r>
              <a:rPr lang="en-US" altLang="zh-CN" sz="2400" dirty="0"/>
              <a:t>Find unbalanced nodes, starting from the parent node of the inserted node</a:t>
            </a:r>
          </a:p>
          <a:p>
            <a:pPr>
              <a:buFont typeface="Wingdings" panose="05000000000000000000" charset="0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Determine the unbalanced type of the node and adjust the node to balance by rotating</a:t>
            </a:r>
          </a:p>
        </p:txBody>
      </p:sp>
    </p:spTree>
    <p:extLst>
      <p:ext uri="{BB962C8B-B14F-4D97-AF65-F5344CB8AC3E}">
        <p14:creationId xmlns:p14="http://schemas.microsoft.com/office/powerpoint/2010/main" val="75996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sz="4890" u="none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Delete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Key steps </a:t>
            </a:r>
          </a:p>
          <a:p>
            <a:pPr marL="0" indent="0">
              <a:buNone/>
            </a:pPr>
            <a:endParaRPr lang="en-US" altLang="zh-CN" b="1" dirty="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 dirty="0"/>
              <a:t>Traverse the tree from the root node to find the position to be deleted</a:t>
            </a:r>
          </a:p>
          <a:p>
            <a:pPr>
              <a:buFont typeface="Wingdings" panose="05000000000000000000" charset="0"/>
              <a:buChar char="l"/>
            </a:pPr>
            <a:r>
              <a:rPr lang="en-US" altLang="zh-CN" sz="2400" dirty="0"/>
              <a:t>Modify the value of the node to the value of its predecessor (or successor), and then delete its predecessor (or successor)</a:t>
            </a:r>
          </a:p>
          <a:p>
            <a:pPr>
              <a:buFont typeface="Wingdings" panose="05000000000000000000" charset="0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Adjust the balance of the tree</a:t>
            </a:r>
          </a:p>
        </p:txBody>
      </p:sp>
    </p:spTree>
    <p:extLst>
      <p:ext uri="{BB962C8B-B14F-4D97-AF65-F5344CB8AC3E}">
        <p14:creationId xmlns:p14="http://schemas.microsoft.com/office/powerpoint/2010/main" val="1892085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sz="4890" u="none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Result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4060" y="2622391"/>
            <a:ext cx="4612690" cy="80660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800" b="1" dirty="0"/>
              <a:t>Result Show </a:t>
            </a:r>
          </a:p>
          <a:p>
            <a:pPr marL="0" indent="0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61628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u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</a:t>
            </a:r>
            <a:br>
              <a:rPr lang="en-US" altLang="zh-CN" u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u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BST &amp; AVL</a:t>
            </a:r>
            <a:br>
              <a:rPr lang="en-US" altLang="zh-CN" u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FDD633-F7BB-4658-AC90-76F7910DA23F}"/>
              </a:ext>
            </a:extLst>
          </p:cNvPr>
          <p:cNvSpPr txBox="1"/>
          <p:nvPr/>
        </p:nvSpPr>
        <p:spPr>
          <a:xfrm>
            <a:off x="2352272" y="5618958"/>
            <a:ext cx="65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BST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9B24B01-2CE3-45EF-BE02-2DFF7E6DEA12}"/>
              </a:ext>
            </a:extLst>
          </p:cNvPr>
          <p:cNvSpPr txBox="1"/>
          <p:nvPr/>
        </p:nvSpPr>
        <p:spPr>
          <a:xfrm>
            <a:off x="8660453" y="5533568"/>
            <a:ext cx="65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AVL</a:t>
            </a:r>
            <a:endParaRPr lang="zh-CN" altLang="en-US" dirty="0"/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52BAA387-FC8A-49BF-8A56-EB10EAFE5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0" y="1374834"/>
            <a:ext cx="3903023" cy="3977794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D7265071-7032-44AD-ACA3-D0702B913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234" y="1734731"/>
            <a:ext cx="4126634" cy="338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2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u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</a:t>
            </a:r>
            <a:br>
              <a:rPr lang="en-US" altLang="zh-CN" u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u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Features</a:t>
            </a:r>
            <a:br>
              <a:rPr lang="en-US" altLang="zh-CN" u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21AB7D3-5A4F-4951-90D7-7E4AF6F0F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0"/>
            <a:ext cx="10515600" cy="4959228"/>
          </a:xfrm>
        </p:spPr>
        <p:txBody>
          <a:bodyPr/>
          <a:lstStyle/>
          <a:p>
            <a:r>
              <a:rPr lang="en-US" altLang="zh-CN" dirty="0"/>
              <a:t>AVL is a binary search tree</a:t>
            </a:r>
          </a:p>
          <a:p>
            <a:r>
              <a:rPr lang="en-US" altLang="zh-CN" dirty="0"/>
              <a:t>Balance factor : -1,0,1    </a:t>
            </a:r>
          </a:p>
          <a:p>
            <a:r>
              <a:rPr lang="en-US" altLang="zh-CN" dirty="0"/>
              <a:t>BF = height(</a:t>
            </a:r>
            <a:r>
              <a:rPr lang="en-US" altLang="zh-CN" dirty="0" err="1"/>
              <a:t>left_tree</a:t>
            </a:r>
            <a:r>
              <a:rPr lang="en-US" altLang="zh-CN" dirty="0"/>
              <a:t>)-height(</a:t>
            </a:r>
            <a:r>
              <a:rPr lang="en-US" altLang="zh-CN" dirty="0" err="1"/>
              <a:t>right_tree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196CC5-154B-41DA-B5DD-991659560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061" y="3034265"/>
            <a:ext cx="3719990" cy="372033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395F119C-AE85-48E6-9B12-08A34410EE8F}"/>
              </a:ext>
            </a:extLst>
          </p:cNvPr>
          <p:cNvSpPr txBox="1"/>
          <p:nvPr/>
        </p:nvSpPr>
        <p:spPr>
          <a:xfrm>
            <a:off x="7314242" y="5906975"/>
            <a:ext cx="31071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0411529-552D-4CF3-949D-43B0FD1FBB07}"/>
              </a:ext>
            </a:extLst>
          </p:cNvPr>
          <p:cNvSpPr txBox="1"/>
          <p:nvPr/>
        </p:nvSpPr>
        <p:spPr>
          <a:xfrm>
            <a:off x="7090922" y="5407981"/>
            <a:ext cx="3413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730593B-DD33-48C4-8833-1D2644E5573D}"/>
              </a:ext>
            </a:extLst>
          </p:cNvPr>
          <p:cNvSpPr txBox="1"/>
          <p:nvPr/>
        </p:nvSpPr>
        <p:spPr>
          <a:xfrm>
            <a:off x="6556167" y="4793788"/>
            <a:ext cx="31071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B566ABF-86C7-4B3E-9F9B-0E5753426B54}"/>
              </a:ext>
            </a:extLst>
          </p:cNvPr>
          <p:cNvSpPr txBox="1"/>
          <p:nvPr/>
        </p:nvSpPr>
        <p:spPr>
          <a:xfrm>
            <a:off x="6150665" y="4285986"/>
            <a:ext cx="4453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0DEADFE-FBDB-4FAB-AF7E-068429104057}"/>
              </a:ext>
            </a:extLst>
          </p:cNvPr>
          <p:cNvSpPr txBox="1"/>
          <p:nvPr/>
        </p:nvSpPr>
        <p:spPr>
          <a:xfrm>
            <a:off x="5690045" y="3663497"/>
            <a:ext cx="31071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30EE524-9844-4565-9FEA-13F3BE08BE81}"/>
              </a:ext>
            </a:extLst>
          </p:cNvPr>
          <p:cNvSpPr txBox="1"/>
          <p:nvPr/>
        </p:nvSpPr>
        <p:spPr>
          <a:xfrm>
            <a:off x="5097858" y="3223370"/>
            <a:ext cx="4571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8C7875D-0BDB-4287-82CD-913C3C5FD207}"/>
              </a:ext>
            </a:extLst>
          </p:cNvPr>
          <p:cNvSpPr txBox="1"/>
          <p:nvPr/>
        </p:nvSpPr>
        <p:spPr>
          <a:xfrm>
            <a:off x="4716902" y="5272644"/>
            <a:ext cx="31071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63424AA-A275-49DD-8915-32469D40A8A5}"/>
              </a:ext>
            </a:extLst>
          </p:cNvPr>
          <p:cNvSpPr txBox="1"/>
          <p:nvPr/>
        </p:nvSpPr>
        <p:spPr>
          <a:xfrm>
            <a:off x="4043789" y="5258906"/>
            <a:ext cx="3413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sz="4890" u="none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Rotate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Four unbalanced situations </a:t>
            </a:r>
          </a:p>
          <a:p>
            <a:pPr marL="0" indent="0">
              <a:buNone/>
            </a:pPr>
            <a:endParaRPr lang="en-US" altLang="zh-CN" b="1" dirty="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 dirty="0"/>
              <a:t>LL:  Rotate right</a:t>
            </a:r>
          </a:p>
          <a:p>
            <a:pPr>
              <a:buFont typeface="Wingdings" panose="05000000000000000000" charset="0"/>
              <a:buChar char="l"/>
            </a:pPr>
            <a:r>
              <a:rPr lang="en-US" altLang="zh-CN" sz="2400" dirty="0"/>
              <a:t>RR: Rotate left</a:t>
            </a:r>
          </a:p>
          <a:p>
            <a:pPr>
              <a:buFont typeface="Wingdings" panose="05000000000000000000" charset="0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LR: Rotate left first, then right</a:t>
            </a:r>
          </a:p>
          <a:p>
            <a:pPr>
              <a:buFont typeface="Wingdings" panose="05000000000000000000" charset="0"/>
              <a:buChar char="l"/>
            </a:pPr>
            <a:r>
              <a:rPr lang="en-US" altLang="zh-CN" sz="2400" dirty="0">
                <a:solidFill>
                  <a:schemeClr val="tx1"/>
                </a:solidFill>
              </a:rPr>
              <a:t>RL: Rotate right first, then left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marL="0" indent="0">
              <a:buNone/>
            </a:pPr>
            <a:r>
              <a:rPr lang="en-US" altLang="zh-CN" u="none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LL</a:t>
            </a:r>
            <a:endParaRPr lang="en-US" altLang="zh-CN" sz="4890" u="none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4D79673-8E35-4566-AC71-4144F45FC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Rotate right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1B487A4-DEF5-485B-9A34-87FB85DA3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09" y="2581240"/>
            <a:ext cx="9609769" cy="31385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marL="0" indent="0">
              <a:buNone/>
            </a:pPr>
            <a:r>
              <a:rPr lang="en-US" altLang="zh-CN" u="none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RR</a:t>
            </a:r>
            <a:endParaRPr lang="en-US" altLang="zh-CN" sz="4890" u="none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4D79673-8E35-4566-AC71-4144F45FC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Rotate left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927240-817B-43B3-943F-C5E840099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06" y="2509646"/>
            <a:ext cx="9605705" cy="32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6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marL="0" indent="0">
              <a:buNone/>
            </a:pPr>
            <a:r>
              <a:rPr lang="en-US" altLang="zh-CN" u="none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LR</a:t>
            </a:r>
            <a:endParaRPr lang="en-US" altLang="zh-CN" sz="4890" u="none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4D79673-8E35-4566-AC71-4144F45FC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Rotate left , then rotate right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923A6A-7389-45E5-8CBC-0EE7C60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542" y="2504515"/>
            <a:ext cx="8882915" cy="287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marL="0" indent="0">
              <a:buNone/>
            </a:pPr>
            <a:r>
              <a:rPr lang="en-US" altLang="zh-CN" u="none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LR</a:t>
            </a:r>
            <a:endParaRPr lang="en-US" altLang="zh-CN" sz="4890" u="none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4D79673-8E35-4566-AC71-4144F45FC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Rotate left , then rotate right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923A6A-7389-45E5-8CBC-0EE7C60E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542" y="2504515"/>
            <a:ext cx="8882915" cy="287535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9A919D4-A1FD-4E2E-B190-6AEA21650E2B}"/>
              </a:ext>
            </a:extLst>
          </p:cNvPr>
          <p:cNvSpPr txBox="1"/>
          <p:nvPr/>
        </p:nvSpPr>
        <p:spPr>
          <a:xfrm>
            <a:off x="2574525" y="2633540"/>
            <a:ext cx="3462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D0671B-DA14-4A17-B895-D9F979F51B42}"/>
              </a:ext>
            </a:extLst>
          </p:cNvPr>
          <p:cNvSpPr txBox="1"/>
          <p:nvPr/>
        </p:nvSpPr>
        <p:spPr>
          <a:xfrm>
            <a:off x="1811045" y="3244334"/>
            <a:ext cx="45276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D5E99F-B6E9-430C-96E4-0B61A4D75B2D}"/>
              </a:ext>
            </a:extLst>
          </p:cNvPr>
          <p:cNvSpPr txBox="1"/>
          <p:nvPr/>
        </p:nvSpPr>
        <p:spPr>
          <a:xfrm>
            <a:off x="5237088" y="2609127"/>
            <a:ext cx="3462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6C515F-267D-4F1C-9007-8CA86CACD58F}"/>
              </a:ext>
            </a:extLst>
          </p:cNvPr>
          <p:cNvSpPr txBox="1"/>
          <p:nvPr/>
        </p:nvSpPr>
        <p:spPr>
          <a:xfrm>
            <a:off x="4890858" y="3244334"/>
            <a:ext cx="3462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18A591-F84A-4E51-B119-F381CE1E816E}"/>
              </a:ext>
            </a:extLst>
          </p:cNvPr>
          <p:cNvSpPr txBox="1"/>
          <p:nvPr/>
        </p:nvSpPr>
        <p:spPr>
          <a:xfrm>
            <a:off x="2747640" y="5391927"/>
            <a:ext cx="60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LR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BC8ED5-34B0-4C8F-8684-990AC484B34A}"/>
              </a:ext>
            </a:extLst>
          </p:cNvPr>
          <p:cNvSpPr txBox="1"/>
          <p:nvPr/>
        </p:nvSpPr>
        <p:spPr>
          <a:xfrm>
            <a:off x="5927326" y="5350426"/>
            <a:ext cx="60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88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marL="0" indent="0">
              <a:buNone/>
            </a:pPr>
            <a:r>
              <a:rPr lang="en-US" altLang="zh-CN" u="none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RL</a:t>
            </a:r>
            <a:endParaRPr lang="en-US" altLang="zh-CN" sz="4890" u="none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4D79673-8E35-4566-AC71-4144F45FC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Rotate right, then rotate left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2FAA7A-84AA-4F05-933E-3C87AE5F1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06" y="2652792"/>
            <a:ext cx="9437925" cy="306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627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icrosoft YaHei"/>
        <a:ea typeface=""/>
        <a:cs typeface=""/>
      </a:majorFont>
      <a:minorFont>
        <a:latin typeface="Microsoft JhengHei"/>
        <a:ea typeface="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233</Words>
  <Application>Microsoft Office PowerPoint</Application>
  <PresentationFormat>宽屏</PresentationFormat>
  <Paragraphs>62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Microsoft JhengHei</vt:lpstr>
      <vt:lpstr>微软雅黑</vt:lpstr>
      <vt:lpstr>Arial</vt:lpstr>
      <vt:lpstr>Calibri</vt:lpstr>
      <vt:lpstr>Wingdings</vt:lpstr>
      <vt:lpstr>1_Office 主题​​</vt:lpstr>
      <vt:lpstr>PowerPoint 演示文稿</vt:lpstr>
      <vt:lpstr>   BST &amp; AVL </vt:lpstr>
      <vt:lpstr>   Features </vt:lpstr>
      <vt:lpstr>  Rotate</vt:lpstr>
      <vt:lpstr>  LL</vt:lpstr>
      <vt:lpstr>  RR</vt:lpstr>
      <vt:lpstr>  LR</vt:lpstr>
      <vt:lpstr>  LR</vt:lpstr>
      <vt:lpstr>  RL</vt:lpstr>
      <vt:lpstr>  RL</vt:lpstr>
      <vt:lpstr>  Insert</vt:lpstr>
      <vt:lpstr>  Delete</vt:lpstr>
      <vt:lpstr> 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2018新增纵向科研项目27项</dc:title>
  <dc:creator>antpeter</dc:creator>
  <cp:lastModifiedBy>2410383183@qq.com</cp:lastModifiedBy>
  <cp:revision>688</cp:revision>
  <dcterms:created xsi:type="dcterms:W3CDTF">2018-08-22T07:36:00Z</dcterms:created>
  <dcterms:modified xsi:type="dcterms:W3CDTF">2021-01-14T13:48:40Z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