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6" r:id="rId4"/>
    <p:sldId id="257" r:id="rId5"/>
    <p:sldId id="281" r:id="rId6"/>
    <p:sldId id="267" r:id="rId7"/>
    <p:sldId id="274" r:id="rId8"/>
    <p:sldId id="265" r:id="rId9"/>
    <p:sldId id="268" r:id="rId10"/>
    <p:sldId id="266" r:id="rId11"/>
    <p:sldId id="272" r:id="rId12"/>
    <p:sldId id="273" r:id="rId13"/>
    <p:sldId id="282" r:id="rId14"/>
    <p:sldId id="28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>
        <p:scale>
          <a:sx n="100" d="100"/>
          <a:sy n="100" d="100"/>
        </p:scale>
        <p:origin x="70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D5491-7CA4-4879-BA3E-F23C26C57E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3566-474A-4BE8-AF38-DA60D837D5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7600" y="2477135"/>
            <a:ext cx="9956800" cy="2069306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More Focused, More Efficient</a:t>
            </a:r>
            <a:br>
              <a:rPr lang="en-US" altLang="zh-CN" b="1" dirty="0"/>
            </a:br>
            <a:r>
              <a:rPr lang="en-US" altLang="zh-CN" b="1" dirty="0"/>
              <a:t>Improvement Based on </a:t>
            </a:r>
            <a:r>
              <a:rPr lang="en-US" altLang="zh-CN" b="1" dirty="0" err="1"/>
              <a:t>PointMLP</a:t>
            </a:r>
            <a:br>
              <a:rPr lang="en-US" altLang="zh-CN" dirty="0"/>
            </a:b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0985"/>
            <a:ext cx="278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 &amp; Feature Concate</a:t>
            </a:r>
            <a:endParaRPr lang="en-US" altLang="zh-CN" b="1" dirty="0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584" y="2506835"/>
            <a:ext cx="6870007" cy="32088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776730" y="2216785"/>
            <a:ext cx="929005" cy="37020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SE Block</a:t>
            </a:r>
            <a:endParaRPr lang="en-US" altLang="zh-CN" sz="1400"/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>
          <a:xfrm>
            <a:off x="2705735" y="2402205"/>
            <a:ext cx="901700" cy="7943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2722245" y="2386330"/>
            <a:ext cx="1185545" cy="8274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2705735" y="2386330"/>
            <a:ext cx="2216785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722245" y="2402205"/>
            <a:ext cx="2458085" cy="914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478530" y="1537970"/>
            <a:ext cx="0" cy="146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760470" y="1555115"/>
            <a:ext cx="0" cy="1577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992245" y="1555115"/>
            <a:ext cx="0" cy="1888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464435" y="868680"/>
            <a:ext cx="2715895" cy="66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r>
              <a:rPr lang="en-US" altLang="zh-CN"/>
              <a:t>ifferent dimension feature </a:t>
            </a:r>
            <a:r>
              <a:rPr lang="en-US" altLang="zh-CN"/>
              <a:t>concatenate</a:t>
            </a:r>
            <a:endParaRPr lang="en-US" altLang="zh-CN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96740" y="1572260"/>
            <a:ext cx="0" cy="1821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774565" y="2078990"/>
            <a:ext cx="0" cy="1008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056505" y="2070735"/>
            <a:ext cx="0" cy="1149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288280" y="2070735"/>
            <a:ext cx="0" cy="14611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224020" y="1409700"/>
            <a:ext cx="2715895" cy="669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r>
              <a:rPr lang="en-US" altLang="zh-CN"/>
              <a:t>ifferent dimension feature </a:t>
            </a:r>
            <a:r>
              <a:rPr lang="en-US" altLang="zh-CN"/>
              <a:t>concatenate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92775" y="2105025"/>
            <a:ext cx="0" cy="1377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403465" y="1279525"/>
            <a:ext cx="4846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/>
              <a:t>1.Add SE Block on different dimension features,</a:t>
            </a:r>
            <a:endParaRPr lang="en-US" dirty="0"/>
          </a:p>
          <a:p>
            <a:r>
              <a:rPr lang="en-US" dirty="0"/>
              <a:t>because there may many local groups, but not every group is important, so we need to foucs on the most important groups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2.The original model just forward all features, but we think forward features in this way may lost some information, so we concatenate all different features to do a better classification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0985"/>
            <a:ext cx="278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 &amp; Feature Concate</a:t>
            </a:r>
            <a:endParaRPr lang="en-US" altLang="zh-CN" b="1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37310" y="1741170"/>
          <a:ext cx="90246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640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ModelNet40(acc/time)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ScanObjectNN(acc/time)</a:t>
                      </a:r>
                      <a:endParaRPr lang="en-US" altLang="zh-CN"/>
                    </a:p>
                  </a:txBody>
                  <a:tcPr anchor="t" anchorCtr="0"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93.963%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30</a:t>
                      </a: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85.432%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21s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93.679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85.392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Feature Concate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93.679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85.808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25</a:t>
                      </a: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SE+Feature Concate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92.707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37</a:t>
                      </a: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85.635</a:t>
                      </a:r>
                      <a:r>
                        <a:rPr lang="en-US" altLang="zh-CN"/>
                        <a:t>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25s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0985"/>
            <a:ext cx="278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Cosine similarity loss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10640" y="1348105"/>
            <a:ext cx="15500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1024 points： 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320" y="1974215"/>
            <a:ext cx="2714625" cy="2169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59555" y="1263650"/>
            <a:ext cx="31921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the </a:t>
            </a:r>
            <a:r>
              <a:rPr lang="en-US" altLang="zh-CN">
                <a:sym typeface="+mn-ea"/>
              </a:rPr>
              <a:t>FPS sampled 512 points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55" y="1779270"/>
            <a:ext cx="2532380" cy="228536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8171815" y="1263650"/>
            <a:ext cx="26828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 the </a:t>
            </a:r>
            <a:r>
              <a:rPr lang="en-US" altLang="zh-CN">
                <a:sym typeface="+mn-ea"/>
              </a:rPr>
              <a:t>missing 512 points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0" y="1716405"/>
            <a:ext cx="2336800" cy="23050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59280" y="4179570"/>
            <a:ext cx="42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575300" y="4143375"/>
            <a:ext cx="42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9400540" y="4070350"/>
            <a:ext cx="42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3390900" y="4895850"/>
            <a:ext cx="4648200" cy="3683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The global features of (b) and (c) are similar!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0985"/>
            <a:ext cx="2788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Cosine similarity loss</a:t>
            </a:r>
            <a:endParaRPr lang="en-US" altLang="zh-CN" b="1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0570" y="629285"/>
            <a:ext cx="7880350" cy="181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784475"/>
            <a:ext cx="5555615" cy="15125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84415" y="2369185"/>
            <a:ext cx="2466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cosine similarity loss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9102090" y="1268730"/>
            <a:ext cx="2080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cross entropy loss</a:t>
            </a:r>
            <a:endParaRPr lang="en-US" altLang="zh-CN"/>
          </a:p>
        </p:txBody>
      </p:sp>
      <p:graphicFrame>
        <p:nvGraphicFramePr>
          <p:cNvPr id="13" name="表格 12"/>
          <p:cNvGraphicFramePr/>
          <p:nvPr>
            <p:custDataLst>
              <p:tags r:id="rId4"/>
            </p:custDataLst>
          </p:nvPr>
        </p:nvGraphicFramePr>
        <p:xfrm>
          <a:off x="4649470" y="4916805"/>
          <a:ext cx="379222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165"/>
                <a:gridCol w="1270000"/>
                <a:gridCol w="132905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ScanObjectNN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84.688%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43s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loss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85.556%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57s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肘形连接符 13"/>
          <p:cNvCxnSpPr>
            <a:endCxn id="5" idx="1"/>
          </p:cNvCxnSpPr>
          <p:nvPr/>
        </p:nvCxnSpPr>
        <p:spPr>
          <a:xfrm rot="5400000" flipV="1">
            <a:off x="761365" y="2473325"/>
            <a:ext cx="1974850" cy="16002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5400000" flipV="1">
            <a:off x="7174230" y="1653540"/>
            <a:ext cx="876300" cy="685800"/>
          </a:xfrm>
          <a:prstGeom prst="bentConnector3">
            <a:avLst>
              <a:gd name="adj1" fmla="val 61376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5" idx="3"/>
          </p:cNvCxnSpPr>
          <p:nvPr/>
        </p:nvCxnSpPr>
        <p:spPr>
          <a:xfrm flipV="1">
            <a:off x="7384415" y="2701290"/>
            <a:ext cx="578485" cy="83947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92075" y="2626995"/>
            <a:ext cx="173672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missing 512 points</a:t>
            </a:r>
            <a:endParaRPr lang="en-US" altLang="zh-CN" sz="1400"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503920" y="1497330"/>
            <a:ext cx="48006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19775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BackGround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95818" y="964971"/>
            <a:ext cx="8556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Point Cloud:</a:t>
            </a:r>
            <a:endParaRPr lang="en-US" altLang="zh-CN" b="1" dirty="0"/>
          </a:p>
          <a:p>
            <a:pPr marL="72009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Disorder</a:t>
            </a:r>
            <a:endParaRPr lang="en-US" altLang="zh-CN" dirty="0"/>
          </a:p>
          <a:p>
            <a:pPr marL="72009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Invariant to some spatial transformer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95818" y="2066687"/>
            <a:ext cx="855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Classical algorithm:</a:t>
            </a:r>
            <a:endParaRPr lang="en-US" altLang="zh-CN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80" y="2614405"/>
            <a:ext cx="5911160" cy="23552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40" y="2463465"/>
            <a:ext cx="5684735" cy="25062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15229" y="5120640"/>
            <a:ext cx="553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: Local features of points are not considered!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341390" y="5110027"/>
            <a:ext cx="574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PointNet</a:t>
            </a:r>
            <a:r>
              <a:rPr lang="en-US" altLang="zh-CN" dirty="0"/>
              <a:t>++: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288" y="5131801"/>
            <a:ext cx="2545301" cy="358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339839" y="5489972"/>
                <a:ext cx="5911159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altLang="zh-CN" dirty="0"/>
                  <a:t>: aggregation function (max-pooling)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local feature extraction function(MLP)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: the j-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neighbor point feature of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sampled point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9" y="5489972"/>
                <a:ext cx="5911159" cy="945643"/>
              </a:xfrm>
              <a:prstGeom prst="rect">
                <a:avLst/>
              </a:prstGeom>
              <a:blipFill rotWithShape="1">
                <a:blip r:embed="rId4"/>
                <a:stretch>
                  <a:fillRect l="-11" t="-42" r="1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386077" y="883221"/>
                <a:ext cx="5332966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Many followed works use delicate networks in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resulting in increased computational complexity without significantly improving accuracy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77" y="883221"/>
                <a:ext cx="533296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93" t="-543" r="-81" b="-48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下 16"/>
          <p:cNvSpPr/>
          <p:nvPr/>
        </p:nvSpPr>
        <p:spPr>
          <a:xfrm>
            <a:off x="8996766" y="1888301"/>
            <a:ext cx="55794" cy="726104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PointMLP</a:t>
            </a: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100" y="772455"/>
            <a:ext cx="3482642" cy="28806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7163" y="3808519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Fast and Accurate!</a:t>
            </a:r>
            <a:endParaRPr lang="zh-CN" altLang="en-US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764" y="315450"/>
            <a:ext cx="6870007" cy="3208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884600" y="3812942"/>
                <a:ext cx="5311806" cy="41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0" y="3812942"/>
                <a:ext cx="5311806" cy="411395"/>
              </a:xfrm>
              <a:prstGeom prst="rect">
                <a:avLst/>
              </a:prstGeom>
              <a:blipFill rotWithShape="1">
                <a:blip r:embed="rId3"/>
                <a:stretch>
                  <a:fillRect l="-1" t="-98" r="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475" y="5165018"/>
            <a:ext cx="6298175" cy="85961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1440" y="4797207"/>
            <a:ext cx="538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Abandon sophisticated </a:t>
            </a:r>
            <a:r>
              <a:rPr lang="de-DE" altLang="zh-CN" dirty="0" err="1"/>
              <a:t>local</a:t>
            </a:r>
            <a:r>
              <a:rPr lang="de-DE" altLang="zh-CN" dirty="0"/>
              <a:t> </a:t>
            </a:r>
            <a:r>
              <a:rPr lang="de-DE" altLang="zh-CN" dirty="0" err="1"/>
              <a:t>geometric</a:t>
            </a:r>
            <a:r>
              <a:rPr lang="de-DE" altLang="zh-CN" dirty="0"/>
              <a:t> </a:t>
            </a:r>
            <a:r>
              <a:rPr lang="de-DE" altLang="zh-CN" dirty="0" err="1"/>
              <a:t>extractors</a:t>
            </a:r>
            <a:r>
              <a:rPr lang="de-DE" altLang="zh-CN" dirty="0"/>
              <a:t> </a:t>
            </a:r>
            <a:endParaRPr lang="de-DE" altLang="zh-CN" dirty="0"/>
          </a:p>
          <a:p>
            <a:r>
              <a:rPr lang="de-DE" altLang="zh-CN" dirty="0"/>
              <a:t>and </a:t>
            </a:r>
            <a:r>
              <a:rPr lang="de-DE" altLang="zh-CN" dirty="0" err="1"/>
              <a:t>introduce</a:t>
            </a:r>
            <a:r>
              <a:rPr lang="de-DE" altLang="zh-CN" dirty="0"/>
              <a:t> a simple residual MLP network.</a:t>
            </a:r>
            <a:endParaRPr lang="zh-CN" altLang="en-US" dirty="0"/>
          </a:p>
        </p:txBody>
      </p:sp>
      <p:sp>
        <p:nvSpPr>
          <p:cNvPr id="9" name="箭头: 下 8"/>
          <p:cNvSpPr/>
          <p:nvPr/>
        </p:nvSpPr>
        <p:spPr>
          <a:xfrm rot="10800000">
            <a:off x="2349542" y="4177851"/>
            <a:ext cx="139658" cy="546549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55242" y="4202921"/>
                <a:ext cx="4502991" cy="689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learn shared weight from local region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 extract deep aggregated features</a:t>
                </a:r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242" y="4202921"/>
                <a:ext cx="4502991" cy="689163"/>
              </a:xfrm>
              <a:prstGeom prst="rect">
                <a:avLst/>
              </a:prstGeom>
              <a:blipFill rotWithShape="1">
                <a:blip r:embed="rId5"/>
                <a:stretch>
                  <a:fillRect l="-10" t="-71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782737" y="5999424"/>
            <a:ext cx="6475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altLang="zh-CN" dirty="0" err="1"/>
              <a:t>which</a:t>
            </a:r>
            <a:r>
              <a:rPr lang="de-DE" altLang="zh-CN" dirty="0"/>
              <a:t> </a:t>
            </a:r>
            <a:r>
              <a:rPr lang="de-DE" altLang="zh-CN" dirty="0" err="1"/>
              <a:t>solve</a:t>
            </a:r>
            <a:r>
              <a:rPr lang="de-DE" altLang="zh-CN" dirty="0"/>
              <a:t> t</a:t>
            </a:r>
            <a:r>
              <a:rPr lang="en-US" altLang="zh-CN" dirty="0"/>
              <a:t>he sparse and irregular geometric </a:t>
            </a:r>
            <a:r>
              <a:rPr lang="de-DE" altLang="zh-CN" dirty="0" err="1"/>
              <a:t>structures</a:t>
            </a:r>
            <a:r>
              <a:rPr lang="de-DE" altLang="zh-CN" dirty="0"/>
              <a:t> in </a:t>
            </a:r>
            <a:r>
              <a:rPr lang="de-DE" altLang="zh-CN" dirty="0" err="1"/>
              <a:t>local</a:t>
            </a:r>
            <a:r>
              <a:rPr lang="de-DE" altLang="zh-CN" dirty="0"/>
              <a:t> </a:t>
            </a:r>
            <a:r>
              <a:rPr lang="de-DE" altLang="zh-CN" dirty="0" err="1"/>
              <a:t>regions</a:t>
            </a:r>
            <a:r>
              <a:rPr lang="de-DE" altLang="zh-CN" dirty="0"/>
              <a:t>.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186688" y="3606746"/>
            <a:ext cx="211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Framework: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186688" y="4964668"/>
            <a:ext cx="270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 err="1"/>
              <a:t>Geometric</a:t>
            </a:r>
            <a:r>
              <a:rPr lang="de-DE" altLang="zh-CN" dirty="0"/>
              <a:t> Affine Module: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PointMLP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775460"/>
            <a:ext cx="9244965" cy="2331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46220" y="4804410"/>
            <a:ext cx="3277235" cy="368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Loss function: cross entropy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Dataset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18490" y="829945"/>
            <a:ext cx="456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ModelNet40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ScanObjectNN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48616" b="16153"/>
          <a:stretch>
            <a:fillRect/>
          </a:stretch>
        </p:blipFill>
        <p:spPr>
          <a:xfrm>
            <a:off x="429260" y="1475105"/>
            <a:ext cx="7842885" cy="44951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9485" y="2829560"/>
            <a:ext cx="273812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1. CAD model</a:t>
            </a:r>
            <a:endParaRPr lang="en-US" altLang="zh-CN"/>
          </a:p>
          <a:p>
            <a:r>
              <a:rPr lang="en-US" altLang="zh-CN"/>
              <a:t>2. 40 categories </a:t>
            </a:r>
            <a:endParaRPr lang="en-US" altLang="zh-CN"/>
          </a:p>
          <a:p>
            <a:r>
              <a:rPr lang="en-US" altLang="zh-CN"/>
              <a:t>3. 9843 training data</a:t>
            </a:r>
            <a:endParaRPr lang="en-US" altLang="zh-CN"/>
          </a:p>
          <a:p>
            <a:r>
              <a:rPr lang="en-US" altLang="zh-CN"/>
              <a:t>4. 2468 test data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Dataset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18490" y="829945"/>
            <a:ext cx="4566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ModelNet40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ScanObjectNN</a:t>
            </a:r>
            <a:endParaRPr lang="en-US" altLang="zh-CN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160" y="1675765"/>
            <a:ext cx="7799705" cy="4163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79485" y="2829560"/>
            <a:ext cx="273812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1. RGBD scanned</a:t>
            </a:r>
            <a:endParaRPr lang="en-US" altLang="zh-CN"/>
          </a:p>
          <a:p>
            <a:r>
              <a:rPr lang="en-US" altLang="zh-CN"/>
              <a:t>2. 15 categories </a:t>
            </a:r>
            <a:endParaRPr lang="en-US" altLang="zh-CN"/>
          </a:p>
          <a:p>
            <a:r>
              <a:rPr lang="en-US" altLang="zh-CN"/>
              <a:t>3. 11408 training data</a:t>
            </a:r>
            <a:endParaRPr lang="en-US" altLang="zh-CN"/>
          </a:p>
          <a:p>
            <a:r>
              <a:rPr lang="en-US" altLang="zh-CN"/>
              <a:t>4. 2880 test data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</a:t>
            </a:r>
            <a:r>
              <a:rPr lang="en-US" altLang="zh-CN" b="1" dirty="0"/>
              <a:t>xperiment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5960" y="772160"/>
            <a:ext cx="82537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Sampling method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Weight neighbor point features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Feature Concate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Cosine similarity loss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1257"/>
            <a:ext cx="228599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Sampling method</a:t>
            </a:r>
            <a:endParaRPr lang="en-US" altLang="zh-CN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95960" y="772160"/>
            <a:ext cx="825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Sequential sampling of 1028 points(original method)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Sampling 1028 points by FPS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Randomly sample 1028 points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48080" y="1905000"/>
          <a:ext cx="9211945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6965"/>
                <a:gridCol w="1706245"/>
                <a:gridCol w="1706245"/>
                <a:gridCol w="1706245"/>
                <a:gridCol w="170624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Train &amp; Test</a:t>
                      </a:r>
                      <a:endParaRPr lang="en-US" altLang="zh-CN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ModelNet40(acc/time)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ScanObjectNN(acc/time)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 &amp; Seq(baseline)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93.436%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622s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85.323%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870s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 &amp; FPS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93.395%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644s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1"/>
                        <a:t>85.566%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888s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Seq &amp; Random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92.383%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625s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84.559%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868s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FPS &amp; Seq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93.517%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607s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84.49%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923s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FPS &amp; FPS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93.112%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617s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85.357%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891s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FPS &amp; Random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92.585%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618s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84.247%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879s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Random &amp; Seq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92.95%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677s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84.663%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867s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Random &amp; Seq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92.585%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629s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b="1"/>
                        <a:t>84.872%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888s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Random &amp; Random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92.383%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625s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84.421%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871s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1440" y="260985"/>
            <a:ext cx="4229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Weight neighbor point features </a:t>
            </a:r>
            <a:endParaRPr lang="en-US" altLang="zh-CN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6220" y="1690370"/>
            <a:ext cx="3048000" cy="1988820"/>
          </a:xfrm>
          <a:prstGeom prst="rect">
            <a:avLst/>
          </a:prstGeom>
        </p:spPr>
      </p:pic>
      <p:sp>
        <p:nvSpPr>
          <p:cNvPr id="9" name="上箭头 8"/>
          <p:cNvSpPr/>
          <p:nvPr/>
        </p:nvSpPr>
        <p:spPr>
          <a:xfrm>
            <a:off x="8849995" y="1143635"/>
            <a:ext cx="104775" cy="709295"/>
          </a:xfrm>
          <a:prstGeom prst="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9986010" y="1119505"/>
            <a:ext cx="125730" cy="701675"/>
          </a:xfrm>
          <a:prstGeom prst="up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21370" y="72199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547225" y="751205"/>
            <a:ext cx="100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weight</a:t>
            </a:r>
            <a:endParaRPr lang="en-US" altLang="zh-CN"/>
          </a:p>
        </p:txBody>
      </p:sp>
      <p:sp>
        <p:nvSpPr>
          <p:cNvPr id="19" name="五角星 18"/>
          <p:cNvSpPr/>
          <p:nvPr/>
        </p:nvSpPr>
        <p:spPr>
          <a:xfrm>
            <a:off x="9685655" y="5095875"/>
            <a:ext cx="117475" cy="1009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 flipV="1">
            <a:off x="8211185" y="51206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 flipV="1">
            <a:off x="9609455" y="5372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flipV="1">
            <a:off x="9656445" y="49149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 flipV="1">
            <a:off x="9910445" y="479615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flipV="1">
            <a:off x="9885045" y="53721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flipV="1">
            <a:off x="10340340" y="510794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8401050" y="5151755"/>
            <a:ext cx="1207135" cy="698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8843010" y="4850765"/>
            <a:ext cx="266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d</a:t>
            </a:r>
            <a:endParaRPr lang="en-US" altLang="zh-CN" sz="1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8995981" y="5947981"/>
                <a:ext cx="1115695" cy="3975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81" y="5947981"/>
                <a:ext cx="1115695" cy="397510"/>
              </a:xfrm>
              <a:prstGeom prst="rect">
                <a:avLst/>
              </a:prstGeom>
              <a:blipFill rotWithShape="1">
                <a:blip r:embed="rId2"/>
                <a:stretch>
                  <a:fillRect l="-450" t="-1262" r="-404" b="-11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9" name="表格 48"/>
          <p:cNvGraphicFramePr/>
          <p:nvPr>
            <p:custDataLst>
              <p:tags r:id="rId3"/>
            </p:custDataLst>
          </p:nvPr>
        </p:nvGraphicFramePr>
        <p:xfrm>
          <a:off x="551815" y="2634615"/>
          <a:ext cx="703643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245"/>
                <a:gridCol w="1383030"/>
                <a:gridCol w="1165860"/>
                <a:gridCol w="1362075"/>
                <a:gridCol w="14192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ModelNet40(acc/time)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ScanObjectNN(acc/time)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Baseline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92.817%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28s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84.688%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43s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92.898%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37s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84.583%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43s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11749366-7244-4fcf-b7d3-1a223f13e0b5}"/>
</p:tagLst>
</file>

<file path=ppt/tags/tag2.xml><?xml version="1.0" encoding="utf-8"?>
<p:tagLst xmlns:p="http://schemas.openxmlformats.org/presentationml/2006/main">
  <p:tag name="KSO_WM_UNIT_TABLE_BEAUTIFY" val="smartTable{cece77c7-0c80-46f4-9f8c-41f23a54476e}"/>
</p:tagLst>
</file>

<file path=ppt/tags/tag3.xml><?xml version="1.0" encoding="utf-8"?>
<p:tagLst xmlns:p="http://schemas.openxmlformats.org/presentationml/2006/main">
  <p:tag name="KSO_WM_UNIT_PLACING_PICTURE_USER_VIEWPORT" val="{&quot;height&quot;:5053.2771653543305,&quot;width&quot;:10818.908661417323}"/>
</p:tagLst>
</file>

<file path=ppt/tags/tag4.xml><?xml version="1.0" encoding="utf-8"?>
<p:tagLst xmlns:p="http://schemas.openxmlformats.org/presentationml/2006/main">
  <p:tag name="KSO_WM_UNIT_TABLE_BEAUTIFY" val="smartTable{d03d87d1-a4e6-447b-8842-78629f5e5427}"/>
</p:tagLst>
</file>

<file path=ppt/tags/tag5.xml><?xml version="1.0" encoding="utf-8"?>
<p:tagLst xmlns:p="http://schemas.openxmlformats.org/presentationml/2006/main">
  <p:tag name="KSO_WM_UNIT_PLACING_PICTURE_USER_VIEWPORT" val="{&quot;height&quot;:3264,&quot;width&quot;:14196}"/>
</p:tagLst>
</file>

<file path=ppt/tags/tag6.xml><?xml version="1.0" encoding="utf-8"?>
<p:tagLst xmlns:p="http://schemas.openxmlformats.org/presentationml/2006/main">
  <p:tag name="KSO_WM_UNIT_TABLE_BEAUTIFY" val="smartTable{7639e653-450f-4be1-89bd-668bd33b7168}"/>
  <p:tag name="TABLE_ENDDRAG_ORIGIN_RECT" val="298*90"/>
  <p:tag name="TABLE_ENDDRAG_RECT" val="366*387*298*90"/>
</p:tagLst>
</file>

<file path=ppt/tags/tag7.xml><?xml version="1.0" encoding="utf-8"?>
<p:tagLst xmlns:p="http://schemas.openxmlformats.org/presentationml/2006/main">
  <p:tag name="COMMONDATA" val="eyJoZGlkIjoiNjNhMzE3MjQ4ZDdmNjQ5NGIyOTk0MzZkYTAxYjI1NGQifQ=="/>
  <p:tag name="KSO_WPP_MARK_KEY" val="761d4fc9-0e3a-468e-9ba6-80deca21df9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2896</Words>
  <Application>WPS 演示</Application>
  <PresentationFormat>宽屏</PresentationFormat>
  <Paragraphs>319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Office 主题​​</vt:lpstr>
      <vt:lpstr>More Focused, More Efficient Improvement Based on PointMLP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2410383183@qq.com</dc:creator>
  <cp:lastModifiedBy>F</cp:lastModifiedBy>
  <cp:revision>38</cp:revision>
  <dcterms:created xsi:type="dcterms:W3CDTF">2022-05-06T08:58:00Z</dcterms:created>
  <dcterms:modified xsi:type="dcterms:W3CDTF">2022-07-06T12:28:50Z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DCAB775E000E48E08E65E242D3717614</vt:lpwstr>
  </property>
  <property fmtid="{D5CDD505-2E9C-101B-9397-08002B2CF9AE}" pid="3" name="KSOProductBuildVer">
    <vt:lpwstr>2052-11.1.0.11830</vt:lpwstr>
  </property>
</Properties>
</file>