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/>
    <p:restoredTop sz="94641"/>
  </p:normalViewPr>
  <p:slideViewPr>
    <p:cSldViewPr snapToGrid="0">
      <p:cViewPr varScale="1">
        <p:scale>
          <a:sx n="128" d="100"/>
          <a:sy n="128" d="100"/>
        </p:scale>
        <p:origin x="168" y="1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33c47ad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33c47ad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33c47ad5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33c47ad5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33c47ad5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33c47ad5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3c47ad5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33c47ad5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33c47ad5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33c47ad5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3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12527633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420421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3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30937966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2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7778076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11736076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2771927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34030775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19763877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422570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9686006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</p:spTree>
    <p:extLst>
      <p:ext uri="{BB962C8B-B14F-4D97-AF65-F5344CB8AC3E}">
        <p14:creationId xmlns:p14="http://schemas.microsoft.com/office/powerpoint/2010/main" val="17779262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mtClean="0"/>
              <a:t>‹#›</a:t>
            </a:fld>
            <a:endParaRPr lang="sl"/>
          </a:p>
        </p:txBody>
      </p:sp>
      <p:sp>
        <p:nvSpPr>
          <p:cNvPr id="9" name="Rectangle 8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3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s://lh7-rt.googleusercontent.com/docsz/AD_4nXeDwiV6UIHjsfNwE81YorkaoBWNoLbNcuBCNR8LaUWtuZ6AB32M2GYMkRWz_5O-1F-JpMnTJLIdOy1TzMqt5a4ZFR_pJD6dAzmiTwSn62aJsOKTD9WHvdpwUIU_RBtnapmjTEdXNA?key=hSHYDUkxjXbjoh82RCuP4cn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Varnostna kopija datotek in diska</a:t>
            </a:r>
            <a:endParaRPr lang="sl-SI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I" dirty="0"/>
              <a:t>Seminar pri predmetu sistemska programska oprema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I" dirty="0"/>
              <a:t>Špela koračin in svit jesenk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I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I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I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I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EFF5-89C2-37EE-2C7C-E169EFF9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S</a:t>
            </a:r>
            <a:r>
              <a:rPr lang="sl" b="1" dirty="0">
                <a:solidFill>
                  <a:schemeClr val="tx1"/>
                </a:solidFill>
              </a:rPr>
              <a:t>pecifika za operacijske sisteme – macos</a:t>
            </a:r>
            <a:endParaRPr lang="sl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2BC7-976E-6090-5156-FF9ABBF2F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TIME MACHINE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Glavno orodje za varnostno kopiranje na macOS,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popolne začetne kopije -&gt; inkrementalno varnostno kopiranje,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uporaba časovnih oznak in hash funkcij.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endParaRPr lang="sl-SI" sz="1400" dirty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400" dirty="0"/>
              <a:t>APFS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Privzeti datotečni system od leta 2017,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kreira hitre snapshote, ki omogočajo beleženje stanj z minimalno porabo prostora (COW),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uporablja trdne povezave -&gt; dostop do več različic brez podvajanja podatkov.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</a:pPr>
            <a:endParaRPr lang="sl-SI" sz="1400" dirty="0">
              <a:solidFill>
                <a:srgbClr val="1F1F1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C319DE-B3B9-15BE-0AEE-F2B9EF2B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33" y="1108075"/>
            <a:ext cx="26104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0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A832-963E-300F-4BE0-2BF6DA87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S</a:t>
            </a:r>
            <a:r>
              <a:rPr lang="sl" b="1" dirty="0">
                <a:solidFill>
                  <a:schemeClr val="tx1"/>
                </a:solidFill>
              </a:rPr>
              <a:t>pecifika za operacijske sisteme – ANDROID in ios</a:t>
            </a:r>
            <a:endParaRPr lang="sl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5F2F9-FD34-8380-8F65-5BCF993DF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Na obeh sistemih je kopiranje osredotočeno na oblačne storitve.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None/>
            </a:pPr>
            <a:endParaRPr lang="sl-SI" sz="1400" dirty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400" dirty="0"/>
              <a:t>ANDROID BACKUP FRAMEWORK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Popolne in inkrementalne kopije,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uporaba časovnih oznak in checksum algoritmov (CRC32),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Google Drive Backup doda še delta encoding in rolling checksum algoritme.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None/>
            </a:pPr>
            <a:endParaRPr lang="sl-SI" sz="1400" dirty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400" dirty="0"/>
              <a:t>ICLOUD BACKUP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Popolne in inkrementalne kopije,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varnostno kopiranje šifrirano z AES-256 -&gt; visoka stopnja zaščite podatkov,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iTunes Backup omogoča lokalno shranjevanje (iCloud Backup v oblak),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400" dirty="0">
                <a:solidFill>
                  <a:srgbClr val="1F1F1F"/>
                </a:solidFill>
              </a:rPr>
              <a:t>pomaga si z APFS snapshoti + deduplikacija.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None/>
            </a:pPr>
            <a:endParaRPr lang="sl-SI" sz="140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9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C12-A9C1-537C-43C8-A034696A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>
                <a:solidFill>
                  <a:schemeClr val="tx1"/>
                </a:solidFill>
              </a:rPr>
              <a:t>Implementacija orodja	</a:t>
            </a:r>
            <a:endParaRPr lang="sl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9414-8B4F-9351-7951-3251F1659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200" dirty="0"/>
              <a:t>MACOS PYTHON SKRIPTA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200" dirty="0">
                <a:solidFill>
                  <a:srgbClr val="1F1F1F"/>
                </a:solidFill>
              </a:rPr>
              <a:t>Varnostno kopiranje datotek -&gt; preverjanje integritete -&gt; stiskanje arhiva,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200" dirty="0">
                <a:solidFill>
                  <a:srgbClr val="1F1F1F"/>
                </a:solidFill>
              </a:rPr>
              <a:t>skripta prekopira datoteke in ohrani metapodatke,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200" dirty="0">
                <a:solidFill>
                  <a:srgbClr val="1F1F1F"/>
                </a:solidFill>
              </a:rPr>
              <a:t>uporabi SHA-256 za preverjanje integritete datotek,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-SI" sz="1200" dirty="0">
                <a:solidFill>
                  <a:srgbClr val="1F1F1F"/>
                </a:solidFill>
              </a:rPr>
              <a:t>stiskanje v arhiv .tar.gz za zmanjšanje velikosti.</a:t>
            </a:r>
          </a:p>
          <a:p>
            <a:endParaRPr lang="sl-SI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B99F7-7B0E-40F3-98FB-74D12638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21" y="2044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l-SI"/>
          </a:p>
        </p:txBody>
      </p:sp>
      <p:pic>
        <p:nvPicPr>
          <p:cNvPr id="3075" name="Picture 2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BF9F9C1B-6CDC-A91E-FADB-8F040A23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1" y="2501375"/>
            <a:ext cx="70993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82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b="1" dirty="0">
                <a:solidFill>
                  <a:schemeClr val="tx1"/>
                </a:solidFill>
              </a:rPr>
              <a:t>Uvod v varnostno kopiranje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Postopek kopiranja podatkov na drugo lokacijo, da jih je mogoče obnoviti, če se izvirni podatki izgubijo.</a:t>
            </a:r>
            <a:endParaRPr sz="1300" dirty="0">
              <a:solidFill>
                <a:srgbClr val="1F1F1F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-"/>
            </a:pPr>
            <a:r>
              <a:rPr lang="sl" sz="1300" dirty="0">
                <a:solidFill>
                  <a:srgbClr val="1F1F1F"/>
                </a:solidFill>
              </a:rPr>
              <a:t>Pogostost odvisna od faktorjev, kot sta kritičnost podatkov in kako pogosto se spreminjajo.</a:t>
            </a:r>
            <a:endParaRPr sz="1300" dirty="0"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F1F1F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TEHNOLOGIJE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None/>
            </a:pPr>
            <a:endParaRPr sz="1300" dirty="0">
              <a:solidFill>
                <a:srgbClr val="1F1F1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300" b="1" dirty="0">
                <a:solidFill>
                  <a:srgbClr val="1F1F1F"/>
                </a:solidFill>
              </a:rPr>
              <a:t>Fizične kopije:</a:t>
            </a:r>
            <a:r>
              <a:rPr lang="sl" sz="1300" dirty="0">
                <a:solidFill>
                  <a:srgbClr val="1F1F1F"/>
                </a:solidFill>
              </a:rPr>
              <a:t> diski (HDD/SSD), strežniki</a:t>
            </a:r>
            <a:endParaRPr sz="1300" dirty="0">
              <a:solidFill>
                <a:srgbClr val="1F1F1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300" b="1" dirty="0">
                <a:solidFill>
                  <a:srgbClr val="1F1F1F"/>
                </a:solidFill>
              </a:rPr>
              <a:t>Oblačne kopije: </a:t>
            </a:r>
            <a:endParaRPr sz="1300" b="1" dirty="0">
              <a:solidFill>
                <a:srgbClr val="1F1F1F"/>
              </a:solidFill>
            </a:endParaRPr>
          </a:p>
          <a:p>
            <a:pPr marL="9144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kopiranje podatkov na oddaljene strežnike,</a:t>
            </a:r>
            <a:endParaRPr sz="1300" dirty="0">
              <a:solidFill>
                <a:srgbClr val="1F1F1F"/>
              </a:solidFill>
            </a:endParaRPr>
          </a:p>
          <a:p>
            <a:pPr marL="9144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zagotavljajo močno varnost in redundanco za celovitost in razpoložljivost podatkov.</a:t>
            </a:r>
            <a:endParaRPr sz="1500" dirty="0">
              <a:solidFill>
                <a:srgbClr val="1F1F1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F1F1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5EE687-702D-C378-0703-A4B68F8D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99" y="3347139"/>
            <a:ext cx="2272898" cy="151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5B7C37-F9E8-8BB5-95E8-CB223AC3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14" y="3347139"/>
            <a:ext cx="1603133" cy="151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b="1" dirty="0">
                <a:solidFill>
                  <a:schemeClr val="tx1"/>
                </a:solidFill>
              </a:rPr>
              <a:t>Načini varnostnega kopiranja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l" sz="1400"/>
              <a:t>POPOLNO: kopija vseh izbranih podatkov, časovno in prostorsko zahtevno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l" sz="1400"/>
              <a:t>INKREMENTALNO: </a:t>
            </a:r>
            <a:r>
              <a:rPr lang="sl" sz="1300">
                <a:solidFill>
                  <a:srgbClr val="1F1F1F"/>
                </a:solidFill>
              </a:rPr>
              <a:t>spremembe v času od prejšnje varnostne kopije</a:t>
            </a:r>
            <a:endParaRPr sz="1300">
              <a:solidFill>
                <a:srgbClr val="1F1F1F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>
                <a:solidFill>
                  <a:srgbClr val="1F1F1F"/>
                </a:solidFill>
              </a:rPr>
              <a:t>BLOČNO: primerjava zgoščenih vrednosti snapshot-a s prejšnjimi vrednostmi </a:t>
            </a:r>
            <a:endParaRPr sz="1300">
              <a:solidFill>
                <a:srgbClr val="1F1F1F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>
                <a:solidFill>
                  <a:srgbClr val="1F1F1F"/>
                </a:solidFill>
              </a:rPr>
              <a:t>DATOTEČNO: kopija celotne datoteke</a:t>
            </a:r>
            <a:endParaRPr sz="1300">
              <a:solidFill>
                <a:srgbClr val="1F1F1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>
                <a:solidFill>
                  <a:srgbClr val="1F1F1F"/>
                </a:solidFill>
              </a:rPr>
              <a:t>DIFERENCIALNO: spremembe v času od zadnje popolne varnostne kopije</a:t>
            </a:r>
            <a:endParaRPr sz="1300">
              <a:solidFill>
                <a:srgbClr val="1F1F1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13803-1A16-4FE9-6C35-6F00629B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72" y="2388536"/>
            <a:ext cx="3692042" cy="25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25A1C0-BFFA-E15F-1832-E410998B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10" y="1909443"/>
            <a:ext cx="2642394" cy="30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sl" b="1" dirty="0">
                <a:solidFill>
                  <a:schemeClr val="tx1"/>
                </a:solidFill>
              </a:rPr>
              <a:t>Zmanjšanje obsega podatkov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dirty="0"/>
              <a:t>KOMPRESIJA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" sz="1300" dirty="0">
                <a:solidFill>
                  <a:srgbClr val="1F1F1F"/>
                </a:solidFill>
              </a:rPr>
              <a:t>kodira ali spremeni datoteko, da zmanjša velikost izvirne datoteke, </a:t>
            </a:r>
            <a:endParaRPr sz="1300" dirty="0">
              <a:solidFill>
                <a:srgbClr val="1F1F1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sl" sz="1500" dirty="0">
                <a:solidFill>
                  <a:srgbClr val="1F1F1F"/>
                </a:solidFill>
              </a:rPr>
              <a:t>odstrani </a:t>
            </a:r>
            <a:r>
              <a:rPr lang="sl" sz="1300" dirty="0">
                <a:solidFill>
                  <a:srgbClr val="1F1F1F"/>
                </a:solidFill>
              </a:rPr>
              <a:t>podvojene ali nepotrebne informacije, </a:t>
            </a:r>
            <a:endParaRPr sz="1300" dirty="0">
              <a:solidFill>
                <a:srgbClr val="1F1F1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algoritmi: ZIP, GZIP, Zlib.</a:t>
            </a:r>
            <a:endParaRPr sz="1300" dirty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l" sz="1300" dirty="0">
                <a:solidFill>
                  <a:srgbClr val="1F1F1F"/>
                </a:solidFill>
              </a:rPr>
              <a:t>DEDUPLIKACIJA</a:t>
            </a:r>
            <a:endParaRPr sz="1300" dirty="0">
              <a:solidFill>
                <a:srgbClr val="1F1F1F"/>
              </a:solidFill>
            </a:endParaRPr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odstranitev enakih podatkov,</a:t>
            </a:r>
            <a:endParaRPr sz="1300" dirty="0">
              <a:solidFill>
                <a:srgbClr val="1F1F1F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kriptografske zgoščevalne funkcije,</a:t>
            </a:r>
            <a:endParaRPr sz="1300" dirty="0">
              <a:solidFill>
                <a:srgbClr val="1F1F1F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algoritmi: SHA, MD5.</a:t>
            </a:r>
            <a:endParaRPr sz="1300" dirty="0">
              <a:solidFill>
                <a:srgbClr val="1F1F1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18195B-05A3-5BB4-0100-F18E5D00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784" y="2875695"/>
            <a:ext cx="3534355" cy="171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F2783CF-C1C2-2F6F-1DB5-AE77CE53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61" y="1048839"/>
            <a:ext cx="2844348" cy="15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15000"/>
              </a:lnSpc>
              <a:buClr>
                <a:schemeClr val="dk1"/>
              </a:buClr>
            </a:pPr>
            <a:r>
              <a:rPr lang="sl" b="1" dirty="0">
                <a:solidFill>
                  <a:schemeClr val="tx1"/>
                </a:solidFill>
              </a:rPr>
              <a:t>Varnost podatkov - enkripcija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l" sz="1300" dirty="0">
                <a:solidFill>
                  <a:srgbClr val="1F1F1F"/>
                </a:solidFill>
              </a:rPr>
              <a:t>Najpogostejši uporabljen algoritem za šifriranje podatkov je AES (Advanced Encryption Standard)</a:t>
            </a:r>
            <a:endParaRPr sz="1300" dirty="0">
              <a:solidFill>
                <a:srgbClr val="1F1F1F"/>
              </a:solidFill>
            </a:endParaRPr>
          </a:p>
          <a:p>
            <a:pPr marL="9144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100" dirty="0">
                <a:solidFill>
                  <a:srgbClr val="1F1F1F"/>
                </a:solidFill>
              </a:rPr>
              <a:t> simetrična metoda,</a:t>
            </a:r>
            <a:endParaRPr sz="1100" dirty="0">
              <a:solidFill>
                <a:srgbClr val="1F1F1F"/>
              </a:solidFill>
            </a:endParaRPr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Char char="-"/>
            </a:pPr>
            <a:r>
              <a:rPr lang="sl" sz="1100" dirty="0">
                <a:solidFill>
                  <a:srgbClr val="1F1F1F"/>
                </a:solidFill>
              </a:rPr>
              <a:t>več krogov različnih vrst transformacij.</a:t>
            </a:r>
            <a:endParaRPr sz="1100" dirty="0"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F1F1F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Bring Your Own Key (BYOK)</a:t>
            </a:r>
            <a:endParaRPr sz="1300" dirty="0">
              <a:solidFill>
                <a:srgbClr val="1F1F1F"/>
              </a:solidFill>
            </a:endParaRPr>
          </a:p>
          <a:p>
            <a:pPr marL="9144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100" dirty="0">
                <a:solidFill>
                  <a:srgbClr val="1F1F1F"/>
                </a:solidFill>
              </a:rPr>
              <a:t>lastne programske opreme za šifriranje.</a:t>
            </a:r>
            <a:endParaRPr sz="1300" dirty="0">
              <a:solidFill>
                <a:srgbClr val="1F1F1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84A7F2-FFBF-75C3-A981-3F4B729F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32" y="1610139"/>
            <a:ext cx="2337291" cy="31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</a:pPr>
            <a:r>
              <a:rPr lang="sl" b="1" dirty="0">
                <a:solidFill>
                  <a:schemeClr val="tx1"/>
                </a:solidFill>
              </a:rPr>
              <a:t>Integriteta in pravilnost podatkov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300" dirty="0">
                <a:solidFill>
                  <a:srgbClr val="1F1F1F"/>
                </a:solidFill>
              </a:rPr>
              <a:t>CRC (Cyclic redundancy check) </a:t>
            </a:r>
            <a:endParaRPr sz="1300" dirty="0">
              <a:solidFill>
                <a:srgbClr val="1F1F1F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preverja celovitost podatkov, ki so zavarovani z varnostnimi kopijami in preneseni prek omrežja, ter podatkov, shranjenih na mediju,</a:t>
            </a:r>
            <a:endParaRPr sz="1300" dirty="0">
              <a:solidFill>
                <a:srgbClr val="1F1F1F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" sz="1300" dirty="0">
                <a:solidFill>
                  <a:srgbClr val="1F1F1F"/>
                </a:solidFill>
              </a:rPr>
              <a:t>odkrivanje napak.</a:t>
            </a:r>
            <a:endParaRPr sz="1300" dirty="0">
              <a:solidFill>
                <a:srgbClr val="1F1F1F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86EEAF9-AB6D-A4B5-ED72-6FBB47712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1"/>
          <a:stretch/>
        </p:blipFill>
        <p:spPr bwMode="auto">
          <a:xfrm>
            <a:off x="2673625" y="2860675"/>
            <a:ext cx="5652467" cy="13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A280-2577-0CF2-139D-1D6B4A8E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S</a:t>
            </a:r>
            <a:r>
              <a:rPr lang="sl" b="1" dirty="0">
                <a:solidFill>
                  <a:schemeClr val="tx1"/>
                </a:solidFill>
              </a:rPr>
              <a:t>pecifika za operacijske sisteme</a:t>
            </a:r>
            <a:endParaRPr lang="sl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5532-0A2D-014A-B351-95A1BEEA9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sl-SI" sz="1300" dirty="0">
                <a:solidFill>
                  <a:srgbClr val="1F1F1F"/>
                </a:solidFill>
              </a:rPr>
              <a:t>Načini in tehnologije varnostnega kopiranja se razlikujejo glede na arhitekturo in potrebne uporabnikov.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-"/>
            </a:pPr>
            <a:r>
              <a:rPr lang="sl-SI" sz="1300" dirty="0">
                <a:solidFill>
                  <a:srgbClr val="1F1F1F"/>
                </a:solidFill>
              </a:rPr>
              <a:t>Vsak operacijski sistem vključuje specifične pristope, prilagojene svojim zmožnostim in orodjem.</a:t>
            </a: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sl-SI" sz="1400" dirty="0">
              <a:solidFill>
                <a:srgbClr val="1F1F1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BB072-9778-0D0B-21F9-0695BA76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40" y="2036190"/>
            <a:ext cx="4570425" cy="22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C637-CC73-57E3-66F7-20D62D2F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S</a:t>
            </a:r>
            <a:r>
              <a:rPr lang="sl" b="1" dirty="0">
                <a:solidFill>
                  <a:schemeClr val="tx1"/>
                </a:solidFill>
              </a:rPr>
              <a:t>pecifika za operacijske sisteme – Windows</a:t>
            </a:r>
            <a:endParaRPr lang="sl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AF79-CD5E-9E25-4D6C-A8C1124EC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WINDOWS BACKUP &amp; RESTORE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Omogoča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enostavno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upravljanje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varnostnih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kopij</a:t>
            </a:r>
            <a:r>
              <a:rPr lang="en-GB" sz="1300" dirty="0">
                <a:solidFill>
                  <a:srgbClr val="1F1F1F"/>
                </a:solidFill>
              </a:rPr>
              <a:t> in </a:t>
            </a:r>
            <a:r>
              <a:rPr lang="en-GB" sz="1300" dirty="0" err="1">
                <a:solidFill>
                  <a:srgbClr val="1F1F1F"/>
                </a:solidFill>
              </a:rPr>
              <a:t>obnovo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podatkov</a:t>
            </a:r>
            <a:r>
              <a:rPr lang="en-GB" sz="1300" dirty="0">
                <a:solidFill>
                  <a:srgbClr val="1F1F1F"/>
                </a:solidFill>
              </a:rPr>
              <a:t>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temelji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na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inkrementalnih</a:t>
            </a:r>
            <a:r>
              <a:rPr lang="en-GB" sz="1300" dirty="0">
                <a:solidFill>
                  <a:srgbClr val="1F1F1F"/>
                </a:solidFill>
              </a:rPr>
              <a:t> in </a:t>
            </a:r>
            <a:r>
              <a:rPr lang="en-GB" sz="1300" dirty="0" err="1">
                <a:solidFill>
                  <a:srgbClr val="1F1F1F"/>
                </a:solidFill>
              </a:rPr>
              <a:t>diferencialnih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varnostnih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kopijah</a:t>
            </a:r>
            <a:r>
              <a:rPr lang="en-GB" sz="1300" dirty="0">
                <a:solidFill>
                  <a:srgbClr val="1F1F1F"/>
                </a:solidFill>
              </a:rPr>
              <a:t>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prva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kopija</a:t>
            </a:r>
            <a:r>
              <a:rPr lang="en-GB" sz="1300" dirty="0">
                <a:solidFill>
                  <a:srgbClr val="1F1F1F"/>
                </a:solidFill>
              </a:rPr>
              <a:t> je </a:t>
            </a:r>
            <a:r>
              <a:rPr lang="en-GB" sz="1300" dirty="0" err="1">
                <a:solidFill>
                  <a:srgbClr val="1F1F1F"/>
                </a:solidFill>
              </a:rPr>
              <a:t>popolna</a:t>
            </a:r>
            <a:r>
              <a:rPr lang="en-GB" sz="1300" dirty="0">
                <a:solidFill>
                  <a:srgbClr val="1F1F1F"/>
                </a:solidFill>
              </a:rPr>
              <a:t>, </a:t>
            </a:r>
            <a:r>
              <a:rPr lang="en-GB" sz="1300" dirty="0" err="1">
                <a:solidFill>
                  <a:srgbClr val="1F1F1F"/>
                </a:solidFill>
              </a:rPr>
              <a:t>naprej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samo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spremembe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zaznane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prek</a:t>
            </a:r>
            <a:r>
              <a:rPr lang="en-GB" sz="1300" dirty="0">
                <a:solidFill>
                  <a:srgbClr val="1F1F1F"/>
                </a:solidFill>
              </a:rPr>
              <a:t> NTFS Change </a:t>
            </a:r>
            <a:r>
              <a:rPr lang="en-GB" sz="1300" dirty="0" err="1">
                <a:solidFill>
                  <a:srgbClr val="1F1F1F"/>
                </a:solidFill>
              </a:rPr>
              <a:t>Journala</a:t>
            </a:r>
            <a:r>
              <a:rPr lang="en-GB" sz="1300" dirty="0">
                <a:solidFill>
                  <a:srgbClr val="1F1F1F"/>
                </a:solidFill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F1F1F"/>
                </a:solidFill>
              </a:rPr>
              <a:t>VOLUME SHADOW COPY SERVICE</a:t>
            </a:r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Omogoča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ustvarjanje</a:t>
            </a:r>
            <a:r>
              <a:rPr lang="en-GB" sz="1300" dirty="0">
                <a:solidFill>
                  <a:srgbClr val="1F1F1F"/>
                </a:solidFill>
              </a:rPr>
              <a:t> snapshot-</a:t>
            </a:r>
            <a:r>
              <a:rPr lang="en-GB" sz="1300" dirty="0" err="1">
                <a:solidFill>
                  <a:srgbClr val="1F1F1F"/>
                </a:solidFill>
              </a:rPr>
              <a:t>ov</a:t>
            </a:r>
            <a:r>
              <a:rPr lang="en-GB" sz="1300" dirty="0">
                <a:solidFill>
                  <a:srgbClr val="1F1F1F"/>
                </a:solidFill>
              </a:rPr>
              <a:t> med </a:t>
            </a:r>
            <a:r>
              <a:rPr lang="en-GB" sz="1300" dirty="0" err="1">
                <a:solidFill>
                  <a:srgbClr val="1F1F1F"/>
                </a:solidFill>
              </a:rPr>
              <a:t>delovanjem</a:t>
            </a:r>
            <a:r>
              <a:rPr lang="en-GB" sz="1300" dirty="0">
                <a:solidFill>
                  <a:srgbClr val="1F1F1F"/>
                </a:solidFill>
              </a:rPr>
              <a:t> -&gt; </a:t>
            </a:r>
            <a:r>
              <a:rPr lang="en-GB" sz="1300" dirty="0" err="1">
                <a:solidFill>
                  <a:srgbClr val="1F1F1F"/>
                </a:solidFill>
              </a:rPr>
              <a:t>zagotovljena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skladnost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podatkov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brez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zaustavitve</a:t>
            </a:r>
            <a:r>
              <a:rPr lang="en-GB" sz="1300" dirty="0">
                <a:solidFill>
                  <a:srgbClr val="1F1F1F"/>
                </a:solidFill>
              </a:rPr>
              <a:t>,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uporablja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princip</a:t>
            </a:r>
            <a:r>
              <a:rPr lang="en-GB" sz="1300" dirty="0">
                <a:solidFill>
                  <a:srgbClr val="1F1F1F"/>
                </a:solidFill>
              </a:rPr>
              <a:t> Copy-on-Write,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kopiranje</a:t>
            </a:r>
            <a:r>
              <a:rPr lang="en-GB" sz="1300" dirty="0">
                <a:solidFill>
                  <a:srgbClr val="1F1F1F"/>
                </a:solidFill>
              </a:rPr>
              <a:t> se </a:t>
            </a:r>
            <a:r>
              <a:rPr lang="en-GB" sz="1300" dirty="0" err="1">
                <a:solidFill>
                  <a:srgbClr val="1F1F1F"/>
                </a:solidFill>
              </a:rPr>
              <a:t>začne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šele</a:t>
            </a:r>
            <a:r>
              <a:rPr lang="en-GB" sz="1300" dirty="0">
                <a:solidFill>
                  <a:srgbClr val="1F1F1F"/>
                </a:solidFill>
              </a:rPr>
              <a:t>, ko pride do </a:t>
            </a:r>
            <a:r>
              <a:rPr lang="en-GB" sz="1300" dirty="0" err="1">
                <a:solidFill>
                  <a:srgbClr val="1F1F1F"/>
                </a:solidFill>
              </a:rPr>
              <a:t>pisanja</a:t>
            </a:r>
            <a:r>
              <a:rPr lang="en-GB" sz="1300" dirty="0">
                <a:solidFill>
                  <a:srgbClr val="1F1F1F"/>
                </a:solidFill>
              </a:rPr>
              <a:t> (</a:t>
            </a:r>
            <a:r>
              <a:rPr lang="en-GB" sz="1300" dirty="0" err="1">
                <a:solidFill>
                  <a:srgbClr val="1F1F1F"/>
                </a:solidFill>
              </a:rPr>
              <a:t>neke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spremembe</a:t>
            </a:r>
            <a:r>
              <a:rPr lang="en-GB" sz="1300" dirty="0">
                <a:solidFill>
                  <a:srgbClr val="1F1F1F"/>
                </a:solidFill>
              </a:rPr>
              <a:t>).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endParaRPr lang="en-GB" sz="1400" dirty="0">
              <a:solidFill>
                <a:srgbClr val="1F1F1F"/>
              </a:solidFill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None/>
            </a:pPr>
            <a:endParaRPr lang="en-GB" sz="1400" dirty="0">
              <a:solidFill>
                <a:srgbClr val="1F1F1F"/>
              </a:solidFill>
            </a:endParaRPr>
          </a:p>
          <a:p>
            <a:endParaRPr lang="sl-SI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5E1B5D-A214-FC8F-864E-EC4D5F30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103" y="3108637"/>
            <a:ext cx="2626878" cy="17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3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6DD-110B-8F8D-3DF6-F8BE2B18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S</a:t>
            </a:r>
            <a:r>
              <a:rPr lang="sl" b="1" dirty="0">
                <a:solidFill>
                  <a:schemeClr val="tx1"/>
                </a:solidFill>
              </a:rPr>
              <a:t>pecifika za operacijske sisteme – LINUX</a:t>
            </a:r>
            <a:endParaRPr lang="sl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C6A83-B15E-2020-5D91-A3DDF0924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RSYNC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Temelji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na</a:t>
            </a:r>
            <a:r>
              <a:rPr lang="en-GB" sz="1300" dirty="0">
                <a:solidFill>
                  <a:srgbClr val="1F1F1F"/>
                </a:solidFill>
              </a:rPr>
              <a:t> delta </a:t>
            </a:r>
            <a:r>
              <a:rPr lang="en-GB" sz="1300" dirty="0" err="1">
                <a:solidFill>
                  <a:srgbClr val="1F1F1F"/>
                </a:solidFill>
              </a:rPr>
              <a:t>algoritmu</a:t>
            </a:r>
            <a:r>
              <a:rPr lang="en-GB" sz="1300" dirty="0">
                <a:solidFill>
                  <a:srgbClr val="1F1F1F"/>
                </a:solidFill>
              </a:rPr>
              <a:t> -&gt; </a:t>
            </a:r>
            <a:r>
              <a:rPr lang="en-GB" sz="1300" dirty="0" err="1">
                <a:solidFill>
                  <a:srgbClr val="1F1F1F"/>
                </a:solidFill>
              </a:rPr>
              <a:t>prenašanje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samo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spremenjenih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delov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datotek</a:t>
            </a:r>
            <a:r>
              <a:rPr lang="en-GB" sz="1300" dirty="0">
                <a:solidFill>
                  <a:srgbClr val="1F1F1F"/>
                </a:solidFill>
              </a:rPr>
              <a:t>,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uporablja</a:t>
            </a:r>
            <a:r>
              <a:rPr lang="en-GB" sz="1300" dirty="0">
                <a:solidFill>
                  <a:srgbClr val="1F1F1F"/>
                </a:solidFill>
              </a:rPr>
              <a:t> checksum </a:t>
            </a:r>
            <a:r>
              <a:rPr lang="en-GB" sz="1300" dirty="0" err="1">
                <a:solidFill>
                  <a:srgbClr val="1F1F1F"/>
                </a:solidFill>
              </a:rPr>
              <a:t>metodi</a:t>
            </a:r>
            <a:r>
              <a:rPr lang="en-GB" sz="1300" dirty="0">
                <a:solidFill>
                  <a:srgbClr val="1F1F1F"/>
                </a:solidFill>
              </a:rPr>
              <a:t> Adler-32 in MD5 za </a:t>
            </a:r>
            <a:r>
              <a:rPr lang="en-GB" sz="1300" dirty="0" err="1">
                <a:solidFill>
                  <a:srgbClr val="1F1F1F"/>
                </a:solidFill>
              </a:rPr>
              <a:t>spremembe</a:t>
            </a:r>
            <a:r>
              <a:rPr lang="en-GB" sz="1300" dirty="0">
                <a:solidFill>
                  <a:srgbClr val="1F1F1F"/>
                </a:solidFill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1F1F1F"/>
                </a:solidFill>
              </a:rPr>
              <a:t>TAR</a:t>
            </a:r>
          </a:p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Združevanje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datotek</a:t>
            </a:r>
            <a:r>
              <a:rPr lang="en-GB" sz="1300" dirty="0">
                <a:solidFill>
                  <a:srgbClr val="1F1F1F"/>
                </a:solidFill>
              </a:rPr>
              <a:t> v </a:t>
            </a:r>
            <a:r>
              <a:rPr lang="en-GB" sz="1300" dirty="0" err="1">
                <a:solidFill>
                  <a:srgbClr val="1F1F1F"/>
                </a:solidFill>
              </a:rPr>
              <a:t>arhive</a:t>
            </a:r>
            <a:r>
              <a:rPr lang="en-GB" sz="1300" dirty="0">
                <a:solidFill>
                  <a:srgbClr val="1F1F1F"/>
                </a:solidFill>
              </a:rPr>
              <a:t> z </a:t>
            </a:r>
            <a:r>
              <a:rPr lang="en-GB" sz="1300" dirty="0" err="1">
                <a:solidFill>
                  <a:srgbClr val="1F1F1F"/>
                </a:solidFill>
              </a:rPr>
              <a:t>ohranjanjem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metapodatkov</a:t>
            </a:r>
            <a:r>
              <a:rPr lang="en-GB" sz="1300" dirty="0">
                <a:solidFill>
                  <a:srgbClr val="1F1F1F"/>
                </a:solidFill>
              </a:rPr>
              <a:t>,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kombiniran</a:t>
            </a:r>
            <a:r>
              <a:rPr lang="en-GB" sz="1300" dirty="0">
                <a:solidFill>
                  <a:srgbClr val="1F1F1F"/>
                </a:solidFill>
              </a:rPr>
              <a:t> z </a:t>
            </a:r>
            <a:r>
              <a:rPr lang="en-GB" sz="1300" dirty="0" err="1">
                <a:solidFill>
                  <a:srgbClr val="1F1F1F"/>
                </a:solidFill>
              </a:rPr>
              <a:t>algoritmi</a:t>
            </a:r>
            <a:r>
              <a:rPr lang="en-GB" sz="1300" dirty="0">
                <a:solidFill>
                  <a:srgbClr val="1F1F1F"/>
                </a:solidFill>
              </a:rPr>
              <a:t> za </a:t>
            </a:r>
            <a:r>
              <a:rPr lang="en-GB" sz="1300" dirty="0" err="1">
                <a:solidFill>
                  <a:srgbClr val="1F1F1F"/>
                </a:solidFill>
              </a:rPr>
              <a:t>stiskanje</a:t>
            </a:r>
            <a:r>
              <a:rPr lang="en-GB" sz="1300" dirty="0">
                <a:solidFill>
                  <a:srgbClr val="1F1F1F"/>
                </a:solidFill>
              </a:rPr>
              <a:t> (</a:t>
            </a:r>
            <a:r>
              <a:rPr lang="en-GB" sz="1300" dirty="0" err="1">
                <a:solidFill>
                  <a:srgbClr val="1F1F1F"/>
                </a:solidFill>
              </a:rPr>
              <a:t>gzip</a:t>
            </a:r>
            <a:r>
              <a:rPr lang="en-GB" sz="1300" dirty="0">
                <a:solidFill>
                  <a:srgbClr val="1F1F1F"/>
                </a:solidFill>
              </a:rPr>
              <a:t> in bzip2),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vsaka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datoteka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ima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glavo</a:t>
            </a:r>
            <a:r>
              <a:rPr lang="en-GB" sz="1300" dirty="0">
                <a:solidFill>
                  <a:srgbClr val="1F1F1F"/>
                </a:solidFill>
              </a:rPr>
              <a:t>: </a:t>
            </a:r>
            <a:r>
              <a:rPr lang="en-GB" sz="1300" dirty="0" err="1">
                <a:solidFill>
                  <a:srgbClr val="1F1F1F"/>
                </a:solidFill>
              </a:rPr>
              <a:t>ime</a:t>
            </a:r>
            <a:r>
              <a:rPr lang="en-GB" sz="1300" dirty="0">
                <a:solidFill>
                  <a:srgbClr val="1F1F1F"/>
                </a:solidFill>
              </a:rPr>
              <a:t>, </a:t>
            </a:r>
            <a:r>
              <a:rPr lang="en-GB" sz="1300" dirty="0" err="1">
                <a:solidFill>
                  <a:srgbClr val="1F1F1F"/>
                </a:solidFill>
              </a:rPr>
              <a:t>velikost</a:t>
            </a:r>
            <a:r>
              <a:rPr lang="en-GB" sz="1300" dirty="0">
                <a:solidFill>
                  <a:srgbClr val="1F1F1F"/>
                </a:solidFill>
              </a:rPr>
              <a:t>, </a:t>
            </a:r>
            <a:r>
              <a:rPr lang="en-GB" sz="1300" dirty="0" err="1">
                <a:solidFill>
                  <a:srgbClr val="1F1F1F"/>
                </a:solidFill>
              </a:rPr>
              <a:t>časovna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oznaka</a:t>
            </a:r>
            <a:r>
              <a:rPr lang="en-GB" sz="1300" dirty="0">
                <a:solidFill>
                  <a:srgbClr val="1F1F1F"/>
                </a:solidFill>
              </a:rPr>
              <a:t> in </a:t>
            </a:r>
            <a:r>
              <a:rPr lang="en-GB" sz="1300" dirty="0" err="1">
                <a:solidFill>
                  <a:srgbClr val="1F1F1F"/>
                </a:solidFill>
              </a:rPr>
              <a:t>vrsta</a:t>
            </a:r>
            <a:r>
              <a:rPr lang="en-GB" sz="1300" dirty="0">
                <a:solidFill>
                  <a:srgbClr val="1F1F1F"/>
                </a:solidFill>
              </a:rPr>
              <a:t>,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r>
              <a:rPr lang="en-GB" sz="1300" dirty="0">
                <a:solidFill>
                  <a:srgbClr val="1F1F1F"/>
                </a:solidFill>
              </a:rPr>
              <a:t>za </a:t>
            </a:r>
            <a:r>
              <a:rPr lang="en-GB" sz="1300" dirty="0" err="1">
                <a:solidFill>
                  <a:srgbClr val="1F1F1F"/>
                </a:solidFill>
              </a:rPr>
              <a:t>glavo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sledi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vsebina</a:t>
            </a:r>
            <a:r>
              <a:rPr lang="en-GB" sz="1300" dirty="0">
                <a:solidFill>
                  <a:srgbClr val="1F1F1F"/>
                </a:solidFill>
              </a:rPr>
              <a:t> in </a:t>
            </a:r>
            <a:r>
              <a:rPr lang="en-GB" sz="1300" dirty="0" err="1">
                <a:solidFill>
                  <a:srgbClr val="1F1F1F"/>
                </a:solidFill>
              </a:rPr>
              <a:t>nato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spet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glava</a:t>
            </a:r>
            <a:r>
              <a:rPr lang="en-GB" sz="1300" dirty="0">
                <a:solidFill>
                  <a:srgbClr val="1F1F1F"/>
                </a:solidFill>
              </a:rPr>
              <a:t> (</a:t>
            </a:r>
            <a:r>
              <a:rPr lang="en-GB" sz="1300" dirty="0" err="1">
                <a:solidFill>
                  <a:srgbClr val="1F1F1F"/>
                </a:solidFill>
              </a:rPr>
              <a:t>ni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potrebe</a:t>
            </a:r>
            <a:r>
              <a:rPr lang="en-GB" sz="1300" dirty="0">
                <a:solidFill>
                  <a:srgbClr val="1F1F1F"/>
                </a:solidFill>
              </a:rPr>
              <a:t> po </a:t>
            </a:r>
            <a:r>
              <a:rPr lang="en-GB" sz="1300" dirty="0" err="1">
                <a:solidFill>
                  <a:srgbClr val="1F1F1F"/>
                </a:solidFill>
              </a:rPr>
              <a:t>vejicah</a:t>
            </a:r>
            <a:r>
              <a:rPr lang="en-GB" sz="1300" dirty="0">
                <a:solidFill>
                  <a:srgbClr val="1F1F1F"/>
                </a:solidFill>
              </a:rPr>
              <a:t>).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endParaRPr lang="en-GB" sz="1300" dirty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DD</a:t>
            </a:r>
          </a:p>
          <a:p>
            <a:pPr lvl="0" indent="-311150" algn="just">
              <a:spcBef>
                <a:spcPts val="1200"/>
              </a:spcBef>
              <a:buClr>
                <a:srgbClr val="1F1F1F"/>
              </a:buClr>
              <a:buSzPts val="1300"/>
              <a:buFont typeface="Wingdings 2" panose="05020102010507070707" pitchFamily="18" charset="2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Omogoča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nizkonivojsko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kopiranje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na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blokovni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ravni</a:t>
            </a:r>
            <a:r>
              <a:rPr lang="en-GB" sz="1300" dirty="0">
                <a:solidFill>
                  <a:srgbClr val="1F1F1F"/>
                </a:solidFill>
              </a:rPr>
              <a:t> -&gt; </a:t>
            </a:r>
            <a:r>
              <a:rPr lang="en-GB" sz="1300" dirty="0" err="1">
                <a:solidFill>
                  <a:srgbClr val="1F1F1F"/>
                </a:solidFill>
              </a:rPr>
              <a:t>nesporedno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branje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iz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naprav</a:t>
            </a:r>
            <a:r>
              <a:rPr lang="en-GB" sz="1300" dirty="0">
                <a:solidFill>
                  <a:srgbClr val="1F1F1F"/>
                </a:solidFill>
              </a:rPr>
              <a:t> (</a:t>
            </a:r>
            <a:r>
              <a:rPr lang="en-GB" sz="1300" dirty="0" err="1">
                <a:solidFill>
                  <a:srgbClr val="1F1F1F"/>
                </a:solidFill>
              </a:rPr>
              <a:t>datotek</a:t>
            </a:r>
            <a:r>
              <a:rPr lang="en-GB" sz="1300" dirty="0">
                <a:solidFill>
                  <a:srgbClr val="1F1F1F"/>
                </a:solidFill>
              </a:rPr>
              <a:t>) -&gt; </a:t>
            </a:r>
            <a:r>
              <a:rPr lang="en-GB" sz="1300" dirty="0" err="1">
                <a:solidFill>
                  <a:srgbClr val="1F1F1F"/>
                </a:solidFill>
              </a:rPr>
              <a:t>pisanje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na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naprave</a:t>
            </a:r>
            <a:r>
              <a:rPr lang="en-GB" sz="1300" dirty="0">
                <a:solidFill>
                  <a:srgbClr val="1F1F1F"/>
                </a:solidFill>
              </a:rPr>
              <a:t> (</a:t>
            </a:r>
            <a:r>
              <a:rPr lang="en-GB" sz="1300" dirty="0" err="1">
                <a:solidFill>
                  <a:srgbClr val="1F1F1F"/>
                </a:solidFill>
              </a:rPr>
              <a:t>datoteke</a:t>
            </a:r>
            <a:r>
              <a:rPr lang="en-GB" sz="1300" dirty="0">
                <a:solidFill>
                  <a:srgbClr val="1F1F1F"/>
                </a:solidFill>
              </a:rPr>
              <a:t>).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Char char="-"/>
            </a:pPr>
            <a:endParaRPr lang="en-GB" sz="1300" dirty="0"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/>
              <a:t>BTRFS in LVM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300" dirty="0"/>
          </a:p>
          <a:p>
            <a:pPr indent="-311150" algn="just">
              <a:buClr>
                <a:srgbClr val="1F1F1F"/>
              </a:buClr>
              <a:buSzPts val="1300"/>
              <a:buFont typeface="Wingdings 2" panose="05020102010507070707" pitchFamily="18" charset="2"/>
              <a:buChar char="-"/>
            </a:pPr>
            <a:r>
              <a:rPr lang="en-GB" sz="1300" dirty="0" err="1">
                <a:solidFill>
                  <a:srgbClr val="1F1F1F"/>
                </a:solidFill>
              </a:rPr>
              <a:t>Omogočata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zajem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trenutnega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stanja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datotečnega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sistema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ali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logičnega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volumna</a:t>
            </a:r>
            <a:r>
              <a:rPr lang="en-GB" sz="1300" dirty="0">
                <a:solidFill>
                  <a:srgbClr val="1F1F1F"/>
                </a:solidFill>
              </a:rPr>
              <a:t>,</a:t>
            </a:r>
          </a:p>
          <a:p>
            <a:pPr indent="-311150" algn="just">
              <a:buClr>
                <a:srgbClr val="1F1F1F"/>
              </a:buClr>
              <a:buSzPts val="1300"/>
              <a:buFont typeface="Wingdings 2" panose="05020102010507070707" pitchFamily="18" charset="2"/>
              <a:buChar char="-"/>
            </a:pPr>
            <a:r>
              <a:rPr lang="en-GB" sz="1300" dirty="0">
                <a:solidFill>
                  <a:srgbClr val="1F1F1F"/>
                </a:solidFill>
              </a:rPr>
              <a:t>BTRFS </a:t>
            </a:r>
            <a:r>
              <a:rPr lang="en-GB" sz="1300" dirty="0" err="1">
                <a:solidFill>
                  <a:srgbClr val="1F1F1F"/>
                </a:solidFill>
              </a:rPr>
              <a:t>temelji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na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principu</a:t>
            </a:r>
            <a:r>
              <a:rPr lang="en-GB" sz="1300" dirty="0">
                <a:solidFill>
                  <a:srgbClr val="1F1F1F"/>
                </a:solidFill>
              </a:rPr>
              <a:t> COW -&gt; </a:t>
            </a:r>
            <a:r>
              <a:rPr lang="en-GB" sz="1300" dirty="0" err="1">
                <a:solidFill>
                  <a:srgbClr val="1F1F1F"/>
                </a:solidFill>
              </a:rPr>
              <a:t>učinkovita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poraba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prostora</a:t>
            </a:r>
            <a:r>
              <a:rPr lang="en-GB" sz="1300" dirty="0">
                <a:solidFill>
                  <a:srgbClr val="1F1F1F"/>
                </a:solidFill>
              </a:rPr>
              <a:t> + </a:t>
            </a:r>
            <a:r>
              <a:rPr lang="en-GB" sz="1300" dirty="0" err="1">
                <a:solidFill>
                  <a:srgbClr val="1F1F1F"/>
                </a:solidFill>
              </a:rPr>
              <a:t>deduplikacija</a:t>
            </a:r>
            <a:r>
              <a:rPr lang="en-GB" sz="1300" dirty="0">
                <a:solidFill>
                  <a:srgbClr val="1F1F1F"/>
                </a:solidFill>
              </a:rPr>
              <a:t>,</a:t>
            </a:r>
          </a:p>
          <a:p>
            <a:pPr indent="-311150" algn="just">
              <a:buClr>
                <a:srgbClr val="1F1F1F"/>
              </a:buClr>
              <a:buSzPts val="1300"/>
              <a:buFont typeface="Wingdings 2" panose="05020102010507070707" pitchFamily="18" charset="2"/>
              <a:buChar char="-"/>
            </a:pPr>
            <a:r>
              <a:rPr lang="en-GB" sz="1300" dirty="0">
                <a:solidFill>
                  <a:srgbClr val="1F1F1F"/>
                </a:solidFill>
              </a:rPr>
              <a:t>LVM </a:t>
            </a:r>
            <a:r>
              <a:rPr lang="en-GB" sz="1300" dirty="0" err="1">
                <a:solidFill>
                  <a:srgbClr val="1F1F1F"/>
                </a:solidFill>
              </a:rPr>
              <a:t>zahteva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rezerviran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prostor</a:t>
            </a:r>
            <a:r>
              <a:rPr lang="en-GB" sz="1300" dirty="0">
                <a:solidFill>
                  <a:srgbClr val="1F1F1F"/>
                </a:solidFill>
              </a:rPr>
              <a:t> za </a:t>
            </a:r>
            <a:r>
              <a:rPr lang="en-GB" sz="1300" dirty="0" err="1">
                <a:solidFill>
                  <a:srgbClr val="1F1F1F"/>
                </a:solidFill>
              </a:rPr>
              <a:t>snapshote</a:t>
            </a:r>
            <a:r>
              <a:rPr lang="en-GB" sz="1300" dirty="0">
                <a:solidFill>
                  <a:srgbClr val="1F1F1F"/>
                </a:solidFill>
              </a:rPr>
              <a:t> in </a:t>
            </a:r>
            <a:r>
              <a:rPr lang="en-GB" sz="1300" dirty="0" err="1">
                <a:solidFill>
                  <a:srgbClr val="1F1F1F"/>
                </a:solidFill>
              </a:rPr>
              <a:t>deluje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na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ravni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logičnih</a:t>
            </a:r>
            <a:r>
              <a:rPr lang="en-GB" sz="1300" dirty="0">
                <a:solidFill>
                  <a:srgbClr val="1F1F1F"/>
                </a:solidFill>
              </a:rPr>
              <a:t> </a:t>
            </a:r>
            <a:r>
              <a:rPr lang="en-GB" sz="1300" dirty="0" err="1">
                <a:solidFill>
                  <a:srgbClr val="1F1F1F"/>
                </a:solidFill>
              </a:rPr>
              <a:t>volumnov</a:t>
            </a:r>
            <a:endParaRPr lang="en-GB" sz="1300" dirty="0">
              <a:solidFill>
                <a:srgbClr val="1F1F1F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None/>
            </a:pPr>
            <a:endParaRPr lang="en-GB" sz="1200" dirty="0">
              <a:solidFill>
                <a:srgbClr val="1F1F1F"/>
              </a:solidFill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None/>
            </a:pPr>
            <a:endParaRPr lang="en-GB" sz="1200" dirty="0">
              <a:solidFill>
                <a:srgbClr val="1F1F1F"/>
              </a:solidFill>
            </a:endParaRPr>
          </a:p>
          <a:p>
            <a:endParaRPr lang="sl-SI" dirty="0"/>
          </a:p>
        </p:txBody>
      </p:sp>
      <p:pic>
        <p:nvPicPr>
          <p:cNvPr id="6" name="Picture 5" descr="A diagram of a diagram of a volume&#10;&#10;Description automatically generated with medium confidence">
            <a:extLst>
              <a:ext uri="{FF2B5EF4-FFF2-40B4-BE49-F238E27FC236}">
                <a16:creationId xmlns:a16="http://schemas.microsoft.com/office/drawing/2014/main" id="{34B3BE19-7D02-FD51-C486-3725AF57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742" y="1404593"/>
            <a:ext cx="2380882" cy="1602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95597-3339-50AC-FC00-4FAA5968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990" y="3529596"/>
            <a:ext cx="1700503" cy="14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262</TotalTime>
  <Words>685</Words>
  <Application>Microsoft Macintosh PowerPoint</Application>
  <PresentationFormat>On-screen Show (16:9)</PresentationFormat>
  <Paragraphs>103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</vt:lpstr>
      <vt:lpstr>Varnostna kopija datotek in diska</vt:lpstr>
      <vt:lpstr>Uvod v varnostno kopiranje</vt:lpstr>
      <vt:lpstr>Načini varnostnega kopiranja</vt:lpstr>
      <vt:lpstr>Zmanjšanje obsega podatkov</vt:lpstr>
      <vt:lpstr>Varnost podatkov - enkripcija</vt:lpstr>
      <vt:lpstr>Integriteta in pravilnost podatkov</vt:lpstr>
      <vt:lpstr>Specifika za operacijske sisteme</vt:lpstr>
      <vt:lpstr>Specifika za operacijske sisteme – Windows</vt:lpstr>
      <vt:lpstr>Specifika za operacijske sisteme – LINUX</vt:lpstr>
      <vt:lpstr>Specifika za operacijske sisteme – macos</vt:lpstr>
      <vt:lpstr>Specifika za operacijske sisteme – ANDROID in ios</vt:lpstr>
      <vt:lpstr>Implementacija orodja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Jesenk, Svit</cp:lastModifiedBy>
  <cp:revision>5</cp:revision>
  <dcterms:modified xsi:type="dcterms:W3CDTF">2025-01-07T20:19:14Z</dcterms:modified>
</cp:coreProperties>
</file>