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Roboto"/>
      <p:regular r:id="rId28"/>
      <p:bold r:id="rId29"/>
      <p:italic r:id="rId30"/>
      <p:boldItalic r:id="rId31"/>
    </p:embeddedFont>
    <p:embeddedFont>
      <p:font typeface="Amatic SC"/>
      <p:regular r:id="rId32"/>
      <p:bold r:id="rId33"/>
    </p:embeddedFont>
    <p:embeddedFont>
      <p:font typeface="Source Code Pro"/>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06080C4-25CA-4F15-94D8-2533B5DD540B}">
  <a:tblStyle styleId="{306080C4-25CA-4F15-94D8-2533B5DD540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5.xml"/><Relationship Id="rId33" Type="http://schemas.openxmlformats.org/officeDocument/2006/relationships/font" Target="fonts/AmaticSC-bold.fntdata"/><Relationship Id="rId10" Type="http://schemas.openxmlformats.org/officeDocument/2006/relationships/slide" Target="slides/slide4.xml"/><Relationship Id="rId32" Type="http://schemas.openxmlformats.org/officeDocument/2006/relationships/font" Target="fonts/AmaticSC-regular.fntdata"/><Relationship Id="rId13" Type="http://schemas.openxmlformats.org/officeDocument/2006/relationships/slide" Target="slides/slide7.xml"/><Relationship Id="rId35" Type="http://schemas.openxmlformats.org/officeDocument/2006/relationships/font" Target="fonts/SourceCodePro-bold.fntdata"/><Relationship Id="rId12" Type="http://schemas.openxmlformats.org/officeDocument/2006/relationships/slide" Target="slides/slide6.xml"/><Relationship Id="rId34" Type="http://schemas.openxmlformats.org/officeDocument/2006/relationships/font" Target="fonts/SourceCodePro-regular.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g5e6a9beb0b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5e6a9beb0b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5e6a9beb0b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5e6a9beb0b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5e6a9beb0b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5e6a9beb0b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5e6a9beb0b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5e6a9beb0b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5e6a9beb0b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5e6a9beb0b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5e6a9beb0b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e6a9beb0b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e6a9beb0b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e6a9beb0b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e6a9beb0b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e6a9beb0b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5e6a9beb0b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5e6a9beb0b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5e6a9beb0b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5e6a9beb0b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5e6a9beb0b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5e6a9beb0b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5e6a9beb0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5e6a9beb0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5e6a9beb0b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5e6a9beb0b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5e6a9beb0b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5e6a9beb0b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5e6a9beb0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5e6a9beb0b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5e6a9beb0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5e6a9beb0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5e6a9beb0b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5e6a9beb0b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5e6a9beb0b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5e6a9beb0b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5e6a9beb0b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5e6a9beb0b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e6a9beb0b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e6a9beb0b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5e6a9beb0b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e6a9beb0b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en.wikipedia.org/wiki/List_of_areas_of_London" TargetMode="External"/><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sz="2400">
                <a:latin typeface="Times New Roman"/>
                <a:ea typeface="Times New Roman"/>
                <a:cs typeface="Times New Roman"/>
                <a:sym typeface="Times New Roman"/>
              </a:rPr>
              <a:t>Capstone Project - The Battle of Neighborhoods</a:t>
            </a:r>
            <a:endParaRPr b="0" sz="2400">
              <a:latin typeface="Times New Roman"/>
              <a:ea typeface="Times New Roman"/>
              <a:cs typeface="Times New Roman"/>
              <a:sym typeface="Times New Roman"/>
            </a:endParaRPr>
          </a:p>
        </p:txBody>
      </p:sp>
      <p:pic>
        <p:nvPicPr>
          <p:cNvPr id="58" name="Google Shape;58;p13"/>
          <p:cNvPicPr preferRelativeResize="0"/>
          <p:nvPr/>
        </p:nvPicPr>
        <p:blipFill>
          <a:blip r:embed="rId3">
            <a:alphaModFix/>
          </a:blip>
          <a:stretch>
            <a:fillRect/>
          </a:stretch>
        </p:blipFill>
        <p:spPr>
          <a:xfrm>
            <a:off x="0" y="493225"/>
            <a:ext cx="9143999" cy="32289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Times New Roman"/>
                <a:ea typeface="Times New Roman"/>
                <a:cs typeface="Times New Roman"/>
                <a:sym typeface="Times New Roman"/>
              </a:rPr>
              <a:t>Create a map of the borough Kensington and Chelsea.</a:t>
            </a:r>
            <a:endParaRPr/>
          </a:p>
        </p:txBody>
      </p:sp>
      <p:sp>
        <p:nvSpPr>
          <p:cNvPr id="117" name="Google Shape;117;p22"/>
          <p:cNvSpPr txBox="1"/>
          <p:nvPr>
            <p:ph idx="1" type="body"/>
          </p:nvPr>
        </p:nvSpPr>
        <p:spPr>
          <a:xfrm>
            <a:off x="311700" y="1093850"/>
            <a:ext cx="8520600" cy="3474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8" name="Google Shape;118;p22"/>
          <p:cNvPicPr preferRelativeResize="0"/>
          <p:nvPr/>
        </p:nvPicPr>
        <p:blipFill>
          <a:blip r:embed="rId3">
            <a:alphaModFix/>
          </a:blip>
          <a:stretch>
            <a:fillRect/>
          </a:stretch>
        </p:blipFill>
        <p:spPr>
          <a:xfrm>
            <a:off x="822025" y="961075"/>
            <a:ext cx="7362950" cy="3607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292850"/>
            <a:ext cx="8520600" cy="55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Times New Roman"/>
                <a:ea typeface="Times New Roman"/>
                <a:cs typeface="Times New Roman"/>
                <a:sym typeface="Times New Roman"/>
              </a:rPr>
              <a:t>Create a map of the boroughs  </a:t>
            </a:r>
            <a:r>
              <a:rPr lang="en" sz="1700">
                <a:solidFill>
                  <a:srgbClr val="6A6A6A"/>
                </a:solidFill>
                <a:highlight>
                  <a:srgbClr val="FFFFFF"/>
                </a:highlight>
                <a:latin typeface="Times New Roman"/>
                <a:ea typeface="Times New Roman"/>
                <a:cs typeface="Times New Roman"/>
                <a:sym typeface="Times New Roman"/>
              </a:rPr>
              <a:t>Manhattan</a:t>
            </a:r>
            <a:endParaRPr sz="1700">
              <a:latin typeface="Times New Roman"/>
              <a:ea typeface="Times New Roman"/>
              <a:cs typeface="Times New Roman"/>
              <a:sym typeface="Times New Roman"/>
            </a:endParaRPr>
          </a:p>
        </p:txBody>
      </p:sp>
      <p:sp>
        <p:nvSpPr>
          <p:cNvPr id="124" name="Google Shape;124;p23"/>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5" name="Google Shape;125;p23"/>
          <p:cNvPicPr preferRelativeResize="0"/>
          <p:nvPr/>
        </p:nvPicPr>
        <p:blipFill>
          <a:blip r:embed="rId3">
            <a:alphaModFix/>
          </a:blip>
          <a:stretch>
            <a:fillRect/>
          </a:stretch>
        </p:blipFill>
        <p:spPr>
          <a:xfrm>
            <a:off x="311700" y="1145875"/>
            <a:ext cx="8057901" cy="3692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351575"/>
            <a:ext cx="8520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Times New Roman"/>
                <a:ea typeface="Times New Roman"/>
                <a:cs typeface="Times New Roman"/>
                <a:sym typeface="Times New Roman"/>
              </a:rPr>
              <a:t>Using the Foursquare API we will to explore the neighborhoods and Analyze Each Neighborhood (</a:t>
            </a:r>
            <a:r>
              <a:rPr b="0" lang="en" sz="1700">
                <a:solidFill>
                  <a:srgbClr val="222222"/>
                </a:solidFill>
                <a:highlight>
                  <a:srgbClr val="FFFFFF"/>
                </a:highlight>
                <a:latin typeface="Times New Roman"/>
                <a:ea typeface="Times New Roman"/>
                <a:cs typeface="Times New Roman"/>
                <a:sym typeface="Times New Roman"/>
              </a:rPr>
              <a:t>Manhattan</a:t>
            </a:r>
            <a:r>
              <a:rPr b="0" lang="en" sz="1100">
                <a:solidFill>
                  <a:srgbClr val="222222"/>
                </a:solidFill>
                <a:highlight>
                  <a:srgbClr val="FFFFFF"/>
                </a:highlight>
                <a:latin typeface="Roboto"/>
                <a:ea typeface="Roboto"/>
                <a:cs typeface="Roboto"/>
                <a:sym typeface="Roboto"/>
              </a:rPr>
              <a:t>)</a:t>
            </a:r>
            <a:endParaRPr/>
          </a:p>
        </p:txBody>
      </p:sp>
      <p:sp>
        <p:nvSpPr>
          <p:cNvPr id="131" name="Google Shape;131;p2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sz="1400">
                <a:latin typeface="Times New Roman"/>
                <a:ea typeface="Times New Roman"/>
                <a:cs typeface="Times New Roman"/>
                <a:sym typeface="Times New Roman"/>
              </a:rPr>
              <a:t>-</a:t>
            </a:r>
            <a:endParaRPr sz="1400">
              <a:latin typeface="Times New Roman"/>
              <a:ea typeface="Times New Roman"/>
              <a:cs typeface="Times New Roman"/>
              <a:sym typeface="Times New Roman"/>
            </a:endParaRPr>
          </a:p>
        </p:txBody>
      </p:sp>
      <p:pic>
        <p:nvPicPr>
          <p:cNvPr id="132" name="Google Shape;132;p24"/>
          <p:cNvPicPr preferRelativeResize="0"/>
          <p:nvPr/>
        </p:nvPicPr>
        <p:blipFill>
          <a:blip r:embed="rId3">
            <a:alphaModFix/>
          </a:blip>
          <a:stretch>
            <a:fillRect/>
          </a:stretch>
        </p:blipFill>
        <p:spPr>
          <a:xfrm>
            <a:off x="93938" y="1288075"/>
            <a:ext cx="8956125" cy="3491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222222"/>
                </a:solidFill>
                <a:highlight>
                  <a:srgbClr val="FFFFFF"/>
                </a:highlight>
                <a:latin typeface="Times New Roman"/>
                <a:ea typeface="Times New Roman"/>
                <a:cs typeface="Times New Roman"/>
                <a:sym typeface="Times New Roman"/>
              </a:rPr>
              <a:t>Visualization</a:t>
            </a:r>
            <a:r>
              <a:rPr lang="en" sz="2400">
                <a:latin typeface="Times New Roman"/>
                <a:ea typeface="Times New Roman"/>
                <a:cs typeface="Times New Roman"/>
                <a:sym typeface="Times New Roman"/>
              </a:rPr>
              <a:t> </a:t>
            </a:r>
            <a:r>
              <a:rPr lang="en" sz="1700">
                <a:latin typeface="Times New Roman"/>
                <a:ea typeface="Times New Roman"/>
                <a:cs typeface="Times New Roman"/>
                <a:sym typeface="Times New Roman"/>
              </a:rPr>
              <a:t>with word cloud for </a:t>
            </a:r>
            <a:r>
              <a:rPr b="0" lang="en" sz="1700">
                <a:solidFill>
                  <a:srgbClr val="222222"/>
                </a:solidFill>
                <a:highlight>
                  <a:srgbClr val="FFFFFF"/>
                </a:highlight>
                <a:latin typeface="Times New Roman"/>
                <a:ea typeface="Times New Roman"/>
                <a:cs typeface="Times New Roman"/>
                <a:sym typeface="Times New Roman"/>
              </a:rPr>
              <a:t>Manhattan</a:t>
            </a:r>
            <a:r>
              <a:rPr lang="en" sz="1700">
                <a:latin typeface="Times New Roman"/>
                <a:ea typeface="Times New Roman"/>
                <a:cs typeface="Times New Roman"/>
                <a:sym typeface="Times New Roman"/>
              </a:rPr>
              <a:t> (NYC) </a:t>
            </a:r>
            <a:endParaRPr/>
          </a:p>
        </p:txBody>
      </p:sp>
      <p:sp>
        <p:nvSpPr>
          <p:cNvPr id="138" name="Google Shape;138;p2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9" name="Google Shape;139;p25"/>
          <p:cNvPicPr preferRelativeResize="0"/>
          <p:nvPr/>
        </p:nvPicPr>
        <p:blipFill>
          <a:blip r:embed="rId3">
            <a:alphaModFix/>
          </a:blip>
          <a:stretch>
            <a:fillRect/>
          </a:stretch>
        </p:blipFill>
        <p:spPr>
          <a:xfrm>
            <a:off x="411000" y="1228675"/>
            <a:ext cx="8231950" cy="3527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Times New Roman"/>
                <a:ea typeface="Times New Roman"/>
                <a:cs typeface="Times New Roman"/>
                <a:sym typeface="Times New Roman"/>
              </a:rPr>
              <a:t>Cluster </a:t>
            </a:r>
            <a:r>
              <a:rPr lang="en" sz="1700">
                <a:latin typeface="Times New Roman"/>
                <a:ea typeface="Times New Roman"/>
                <a:cs typeface="Times New Roman"/>
                <a:sym typeface="Times New Roman"/>
              </a:rPr>
              <a:t>Neighborhoods of </a:t>
            </a:r>
            <a:r>
              <a:rPr b="0" lang="en" sz="1700">
                <a:solidFill>
                  <a:srgbClr val="000000"/>
                </a:solidFill>
                <a:highlight>
                  <a:srgbClr val="FFFFFF"/>
                </a:highlight>
                <a:latin typeface="Times New Roman"/>
                <a:ea typeface="Times New Roman"/>
                <a:cs typeface="Times New Roman"/>
                <a:sym typeface="Times New Roman"/>
              </a:rPr>
              <a:t>Manhattan</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45" name="Google Shape;145;p2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6" name="Google Shape;146;p26"/>
          <p:cNvPicPr preferRelativeResize="0"/>
          <p:nvPr/>
        </p:nvPicPr>
        <p:blipFill>
          <a:blip r:embed="rId3">
            <a:alphaModFix/>
          </a:blip>
          <a:stretch>
            <a:fillRect/>
          </a:stretch>
        </p:blipFill>
        <p:spPr>
          <a:xfrm>
            <a:off x="1326975" y="1228675"/>
            <a:ext cx="7081126" cy="3445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Times New Roman"/>
                <a:ea typeface="Times New Roman"/>
                <a:cs typeface="Times New Roman"/>
                <a:sym typeface="Times New Roman"/>
              </a:rPr>
              <a:t>Analyze Each Neighborhood of Kensington and Chelsea</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p:txBody>
      </p:sp>
      <p:sp>
        <p:nvSpPr>
          <p:cNvPr id="152" name="Google Shape;152;p27"/>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3" name="Google Shape;153;p27"/>
          <p:cNvPicPr preferRelativeResize="0"/>
          <p:nvPr/>
        </p:nvPicPr>
        <p:blipFill>
          <a:blip r:embed="rId3">
            <a:alphaModFix/>
          </a:blip>
          <a:stretch>
            <a:fillRect/>
          </a:stretch>
        </p:blipFill>
        <p:spPr>
          <a:xfrm>
            <a:off x="0" y="1075550"/>
            <a:ext cx="9144001" cy="3493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82150" y="342350"/>
            <a:ext cx="8520600" cy="51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222222"/>
                </a:solidFill>
                <a:highlight>
                  <a:srgbClr val="FFFFFF"/>
                </a:highlight>
                <a:latin typeface="Times New Roman"/>
                <a:ea typeface="Times New Roman"/>
                <a:cs typeface="Times New Roman"/>
                <a:sym typeface="Times New Roman"/>
              </a:rPr>
              <a:t>Visualization</a:t>
            </a:r>
            <a:r>
              <a:rPr lang="en" sz="2400">
                <a:latin typeface="Times New Roman"/>
                <a:ea typeface="Times New Roman"/>
                <a:cs typeface="Times New Roman"/>
                <a:sym typeface="Times New Roman"/>
              </a:rPr>
              <a:t> </a:t>
            </a:r>
            <a:r>
              <a:rPr lang="en" sz="1700">
                <a:latin typeface="Times New Roman"/>
                <a:ea typeface="Times New Roman"/>
                <a:cs typeface="Times New Roman"/>
                <a:sym typeface="Times New Roman"/>
              </a:rPr>
              <a:t>with word cloud for </a:t>
            </a:r>
            <a:r>
              <a:rPr lang="en" sz="1700">
                <a:latin typeface="Times New Roman"/>
                <a:ea typeface="Times New Roman"/>
                <a:cs typeface="Times New Roman"/>
                <a:sym typeface="Times New Roman"/>
              </a:rPr>
              <a:t>Kensington and Chelsea</a:t>
            </a:r>
            <a:r>
              <a:rPr lang="en" sz="1700">
                <a:latin typeface="Times New Roman"/>
                <a:ea typeface="Times New Roman"/>
                <a:cs typeface="Times New Roman"/>
                <a:sym typeface="Times New Roman"/>
              </a:rPr>
              <a:t> (London) </a:t>
            </a:r>
            <a:endParaRPr sz="1700">
              <a:latin typeface="Times New Roman"/>
              <a:ea typeface="Times New Roman"/>
              <a:cs typeface="Times New Roman"/>
              <a:sym typeface="Times New Roman"/>
            </a:endParaRPr>
          </a:p>
        </p:txBody>
      </p:sp>
      <p:sp>
        <p:nvSpPr>
          <p:cNvPr id="159" name="Google Shape;159;p28"/>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0" name="Google Shape;160;p28"/>
          <p:cNvPicPr preferRelativeResize="0"/>
          <p:nvPr/>
        </p:nvPicPr>
        <p:blipFill>
          <a:blip r:embed="rId3">
            <a:alphaModFix/>
          </a:blip>
          <a:stretch>
            <a:fillRect/>
          </a:stretch>
        </p:blipFill>
        <p:spPr>
          <a:xfrm>
            <a:off x="382150" y="1228675"/>
            <a:ext cx="8389976" cy="35724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Times New Roman"/>
                <a:ea typeface="Times New Roman"/>
                <a:cs typeface="Times New Roman"/>
                <a:sym typeface="Times New Roman"/>
              </a:rPr>
              <a:t>Cluster </a:t>
            </a:r>
            <a:r>
              <a:rPr lang="en" sz="1700">
                <a:latin typeface="Times New Roman"/>
                <a:ea typeface="Times New Roman"/>
                <a:cs typeface="Times New Roman"/>
                <a:sym typeface="Times New Roman"/>
              </a:rPr>
              <a:t>Neighborhoods of </a:t>
            </a:r>
            <a:r>
              <a:rPr lang="en" sz="1700">
                <a:latin typeface="Times New Roman"/>
                <a:ea typeface="Times New Roman"/>
                <a:cs typeface="Times New Roman"/>
                <a:sym typeface="Times New Roman"/>
              </a:rPr>
              <a:t>Kensington and Chelsea</a:t>
            </a:r>
            <a:endParaRPr sz="1700">
              <a:latin typeface="Times New Roman"/>
              <a:ea typeface="Times New Roman"/>
              <a:cs typeface="Times New Roman"/>
              <a:sym typeface="Times New Roman"/>
            </a:endParaRPr>
          </a:p>
        </p:txBody>
      </p:sp>
      <p:sp>
        <p:nvSpPr>
          <p:cNvPr id="166" name="Google Shape;166;p29"/>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7" name="Google Shape;167;p29"/>
          <p:cNvPicPr preferRelativeResize="0"/>
          <p:nvPr/>
        </p:nvPicPr>
        <p:blipFill>
          <a:blip r:embed="rId3">
            <a:alphaModFix/>
          </a:blip>
          <a:stretch>
            <a:fillRect/>
          </a:stretch>
        </p:blipFill>
        <p:spPr>
          <a:xfrm>
            <a:off x="399275" y="986425"/>
            <a:ext cx="8584225" cy="39667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Times New Roman"/>
                <a:ea typeface="Times New Roman"/>
                <a:cs typeface="Times New Roman"/>
                <a:sym typeface="Times New Roman"/>
              </a:rPr>
              <a:t>Entertainment in NYC</a:t>
            </a:r>
            <a:endParaRPr sz="3000">
              <a:latin typeface="Times New Roman"/>
              <a:ea typeface="Times New Roman"/>
              <a:cs typeface="Times New Roman"/>
              <a:sym typeface="Times New Roman"/>
            </a:endParaRPr>
          </a:p>
          <a:p>
            <a:pPr indent="0" lvl="0" marL="0" rtl="0" algn="l">
              <a:spcBef>
                <a:spcPts val="0"/>
              </a:spcBef>
              <a:spcAft>
                <a:spcPts val="0"/>
              </a:spcAft>
              <a:buNone/>
            </a:pPr>
            <a:r>
              <a:rPr lang="en" sz="1700">
                <a:latin typeface="Times New Roman"/>
                <a:ea typeface="Times New Roman"/>
                <a:cs typeface="Times New Roman"/>
                <a:sym typeface="Times New Roman"/>
              </a:rPr>
              <a:t>Escape rooms</a:t>
            </a:r>
            <a:endParaRPr sz="1700">
              <a:latin typeface="Times New Roman"/>
              <a:ea typeface="Times New Roman"/>
              <a:cs typeface="Times New Roman"/>
              <a:sym typeface="Times New Roman"/>
            </a:endParaRPr>
          </a:p>
        </p:txBody>
      </p:sp>
      <p:sp>
        <p:nvSpPr>
          <p:cNvPr id="173" name="Google Shape;173;p30"/>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4" name="Google Shape;174;p30"/>
          <p:cNvPicPr preferRelativeResize="0"/>
          <p:nvPr/>
        </p:nvPicPr>
        <p:blipFill>
          <a:blip r:embed="rId3">
            <a:alphaModFix/>
          </a:blip>
          <a:stretch>
            <a:fillRect/>
          </a:stretch>
        </p:blipFill>
        <p:spPr>
          <a:xfrm>
            <a:off x="1186050" y="1303500"/>
            <a:ext cx="6470476" cy="3569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31"/>
          <p:cNvSpPr txBox="1"/>
          <p:nvPr>
            <p:ph type="title"/>
          </p:nvPr>
        </p:nvSpPr>
        <p:spPr>
          <a:xfrm>
            <a:off x="264725" y="281100"/>
            <a:ext cx="8520600" cy="57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Times New Roman"/>
                <a:ea typeface="Times New Roman"/>
                <a:cs typeface="Times New Roman"/>
                <a:sym typeface="Times New Roman"/>
              </a:rPr>
              <a:t>Results</a:t>
            </a:r>
            <a:endParaRPr sz="3000">
              <a:latin typeface="Times New Roman"/>
              <a:ea typeface="Times New Roman"/>
              <a:cs typeface="Times New Roman"/>
              <a:sym typeface="Times New Roman"/>
            </a:endParaRPr>
          </a:p>
        </p:txBody>
      </p:sp>
      <p:sp>
        <p:nvSpPr>
          <p:cNvPr id="180" name="Google Shape;180;p31"/>
          <p:cNvSpPr txBox="1"/>
          <p:nvPr>
            <p:ph idx="1" type="body"/>
          </p:nvPr>
        </p:nvSpPr>
        <p:spPr>
          <a:xfrm>
            <a:off x="311700" y="957975"/>
            <a:ext cx="8520600" cy="389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Times New Roman"/>
                <a:ea typeface="Times New Roman"/>
                <a:cs typeface="Times New Roman"/>
                <a:sym typeface="Times New Roman"/>
              </a:rPr>
              <a:t>Analyzing the results we can see that people in different borough of London and NYC often visit identical places, such as Italian Restaurant, Coffee Shop, Park, Pizza Place, Hotel, Gym, Fitness Center. But there are also differences in preferences, such as French Restaurant, Pub, Japanese Restaurant, Cocktail Bar, Boutique for borough of London and for borough of NYC - American Restaurant, Wine Shop, Chinese Restaurant, Sushi Restaurant, Taco Place. </a:t>
            </a:r>
            <a:endParaRPr sz="1700">
              <a:latin typeface="Times New Roman"/>
              <a:ea typeface="Times New Roman"/>
              <a:cs typeface="Times New Roman"/>
              <a:sym typeface="Times New Roman"/>
            </a:endParaRPr>
          </a:p>
          <a:p>
            <a:pPr indent="0" lvl="0" marL="0" rtl="0" algn="l">
              <a:spcBef>
                <a:spcPts val="1600"/>
              </a:spcBef>
              <a:spcAft>
                <a:spcPts val="0"/>
              </a:spcAft>
              <a:buNone/>
            </a:pPr>
            <a:r>
              <a:rPr lang="en" sz="1700">
                <a:latin typeface="Times New Roman"/>
                <a:ea typeface="Times New Roman"/>
                <a:cs typeface="Times New Roman"/>
                <a:sym typeface="Times New Roman"/>
              </a:rPr>
              <a:t>Also using Foursquare API and visualization we can easily see the information that we need, for example, the placement of Escape room. They are popular now, and how we can see on map there are only a few in Manhattan.</a:t>
            </a:r>
            <a:endParaRPr sz="1700">
              <a:latin typeface="Times New Roman"/>
              <a:ea typeface="Times New Roman"/>
              <a:cs typeface="Times New Roman"/>
              <a:sym typeface="Times New Roman"/>
            </a:endParaRPr>
          </a:p>
          <a:p>
            <a:pPr indent="0" lvl="0" marL="0" rtl="0" algn="l">
              <a:spcBef>
                <a:spcPts val="1600"/>
              </a:spcBef>
              <a:spcAft>
                <a:spcPts val="1600"/>
              </a:spcAft>
              <a:buNone/>
            </a:pPr>
            <a:r>
              <a:t/>
            </a:r>
            <a:endParaRPr sz="17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64" name="Google Shape;64;p14"/>
          <p:cNvSpPr txBox="1"/>
          <p:nvPr>
            <p:ph idx="1" type="body"/>
          </p:nvPr>
        </p:nvSpPr>
        <p:spPr>
          <a:xfrm>
            <a:off x="311700" y="1152475"/>
            <a:ext cx="8520600" cy="378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700">
                <a:latin typeface="Times New Roman"/>
                <a:ea typeface="Times New Roman"/>
                <a:cs typeface="Times New Roman"/>
                <a:sym typeface="Times New Roman"/>
              </a:rPr>
              <a:t>New York City comprises 5 boroughs sitting where the Hudson River meets the Atlantic Ocean. At its core is Manhattan, a densely populated borough that’s among the world’s major commercial, financial and cultural centers.  Its iconic sites include skyscrapers such as the Empire State Building and sprawling Central Park. Broadway theater is staged in neon-lit Times Square.</a:t>
            </a:r>
            <a:endParaRPr sz="1700">
              <a:latin typeface="Times New Roman"/>
              <a:ea typeface="Times New Roman"/>
              <a:cs typeface="Times New Roman"/>
              <a:sym typeface="Times New Roman"/>
            </a:endParaRPr>
          </a:p>
          <a:p>
            <a:pPr indent="0" lvl="0" marL="0" rtl="0" algn="l">
              <a:spcBef>
                <a:spcPts val="1600"/>
              </a:spcBef>
              <a:spcAft>
                <a:spcPts val="0"/>
              </a:spcAft>
              <a:buClr>
                <a:schemeClr val="dk2"/>
              </a:buClr>
              <a:buSzPts val="1100"/>
              <a:buFont typeface="Arial"/>
              <a:buNone/>
            </a:pPr>
            <a:r>
              <a:rPr lang="en" sz="1700">
                <a:latin typeface="Times New Roman"/>
                <a:ea typeface="Times New Roman"/>
                <a:cs typeface="Times New Roman"/>
                <a:sym typeface="Times New Roman"/>
              </a:rPr>
              <a:t>London, the capital of England and the United Kingdom, is a 21st-century city with history stretching back to Roman times. At its centre stand the imposing Houses of Parliament, the iconic ‘Big Ben’ clock tower and Westminster Abbey, site of British monarch coronations. Across the Thames River, the London Eye observation wheel provides panoramic views of the South Bank cultural complex, and the entire city.</a:t>
            </a:r>
            <a:endParaRPr sz="1700">
              <a:latin typeface="Times New Roman"/>
              <a:ea typeface="Times New Roman"/>
              <a:cs typeface="Times New Roman"/>
              <a:sym typeface="Times New Roman"/>
            </a:endParaRPr>
          </a:p>
          <a:p>
            <a:pPr indent="0" lvl="0" marL="0" rtl="0" algn="l">
              <a:spcBef>
                <a:spcPts val="1600"/>
              </a:spcBef>
              <a:spcAft>
                <a:spcPts val="1600"/>
              </a:spcAft>
              <a:buNone/>
            </a:pPr>
            <a:r>
              <a:t/>
            </a:r>
            <a:endParaRPr>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2"/>
          <p:cNvSpPr txBox="1"/>
          <p:nvPr>
            <p:ph type="title"/>
          </p:nvPr>
        </p:nvSpPr>
        <p:spPr>
          <a:xfrm>
            <a:off x="311700" y="292850"/>
            <a:ext cx="85206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Times New Roman"/>
                <a:ea typeface="Times New Roman"/>
                <a:cs typeface="Times New Roman"/>
                <a:sym typeface="Times New Roman"/>
              </a:rPr>
              <a:t>Discussion</a:t>
            </a:r>
            <a:endParaRPr sz="3000">
              <a:latin typeface="Times New Roman"/>
              <a:ea typeface="Times New Roman"/>
              <a:cs typeface="Times New Roman"/>
              <a:sym typeface="Times New Roman"/>
            </a:endParaRPr>
          </a:p>
        </p:txBody>
      </p:sp>
      <p:sp>
        <p:nvSpPr>
          <p:cNvPr id="186" name="Google Shape;186;p32"/>
          <p:cNvSpPr txBox="1"/>
          <p:nvPr>
            <p:ph idx="1" type="body"/>
          </p:nvPr>
        </p:nvSpPr>
        <p:spPr>
          <a:xfrm>
            <a:off x="311700" y="1228675"/>
            <a:ext cx="8520600" cy="345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Times New Roman"/>
                <a:ea typeface="Times New Roman"/>
                <a:cs typeface="Times New Roman"/>
                <a:sym typeface="Times New Roman"/>
              </a:rPr>
              <a:t>Based on our result, we can conclude that there are few Escape rooms and if we want to open a Escape room then the best place in Manhattan is nearly the center and above. If to analyze Brooklyn we can see only 2 of them. That is a good decision and we are independed from choose a place at this moment.</a:t>
            </a:r>
            <a:endParaRPr sz="1700">
              <a:latin typeface="Times New Roman"/>
              <a:ea typeface="Times New Roman"/>
              <a:cs typeface="Times New Roman"/>
              <a:sym typeface="Times New Roman"/>
            </a:endParaRPr>
          </a:p>
          <a:p>
            <a:pPr indent="0" lvl="0" marL="0" rtl="0" algn="l">
              <a:spcBef>
                <a:spcPts val="1600"/>
              </a:spcBef>
              <a:spcAft>
                <a:spcPts val="0"/>
              </a:spcAft>
              <a:buNone/>
            </a:pPr>
            <a:r>
              <a:rPr lang="en" sz="1700">
                <a:latin typeface="Times New Roman"/>
                <a:ea typeface="Times New Roman"/>
                <a:cs typeface="Times New Roman"/>
                <a:sym typeface="Times New Roman"/>
              </a:rPr>
              <a:t>Also analyzing area of London and New York, we see that the British prefer French Restaurant, Pub, Japanese Restaurant while the American prefer Mexican Restaurant, Chinese Restaurant, Sushi Restaurant, Taco Place.</a:t>
            </a:r>
            <a:endParaRPr sz="1700">
              <a:latin typeface="Times New Roman"/>
              <a:ea typeface="Times New Roman"/>
              <a:cs typeface="Times New Roman"/>
              <a:sym typeface="Times New Roman"/>
            </a:endParaRPr>
          </a:p>
          <a:p>
            <a:pPr indent="0" lvl="0" marL="0" rtl="0" algn="l">
              <a:spcBef>
                <a:spcPts val="1600"/>
              </a:spcBef>
              <a:spcAft>
                <a:spcPts val="1600"/>
              </a:spcAft>
              <a:buNone/>
            </a:pPr>
            <a:r>
              <a:t/>
            </a:r>
            <a:endParaRPr sz="17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Times New Roman"/>
                <a:ea typeface="Times New Roman"/>
                <a:cs typeface="Times New Roman"/>
                <a:sym typeface="Times New Roman"/>
              </a:rPr>
              <a:t>Conclusion</a:t>
            </a:r>
            <a:endParaRPr sz="3000">
              <a:latin typeface="Times New Roman"/>
              <a:ea typeface="Times New Roman"/>
              <a:cs typeface="Times New Roman"/>
              <a:sym typeface="Times New Roman"/>
            </a:endParaRPr>
          </a:p>
        </p:txBody>
      </p:sp>
      <p:sp>
        <p:nvSpPr>
          <p:cNvPr id="192" name="Google Shape;192;p33"/>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Times New Roman"/>
                <a:ea typeface="Times New Roman"/>
                <a:cs typeface="Times New Roman"/>
                <a:sym typeface="Times New Roman"/>
              </a:rPr>
              <a:t>Using Foursquare API, we can captured data of common places all around the world. Using it, we refer back to our main objectives, which is to determine; the similarity or dissimilarity of both cities classification of area located inside the city whether it is residential, tourism places, or others. </a:t>
            </a:r>
            <a:endParaRPr sz="1700">
              <a:latin typeface="Times New Roman"/>
              <a:ea typeface="Times New Roman"/>
              <a:cs typeface="Times New Roman"/>
              <a:sym typeface="Times New Roman"/>
            </a:endParaRPr>
          </a:p>
          <a:p>
            <a:pPr indent="0" lvl="0" marL="0" rtl="0" algn="l">
              <a:spcBef>
                <a:spcPts val="1600"/>
              </a:spcBef>
              <a:spcAft>
                <a:spcPts val="0"/>
              </a:spcAft>
              <a:buNone/>
            </a:pPr>
            <a:r>
              <a:rPr lang="en" sz="1700">
                <a:latin typeface="Times New Roman"/>
                <a:ea typeface="Times New Roman"/>
                <a:cs typeface="Times New Roman"/>
                <a:sym typeface="Times New Roman"/>
              </a:rPr>
              <a:t>Using  visualization libraries we can do different </a:t>
            </a:r>
            <a:r>
              <a:rPr lang="en" sz="1700">
                <a:latin typeface="Times New Roman"/>
                <a:ea typeface="Times New Roman"/>
                <a:cs typeface="Times New Roman"/>
                <a:sym typeface="Times New Roman"/>
              </a:rPr>
              <a:t>visualization </a:t>
            </a:r>
            <a:r>
              <a:rPr lang="en" sz="1700">
                <a:latin typeface="Times New Roman"/>
                <a:ea typeface="Times New Roman"/>
                <a:cs typeface="Times New Roman"/>
                <a:sym typeface="Times New Roman"/>
              </a:rPr>
              <a:t> for easy understanding of the material.</a:t>
            </a:r>
            <a:endParaRPr sz="1700">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2400">
                <a:latin typeface="Times New Roman"/>
                <a:ea typeface="Times New Roman"/>
                <a:cs typeface="Times New Roman"/>
                <a:sym typeface="Times New Roman"/>
              </a:rPr>
              <a:t>Description of the problem</a:t>
            </a:r>
            <a:endParaRPr>
              <a:latin typeface="Times New Roman"/>
              <a:ea typeface="Times New Roman"/>
              <a:cs typeface="Times New Roman"/>
              <a:sym typeface="Times New Roman"/>
            </a:endParaRPr>
          </a:p>
        </p:txBody>
      </p:sp>
      <p:sp>
        <p:nvSpPr>
          <p:cNvPr id="70" name="Google Shape;70;p15"/>
          <p:cNvSpPr txBox="1"/>
          <p:nvPr>
            <p:ph idx="1" type="body"/>
          </p:nvPr>
        </p:nvSpPr>
        <p:spPr>
          <a:xfrm>
            <a:off x="311700" y="1152475"/>
            <a:ext cx="8520600" cy="3539700"/>
          </a:xfrm>
          <a:prstGeom prst="rect">
            <a:avLst/>
          </a:prstGeom>
        </p:spPr>
        <p:txBody>
          <a:bodyPr anchorCtr="0" anchor="t" bIns="91425" lIns="91425" spcFirstLastPara="1" rIns="91425" wrap="square" tIns="91425">
            <a:noAutofit/>
          </a:bodyPr>
          <a:lstStyle/>
          <a:p>
            <a:pPr indent="0" lvl="0" marL="0" rtl="0" algn="l">
              <a:spcBef>
                <a:spcPts val="1344"/>
              </a:spcBef>
              <a:spcAft>
                <a:spcPts val="0"/>
              </a:spcAft>
              <a:buClr>
                <a:schemeClr val="dk2"/>
              </a:buClr>
              <a:buSzPts val="1100"/>
              <a:buFont typeface="Arial"/>
              <a:buNone/>
            </a:pPr>
            <a:r>
              <a:rPr lang="en" sz="1700">
                <a:solidFill>
                  <a:schemeClr val="dk2"/>
                </a:solidFill>
                <a:latin typeface="Times New Roman"/>
                <a:ea typeface="Times New Roman"/>
                <a:cs typeface="Times New Roman"/>
                <a:sym typeface="Times New Roman"/>
              </a:rPr>
              <a:t>We will explored New York City and London and segmented and clustered their neighborhoods. Both cities are very diverse and are very similar. Both cities are a densely populated boroughs that’s among the world’s major commercial, financial and cultural centers. . We will to compare the neighborhoods of the two cities and determine how similar or dissimilar they are. We will define that people like to do more in the cities, which places are often visited. Knowing this information we can think of how to use this. For example, open a new restaurant or supermarket, entertainment center or gift shop. As we can see in the next task that although there are Mexican restaurants in London, but they are not popular, entertainment is centrally located and almost none in areas farther from the center. We may also use this information for advertising purposes, etc </a:t>
            </a:r>
            <a:endParaRPr sz="1700">
              <a:solidFill>
                <a:schemeClr val="dk2"/>
              </a:solidFill>
              <a:latin typeface="Times New Roman"/>
              <a:ea typeface="Times New Roman"/>
              <a:cs typeface="Times New Roman"/>
              <a:sym typeface="Times New Roman"/>
            </a:endParaRPr>
          </a:p>
          <a:p>
            <a:pPr indent="0" lvl="0" marL="0" rtl="0" algn="l">
              <a:spcBef>
                <a:spcPts val="0"/>
              </a:spcBef>
              <a:spcAft>
                <a:spcPts val="1600"/>
              </a:spcAft>
              <a:buNone/>
            </a:pPr>
            <a:r>
              <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2400">
                <a:latin typeface="Times New Roman"/>
                <a:ea typeface="Times New Roman"/>
                <a:cs typeface="Times New Roman"/>
                <a:sym typeface="Times New Roman"/>
              </a:rPr>
              <a:t>Description of Data</a:t>
            </a:r>
            <a:endParaRPr sz="2400">
              <a:latin typeface="Times New Roman"/>
              <a:ea typeface="Times New Roman"/>
              <a:cs typeface="Times New Roman"/>
              <a:sym typeface="Times New Roman"/>
            </a:endParaRPr>
          </a:p>
        </p:txBody>
      </p:sp>
      <p:sp>
        <p:nvSpPr>
          <p:cNvPr id="76" name="Google Shape;76;p1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700">
                <a:latin typeface="Times New Roman"/>
                <a:ea typeface="Times New Roman"/>
                <a:cs typeface="Times New Roman"/>
                <a:sym typeface="Times New Roman"/>
              </a:rPr>
              <a:t>This project will rely on public data from Wikipedia and Foursquare.</a:t>
            </a:r>
            <a:endParaRPr sz="1700">
              <a:latin typeface="Times New Roman"/>
              <a:ea typeface="Times New Roman"/>
              <a:cs typeface="Times New Roman"/>
              <a:sym typeface="Times New Roman"/>
            </a:endParaRPr>
          </a:p>
          <a:p>
            <a:pPr indent="0" lvl="0" marL="0" rtl="0" algn="l">
              <a:spcBef>
                <a:spcPts val="1600"/>
              </a:spcBef>
              <a:spcAft>
                <a:spcPts val="0"/>
              </a:spcAft>
              <a:buClr>
                <a:schemeClr val="dk2"/>
              </a:buClr>
              <a:buSzPts val="1100"/>
              <a:buFont typeface="Arial"/>
              <a:buNone/>
            </a:pPr>
            <a:r>
              <a:rPr lang="en" sz="1700">
                <a:latin typeface="Times New Roman"/>
                <a:ea typeface="Times New Roman"/>
                <a:cs typeface="Times New Roman"/>
                <a:sym typeface="Times New Roman"/>
              </a:rPr>
              <a:t>London is the capital of and largest city in England and the United Kingdom. It is administered by the City of London and 32 London boroughs.</a:t>
            </a:r>
            <a:endParaRPr sz="1700">
              <a:latin typeface="Times New Roman"/>
              <a:ea typeface="Times New Roman"/>
              <a:cs typeface="Times New Roman"/>
              <a:sym typeface="Times New Roman"/>
            </a:endParaRPr>
          </a:p>
          <a:p>
            <a:pPr indent="0" lvl="0" marL="0" rtl="0" algn="l">
              <a:spcBef>
                <a:spcPts val="1600"/>
              </a:spcBef>
              <a:spcAft>
                <a:spcPts val="0"/>
              </a:spcAft>
              <a:buClr>
                <a:schemeClr val="dk2"/>
              </a:buClr>
              <a:buSzPts val="1100"/>
              <a:buFont typeface="Arial"/>
              <a:buNone/>
            </a:pPr>
            <a:r>
              <a:rPr lang="en" sz="1700">
                <a:latin typeface="Times New Roman"/>
                <a:ea typeface="Times New Roman"/>
                <a:cs typeface="Times New Roman"/>
                <a:sym typeface="Times New Roman"/>
              </a:rPr>
              <a:t>We will get information about the areas of London https://en.wikipedia.org/wiki/List_of_areas_of_London</a:t>
            </a:r>
            <a:endParaRPr sz="1700">
              <a:latin typeface="Times New Roman"/>
              <a:ea typeface="Times New Roman"/>
              <a:cs typeface="Times New Roman"/>
              <a:sym typeface="Times New Roman"/>
            </a:endParaRPr>
          </a:p>
          <a:p>
            <a:pPr indent="0" lvl="0" marL="0" rtl="0" algn="l">
              <a:spcBef>
                <a:spcPts val="1600"/>
              </a:spcBef>
              <a:spcAft>
                <a:spcPts val="0"/>
              </a:spcAft>
              <a:buClr>
                <a:schemeClr val="dk2"/>
              </a:buClr>
              <a:buSzPts val="1100"/>
              <a:buFont typeface="Arial"/>
              <a:buNone/>
            </a:pPr>
            <a:r>
              <a:rPr lang="en" sz="1700">
                <a:latin typeface="Times New Roman"/>
                <a:ea typeface="Times New Roman"/>
                <a:cs typeface="Times New Roman"/>
                <a:sym typeface="Times New Roman"/>
              </a:rPr>
              <a:t>(https://en.wikipedia.org/wiki/List_of_areas_of_London)</a:t>
            </a:r>
            <a:endParaRPr sz="1700">
              <a:latin typeface="Times New Roman"/>
              <a:ea typeface="Times New Roman"/>
              <a:cs typeface="Times New Roman"/>
              <a:sym typeface="Times New Roman"/>
            </a:endParaRPr>
          </a:p>
          <a:p>
            <a:pPr indent="0" lvl="0" marL="0" rtl="0" algn="l">
              <a:spcBef>
                <a:spcPts val="1600"/>
              </a:spcBef>
              <a:spcAft>
                <a:spcPts val="0"/>
              </a:spcAft>
              <a:buClr>
                <a:schemeClr val="dk2"/>
              </a:buClr>
              <a:buSzPts val="1100"/>
              <a:buFont typeface="Arial"/>
              <a:buNone/>
            </a:pPr>
            <a:r>
              <a:rPr lang="en" sz="1700">
                <a:latin typeface="Times New Roman"/>
                <a:ea typeface="Times New Roman"/>
                <a:cs typeface="Times New Roman"/>
                <a:sym typeface="Times New Roman"/>
              </a:rPr>
              <a:t>I will use dataset https://geo.nyu.edu/catalog/nyu_2451_34572 (https://geo.nyu.edu/catalog/nyu_2451_34572) for information about boroughs of NYC</a:t>
            </a:r>
            <a:endParaRPr sz="1700">
              <a:latin typeface="Times New Roman"/>
              <a:ea typeface="Times New Roman"/>
              <a:cs typeface="Times New Roman"/>
              <a:sym typeface="Times New Roman"/>
            </a:endParaRPr>
          </a:p>
          <a:p>
            <a:pPr indent="0" lvl="0" marL="0" rtl="0" algn="l">
              <a:spcBef>
                <a:spcPts val="1600"/>
              </a:spcBef>
              <a:spcAft>
                <a:spcPts val="1600"/>
              </a:spcAft>
              <a:buNone/>
            </a:pPr>
            <a:r>
              <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Times New Roman"/>
                <a:ea typeface="Times New Roman"/>
                <a:cs typeface="Times New Roman"/>
                <a:sym typeface="Times New Roman"/>
              </a:rPr>
              <a:t>From  </a:t>
            </a:r>
            <a:r>
              <a:rPr b="0" lang="en" sz="1700" u="sng">
                <a:solidFill>
                  <a:schemeClr val="hlink"/>
                </a:solidFill>
                <a:latin typeface="Times New Roman"/>
                <a:ea typeface="Times New Roman"/>
                <a:cs typeface="Times New Roman"/>
                <a:sym typeface="Times New Roman"/>
                <a:hlinkClick r:id="rId3"/>
              </a:rPr>
              <a:t>https://en.wikipedia.org/wiki/List_of_areas_of_London</a:t>
            </a:r>
            <a:r>
              <a:rPr b="0" lang="en" sz="1700">
                <a:solidFill>
                  <a:schemeClr val="dk2"/>
                </a:solidFill>
                <a:latin typeface="Times New Roman"/>
                <a:ea typeface="Times New Roman"/>
                <a:cs typeface="Times New Roman"/>
                <a:sym typeface="Times New Roman"/>
              </a:rPr>
              <a:t> we got </a:t>
            </a:r>
            <a:r>
              <a:rPr lang="en" sz="1700">
                <a:solidFill>
                  <a:schemeClr val="dk2"/>
                </a:solidFill>
                <a:latin typeface="Times New Roman"/>
                <a:ea typeface="Times New Roman"/>
                <a:cs typeface="Times New Roman"/>
                <a:sym typeface="Times New Roman"/>
              </a:rPr>
              <a:t>Data </a:t>
            </a:r>
            <a:r>
              <a:rPr b="0" lang="en" sz="1700">
                <a:solidFill>
                  <a:schemeClr val="dk2"/>
                </a:solidFill>
                <a:latin typeface="Times New Roman"/>
                <a:ea typeface="Times New Roman"/>
                <a:cs typeface="Times New Roman"/>
                <a:sym typeface="Times New Roman"/>
              </a:rPr>
              <a:t>(df_london) and then using Geocoder we got Data with </a:t>
            </a:r>
            <a:r>
              <a:rPr b="0" lang="en" sz="1700">
                <a:solidFill>
                  <a:srgbClr val="000000"/>
                </a:solidFill>
                <a:latin typeface="Times New Roman"/>
                <a:ea typeface="Times New Roman"/>
                <a:cs typeface="Times New Roman"/>
                <a:sym typeface="Times New Roman"/>
              </a:rPr>
              <a:t>Latitude and Longitude</a:t>
            </a:r>
            <a:endParaRPr b="0" sz="1700">
              <a:latin typeface="Times New Roman"/>
              <a:ea typeface="Times New Roman"/>
              <a:cs typeface="Times New Roman"/>
              <a:sym typeface="Times New Roman"/>
            </a:endParaRPr>
          </a:p>
        </p:txBody>
      </p:sp>
      <p:sp>
        <p:nvSpPr>
          <p:cNvPr id="82" name="Google Shape;82;p17"/>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3" name="Google Shape;83;p17"/>
          <p:cNvPicPr preferRelativeResize="0"/>
          <p:nvPr/>
        </p:nvPicPr>
        <p:blipFill>
          <a:blip r:embed="rId4">
            <a:alphaModFix/>
          </a:blip>
          <a:stretch>
            <a:fillRect/>
          </a:stretch>
        </p:blipFill>
        <p:spPr>
          <a:xfrm>
            <a:off x="190500" y="1181100"/>
            <a:ext cx="8763000" cy="2781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292850"/>
            <a:ext cx="8520600" cy="65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latin typeface="Times New Roman"/>
                <a:ea typeface="Times New Roman"/>
                <a:cs typeface="Times New Roman"/>
                <a:sym typeface="Times New Roman"/>
              </a:rPr>
              <a:t>Create a map of London with borough superimposed on top</a:t>
            </a:r>
            <a:r>
              <a:rPr lang="en"/>
              <a:t>.</a:t>
            </a:r>
            <a:endParaRPr/>
          </a:p>
        </p:txBody>
      </p:sp>
      <p:sp>
        <p:nvSpPr>
          <p:cNvPr id="89" name="Google Shape;89;p18"/>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0" name="Google Shape;90;p18"/>
          <p:cNvPicPr preferRelativeResize="0"/>
          <p:nvPr/>
        </p:nvPicPr>
        <p:blipFill>
          <a:blip r:embed="rId3">
            <a:alphaModFix/>
          </a:blip>
          <a:stretch>
            <a:fillRect/>
          </a:stretch>
        </p:blipFill>
        <p:spPr>
          <a:xfrm>
            <a:off x="446250" y="1127350"/>
            <a:ext cx="8584226" cy="3340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400">
                <a:latin typeface="Times New Roman"/>
                <a:ea typeface="Times New Roman"/>
                <a:cs typeface="Times New Roman"/>
                <a:sym typeface="Times New Roman"/>
              </a:rPr>
              <a:t>Download and Explore Dataset NYC Neighborhood </a:t>
            </a:r>
            <a:endParaRPr b="0" sz="1400">
              <a:latin typeface="Times New Roman"/>
              <a:ea typeface="Times New Roman"/>
              <a:cs typeface="Times New Roman"/>
              <a:sym typeface="Times New Roman"/>
            </a:endParaRPr>
          </a:p>
          <a:p>
            <a:pPr indent="0" lvl="0" marL="0" rtl="0" algn="l">
              <a:spcBef>
                <a:spcPts val="0"/>
              </a:spcBef>
              <a:spcAft>
                <a:spcPts val="0"/>
              </a:spcAft>
              <a:buNone/>
            </a:pPr>
            <a:r>
              <a:rPr b="0" lang="en" sz="1400">
                <a:latin typeface="Times New Roman"/>
                <a:ea typeface="Times New Roman"/>
                <a:cs typeface="Times New Roman"/>
                <a:sym typeface="Times New Roman"/>
              </a:rPr>
              <a:t>The link to the dataset: https://geo.nyu.edu/catalog/nyu_2451_34572 (https://geo.nyu.edu/catalog/nyu_2451_34572)</a:t>
            </a:r>
            <a:endParaRPr b="0" sz="14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96" name="Google Shape;96;p19"/>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graphicFrame>
        <p:nvGraphicFramePr>
          <p:cNvPr id="97" name="Google Shape;97;p19"/>
          <p:cNvGraphicFramePr/>
          <p:nvPr/>
        </p:nvGraphicFramePr>
        <p:xfrm>
          <a:off x="952500" y="1428750"/>
          <a:ext cx="3000000" cy="3000000"/>
        </p:xfrm>
        <a:graphic>
          <a:graphicData uri="http://schemas.openxmlformats.org/drawingml/2006/table">
            <a:tbl>
              <a:tblPr>
                <a:noFill/>
                <a:tableStyleId>{306080C4-25CA-4F15-94D8-2533B5DD540B}</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Borough </a:t>
                      </a:r>
                      <a:endParaRPr/>
                    </a:p>
                  </a:txBody>
                  <a:tcPr marT="91425" marB="91425" marR="91425" marL="91425"/>
                </a:tc>
                <a:tc>
                  <a:txBody>
                    <a:bodyPr/>
                    <a:lstStyle/>
                    <a:p>
                      <a:pPr indent="0" lvl="0" marL="0" rtl="0" algn="l">
                        <a:spcBef>
                          <a:spcPts val="0"/>
                        </a:spcBef>
                        <a:spcAft>
                          <a:spcPts val="0"/>
                        </a:spcAft>
                        <a:buNone/>
                      </a:pPr>
                      <a:r>
                        <a:rPr lang="en"/>
                        <a:t>Neighborhood</a:t>
                      </a:r>
                      <a:endParaRPr/>
                    </a:p>
                  </a:txBody>
                  <a:tcPr marT="91425" marB="91425" marR="91425" marL="91425"/>
                </a:tc>
                <a:tc>
                  <a:txBody>
                    <a:bodyPr/>
                    <a:lstStyle/>
                    <a:p>
                      <a:pPr indent="0" lvl="0" marL="0" rtl="0" algn="l">
                        <a:spcBef>
                          <a:spcPts val="0"/>
                        </a:spcBef>
                        <a:spcAft>
                          <a:spcPts val="0"/>
                        </a:spcAft>
                        <a:buNone/>
                      </a:pPr>
                      <a:r>
                        <a:rPr lang="en"/>
                        <a:t>Latitude </a:t>
                      </a:r>
                      <a:endParaRPr/>
                    </a:p>
                  </a:txBody>
                  <a:tcPr marT="91425" marB="91425" marR="91425" marL="91425"/>
                </a:tc>
                <a:tc>
                  <a:txBody>
                    <a:bodyPr/>
                    <a:lstStyle/>
                    <a:p>
                      <a:pPr indent="0" lvl="0" marL="0" rtl="0" algn="l">
                        <a:spcBef>
                          <a:spcPts val="0"/>
                        </a:spcBef>
                        <a:spcAft>
                          <a:spcPts val="0"/>
                        </a:spcAft>
                        <a:buNone/>
                      </a:pPr>
                      <a:r>
                        <a:rPr lang="en"/>
                        <a:t>Longitude</a:t>
                      </a:r>
                      <a:endParaRPr/>
                    </a:p>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Bronx</a:t>
                      </a:r>
                      <a:endParaRPr/>
                    </a:p>
                  </a:txBody>
                  <a:tcPr marT="91425" marB="91425" marR="91425" marL="91425"/>
                </a:tc>
                <a:tc>
                  <a:txBody>
                    <a:bodyPr/>
                    <a:lstStyle/>
                    <a:p>
                      <a:pPr indent="0" lvl="0" marL="0" rtl="0" algn="l">
                        <a:spcBef>
                          <a:spcPts val="0"/>
                        </a:spcBef>
                        <a:spcAft>
                          <a:spcPts val="0"/>
                        </a:spcAft>
                        <a:buNone/>
                      </a:pPr>
                      <a:r>
                        <a:rPr lang="en"/>
                        <a:t>Wakefield</a:t>
                      </a:r>
                      <a:endParaRPr/>
                    </a:p>
                  </a:txBody>
                  <a:tcPr marT="91425" marB="91425" marR="91425" marL="91425"/>
                </a:tc>
                <a:tc>
                  <a:txBody>
                    <a:bodyPr/>
                    <a:lstStyle/>
                    <a:p>
                      <a:pPr indent="0" lvl="0" marL="0" rtl="0" algn="l">
                        <a:spcBef>
                          <a:spcPts val="0"/>
                        </a:spcBef>
                        <a:spcAft>
                          <a:spcPts val="0"/>
                        </a:spcAft>
                        <a:buNone/>
                      </a:pPr>
                      <a:r>
                        <a:rPr lang="en"/>
                        <a:t>40.894705 </a:t>
                      </a:r>
                      <a:endParaRPr/>
                    </a:p>
                  </a:txBody>
                  <a:tcPr marT="91425" marB="91425" marR="91425" marL="91425"/>
                </a:tc>
                <a:tc>
                  <a:txBody>
                    <a:bodyPr/>
                    <a:lstStyle/>
                    <a:p>
                      <a:pPr indent="0" lvl="0" marL="0" rtl="0" algn="l">
                        <a:spcBef>
                          <a:spcPts val="0"/>
                        </a:spcBef>
                        <a:spcAft>
                          <a:spcPts val="0"/>
                        </a:spcAft>
                        <a:buNone/>
                      </a:pPr>
                      <a:r>
                        <a:rPr lang="en"/>
                        <a:t>-73.847201</a:t>
                      </a:r>
                      <a:endParaRPr/>
                    </a:p>
                  </a:txBody>
                  <a:tcPr marT="91425" marB="91425" marR="91425" marL="91425"/>
                </a:tc>
              </a:tr>
              <a:tr h="3810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Bronx</a:t>
                      </a:r>
                      <a:endParaRPr/>
                    </a:p>
                  </a:txBody>
                  <a:tcPr marT="91425" marB="91425" marR="91425" marL="91425"/>
                </a:tc>
                <a:tc>
                  <a:txBody>
                    <a:bodyPr/>
                    <a:lstStyle/>
                    <a:p>
                      <a:pPr indent="0" lvl="0" marL="0" rtl="0" algn="l">
                        <a:spcBef>
                          <a:spcPts val="0"/>
                        </a:spcBef>
                        <a:spcAft>
                          <a:spcPts val="0"/>
                        </a:spcAft>
                        <a:buNone/>
                      </a:pPr>
                      <a:r>
                        <a:rPr lang="en"/>
                        <a:t>Co-op City</a:t>
                      </a:r>
                      <a:endParaRPr/>
                    </a:p>
                  </a:txBody>
                  <a:tcPr marT="91425" marB="91425" marR="91425" marL="91425"/>
                </a:tc>
                <a:tc>
                  <a:txBody>
                    <a:bodyPr/>
                    <a:lstStyle/>
                    <a:p>
                      <a:pPr indent="0" lvl="0" marL="0" rtl="0" algn="l">
                        <a:spcBef>
                          <a:spcPts val="0"/>
                        </a:spcBef>
                        <a:spcAft>
                          <a:spcPts val="0"/>
                        </a:spcAft>
                        <a:buNone/>
                      </a:pPr>
                      <a:r>
                        <a:rPr lang="en"/>
                        <a:t>40.874294 </a:t>
                      </a:r>
                      <a:endParaRPr/>
                    </a:p>
                  </a:txBody>
                  <a:tcPr marT="91425" marB="91425" marR="91425" marL="91425"/>
                </a:tc>
                <a:tc>
                  <a:txBody>
                    <a:bodyPr/>
                    <a:lstStyle/>
                    <a:p>
                      <a:pPr indent="0" lvl="0" marL="0" rtl="0" algn="l">
                        <a:spcBef>
                          <a:spcPts val="0"/>
                        </a:spcBef>
                        <a:spcAft>
                          <a:spcPts val="0"/>
                        </a:spcAft>
                        <a:buNone/>
                      </a:pPr>
                      <a:r>
                        <a:rPr lang="en"/>
                        <a:t>-73.829939</a:t>
                      </a:r>
                      <a:endParaRPr/>
                    </a:p>
                  </a:txBody>
                  <a:tcPr marT="91425" marB="91425" marR="91425" marL="91425"/>
                </a:tc>
              </a:tr>
              <a:tr h="38100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Bronx</a:t>
                      </a:r>
                      <a:endParaRPr/>
                    </a:p>
                  </a:txBody>
                  <a:tcPr marT="91425" marB="91425" marR="91425" marL="91425"/>
                </a:tc>
                <a:tc>
                  <a:txBody>
                    <a:bodyPr/>
                    <a:lstStyle/>
                    <a:p>
                      <a:pPr indent="0" lvl="0" marL="0" rtl="0" algn="l">
                        <a:spcBef>
                          <a:spcPts val="0"/>
                        </a:spcBef>
                        <a:spcAft>
                          <a:spcPts val="0"/>
                        </a:spcAft>
                        <a:buNone/>
                      </a:pPr>
                      <a:r>
                        <a:rPr lang="en"/>
                        <a:t>Eastchester</a:t>
                      </a:r>
                      <a:endParaRPr/>
                    </a:p>
                  </a:txBody>
                  <a:tcPr marT="91425" marB="91425" marR="91425" marL="91425"/>
                </a:tc>
                <a:tc>
                  <a:txBody>
                    <a:bodyPr/>
                    <a:lstStyle/>
                    <a:p>
                      <a:pPr indent="0" lvl="0" marL="0" rtl="0" algn="l">
                        <a:spcBef>
                          <a:spcPts val="0"/>
                        </a:spcBef>
                        <a:spcAft>
                          <a:spcPts val="0"/>
                        </a:spcAft>
                        <a:buNone/>
                      </a:pPr>
                      <a:r>
                        <a:rPr lang="en"/>
                        <a:t>40.887556 </a:t>
                      </a:r>
                      <a:endParaRPr/>
                    </a:p>
                  </a:txBody>
                  <a:tcPr marT="91425" marB="91425" marR="91425" marL="91425"/>
                </a:tc>
                <a:tc>
                  <a:txBody>
                    <a:bodyPr/>
                    <a:lstStyle/>
                    <a:p>
                      <a:pPr indent="0" lvl="0" marL="0" rtl="0" algn="l">
                        <a:spcBef>
                          <a:spcPts val="0"/>
                        </a:spcBef>
                        <a:spcAft>
                          <a:spcPts val="0"/>
                        </a:spcAft>
                        <a:buNone/>
                      </a:pPr>
                      <a:r>
                        <a:rPr lang="en"/>
                        <a:t>-73.827806</a:t>
                      </a:r>
                      <a:endParaRPr/>
                    </a:p>
                  </a:txBody>
                  <a:tcPr marT="91425" marB="91425" marR="91425" marL="91425"/>
                </a:tc>
              </a:tr>
              <a:tr h="425800">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Bronx</a:t>
                      </a:r>
                      <a:endParaRPr/>
                    </a:p>
                  </a:txBody>
                  <a:tcPr marT="91425" marB="91425" marR="91425" marL="91425"/>
                </a:tc>
                <a:tc>
                  <a:txBody>
                    <a:bodyPr/>
                    <a:lstStyle/>
                    <a:p>
                      <a:pPr indent="0" lvl="0" marL="0" rtl="0" algn="l">
                        <a:spcBef>
                          <a:spcPts val="0"/>
                        </a:spcBef>
                        <a:spcAft>
                          <a:spcPts val="0"/>
                        </a:spcAft>
                        <a:buNone/>
                      </a:pPr>
                      <a:r>
                        <a:rPr lang="en"/>
                        <a:t>Fieldston</a:t>
                      </a:r>
                      <a:endParaRPr/>
                    </a:p>
                  </a:txBody>
                  <a:tcPr marT="91425" marB="91425" marR="91425" marL="91425"/>
                </a:tc>
                <a:tc>
                  <a:txBody>
                    <a:bodyPr/>
                    <a:lstStyle/>
                    <a:p>
                      <a:pPr indent="0" lvl="0" marL="0" rtl="0" algn="l">
                        <a:spcBef>
                          <a:spcPts val="0"/>
                        </a:spcBef>
                        <a:spcAft>
                          <a:spcPts val="0"/>
                        </a:spcAft>
                        <a:buNone/>
                      </a:pPr>
                      <a:r>
                        <a:rPr lang="en"/>
                        <a:t>40.895437</a:t>
                      </a:r>
                      <a:endParaRPr/>
                    </a:p>
                  </a:txBody>
                  <a:tcPr marT="91425" marB="91425" marR="91425" marL="91425"/>
                </a:tc>
                <a:tc>
                  <a:txBody>
                    <a:bodyPr/>
                    <a:lstStyle/>
                    <a:p>
                      <a:pPr indent="0" lvl="0" marL="0" rtl="0" algn="l">
                        <a:spcBef>
                          <a:spcPts val="0"/>
                        </a:spcBef>
                        <a:spcAft>
                          <a:spcPts val="0"/>
                        </a:spcAft>
                        <a:buNone/>
                      </a:pPr>
                      <a:r>
                        <a:rPr lang="en"/>
                        <a:t>-73.905643</a:t>
                      </a:r>
                      <a:endParaRPr/>
                    </a:p>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Bronx</a:t>
                      </a:r>
                      <a:endParaRPr/>
                    </a:p>
                  </a:txBody>
                  <a:tcPr marT="91425" marB="91425" marR="91425" marL="91425"/>
                </a:tc>
                <a:tc>
                  <a:txBody>
                    <a:bodyPr/>
                    <a:lstStyle/>
                    <a:p>
                      <a:pPr indent="0" lvl="0" marL="0" rtl="0" algn="l">
                        <a:spcBef>
                          <a:spcPts val="0"/>
                        </a:spcBef>
                        <a:spcAft>
                          <a:spcPts val="0"/>
                        </a:spcAft>
                        <a:buNone/>
                      </a:pPr>
                      <a:r>
                        <a:rPr lang="en"/>
                        <a:t>Riverdale</a:t>
                      </a:r>
                      <a:endParaRPr/>
                    </a:p>
                  </a:txBody>
                  <a:tcPr marT="91425" marB="91425" marR="91425" marL="91425"/>
                </a:tc>
                <a:tc>
                  <a:txBody>
                    <a:bodyPr/>
                    <a:lstStyle/>
                    <a:p>
                      <a:pPr indent="0" lvl="0" marL="0" rtl="0" algn="l">
                        <a:spcBef>
                          <a:spcPts val="0"/>
                        </a:spcBef>
                        <a:spcAft>
                          <a:spcPts val="0"/>
                        </a:spcAft>
                        <a:buNone/>
                      </a:pPr>
                      <a:r>
                        <a:rPr lang="en"/>
                        <a:t>40.890834 </a:t>
                      </a:r>
                      <a:endParaRPr/>
                    </a:p>
                  </a:txBody>
                  <a:tcPr marT="91425" marB="91425" marR="91425" marL="91425"/>
                </a:tc>
                <a:tc>
                  <a:txBody>
                    <a:bodyPr/>
                    <a:lstStyle/>
                    <a:p>
                      <a:pPr indent="0" lvl="0" marL="0" rtl="0" algn="l">
                        <a:spcBef>
                          <a:spcPts val="0"/>
                        </a:spcBef>
                        <a:spcAft>
                          <a:spcPts val="0"/>
                        </a:spcAft>
                        <a:buNone/>
                      </a:pPr>
                      <a:r>
                        <a:rPr lang="en"/>
                        <a:t>-73.912585</a:t>
                      </a:r>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Times New Roman"/>
                <a:ea typeface="Times New Roman"/>
                <a:cs typeface="Times New Roman"/>
                <a:sym typeface="Times New Roman"/>
              </a:rPr>
              <a:t>Create map of New York using latitude and longitude values</a:t>
            </a:r>
            <a:endParaRPr sz="1700">
              <a:latin typeface="Times New Roman"/>
              <a:ea typeface="Times New Roman"/>
              <a:cs typeface="Times New Roman"/>
              <a:sym typeface="Times New Roman"/>
            </a:endParaRPr>
          </a:p>
        </p:txBody>
      </p:sp>
      <p:sp>
        <p:nvSpPr>
          <p:cNvPr id="103" name="Google Shape;103;p20"/>
          <p:cNvSpPr txBox="1"/>
          <p:nvPr>
            <p:ph idx="1" type="body"/>
          </p:nvPr>
        </p:nvSpPr>
        <p:spPr>
          <a:xfrm>
            <a:off x="311700" y="974675"/>
            <a:ext cx="8520600" cy="3594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4" name="Google Shape;104;p20"/>
          <p:cNvPicPr preferRelativeResize="0"/>
          <p:nvPr/>
        </p:nvPicPr>
        <p:blipFill>
          <a:blip r:embed="rId3">
            <a:alphaModFix/>
          </a:blip>
          <a:stretch>
            <a:fillRect/>
          </a:stretch>
        </p:blipFill>
        <p:spPr>
          <a:xfrm>
            <a:off x="749600" y="974675"/>
            <a:ext cx="7644800" cy="35943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292850"/>
            <a:ext cx="8520600" cy="118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Times New Roman"/>
                <a:ea typeface="Times New Roman"/>
                <a:cs typeface="Times New Roman"/>
                <a:sym typeface="Times New Roman"/>
              </a:rPr>
              <a:t>Methodology</a:t>
            </a:r>
            <a:endParaRPr sz="2400">
              <a:latin typeface="Times New Roman"/>
              <a:ea typeface="Times New Roman"/>
              <a:cs typeface="Times New Roman"/>
              <a:sym typeface="Times New Roman"/>
            </a:endParaRPr>
          </a:p>
          <a:p>
            <a:pPr indent="0" lvl="0" marL="0" rtl="0" algn="l">
              <a:spcBef>
                <a:spcPts val="0"/>
              </a:spcBef>
              <a:spcAft>
                <a:spcPts val="0"/>
              </a:spcAft>
              <a:buNone/>
            </a:pPr>
            <a:r>
              <a:rPr lang="en" sz="1800">
                <a:latin typeface="Times New Roman"/>
                <a:ea typeface="Times New Roman"/>
                <a:cs typeface="Times New Roman"/>
                <a:sym typeface="Times New Roman"/>
              </a:rPr>
              <a:t>Data Exploration</a:t>
            </a:r>
            <a:endParaRPr sz="1800">
              <a:latin typeface="Times New Roman"/>
              <a:ea typeface="Times New Roman"/>
              <a:cs typeface="Times New Roman"/>
              <a:sym typeface="Times New Roman"/>
            </a:endParaRPr>
          </a:p>
          <a:p>
            <a:pPr indent="0" lvl="0" marL="0" rtl="0" algn="l">
              <a:spcBef>
                <a:spcPts val="0"/>
              </a:spcBef>
              <a:spcAft>
                <a:spcPts val="0"/>
              </a:spcAft>
              <a:buNone/>
            </a:pPr>
            <a:r>
              <a:rPr lang="en" sz="1700">
                <a:latin typeface="Times New Roman"/>
                <a:ea typeface="Times New Roman"/>
                <a:cs typeface="Times New Roman"/>
                <a:sym typeface="Times New Roman"/>
              </a:rPr>
              <a:t>Create a new dataframe of the borough Kensington and Chelsea.</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10" name="Google Shape;110;p21"/>
          <p:cNvSpPr txBox="1"/>
          <p:nvPr>
            <p:ph idx="1" type="body"/>
          </p:nvPr>
        </p:nvSpPr>
        <p:spPr>
          <a:xfrm>
            <a:off x="311700" y="1608800"/>
            <a:ext cx="8520600" cy="2959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1" name="Google Shape;111;p21"/>
          <p:cNvPicPr preferRelativeResize="0"/>
          <p:nvPr/>
        </p:nvPicPr>
        <p:blipFill>
          <a:blip r:embed="rId3">
            <a:alphaModFix/>
          </a:blip>
          <a:stretch>
            <a:fillRect/>
          </a:stretch>
        </p:blipFill>
        <p:spPr>
          <a:xfrm>
            <a:off x="311700" y="1702750"/>
            <a:ext cx="8520600" cy="2689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