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260" r:id="rId4"/>
    <p:sldId id="269" r:id="rId5"/>
    <p:sldId id="261" r:id="rId6"/>
    <p:sldId id="263" r:id="rId7"/>
    <p:sldId id="271" r:id="rId8"/>
    <p:sldId id="360" r:id="rId9"/>
    <p:sldId id="272" r:id="rId10"/>
    <p:sldId id="275" r:id="rId11"/>
    <p:sldId id="274" r:id="rId12"/>
    <p:sldId id="276" r:id="rId13"/>
    <p:sldId id="361" r:id="rId14"/>
    <p:sldId id="283" r:id="rId15"/>
    <p:sldId id="282" r:id="rId16"/>
    <p:sldId id="284" r:id="rId17"/>
    <p:sldId id="285" r:id="rId18"/>
    <p:sldId id="362" r:id="rId19"/>
    <p:sldId id="305" r:id="rId20"/>
    <p:sldId id="290" r:id="rId21"/>
    <p:sldId id="328" r:id="rId22"/>
    <p:sldId id="329" r:id="rId23"/>
    <p:sldId id="330" r:id="rId24"/>
    <p:sldId id="353" r:id="rId25"/>
    <p:sldId id="359" r:id="rId26"/>
    <p:sldId id="33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88" r:id="rId39"/>
    <p:sldId id="374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08" r:id="rId51"/>
    <p:sldId id="309" r:id="rId52"/>
    <p:sldId id="313" r:id="rId53"/>
    <p:sldId id="314" r:id="rId54"/>
    <p:sldId id="320" r:id="rId55"/>
    <p:sldId id="345" r:id="rId56"/>
    <p:sldId id="346" r:id="rId57"/>
    <p:sldId id="347" r:id="rId58"/>
    <p:sldId id="348" r:id="rId59"/>
    <p:sldId id="355" r:id="rId60"/>
    <p:sldId id="349" r:id="rId61"/>
    <p:sldId id="389" r:id="rId62"/>
    <p:sldId id="351" r:id="rId63"/>
    <p:sldId id="352" r:id="rId64"/>
    <p:sldId id="387" r:id="rId65"/>
    <p:sldId id="386" r:id="rId66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256"/>
          </p14:sldIdLst>
        </p14:section>
        <p14:section name="Pre-lecture" id="{0D0E1760-1495-464F-A842-17B3D6ACA177}">
          <p14:sldIdLst>
            <p14:sldId id="258"/>
            <p14:sldId id="260"/>
          </p14:sldIdLst>
        </p14:section>
        <p14:section name="Supervised learning: The general setting" id="{C4BCC165-8189-2445-B6A6-3DCF56820843}">
          <p14:sldIdLst>
            <p14:sldId id="269"/>
            <p14:sldId id="261"/>
            <p14:sldId id="263"/>
          </p14:sldIdLst>
        </p14:section>
        <p14:section name="Linear threshold units" id="{97FC2CE5-603F-5440-B7A4-BE1DD6F96318}">
          <p14:sldIdLst>
            <p14:sldId id="271"/>
            <p14:sldId id="360"/>
            <p14:sldId id="272"/>
            <p14:sldId id="275"/>
            <p14:sldId id="274"/>
            <p14:sldId id="276"/>
            <p14:sldId id="361"/>
          </p14:sldIdLst>
        </p14:section>
        <p14:section name="The perceptron algorithm" id="{5B89E23A-43DB-D94A-BC7B-352DEE7D2B6B}">
          <p14:sldIdLst>
            <p14:sldId id="283"/>
            <p14:sldId id="282"/>
            <p14:sldId id="284"/>
            <p14:sldId id="285"/>
            <p14:sldId id="362"/>
            <p14:sldId id="305"/>
            <p14:sldId id="290"/>
          </p14:sldIdLst>
        </p14:section>
        <p14:section name="loss-minimization" id="{7AA90F59-741B-4248-85B2-E4FA73AFF392}">
          <p14:sldIdLst>
            <p14:sldId id="328"/>
            <p14:sldId id="329"/>
            <p14:sldId id="330"/>
            <p14:sldId id="353"/>
            <p14:sldId id="359"/>
            <p14:sldId id="33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88"/>
            <p14:sldId id="374"/>
          </p14:sldIdLst>
        </p14:section>
        <p14:section name="loss-functions" id="{C036814B-00CA-2542-AB46-443278614E16}">
          <p14:sldIdLst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svm" id="{4F425236-4B25-C044-85DC-CAB0EF4FF556}">
          <p14:sldIdLst>
            <p14:sldId id="308"/>
            <p14:sldId id="309"/>
            <p14:sldId id="313"/>
            <p14:sldId id="314"/>
            <p14:sldId id="320"/>
          </p14:sldIdLst>
        </p14:section>
        <p14:section name="logistic-regression" id="{AEE4207F-F25E-2A4E-A4D8-F75F5877E6A8}">
          <p14:sldIdLst>
            <p14:sldId id="345"/>
            <p14:sldId id="346"/>
            <p14:sldId id="347"/>
            <p14:sldId id="348"/>
            <p14:sldId id="355"/>
            <p14:sldId id="349"/>
            <p14:sldId id="389"/>
            <p14:sldId id="351"/>
            <p14:sldId id="352"/>
            <p14:sldId id="38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 autoAdjust="0"/>
    <p:restoredTop sz="86344" autoAdjust="0"/>
  </p:normalViewPr>
  <p:slideViewPr>
    <p:cSldViewPr snapToGrid="0" snapToObjects="1">
      <p:cViewPr>
        <p:scale>
          <a:sx n="90" d="100"/>
          <a:sy n="90" d="100"/>
        </p:scale>
        <p:origin x="4336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tags" Target="tags/tag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7B8-29AF-2C45-94BF-5A6CDC07A428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CF0-B9A0-6D46-9492-AA992825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AAA7-D9B1-F74A-A13F-0F26ACF75A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702B-FA0B-CF46-9979-707E2640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09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1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Review: 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06240" y="1402080"/>
            <a:ext cx="0" cy="492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63040" y="3677920"/>
            <a:ext cx="5953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75242" y="2085816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70960" y="1693654"/>
            <a:ext cx="1139937" cy="1725672"/>
            <a:chOff x="4514116" y="4353838"/>
            <a:chExt cx="1139937" cy="1725672"/>
          </a:xfrm>
        </p:grpSpPr>
        <p:sp>
          <p:nvSpPr>
            <p:cNvPr id="28" name="TextBox 27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6800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1209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33677" y="4030414"/>
            <a:ext cx="1139937" cy="1725672"/>
            <a:chOff x="4514116" y="4353838"/>
            <a:chExt cx="1139937" cy="1725672"/>
          </a:xfrm>
        </p:grpSpPr>
        <p:sp>
          <p:nvSpPr>
            <p:cNvPr id="53" name="TextBox 52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35263" y="4523640"/>
            <a:ext cx="1439604" cy="1044952"/>
            <a:chOff x="4309398" y="2394188"/>
            <a:chExt cx="1439604" cy="1044952"/>
          </a:xfrm>
        </p:grpSpPr>
        <p:sp>
          <p:nvSpPr>
            <p:cNvPr id="73" name="TextBox 7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08320" y="1130388"/>
            <a:ext cx="47756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 line can be drawn to separate the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18160" y="3934543"/>
            <a:ext cx="7467600" cy="60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trick: Change the representation</a:t>
            </a:r>
            <a:endParaRPr lang="en-US" i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627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206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784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1363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1035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6144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2192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27711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19415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67151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14887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62623" y="3820160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95278" y="2122714"/>
            <a:ext cx="593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points are not separable in 1-dimension by a line</a:t>
            </a:r>
          </a:p>
          <a:p>
            <a:endParaRPr lang="en-US" sz="2000" dirty="0"/>
          </a:p>
          <a:p>
            <a:r>
              <a:rPr lang="en-US" sz="2000" dirty="0" smtClean="0"/>
              <a:t>What is a one-dimensional line, by the way?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functions are linearly separable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38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trick: Use feature </a:t>
            </a:r>
            <a:r>
              <a:rPr lang="en-US" i="1" dirty="0" smtClean="0"/>
              <a:t>conjunctions</a:t>
            </a:r>
            <a:endParaRPr lang="en-US" i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64195" y="2461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1900" y="31522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97685" y="375166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03470" y="40971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00199" y="449596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05984" y="40158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11769" y="35281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17551" y="29287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09255" y="44920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56991" y="4837472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04727" y="4943425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52463" y="4829934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6980" y="1642050"/>
            <a:ext cx="713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Transform points: Represent each point x in 2 dimensions by (x,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5043715"/>
            <a:ext cx="79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549214" y="1966406"/>
            <a:ext cx="22786" cy="351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" y="4015822"/>
            <a:ext cx="8117840" cy="131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1900" y="5477599"/>
            <a:ext cx="514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the data is linearly separable in this space!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functions are linearly separable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Linear classifiers are an expressive hypothesis class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functions are linear</a:t>
            </a:r>
          </a:p>
          <a:p>
            <a:pPr lvl="1"/>
            <a:r>
              <a:rPr lang="en-US" dirty="0" smtClean="0"/>
              <a:t>Conjunctions, disjunctions</a:t>
            </a:r>
          </a:p>
          <a:p>
            <a:pPr lvl="1"/>
            <a:r>
              <a:rPr lang="en-US" dirty="0" smtClean="0">
                <a:latin typeface="Calibri"/>
              </a:rPr>
              <a:t>At least m-of-n functions</a:t>
            </a:r>
          </a:p>
          <a:p>
            <a:endParaRPr lang="en-US" dirty="0" smtClean="0">
              <a:latin typeface="Calibri"/>
            </a:endParaRPr>
          </a:p>
          <a:p>
            <a:r>
              <a:rPr lang="en-US" dirty="0" smtClean="0">
                <a:latin typeface="Calibri"/>
              </a:rPr>
              <a:t>Often a good guess for a hypothesis space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Calibri"/>
              </a:rPr>
              <a:t>If we know a good feature representation</a:t>
            </a:r>
            <a:endParaRPr lang="en-US" i="1" dirty="0">
              <a:solidFill>
                <a:schemeClr val="accent1"/>
              </a:solidFill>
              <a:latin typeface="Calibri"/>
            </a:endParaRPr>
          </a:p>
          <a:p>
            <a:endParaRPr lang="en-US" dirty="0" smtClean="0">
              <a:latin typeface="Calibri"/>
            </a:endParaRPr>
          </a:p>
          <a:p>
            <a:r>
              <a:rPr lang="en-US" dirty="0" smtClean="0">
                <a:latin typeface="Calibri"/>
              </a:rPr>
              <a:t>Some functions are not linear</a:t>
            </a:r>
          </a:p>
          <a:p>
            <a:pPr lvl="1"/>
            <a:r>
              <a:rPr lang="en-US" dirty="0" smtClean="0">
                <a:latin typeface="Calibri"/>
              </a:rPr>
              <a:t>The XOR function</a:t>
            </a:r>
          </a:p>
          <a:p>
            <a:pPr lvl="1"/>
            <a:r>
              <a:rPr lang="en-US" dirty="0" smtClean="0">
                <a:latin typeface="Calibri"/>
              </a:rPr>
              <a:t>Non-trivial Boolean functions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9287" y="4440764"/>
            <a:ext cx="3243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We will see later in the class that many structured predictors are linear functions too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Perceptron </a:t>
            </a:r>
            <a:r>
              <a:rPr lang="en-US" dirty="0" smtClean="0">
                <a:solidFill>
                  <a:schemeClr val="accent1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Rosenblatt 1958</a:t>
            </a:r>
          </a:p>
          <a:p>
            <a:endParaRPr lang="en-US" dirty="0"/>
          </a:p>
          <a:p>
            <a:r>
              <a:rPr lang="en-US" dirty="0" smtClean="0"/>
              <a:t>The goal is to find a separating </a:t>
            </a:r>
            <a:r>
              <a:rPr lang="en-US" dirty="0" err="1" smtClean="0"/>
              <a:t>hyperplane</a:t>
            </a:r>
            <a:endParaRPr lang="en-US" dirty="0"/>
          </a:p>
          <a:p>
            <a:pPr lvl="1"/>
            <a:r>
              <a:rPr lang="en-US" dirty="0" smtClean="0"/>
              <a:t>For separable data, guaranteed to find one</a:t>
            </a:r>
          </a:p>
          <a:p>
            <a:pPr lvl="1"/>
            <a:endParaRPr lang="en-US" dirty="0"/>
          </a:p>
          <a:p>
            <a:r>
              <a:rPr lang="en-US" dirty="0" smtClean="0"/>
              <a:t>An online algorithm</a:t>
            </a:r>
          </a:p>
          <a:p>
            <a:pPr lvl="1"/>
            <a:r>
              <a:rPr lang="en-US" dirty="0" smtClean="0"/>
              <a:t>Processes one example at a time</a:t>
            </a:r>
          </a:p>
          <a:p>
            <a:endParaRPr lang="en-US" dirty="0" smtClean="0"/>
          </a:p>
          <a:p>
            <a:r>
              <a:rPr lang="en-US" dirty="0" smtClean="0"/>
              <a:t>Several variants exist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Shuffle the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/>
              <a:t>in </a:t>
            </a:r>
            <a:r>
              <a:rPr lang="en-US" dirty="0" smtClean="0"/>
              <a:t>D</a:t>
            </a:r>
            <a:r>
              <a:rPr lang="en-US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≠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training set D = {(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)},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y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b="1" dirty="0"/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Shuffle the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/>
              <a:t>x</a:t>
            </a:r>
            <a:r>
              <a:rPr lang="en-US" dirty="0"/>
              <a:t>, y) in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Predict y’ =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If y ≠ y’, update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+ y </a:t>
            </a:r>
            <a:r>
              <a:rPr lang="en-US" b="1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b="1" dirty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Prediction: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37987" y="4318635"/>
            <a:ext cx="3970733" cy="1004610"/>
            <a:chOff x="4959907" y="4033520"/>
            <a:chExt cx="3970733" cy="1004610"/>
          </a:xfrm>
        </p:grpSpPr>
        <p:sp>
          <p:nvSpPr>
            <p:cNvPr id="5" name="TextBox 4"/>
            <p:cNvSpPr txBox="1"/>
            <p:nvPr/>
          </p:nvSpPr>
          <p:spPr>
            <a:xfrm>
              <a:off x="5872480" y="4114800"/>
              <a:ext cx="305816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Update only on an error. </a:t>
              </a:r>
            </a:p>
            <a:p>
              <a:r>
                <a:rPr lang="en-US" dirty="0" smtClean="0"/>
                <a:t>Perceptron is an mistake-driven algorithm.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959907" y="4033520"/>
              <a:ext cx="912574" cy="284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34714" y="2482334"/>
            <a:ext cx="5195926" cy="369332"/>
            <a:chOff x="3734714" y="2482334"/>
            <a:chExt cx="5195926" cy="369332"/>
          </a:xfrm>
        </p:grpSpPr>
        <p:sp>
          <p:nvSpPr>
            <p:cNvPr id="10" name="Rectangle 9"/>
            <p:cNvSpPr/>
            <p:nvPr/>
          </p:nvSpPr>
          <p:spPr>
            <a:xfrm>
              <a:off x="4959907" y="2482334"/>
              <a:ext cx="3970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is a </a:t>
              </a:r>
              <a:r>
                <a:rPr lang="en-US" dirty="0" err="1"/>
                <a:t>hyperparameter</a:t>
              </a:r>
              <a:r>
                <a:rPr lang="en-US" dirty="0"/>
                <a:t> to the </a:t>
              </a:r>
              <a:r>
                <a:rPr lang="en-US" dirty="0" smtClean="0"/>
                <a:t>algorithm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734714" y="2667000"/>
              <a:ext cx="1225193" cy="83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016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there exist a set of weights that are consistent with the data (i.e. the data is linearly separable), the perceptron algorithm will </a:t>
            </a:r>
            <a:r>
              <a:rPr lang="en-US" dirty="0" smtClean="0"/>
              <a:t>converge after a finite number of updates.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Novikoff</a:t>
            </a:r>
            <a:r>
              <a:rPr lang="en-US" dirty="0" smtClean="0"/>
              <a:t> 1962]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separable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</a:p>
          <a:p>
            <a:pPr lvl="1"/>
            <a:r>
              <a:rPr lang="en-US" dirty="0" smtClean="0"/>
              <a:t>Perceptron makes no assumption about data distribution</a:t>
            </a:r>
          </a:p>
          <a:p>
            <a:pPr lvl="1"/>
            <a:r>
              <a:rPr lang="en-US" dirty="0" smtClean="0"/>
              <a:t>Even adversarial</a:t>
            </a:r>
          </a:p>
          <a:p>
            <a:pPr lvl="1"/>
            <a:r>
              <a:rPr lang="en-US" dirty="0" smtClean="0"/>
              <a:t>After a fixed number of mistakes, you are done. Don’t even need to see any more data</a:t>
            </a:r>
          </a:p>
          <a:p>
            <a:endParaRPr lang="en-US" dirty="0" smtClean="0"/>
          </a:p>
          <a:p>
            <a:r>
              <a:rPr lang="en-US" dirty="0" smtClean="0"/>
              <a:t>The bad news: Real world is not linearly separable</a:t>
            </a:r>
          </a:p>
          <a:p>
            <a:pPr lvl="1"/>
            <a:r>
              <a:rPr lang="en-US" dirty="0" smtClean="0"/>
              <a:t>Can’t expect to </a:t>
            </a:r>
            <a:r>
              <a:rPr lang="en-US" i="1" dirty="0" smtClean="0"/>
              <a:t>never </a:t>
            </a:r>
            <a:r>
              <a:rPr lang="en-US" dirty="0" smtClean="0"/>
              <a:t>make mistakes again</a:t>
            </a:r>
          </a:p>
          <a:p>
            <a:pPr lvl="1"/>
            <a:r>
              <a:rPr lang="en-US" dirty="0" smtClean="0"/>
              <a:t>What can we do: more features, try to be linearly separable if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broad overview of structured prediction</a:t>
            </a:r>
          </a:p>
          <a:p>
            <a:endParaRPr lang="en-US" dirty="0"/>
          </a:p>
          <a:p>
            <a:r>
              <a:rPr lang="en-US" dirty="0" smtClean="0"/>
              <a:t>The different aspects of the area</a:t>
            </a:r>
          </a:p>
          <a:p>
            <a:pPr lvl="1"/>
            <a:r>
              <a:rPr lang="en-US" dirty="0" smtClean="0"/>
              <a:t>Basically the syllabus of the class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rgbClr val="CC3333"/>
                </a:solidFill>
              </a:rPr>
              <a:t>Questions?</a:t>
            </a:r>
            <a:endParaRPr lang="en-US" i="1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version: Return the final weight vector</a:t>
            </a:r>
          </a:p>
          <a:p>
            <a:endParaRPr lang="en-US" dirty="0" smtClean="0"/>
          </a:p>
          <a:p>
            <a:r>
              <a:rPr lang="en-US" dirty="0" smtClean="0"/>
              <a:t>Averaged perceptron</a:t>
            </a:r>
          </a:p>
          <a:p>
            <a:pPr lvl="1"/>
            <a:r>
              <a:rPr lang="en-US" dirty="0" smtClean="0"/>
              <a:t>Returns the average weight vector from the entire training time (</a:t>
            </a:r>
            <a:r>
              <a:rPr lang="en-US" dirty="0" err="1" smtClean="0"/>
              <a:t>i.e</a:t>
            </a:r>
            <a:r>
              <a:rPr lang="en-US" dirty="0" smtClean="0"/>
              <a:t> longer surviving weight vectors get more say)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Widely used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practical approximation of the Voted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Learning as </a:t>
            </a:r>
            <a:r>
              <a:rPr lang="en-US" dirty="0" smtClean="0">
                <a:solidFill>
                  <a:schemeClr val="accent1"/>
                </a:solidFill>
              </a:rPr>
              <a:t>optimization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The general idea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Stochastic gradient descent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Loss functions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Collect some annotated data. More is generally better</a:t>
            </a:r>
          </a:p>
          <a:p>
            <a:endParaRPr lang="en-US" dirty="0" smtClean="0"/>
          </a:p>
          <a:p>
            <a:r>
              <a:rPr lang="en-US" dirty="0" smtClean="0"/>
              <a:t>Pick a hypothesis class (also called model)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linear classifiers, deep neural networks</a:t>
            </a:r>
          </a:p>
          <a:p>
            <a:pPr lvl="1"/>
            <a:r>
              <a:rPr lang="en-US" dirty="0" smtClean="0"/>
              <a:t>Also, decide on how to impose a preference over hypotheses</a:t>
            </a:r>
          </a:p>
          <a:p>
            <a:endParaRPr lang="en-US" dirty="0" smtClean="0"/>
          </a:p>
          <a:p>
            <a:r>
              <a:rPr lang="en-US" dirty="0" smtClean="0"/>
              <a:t>Choose a </a:t>
            </a:r>
            <a:r>
              <a:rPr lang="en-US" dirty="0" smtClean="0">
                <a:solidFill>
                  <a:schemeClr val="accent1"/>
                </a:solidFill>
              </a:rPr>
              <a:t>loss function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negative log-likelihood, hinge loss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Decide on how to penalize incorrect decisions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Minimize the expected loss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Set derivative to </a:t>
            </a:r>
            <a:r>
              <a:rPr lang="en-US" dirty="0" smtClean="0">
                <a:solidFill>
                  <a:srgbClr val="333333"/>
                </a:solidFill>
              </a:rPr>
              <a:t>zero and solve on paper, typically a more </a:t>
            </a:r>
            <a:r>
              <a:rPr lang="en-US" dirty="0" smtClean="0">
                <a:solidFill>
                  <a:srgbClr val="333333"/>
                </a:solidFill>
              </a:rPr>
              <a:t>complex algorithm</a:t>
            </a:r>
          </a:p>
          <a:p>
            <a:pPr marL="514350" lvl="1" indent="0">
              <a:buNone/>
            </a:pPr>
            <a:endParaRPr lang="en-US" dirty="0" smtClean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14824" y="3152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700338"/>
            <a:ext cx="8458200" cy="3656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714875"/>
            <a:ext cx="8458200" cy="16414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Learning =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</a:t>
            </a:r>
            <a:r>
              <a:rPr lang="en-US" sz="2400" dirty="0" smtClean="0"/>
              <a:t>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need something </a:t>
            </a:r>
            <a:r>
              <a:rPr lang="en-US" sz="2400" dirty="0" smtClean="0"/>
              <a:t>that </a:t>
            </a:r>
            <a:r>
              <a:rPr lang="en-US" sz="2400" dirty="0"/>
              <a:t>biases the learner towards simpler </a:t>
            </a:r>
            <a:r>
              <a:rPr lang="en-US" sz="2400" dirty="0" smtClean="0"/>
              <a:t>hypotheses</a:t>
            </a:r>
          </a:p>
          <a:p>
            <a:r>
              <a:rPr lang="en-US" sz="2400" dirty="0" smtClean="0"/>
              <a:t>Achieved using a </a:t>
            </a:r>
            <a:r>
              <a:rPr lang="en-US" sz="2400" dirty="0" err="1" smtClean="0">
                <a:solidFill>
                  <a:srgbClr val="3366CC"/>
                </a:solidFill>
              </a:rPr>
              <a:t>regularizer</a:t>
            </a:r>
            <a:r>
              <a:rPr lang="en-US" sz="2400" dirty="0" smtClean="0"/>
              <a:t>, which penalizes complex hypotheses</a:t>
            </a:r>
          </a:p>
          <a:p>
            <a:r>
              <a:rPr lang="en-US" sz="2400" dirty="0"/>
              <a:t>Capacity control </a:t>
            </a:r>
            <a:r>
              <a:rPr lang="en-US" sz="2400" dirty="0" smtClean="0"/>
              <a:t>for better </a:t>
            </a:r>
            <a:r>
              <a:rPr lang="en-US" sz="2400" dirty="0"/>
              <a:t>generalization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 Region 2015-03-24 at 22.21.2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6" y="2212040"/>
            <a:ext cx="3447143" cy="803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286" y="3210802"/>
            <a:ext cx="2753478" cy="4001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Is there a problem here?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9306" y="3210802"/>
            <a:ext cx="126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Overfitting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116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Learnin</a:t>
                </a:r>
                <a:r>
                  <a:rPr lang="en-US" dirty="0"/>
                  <a:t>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regularizer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C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baseline="30000" dirty="0" smtClean="0"/>
              </a:p>
              <a:p>
                <a:r>
                  <a:rPr lang="en-US" dirty="0" smtClean="0"/>
                  <a:t>With </a:t>
                </a:r>
                <a:r>
                  <a:rPr lang="en-US" dirty="0"/>
                  <a:t>L2 </a:t>
                </a:r>
                <a:r>
                  <a:rPr lang="en-US" dirty="0" smtClean="0"/>
                  <a:t>regularization: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lang="en-US" sz="2400" b="0" i="1">
                            <a:latin typeface="Cambria Math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𝑤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Learnin</a:t>
                </a:r>
                <a:r>
                  <a:rPr lang="en-US" dirty="0"/>
                  <a:t>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regularizer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C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baseline="30000" dirty="0" smtClean="0"/>
              </a:p>
              <a:p>
                <a:r>
                  <a:rPr lang="en-US" dirty="0" smtClean="0"/>
                  <a:t>With </a:t>
                </a:r>
                <a:r>
                  <a:rPr lang="en-US" dirty="0"/>
                  <a:t>L2 </a:t>
                </a:r>
                <a:r>
                  <a:rPr lang="en-US" dirty="0" smtClean="0"/>
                  <a:t>regularization: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lang="en-US" sz="2400" b="0" i="1">
                            <a:latin typeface="Cambria Math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𝑤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baseline="30000" dirty="0"/>
              </a:p>
              <a:p>
                <a:r>
                  <a:rPr lang="en-US" dirty="0"/>
                  <a:t>What is a </a:t>
                </a:r>
                <a:r>
                  <a:rPr lang="en-US" dirty="0">
                    <a:solidFill>
                      <a:srgbClr val="3366CC"/>
                    </a:solidFill>
                  </a:rPr>
                  <a:t>loss function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Loss functions should penalize mistakes</a:t>
                </a:r>
              </a:p>
              <a:p>
                <a:pPr lvl="1"/>
                <a:r>
                  <a:rPr lang="en-US" dirty="0"/>
                  <a:t>We are minimizing average loss over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train in such a regime?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Suppose we have a predictor F that maps inputs x to </a:t>
                </a:r>
                <a:r>
                  <a:rPr lang="en-US" dirty="0" smtClean="0"/>
                  <a:t>a score F(x</a:t>
                </a:r>
                <a:r>
                  <a:rPr lang="en-US" dirty="0" smtClean="0"/>
                  <a:t>, w</a:t>
                </a:r>
                <a:r>
                  <a:rPr lang="en-US" dirty="0" smtClean="0"/>
                  <a:t>) that is </a:t>
                </a:r>
                <a:r>
                  <a:rPr lang="en-US" dirty="0" err="1" smtClean="0"/>
                  <a:t>thresholded</a:t>
                </a:r>
                <a:r>
                  <a:rPr lang="en-US" dirty="0" smtClean="0"/>
                  <a:t> to get a label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Here w are the parameters that define the function</a:t>
                </a:r>
              </a:p>
              <a:p>
                <a:pPr lvl="1"/>
                <a:r>
                  <a:rPr lang="en-US" dirty="0" smtClean="0"/>
                  <a:t>Say F is a differentiable function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 do we use a labeled training set to learn the weights i.e. solve this minimization problem?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>
                              <a:latin typeface="Cambria Math" charset="0"/>
                            </a:rPr>
                            <m:t>𝑤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could compute the gradient of F and </a:t>
                </a:r>
                <a:r>
                  <a:rPr lang="en-US" dirty="0" err="1" smtClean="0"/>
                  <a:t>decend</a:t>
                </a:r>
                <a:r>
                  <a:rPr lang="en-US" dirty="0" smtClean="0"/>
                  <a:t> the gradient to minimize the loss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830" r="-192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329238"/>
            <a:ext cx="8229600" cy="796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Supervised learning, Binary classification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</a:t>
            </a:r>
            <a:r>
              <a:rPr lang="en-US" dirty="0" smtClean="0">
                <a:solidFill>
                  <a:srgbClr val="333333"/>
                </a:solidFill>
              </a:rPr>
              <a:t>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train in such a regime?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we have a predictor F that maps inputs x to a score F(x, w) that is </a:t>
                </a:r>
                <a:r>
                  <a:rPr lang="en-US" dirty="0" err="1"/>
                  <a:t>thresholded</a:t>
                </a:r>
                <a:r>
                  <a:rPr lang="en-US" dirty="0"/>
                  <a:t> to get a label</a:t>
                </a:r>
              </a:p>
              <a:p>
                <a:pPr lvl="1"/>
                <a:r>
                  <a:rPr lang="en-US" dirty="0" smtClean="0"/>
                  <a:t>Here </a:t>
                </a:r>
                <a:r>
                  <a:rPr lang="en-US" dirty="0" smtClean="0"/>
                  <a:t>w are the parameters that define the function</a:t>
                </a:r>
              </a:p>
              <a:p>
                <a:pPr lvl="1"/>
                <a:r>
                  <a:rPr lang="en-US" dirty="0" smtClean="0"/>
                  <a:t>Say F is a differentiable function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How do we use a labeled training set to learn the weights i.e. solve this minimization problem?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>
                              <a:latin typeface="Cambria Math" charset="0"/>
                            </a:rPr>
                            <m:t>𝑤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could compute the gradient of </a:t>
                </a:r>
                <a:r>
                  <a:rPr lang="en-US" dirty="0" smtClean="0"/>
                  <a:t>the loss and </a:t>
                </a:r>
                <a:r>
                  <a:rPr lang="en-US" dirty="0" smtClean="0"/>
                  <a:t>descend along that direction to </a:t>
                </a:r>
                <a:r>
                  <a:rPr lang="en-US" dirty="0" smtClean="0"/>
                  <a:t>minimize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830" r="-192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79929" y="2770094"/>
            <a:ext cx="6683189" cy="23801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79929" y="3160058"/>
            <a:ext cx="6683189" cy="19901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3376" y="3634582"/>
            <a:ext cx="6683189" cy="16405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3376" y="4303059"/>
            <a:ext cx="6683189" cy="972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186" y="4714925"/>
            <a:ext cx="2042160" cy="64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mmi10"/>
                <a:ea typeface="cmmi10"/>
                <a:cs typeface="cmmi10"/>
              </a:rPr>
              <a:t>°</a:t>
            </a:r>
            <a:r>
              <a:rPr lang="en-US" sz="1600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sz="1600" dirty="0" smtClean="0"/>
              <a:t>: learning rate, many tweaks possible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gradient descent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training set S = {(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)}, 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&lt;</a:t>
                </a:r>
                <a:r>
                  <a:rPr lang="en-US" baseline="30000" dirty="0" smtClean="0"/>
                  <a:t>d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parameters </a:t>
                </a:r>
                <a:r>
                  <a:rPr lang="en-US" dirty="0" smtClean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each training example (</a:t>
                </a:r>
                <a:r>
                  <a:rPr lang="en-US" b="1" dirty="0">
                    <a:latin typeface="cmr10"/>
                    <a:cs typeface="cmr10"/>
                  </a:rPr>
                  <a:t>x</a:t>
                </a:r>
                <a:r>
                  <a:rPr lang="en-US" baseline="-25000" dirty="0">
                    <a:latin typeface="cmmi10"/>
                    <a:cs typeface="cmmi10"/>
                  </a:rPr>
                  <a:t>i</a:t>
                </a:r>
                <a:r>
                  <a:rPr lang="en-US" dirty="0"/>
                  <a:t>, </a:t>
                </a:r>
                <a:r>
                  <a:rPr lang="en-US" dirty="0" err="1">
                    <a:latin typeface="cmr10"/>
                    <a:cs typeface="cmr10"/>
                  </a:rPr>
                  <a:t>y</a:t>
                </a:r>
                <a:r>
                  <a:rPr lang="en-US" baseline="-25000" dirty="0" err="1">
                    <a:latin typeface="cmmi10"/>
                    <a:cs typeface="cmmi10"/>
                  </a:rPr>
                  <a:t>i</a:t>
                </a:r>
                <a:r>
                  <a:rPr lang="en-US" dirty="0"/>
                  <a:t>)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S:</a:t>
                </a:r>
              </a:p>
              <a:p>
                <a:pPr marL="1314450" lvl="2" indent="-514350"/>
                <a:r>
                  <a:rPr lang="en-US" dirty="0" smtClean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 smtClean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 rotWithShape="0">
                <a:blip r:embed="rId2"/>
                <a:stretch>
                  <a:fillRect l="-1556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186" y="4714925"/>
            <a:ext cx="2042160" cy="64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mmi10"/>
                <a:ea typeface="cmmi10"/>
                <a:cs typeface="cmmi10"/>
              </a:rPr>
              <a:t>°</a:t>
            </a:r>
            <a:r>
              <a:rPr lang="en-US" sz="1600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sz="1600" dirty="0" smtClean="0"/>
              <a:t>: learning rate, many tweaks possible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180261" y="1908313"/>
            <a:ext cx="2879477" cy="61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ea typeface="cmmi10"/>
                <a:cs typeface="cmmi10"/>
              </a:rPr>
              <a:t>If the objective is </a:t>
            </a:r>
            <a:r>
              <a:rPr lang="en-US" sz="1600" dirty="0" smtClean="0">
                <a:solidFill>
                  <a:schemeClr val="accent2"/>
                </a:solidFill>
                <a:ea typeface="cmmi10"/>
                <a:cs typeface="cmmi10"/>
              </a:rPr>
              <a:t>not convex</a:t>
            </a:r>
            <a:r>
              <a:rPr lang="en-US" sz="1600" dirty="0">
                <a:ea typeface="cmmi10"/>
                <a:cs typeface="cmmi10"/>
              </a:rPr>
              <a:t>,</a:t>
            </a:r>
            <a:r>
              <a:rPr lang="en-US" sz="1600" dirty="0" smtClean="0">
                <a:ea typeface="cmmi10"/>
                <a:cs typeface="cmmi10"/>
              </a:rPr>
              <a:t> </a:t>
            </a:r>
            <a:r>
              <a:rPr lang="en-US" sz="1600" dirty="0">
                <a:ea typeface="cmmi10"/>
                <a:cs typeface="cmmi10"/>
              </a:rPr>
              <a:t>i</a:t>
            </a:r>
            <a:r>
              <a:rPr lang="en-US" sz="1600" dirty="0" smtClean="0">
                <a:ea typeface="cmmi10"/>
                <a:cs typeface="cmmi10"/>
              </a:rPr>
              <a:t>nitialization can be important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general 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we want to minimize a function that is the sum of other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Loop till convergence:</a:t>
                </a:r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randomly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{1, 2,⋯,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𝑠𝑡𝑒𝑝𝑠𝑖𝑧𝑒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0" smtClean="0">
                        <a:latin typeface="Cambria Math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variants of this idea</a:t>
            </a:r>
          </a:p>
          <a:p>
            <a:endParaRPr lang="en-US" dirty="0"/>
          </a:p>
          <a:p>
            <a:r>
              <a:rPr lang="en-US" dirty="0" smtClean="0"/>
              <a:t>Several named </a:t>
            </a:r>
            <a:r>
              <a:rPr lang="en-US" dirty="0" smtClean="0"/>
              <a:t>learning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err="1" smtClean="0"/>
              <a:t>AdaGrad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RMSProp</a:t>
            </a:r>
            <a:r>
              <a:rPr lang="en-US" dirty="0" smtClean="0"/>
              <a:t>, </a:t>
            </a:r>
            <a:r>
              <a:rPr lang="en-US" dirty="0" smtClean="0"/>
              <a:t>Adam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But the key components are the same. We need to</a:t>
            </a:r>
            <a:r>
              <a:rPr lang="mr-IN" dirty="0" smtClean="0"/>
              <a:t>…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sample a tiny subset of the data at each step 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compute the gradient of the loss using this subset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take a step in the negative direction of the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66CC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</a:t>
            </a:r>
            <a:r>
              <a:rPr lang="en-US" dirty="0" smtClean="0">
                <a:solidFill>
                  <a:srgbClr val="333333"/>
                </a:solidFill>
              </a:rPr>
              <a:t>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We need to think about the problem we have at hand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it a</a:t>
            </a:r>
            <a:r>
              <a:rPr lang="mr-IN" dirty="0" smtClean="0"/>
              <a:t>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Binary classification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Regression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Multi-class classification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 something else?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case is naturally paired with a different loss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ideal case for binary classification: </a:t>
            </a:r>
            <a:br>
              <a:rPr lang="en-US" dirty="0" smtClean="0"/>
            </a:br>
            <a:r>
              <a:rPr lang="en-US" dirty="0" smtClean="0"/>
              <a:t>The 0-1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Penalize classification mistakes between true label y and prediction y’ </a:t>
                </a:r>
                <a:endParaRPr lang="en-US" sz="2400" dirty="0"/>
              </a:p>
              <a:p>
                <a:pPr lvl="1"/>
                <a:endParaRPr lang="en-US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0−1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More generally, suppose we have a prediction function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charset="0"/>
                      </a:rPr>
                      <m:t>sgn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𝐹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𝑥</m:t>
                    </m:r>
                    <m:r>
                      <a:rPr lang="en-US" sz="2400" i="1" dirty="0" smtClean="0">
                        <a:latin typeface="Cambria Math" charset="0"/>
                      </a:rPr>
                      <m:t>, </m:t>
                    </m:r>
                    <m:r>
                      <a:rPr lang="en-US" sz="2400" i="1" dirty="0" smtClean="0">
                        <a:latin typeface="Cambria Math" charset="0"/>
                      </a:rPr>
                      <m:t>𝑤</m:t>
                    </m:r>
                    <m:r>
                      <a:rPr lang="en-US" sz="24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Note that F need not be linear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0−1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≤0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latin typeface="Cambria Math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 smtClean="0">
                                    <a:latin typeface="Cambria Math" charset="0"/>
                                  </a:rPr>
                                  <m:t>f</m:t>
                                </m:r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&gt;0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rgbClr val="3366CC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3366CC"/>
                    </a:solidFill>
                  </a:rPr>
                  <a:t>Minimizing 0-1 loss is intractable. Need surrogates	</a:t>
                </a:r>
                <a:endParaRPr lang="en-US" sz="2400" dirty="0">
                  <a:solidFill>
                    <a:srgbClr val="3366CC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3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loss functions exist</a:t>
            </a:r>
          </a:p>
          <a:p>
            <a:pPr lvl="1"/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9615" y="916480"/>
            <a:ext cx="23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smtClean="0"/>
              <a:t>binary classification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3027" y="2651054"/>
              <a:ext cx="8129588" cy="255181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68248"/>
                    <a:gridCol w="54613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Perceptron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𝑃𝑒𝑟𝑐𝑒𝑝𝑡𝑟𝑜𝑛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max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(0, −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Hinge (SVM)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𝐻𝑖𝑛𝑔𝑒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max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(0, 1−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Exponential (</a:t>
                          </a:r>
                          <a:r>
                            <a:rPr lang="en-US" sz="2000" dirty="0" err="1" smtClean="0"/>
                            <a:t>Adaboost</a:t>
                          </a:r>
                          <a:r>
                            <a:rPr lang="en-US" sz="2000" dirty="0" smtClean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𝐸𝑥𝑝𝑜𝑛𝑒𝑛𝑡𝑖𝑎𝑙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𝑦𝐹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Logistic loss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𝐿𝑜𝑔𝑖𝑠𝑡𝑖𝑐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𝑦𝐹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p>
                                </m:sSup>
                                <m:r>
                                  <a:rPr lang="en-US" sz="200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09373"/>
                  </p:ext>
                </p:extLst>
              </p:nvPr>
            </p:nvGraphicFramePr>
            <p:xfrm>
              <a:off x="583027" y="2651054"/>
              <a:ext cx="8129588" cy="255593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68248"/>
                    <a:gridCol w="5461340"/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Perceptron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4348" b="-273043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Hinge (SVM)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103448" b="-170690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Exponential (</a:t>
                          </a:r>
                          <a:r>
                            <a:rPr lang="en-US" sz="2000" dirty="0" err="1" smtClean="0"/>
                            <a:t>Adaboost</a:t>
                          </a:r>
                          <a:r>
                            <a:rPr lang="en-US" sz="2000" dirty="0" smtClean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205217" b="-72174"/>
                          </a:stretch>
                        </a:blipFill>
                      </a:tcPr>
                    </a:tc>
                  </a:tr>
                  <a:tr h="45281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Logistic loss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468000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36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Exponential: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𝐸𝑥𝑝𝑜𝑛𝑒𝑛𝑡𝑖𝑎𝑙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blipFill rotWithShape="0">
                <a:blip r:embed="rId7"/>
                <a:stretch>
                  <a:fillRect t="-4412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65124"/>
            <a:ext cx="1909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Exponential: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𝐸𝑥𝑝𝑜𝑛𝑒𝑛𝑡𝑖𝑎𝑙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blipFill rotWithShape="0">
                <a:blip r:embed="rId7"/>
                <a:stretch>
                  <a:fillRect t="-4412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71126" y="2451777"/>
                <a:ext cx="4058932" cy="4168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𝐿𝑜𝑔𝑖𝑠𝑡𝑖𝑐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log</m:t>
                      </m:r>
                      <m:r>
                        <a:rPr lang="en-US">
                          <a:latin typeface="Cambria Math" charset="0"/>
                        </a:rPr>
                        <m:t>(1+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  <m:r>
                        <a:rPr lang="en-US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26" y="2451777"/>
                <a:ext cx="4058932" cy="416845"/>
              </a:xfrm>
              <a:prstGeom prst="rect">
                <a:avLst/>
              </a:prstGeom>
              <a:blipFill rotWithShape="0">
                <a:blip r:embed="rId8"/>
                <a:stretch>
                  <a:fillRect t="-4348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6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a regression task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Real valued outputs</a:t>
                </a:r>
              </a:p>
              <a:p>
                <a:pPr lvl="1"/>
                <a:r>
                  <a:rPr lang="en-US" dirty="0" smtClean="0"/>
                  <a:t>That is, our model is a function F(x, w) that maps inputs x to a real number</a:t>
                </a:r>
              </a:p>
              <a:p>
                <a:pPr lvl="1"/>
                <a:r>
                  <a:rPr lang="en-US" dirty="0" smtClean="0"/>
                  <a:t>Parameterized by w</a:t>
                </a:r>
              </a:p>
              <a:p>
                <a:pPr lvl="1"/>
                <a:r>
                  <a:rPr lang="en-US" dirty="0" smtClean="0"/>
                  <a:t>The ground truth y is also a real number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natural loss function for this situation is the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squared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General setting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Given: Training examples of the form &lt;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charset="0"/>
                      </a:rPr>
                      <m:t>𝐱</m:t>
                    </m:r>
                    <m:r>
                      <a:rPr lang="en-US" sz="2400" b="0" i="1" dirty="0" smtClean="0">
                        <a:latin typeface="Cambria Math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 smtClean="0"/>
                  <a:t>&gt;</a:t>
                </a:r>
                <a:endParaRPr lang="en-US" sz="2400" dirty="0"/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is an unknown function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2400" dirty="0"/>
                  <a:t> is represented in a </a:t>
                </a:r>
                <a:r>
                  <a:rPr lang="en-US" sz="2400" i="1" dirty="0">
                    <a:solidFill>
                      <a:srgbClr val="3366CC"/>
                    </a:solidFill>
                  </a:rPr>
                  <a:t>feature space</a:t>
                </a:r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𝐱</m:t>
                    </m:r>
                    <m:r>
                      <a:rPr lang="en-US" i="1" dirty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{0,1}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𝐱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ℜ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For a training example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dirty="0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 smtClean="0"/>
                  <a:t>its </a:t>
                </a:r>
                <a:r>
                  <a:rPr lang="en-US" sz="2400" i="1" dirty="0" smtClean="0">
                    <a:solidFill>
                      <a:srgbClr val="3366CC"/>
                    </a:solidFill>
                  </a:rPr>
                  <a:t>label</a:t>
                </a:r>
                <a:endParaRPr lang="en-US" sz="2400" i="1" dirty="0">
                  <a:solidFill>
                    <a:srgbClr val="3366CC"/>
                  </a:solidFill>
                </a:endParaRPr>
              </a:p>
              <a:p>
                <a:endParaRPr lang="en-US" sz="2400" i="1" dirty="0">
                  <a:solidFill>
                    <a:srgbClr val="3366CC"/>
                  </a:solidFill>
                </a:endParaRPr>
              </a:p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Goal: Find a good approximation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endParaRPr lang="en-US" sz="2400" i="1" dirty="0">
                  <a:solidFill>
                    <a:schemeClr val="accent1"/>
                  </a:solidFill>
                </a:endParaRPr>
              </a:p>
              <a:p>
                <a:r>
                  <a:rPr lang="en-US" sz="2400" dirty="0"/>
                  <a:t>Different kinds of problems</a:t>
                </a:r>
              </a:p>
              <a:p>
                <a:pPr lvl="1"/>
                <a:r>
                  <a:rPr lang="en-US" dirty="0"/>
                  <a:t>Binary classification: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∈{−1, 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Multiclass classification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∈{1</m:t>
                    </m:r>
                    <m:r>
                      <a:rPr lang="en-US" b="0" i="1" dirty="0" smtClean="0">
                        <a:latin typeface="Cambria Math" charset="0"/>
                      </a:rPr>
                      <m:t>, 2,⋯,</m:t>
                    </m:r>
                    <m:r>
                      <a:rPr lang="en-US" b="0" i="1" dirty="0" smtClean="0">
                        <a:latin typeface="Cambria Math" charset="0"/>
                      </a:rPr>
                      <m:t>𝑘</m:t>
                    </m:r>
                    <m:r>
                      <a:rPr lang="en-US" i="1" dirty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ℜ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617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Support </a:t>
            </a:r>
            <a:r>
              <a:rPr lang="en-US" dirty="0">
                <a:solidFill>
                  <a:schemeClr val="accent1"/>
                </a:solidFill>
              </a:rPr>
              <a:t>vector </a:t>
            </a:r>
            <a:r>
              <a:rPr lang="en-US" dirty="0" smtClean="0">
                <a:solidFill>
                  <a:schemeClr val="accent1"/>
                </a:solidFill>
              </a:rPr>
              <a:t>machines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margin</a:t>
            </a:r>
            <a:r>
              <a:rPr lang="en-US" sz="2400" dirty="0" smtClean="0"/>
              <a:t> of a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 for a dataset is the distance between the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 and the data point nearest to it.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linear separator that maximizes the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Maximizing margin and minimizing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64" y="3974254"/>
            <a:ext cx="5856941" cy="114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8593" y="4877013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9162" y="4915152"/>
            <a:ext cx="278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for the prediction: The Hinge loss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93416" y="4168093"/>
            <a:ext cx="2898589" cy="567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linear separator that maximizes the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04064"/>
            <a:ext cx="406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Regularization term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Maximize the margin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Imposes a preference over the hypothesis space and pushes for better </a:t>
            </a:r>
            <a:r>
              <a:rPr lang="en-US" dirty="0" smtClean="0"/>
              <a:t>generalization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6588" y="2804064"/>
            <a:ext cx="406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Empirical Loss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Hinge loss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Penalizes weight vectors that make mistakes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97305" y="5301554"/>
            <a:ext cx="2847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C3333"/>
                </a:solidFill>
              </a:rPr>
              <a:t>hyper-parameter </a:t>
            </a:r>
            <a:r>
              <a:rPr lang="en-US" dirty="0" smtClean="0"/>
              <a:t>that controls the tradeoff between a large margin and a small hinge-loss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23647" y="2420471"/>
            <a:ext cx="687294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40000" y="2420471"/>
            <a:ext cx="557305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944471" y="2363695"/>
            <a:ext cx="576729" cy="2937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Logistic Regression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Regularized loss minimization: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linear classifiers:</a:t>
            </a:r>
          </a:p>
          <a:p>
            <a:endParaRPr lang="en-US" baseline="30000" dirty="0"/>
          </a:p>
          <a:p>
            <a:r>
              <a:rPr lang="en-US" dirty="0" smtClean="0"/>
              <a:t>SVM uses the hinge loss</a:t>
            </a:r>
            <a:endParaRPr lang="en-US" dirty="0"/>
          </a:p>
          <a:p>
            <a:endParaRPr lang="en-US" baseline="30000" dirty="0" smtClean="0"/>
          </a:p>
          <a:p>
            <a:r>
              <a:rPr lang="en-US" dirty="0" smtClean="0"/>
              <a:t>Another loss function: The logistic loss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Screen Region 2014-09-0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46" y="4902938"/>
            <a:ext cx="4572000" cy="570084"/>
          </a:xfrm>
          <a:prstGeom prst="rect">
            <a:avLst/>
          </a:prstGeom>
        </p:spPr>
      </p:pic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10" name="Picture 9" descr="Screen Region 2014-09-04 at 11.39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1" y="1563916"/>
            <a:ext cx="5188857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believe that the labels are distributed as follows given the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Predict label = 1 if P(1 | </a:t>
            </a:r>
            <a:r>
              <a:rPr lang="en-US" b="1" dirty="0"/>
              <a:t>x</a:t>
            </a:r>
            <a:r>
              <a:rPr lang="en-US" dirty="0"/>
              <a:t>,</a:t>
            </a:r>
            <a:r>
              <a:rPr lang="en-US" b="1" dirty="0"/>
              <a:t> w</a:t>
            </a:r>
            <a:r>
              <a:rPr lang="en-US" dirty="0"/>
              <a:t>) &gt; P(-1 |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Equivalent to predicting 1 if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57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believe that the labels are distributed as follows given the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log-likelihood</a:t>
            </a:r>
            <a:r>
              <a:rPr lang="en-US" dirty="0" smtClean="0"/>
              <a:t> of seeing a dataset D = {(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)} if the true weight vector was </a:t>
            </a:r>
            <a:r>
              <a:rPr lang="en-US" b="1" dirty="0" smtClean="0"/>
              <a:t>w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  <p:pic>
        <p:nvPicPr>
          <p:cNvPr id="7" name="Picture 6" descr="Screen Region 2014-09-04 at 11.4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271796"/>
            <a:ext cx="5080000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What is the probability of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ones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endParaRPr lang="en-US" sz="2000" b="0" i="1" dirty="0" smtClean="0">
                  <a:latin typeface="Cambria Math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human expert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Identify DNA binding sites</a:t>
            </a:r>
          </a:p>
          <a:p>
            <a:pPr lvl="1"/>
            <a:endParaRPr lang="en-US" dirty="0"/>
          </a:p>
          <a:p>
            <a:r>
              <a:rPr lang="en-US" dirty="0" smtClean="0"/>
              <a:t>Humans can perform a task, but can’t describe how they do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Object detection in 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desired function is hard to obtain in closed form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Stock market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80px-Normal_Distribution_PDF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52" y="3467488"/>
            <a:ext cx="2609463" cy="1667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distribution over the weight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prior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balances the tradeoff between the likelihood of the data and existing belief about the parameters</a:t>
            </a:r>
            <a:endParaRPr lang="en-US" dirty="0"/>
          </a:p>
          <a:p>
            <a:pPr lvl="1"/>
            <a:r>
              <a:rPr lang="en-US" dirty="0" smtClean="0"/>
              <a:t>Suppose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drawn independently from the normal distribution centered at zero with variance </a:t>
            </a:r>
            <a:r>
              <a:rPr lang="en-US" dirty="0" smtClean="0">
                <a:latin typeface="cmmi10"/>
                <a:ea typeface="cmmi10"/>
                <a:cs typeface="cmmi10"/>
              </a:rPr>
              <a:t>¾</a:t>
            </a:r>
            <a:r>
              <a:rPr lang="en-US" baseline="30000" dirty="0" smtClean="0">
                <a:latin typeface="cmmi10"/>
                <a:ea typeface="cmmi10"/>
                <a:cs typeface="cmmi10"/>
              </a:rPr>
              <a:t>2</a:t>
            </a:r>
          </a:p>
          <a:p>
            <a:pPr lvl="2"/>
            <a:r>
              <a:rPr lang="en-US" dirty="0" smtClean="0">
                <a:ea typeface="cmmi10"/>
                <a:cs typeface="cmmi10"/>
              </a:rPr>
              <a:t>Bias towards smaller weights</a:t>
            </a: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lvl="1"/>
            <a:endParaRPr lang="en-US" dirty="0">
              <a:ea typeface="cmmi10"/>
              <a:cs typeface="cmmi10"/>
            </a:endParaRPr>
          </a:p>
          <a:p>
            <a:pPr lvl="1"/>
            <a:r>
              <a:rPr lang="en-US" dirty="0" smtClean="0">
                <a:ea typeface="cmmi10"/>
                <a:cs typeface="cmmi10"/>
              </a:rPr>
              <a:t>Probability of the entire weight vector:</a:t>
            </a:r>
          </a:p>
          <a:p>
            <a:pPr marL="0" indent="0">
              <a:buNone/>
            </a:pPr>
            <a:endParaRPr lang="en-US" dirty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9" descr="Screen Region 2014-09-02 at 05.5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3695104"/>
            <a:ext cx="2812815" cy="616875"/>
          </a:xfrm>
          <a:prstGeom prst="rect">
            <a:avLst/>
          </a:prstGeom>
        </p:spPr>
      </p:pic>
      <p:pic>
        <p:nvPicPr>
          <p:cNvPr id="11" name="Picture 10" descr="Screen Region 2014-09-02 at 06.0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5399853"/>
            <a:ext cx="3697533" cy="62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4963" y="5004742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Wikipedia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What is the probability of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ones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endParaRPr lang="en-US" sz="2000" b="0" i="1" dirty="0" smtClean="0">
                  <a:latin typeface="Cambria Math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Learning: Find </a:t>
                </a:r>
                <a:r>
                  <a:rPr lang="en-US" sz="2400" dirty="0" smtClean="0"/>
                  <a:t>weights by maximizing the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posterior distribution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𝐰</m:t>
                        </m:r>
                      </m:e>
                      <m:e>
                        <m:r>
                          <a:rPr lang="en-US" sz="2000" i="1">
                            <a:latin typeface="Cambria Math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mr-IN" sz="20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>
                                                      <a:latin typeface="Cambria Math" charset="0"/>
                                                    </a:rPr>
                                                    <m:t>𝐰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>
                                                  <a:latin typeface="Cambria Math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constants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chemeClr val="accent1"/>
                    </a:solidFill>
                  </a:rPr>
                  <a:t>Once again, regularized loss minimization! This is the Bayesian interpretation of regularization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88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Learning objective for both SVM &amp; logistic regression: 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“loss over training data + </a:t>
            </a:r>
            <a:r>
              <a:rPr lang="en-US" dirty="0" err="1" smtClean="0">
                <a:solidFill>
                  <a:schemeClr val="accent1"/>
                </a:solidFill>
              </a:rPr>
              <a:t>regularizer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Different loss functions</a:t>
            </a:r>
          </a:p>
          <a:p>
            <a:pPr lvl="2"/>
            <a:r>
              <a:rPr lang="en-US" dirty="0" smtClean="0"/>
              <a:t>Hinge loss vs. logistic loss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regularizer</a:t>
            </a:r>
            <a:r>
              <a:rPr lang="en-US" dirty="0" smtClean="0"/>
              <a:t>, but different interpretation</a:t>
            </a:r>
          </a:p>
          <a:p>
            <a:pPr lvl="2"/>
            <a:r>
              <a:rPr lang="en-US" dirty="0" smtClean="0"/>
              <a:t>Margin </a:t>
            </a:r>
            <a:r>
              <a:rPr lang="en-US" dirty="0" err="1" smtClean="0"/>
              <a:t>vs</a:t>
            </a:r>
            <a:r>
              <a:rPr lang="en-US" dirty="0" smtClean="0"/>
              <a:t> prior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Hyper-parameter </a:t>
            </a:r>
            <a:r>
              <a:rPr lang="en-US" dirty="0" smtClean="0"/>
              <a:t>controls tradeoff between the loss and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regularizers</a:t>
            </a:r>
            <a:r>
              <a:rPr lang="en-US" dirty="0" smtClean="0"/>
              <a:t>/loss functions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9280" y="6211421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supervised 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/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The Perceptron </a:t>
            </a:r>
            <a:r>
              <a:rPr lang="en-US" dirty="0" smtClean="0"/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have more than two labels?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 </a:t>
            </a:r>
          </a:p>
          <a:p>
            <a:pPr lvl="1"/>
            <a:r>
              <a:rPr lang="en-US" dirty="0"/>
              <a:t>Erin L. </a:t>
            </a:r>
            <a:r>
              <a:rPr lang="en-US" dirty="0" err="1"/>
              <a:t>Allwein</a:t>
            </a:r>
            <a:r>
              <a:rPr lang="en-US" dirty="0"/>
              <a:t>, Robert E. </a:t>
            </a:r>
            <a:r>
              <a:rPr lang="en-US" dirty="0" err="1"/>
              <a:t>Schapire</a:t>
            </a:r>
            <a:r>
              <a:rPr lang="en-US" dirty="0"/>
              <a:t>, </a:t>
            </a:r>
            <a:r>
              <a:rPr lang="en-US" dirty="0" err="1"/>
              <a:t>Yoram</a:t>
            </a:r>
            <a:r>
              <a:rPr lang="en-US" dirty="0"/>
              <a:t> Singer, Reducing Multiclass to Binary: A Unifying Approach for Margin Classifiers, ICML 2000.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 is a n dimensional vector </a:t>
                </a:r>
                <a:r>
                  <a:rPr lang="en-US" b="1" dirty="0" smtClean="0"/>
                  <a:t>x</a:t>
                </a:r>
              </a:p>
              <a:p>
                <a:r>
                  <a:rPr lang="en-US" dirty="0" smtClean="0"/>
                  <a:t>Output is a label y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{-1, 1}</a:t>
                </a:r>
              </a:p>
              <a:p>
                <a:endParaRPr lang="en-US" dirty="0"/>
              </a:p>
              <a:p>
                <a:r>
                  <a:rPr lang="en-US" dirty="0" smtClean="0"/>
                  <a:t>Linear threshold units classify an example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using the classification rule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sgn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sgn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≥</m:t>
                    </m:r>
                    <m:r>
                      <a:rPr lang="en-US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 smtClean="0"/>
                  <a:t> Predict y =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&lt;</m:t>
                    </m:r>
                    <m:r>
                      <a:rPr lang="en-US" sz="2400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 smtClean="0"/>
                  <a:t> Predict y = -1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7000" y="2184779"/>
            <a:ext cx="953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geometry of a linear classifier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383423" y="1402080"/>
            <a:ext cx="6256897" cy="4927600"/>
            <a:chOff x="1383423" y="1402080"/>
            <a:chExt cx="6256897" cy="492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29760" y="1402080"/>
              <a:ext cx="0" cy="492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6560" y="3677920"/>
              <a:ext cx="5953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5242" y="2085816"/>
              <a:ext cx="1439604" cy="1044952"/>
              <a:chOff x="4309398" y="2394188"/>
              <a:chExt cx="1439604" cy="10449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73600" y="24587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09398" y="286486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30800" y="257885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0800" y="29159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7600" y="24384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82324" y="239418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84800" y="255853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4800" y="28956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83423" y="3692882"/>
              <a:ext cx="1139937" cy="1725672"/>
              <a:chOff x="4514116" y="4353838"/>
              <a:chExt cx="1139937" cy="172567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92320" y="43891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14116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70664" y="52514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54656" y="43538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1784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26082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66516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49520" y="48463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3064" y="54038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07056" y="45062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4184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18916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01920" y="49987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75464" y="55562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9456" y="46586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46584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1815891" y="1904722"/>
              <a:ext cx="3830320" cy="4185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0847" y="4094519"/>
            <a:ext cx="2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n dimensions,</a:t>
            </a:r>
          </a:p>
          <a:p>
            <a:r>
              <a:rPr lang="en-US" dirty="0"/>
              <a:t>a</a:t>
            </a:r>
            <a:r>
              <a:rPr lang="en-US" dirty="0" smtClean="0"/>
              <a:t> linear classifier </a:t>
            </a:r>
          </a:p>
          <a:p>
            <a:r>
              <a:rPr lang="en-US" dirty="0" smtClean="0"/>
              <a:t>represents a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space into two half-spaces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65824" y="217278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9760" y="337166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5939" y="3075002"/>
            <a:ext cx="86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1262</TotalTime>
  <Words>3905</Words>
  <Application>Microsoft Macintosh PowerPoint</Application>
  <PresentationFormat>On-screen Show (4:3)</PresentationFormat>
  <Paragraphs>745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Calibri</vt:lpstr>
      <vt:lpstr>Cambria Math</vt:lpstr>
      <vt:lpstr>cmmi10</vt:lpstr>
      <vt:lpstr>cmr10</vt:lpstr>
      <vt:lpstr>cmsy10</vt:lpstr>
      <vt:lpstr>Mangal</vt:lpstr>
      <vt:lpstr>Open Sans</vt:lpstr>
      <vt:lpstr>Arial</vt:lpstr>
      <vt:lpstr>lectures</vt:lpstr>
      <vt:lpstr>Review: Supervised Learning</vt:lpstr>
      <vt:lpstr>Previous lecture</vt:lpstr>
      <vt:lpstr>Supervised learning, Binary classification</vt:lpstr>
      <vt:lpstr>Where are we?</vt:lpstr>
      <vt:lpstr>Supervised learning: General setting</vt:lpstr>
      <vt:lpstr>Nature of applications</vt:lpstr>
      <vt:lpstr>Where are we?</vt:lpstr>
      <vt:lpstr>Linear Classifiers</vt:lpstr>
      <vt:lpstr>The geometry of a linear classifier</vt:lpstr>
      <vt:lpstr>XOR is not linearly separable</vt:lpstr>
      <vt:lpstr>Even these functions can be made linear</vt:lpstr>
      <vt:lpstr>Even these functions can be made linear</vt:lpstr>
      <vt:lpstr>Linear classifiers are an expressive hypothesis class</vt:lpstr>
      <vt:lpstr>Where are we?</vt:lpstr>
      <vt:lpstr>The Perceptron algorithm</vt:lpstr>
      <vt:lpstr>The algorithm</vt:lpstr>
      <vt:lpstr>The algorithm</vt:lpstr>
      <vt:lpstr>Convergence theorem </vt:lpstr>
      <vt:lpstr>Beyond the separable case</vt:lpstr>
      <vt:lpstr>Variants of the algorithm</vt:lpstr>
      <vt:lpstr>Where are we?</vt:lpstr>
      <vt:lpstr>Learning as loss minimization</vt:lpstr>
      <vt:lpstr>Learning as loss minimization</vt:lpstr>
      <vt:lpstr>Learning as loss minimization</vt:lpstr>
      <vt:lpstr>Learning as loss minimization</vt:lpstr>
      <vt:lpstr>Empirical loss minimization</vt:lpstr>
      <vt:lpstr>Regularized loss minimization</vt:lpstr>
      <vt:lpstr>Regularized loss minimization</vt:lpstr>
      <vt:lpstr>How do we train in such a regime?</vt:lpstr>
      <vt:lpstr>How do we train in such a regime?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A more general form</vt:lpstr>
      <vt:lpstr>In practice…</vt:lpstr>
      <vt:lpstr>Standard loss functions</vt:lpstr>
      <vt:lpstr>The ideal case for binary classification:  The 0-1 loss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What if we have a regression task</vt:lpstr>
      <vt:lpstr>Where are we?</vt:lpstr>
      <vt:lpstr>Margin</vt:lpstr>
      <vt:lpstr>Learning strategy</vt:lpstr>
      <vt:lpstr>Maximizing margin and minimizing loss</vt:lpstr>
      <vt:lpstr>SVM objective function</vt:lpstr>
      <vt:lpstr>Where are we?</vt:lpstr>
      <vt:lpstr>Regularized loss minimization: Logistic regression</vt:lpstr>
      <vt:lpstr>The probabilistic interpretation</vt:lpstr>
      <vt:lpstr>The probabilistic interpretation</vt:lpstr>
      <vt:lpstr>Regularized logistic regression</vt:lpstr>
      <vt:lpstr>Prior distribution over the weight vectors</vt:lpstr>
      <vt:lpstr>Regularized logistic regression</vt:lpstr>
      <vt:lpstr>Regularized loss minimization</vt:lpstr>
      <vt:lpstr>Review of supervised binary classification</vt:lpstr>
      <vt:lpstr>What if we have more than two labels?</vt:lpstr>
      <vt:lpstr>PowerPoint Presentation</vt:lpstr>
    </vt:vector>
  </TitlesOfParts>
  <Company>University of Utah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Vivek Srikumar</cp:lastModifiedBy>
  <cp:revision>980</cp:revision>
  <cp:lastPrinted>2020-01-09T00:35:55Z</cp:lastPrinted>
  <dcterms:created xsi:type="dcterms:W3CDTF">2014-08-27T18:52:13Z</dcterms:created>
  <dcterms:modified xsi:type="dcterms:W3CDTF">2020-01-09T00:54:17Z</dcterms:modified>
</cp:coreProperties>
</file>