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84" r:id="rId1"/>
  </p:sldMasterIdLst>
  <p:notesMasterIdLst>
    <p:notesMasterId r:id="rId9"/>
  </p:notesMasterIdLst>
  <p:handoutMasterIdLst>
    <p:handoutMasterId r:id="rId10"/>
  </p:handoutMasterIdLst>
  <p:sldIdLst>
    <p:sldId id="256" r:id="rId2"/>
    <p:sldId id="261" r:id="rId3"/>
    <p:sldId id="262" r:id="rId4"/>
    <p:sldId id="263" r:id="rId5"/>
    <p:sldId id="269" r:id="rId6"/>
    <p:sldId id="264" r:id="rId7"/>
    <p:sldId id="265" r:id="rId8"/>
  </p:sldIdLst>
  <p:sldSz cx="9144000" cy="6858000" type="screen4x3"/>
  <p:notesSz cx="6858000" cy="9144000"/>
  <p:defaultTextStyle>
    <a:defPPr>
      <a:defRPr lang="en-US"/>
    </a:defPPr>
    <a:lvl1pPr marL="0" algn="l" defTabSz="41582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415823" algn="l" defTabSz="41582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831647" algn="l" defTabSz="41582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247470" algn="l" defTabSz="41582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663294" algn="l" defTabSz="41582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2079117" algn="l" defTabSz="41582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2494940" algn="l" defTabSz="41582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2910764" algn="l" defTabSz="41582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3326587" algn="l" defTabSz="41582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38"/>
    <p:restoredTop sz="94714"/>
  </p:normalViewPr>
  <p:slideViewPr>
    <p:cSldViewPr snapToGrid="0" snapToObjects="1">
      <p:cViewPr varScale="1">
        <p:scale>
          <a:sx n="147" d="100"/>
          <a:sy n="147" d="100"/>
        </p:scale>
        <p:origin x="2680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9516E0-8CE9-4E45-BBE4-0253E629E185}" type="datetimeFigureOut">
              <a:rPr lang="en-US" smtClean="0"/>
              <a:t>1/18/21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05394C-E155-1947-B35A-3442B7628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95522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993CBD-1C97-524F-B07C-B45DC8EF186A}" type="datetimeFigureOut">
              <a:rPr lang="en-US" smtClean="0"/>
              <a:t>1/18/21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3368FD-07AB-8944-B325-02E01F76B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27875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77330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187231"/>
            <a:ext cx="6400800" cy="851959"/>
          </a:xfrm>
        </p:spPr>
        <p:txBody>
          <a:bodyPr>
            <a:normAutofit/>
          </a:bodyPr>
          <a:lstStyle>
            <a:lvl1pPr marL="0" indent="0" algn="ctr">
              <a:buNone/>
              <a:defRPr sz="2200" baseline="0">
                <a:solidFill>
                  <a:schemeClr val="tx1">
                    <a:tint val="75000"/>
                  </a:schemeClr>
                </a:solidFill>
              </a:defRPr>
            </a:lvl1pPr>
            <a:lvl2pPr marL="4158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316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474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632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791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949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9107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3265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Lecture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358AF-644C-9544-8143-4AB4F84FB271}" type="datetime1">
              <a:rPr lang="en-US" smtClean="0"/>
              <a:t>1/18/21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5B514-2D7B-5A4A-967A-996587399F6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286000" y="4469910"/>
            <a:ext cx="4572000" cy="360975"/>
          </a:xfrm>
          <a:prstGeom prst="rect">
            <a:avLst/>
          </a:prstGeom>
        </p:spPr>
        <p:txBody>
          <a:bodyPr lIns="83165" tIns="41582" rIns="83165" bIns="41582">
            <a:spAutoFit/>
          </a:bodyPr>
          <a:lstStyle/>
          <a:p>
            <a:pPr algn="ctr"/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CS 6355: Structured Prediction</a:t>
            </a:r>
          </a:p>
        </p:txBody>
      </p:sp>
      <p:pic>
        <p:nvPicPr>
          <p:cNvPr id="13" name="Picture 12" descr="383px-University_of_Utah_horizontal_logo.sv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413" y="5338973"/>
            <a:ext cx="2017183" cy="526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967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EB52D-8D0C-1848-9ECA-D1601DE6F516}" type="datetime1">
              <a:rPr lang="en-US" smtClean="0"/>
              <a:t>1/18/21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5B514-2D7B-5A4A-967A-996587399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282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E756C-A40E-1645-9B5E-56F6CED81B3E}" type="datetime1">
              <a:rPr lang="en-US" smtClean="0"/>
              <a:t>1/18/21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5B514-2D7B-5A4A-967A-996587399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560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u="none" strike="noStrik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5B514-2D7B-5A4A-967A-996587399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176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>
            <a:normAutofit/>
          </a:bodyPr>
          <a:lstStyle>
            <a:lvl1pPr algn="l">
              <a:defRPr sz="3300" b="0" i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5"/>
            <a:ext cx="7772400" cy="1500187"/>
          </a:xfrm>
        </p:spPr>
        <p:txBody>
          <a:bodyPr anchor="b"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1582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8316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3pPr>
            <a:lvl4pPr marL="124747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663294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2079117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49494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2910764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3326587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3448D-8EE6-494F-BDE1-F5FCF8FAC3A9}" type="datetime1">
              <a:rPr lang="en-US" smtClean="0"/>
              <a:t>1/18/21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5B514-2D7B-5A4A-967A-996587399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034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500"/>
            </a:lvl1pPr>
            <a:lvl2pPr>
              <a:defRPr sz="22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500"/>
            </a:lvl1pPr>
            <a:lvl2pPr>
              <a:defRPr sz="22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887B9-FC5E-1A4C-9BA2-7BEB030AC187}" type="datetime1">
              <a:rPr lang="en-US" smtClean="0"/>
              <a:t>1/18/21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5B514-2D7B-5A4A-967A-996587399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328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5"/>
            <a:ext cx="4040188" cy="639763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15823" indent="0">
              <a:buNone/>
              <a:defRPr sz="1800" b="1"/>
            </a:lvl2pPr>
            <a:lvl3pPr marL="831647" indent="0">
              <a:buNone/>
              <a:defRPr sz="1600" b="1"/>
            </a:lvl3pPr>
            <a:lvl4pPr marL="1247470" indent="0">
              <a:buNone/>
              <a:defRPr sz="1500" b="1"/>
            </a:lvl4pPr>
            <a:lvl5pPr marL="1663294" indent="0">
              <a:buNone/>
              <a:defRPr sz="1500" b="1"/>
            </a:lvl5pPr>
            <a:lvl6pPr marL="2079117" indent="0">
              <a:buNone/>
              <a:defRPr sz="1500" b="1"/>
            </a:lvl6pPr>
            <a:lvl7pPr marL="2494940" indent="0">
              <a:buNone/>
              <a:defRPr sz="1500" b="1"/>
            </a:lvl7pPr>
            <a:lvl8pPr marL="2910764" indent="0">
              <a:buNone/>
              <a:defRPr sz="1500" b="1"/>
            </a:lvl8pPr>
            <a:lvl9pPr marL="3326587" indent="0">
              <a:buNone/>
              <a:defRPr sz="15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535115"/>
            <a:ext cx="4041776" cy="639763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15823" indent="0">
              <a:buNone/>
              <a:defRPr sz="1800" b="1"/>
            </a:lvl2pPr>
            <a:lvl3pPr marL="831647" indent="0">
              <a:buNone/>
              <a:defRPr sz="1600" b="1"/>
            </a:lvl3pPr>
            <a:lvl4pPr marL="1247470" indent="0">
              <a:buNone/>
              <a:defRPr sz="1500" b="1"/>
            </a:lvl4pPr>
            <a:lvl5pPr marL="1663294" indent="0">
              <a:buNone/>
              <a:defRPr sz="1500" b="1"/>
            </a:lvl5pPr>
            <a:lvl6pPr marL="2079117" indent="0">
              <a:buNone/>
              <a:defRPr sz="1500" b="1"/>
            </a:lvl6pPr>
            <a:lvl7pPr marL="2494940" indent="0">
              <a:buNone/>
              <a:defRPr sz="1500" b="1"/>
            </a:lvl7pPr>
            <a:lvl8pPr marL="2910764" indent="0">
              <a:buNone/>
              <a:defRPr sz="1500" b="1"/>
            </a:lvl8pPr>
            <a:lvl9pPr marL="3326587" indent="0">
              <a:buNone/>
              <a:defRPr sz="15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2174875"/>
            <a:ext cx="4041776" cy="3951288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3BC33-3EE3-4343-A693-2889CAF22343}" type="datetime1">
              <a:rPr lang="en-US" smtClean="0"/>
              <a:t>1/18/21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5B514-2D7B-5A4A-967A-996587399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123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619F-8923-D548-8F3D-8396F4A9DB1C}" type="datetime1">
              <a:rPr lang="en-US" smtClean="0"/>
              <a:t>1/18/21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5B514-2D7B-5A4A-967A-996587399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666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38838-6E6E-AD43-A201-219EB5CB3FC7}" type="datetime1">
              <a:rPr lang="en-US" smtClean="0"/>
              <a:t>1/18/21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5B514-2D7B-5A4A-967A-996587399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471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73050"/>
            <a:ext cx="3008313" cy="1162051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54"/>
            <a:ext cx="5111749" cy="5853113"/>
          </a:xfrm>
        </p:spPr>
        <p:txBody>
          <a:bodyPr/>
          <a:lstStyle>
            <a:lvl1pPr>
              <a:defRPr sz="2900"/>
            </a:lvl1pPr>
            <a:lvl2pPr>
              <a:defRPr sz="2500"/>
            </a:lvl2pPr>
            <a:lvl3pPr>
              <a:defRPr sz="22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435104"/>
            <a:ext cx="3008313" cy="4691063"/>
          </a:xfrm>
        </p:spPr>
        <p:txBody>
          <a:bodyPr/>
          <a:lstStyle>
            <a:lvl1pPr marL="0" indent="0">
              <a:buNone/>
              <a:defRPr sz="1300"/>
            </a:lvl1pPr>
            <a:lvl2pPr marL="415823" indent="0">
              <a:buNone/>
              <a:defRPr sz="1100"/>
            </a:lvl2pPr>
            <a:lvl3pPr marL="831647" indent="0">
              <a:buNone/>
              <a:defRPr sz="900"/>
            </a:lvl3pPr>
            <a:lvl4pPr marL="1247470" indent="0">
              <a:buNone/>
              <a:defRPr sz="800"/>
            </a:lvl4pPr>
            <a:lvl5pPr marL="1663294" indent="0">
              <a:buNone/>
              <a:defRPr sz="800"/>
            </a:lvl5pPr>
            <a:lvl6pPr marL="2079117" indent="0">
              <a:buNone/>
              <a:defRPr sz="800"/>
            </a:lvl6pPr>
            <a:lvl7pPr marL="2494940" indent="0">
              <a:buNone/>
              <a:defRPr sz="800"/>
            </a:lvl7pPr>
            <a:lvl8pPr marL="2910764" indent="0">
              <a:buNone/>
              <a:defRPr sz="800"/>
            </a:lvl8pPr>
            <a:lvl9pPr marL="3326587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6F7F9-D749-AF43-887F-95832616F114}" type="datetime1">
              <a:rPr lang="en-US" smtClean="0"/>
              <a:t>1/18/21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5B514-2D7B-5A4A-967A-996587399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005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9" y="4800601"/>
            <a:ext cx="5486400" cy="566739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9" y="612775"/>
            <a:ext cx="5486400" cy="4114800"/>
          </a:xfrm>
        </p:spPr>
        <p:txBody>
          <a:bodyPr/>
          <a:lstStyle>
            <a:lvl1pPr marL="0" indent="0">
              <a:buNone/>
              <a:defRPr sz="2900"/>
            </a:lvl1pPr>
            <a:lvl2pPr marL="415823" indent="0">
              <a:buNone/>
              <a:defRPr sz="2500"/>
            </a:lvl2pPr>
            <a:lvl3pPr marL="831647" indent="0">
              <a:buNone/>
              <a:defRPr sz="2200"/>
            </a:lvl3pPr>
            <a:lvl4pPr marL="1247470" indent="0">
              <a:buNone/>
              <a:defRPr sz="1800"/>
            </a:lvl4pPr>
            <a:lvl5pPr marL="1663294" indent="0">
              <a:buNone/>
              <a:defRPr sz="1800"/>
            </a:lvl5pPr>
            <a:lvl6pPr marL="2079117" indent="0">
              <a:buNone/>
              <a:defRPr sz="1800"/>
            </a:lvl6pPr>
            <a:lvl7pPr marL="2494940" indent="0">
              <a:buNone/>
              <a:defRPr sz="1800"/>
            </a:lvl7pPr>
            <a:lvl8pPr marL="2910764" indent="0">
              <a:buNone/>
              <a:defRPr sz="1800"/>
            </a:lvl8pPr>
            <a:lvl9pPr marL="3326587" indent="0">
              <a:buNone/>
              <a:defRPr sz="18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9" y="5367339"/>
            <a:ext cx="5486400" cy="804863"/>
          </a:xfrm>
        </p:spPr>
        <p:txBody>
          <a:bodyPr/>
          <a:lstStyle>
            <a:lvl1pPr marL="0" indent="0">
              <a:buNone/>
              <a:defRPr sz="1300"/>
            </a:lvl1pPr>
            <a:lvl2pPr marL="415823" indent="0">
              <a:buNone/>
              <a:defRPr sz="1100"/>
            </a:lvl2pPr>
            <a:lvl3pPr marL="831647" indent="0">
              <a:buNone/>
              <a:defRPr sz="900"/>
            </a:lvl3pPr>
            <a:lvl4pPr marL="1247470" indent="0">
              <a:buNone/>
              <a:defRPr sz="800"/>
            </a:lvl4pPr>
            <a:lvl5pPr marL="1663294" indent="0">
              <a:buNone/>
              <a:defRPr sz="800"/>
            </a:lvl5pPr>
            <a:lvl6pPr marL="2079117" indent="0">
              <a:buNone/>
              <a:defRPr sz="800"/>
            </a:lvl6pPr>
            <a:lvl7pPr marL="2494940" indent="0">
              <a:buNone/>
              <a:defRPr sz="800"/>
            </a:lvl7pPr>
            <a:lvl8pPr marL="2910764" indent="0">
              <a:buNone/>
              <a:defRPr sz="800"/>
            </a:lvl8pPr>
            <a:lvl9pPr marL="3326587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26550-C0A7-924B-8406-A9112C93619D}" type="datetime1">
              <a:rPr lang="en-US" smtClean="0"/>
              <a:t>1/18/21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5B514-2D7B-5A4A-967A-996587399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987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41112"/>
            <a:ext cx="8229600" cy="1143000"/>
          </a:xfrm>
          <a:prstGeom prst="rect">
            <a:avLst/>
          </a:prstGeom>
        </p:spPr>
        <p:txBody>
          <a:bodyPr vert="horz" lIns="83165" tIns="41582" rIns="83165" bIns="41582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83165" tIns="41582" rIns="83165" bIns="41582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3"/>
            <a:ext cx="2133600" cy="365125"/>
          </a:xfrm>
          <a:prstGeom prst="rect">
            <a:avLst/>
          </a:prstGeom>
        </p:spPr>
        <p:txBody>
          <a:bodyPr vert="horz" lIns="83165" tIns="41582" rIns="83165" bIns="41582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3"/>
            <a:ext cx="2895600" cy="365125"/>
          </a:xfrm>
          <a:prstGeom prst="rect">
            <a:avLst/>
          </a:prstGeom>
        </p:spPr>
        <p:txBody>
          <a:bodyPr vert="horz" lIns="83165" tIns="41582" rIns="83165" bIns="41582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3"/>
            <a:ext cx="2133600" cy="365125"/>
          </a:xfrm>
          <a:prstGeom prst="rect">
            <a:avLst/>
          </a:prstGeom>
        </p:spPr>
        <p:txBody>
          <a:bodyPr vert="horz" lIns="83165" tIns="41582" rIns="83165" bIns="41582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  <a:latin typeface="Open Sans"/>
                <a:cs typeface="Open Sans"/>
              </a:defRPr>
            </a:lvl1pPr>
          </a:lstStyle>
          <a:p>
            <a:fld id="{6B45B514-2D7B-5A4A-967A-996587399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409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415823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1868" indent="-311868" algn="l" defTabSz="415823" rtl="0" eaLnBrk="1" latinLnBrk="0" hangingPunct="1">
        <a:spcBef>
          <a:spcPct val="20000"/>
        </a:spcBef>
        <a:buFont typeface="Arial"/>
        <a:buChar char="•"/>
        <a:defRPr sz="2500" kern="1200">
          <a:solidFill>
            <a:schemeClr val="tx1"/>
          </a:solidFill>
          <a:latin typeface="+mn-lt"/>
          <a:ea typeface="+mn-ea"/>
          <a:cs typeface="Open Sans"/>
        </a:defRPr>
      </a:lvl1pPr>
      <a:lvl2pPr marL="675713" indent="-259890" algn="l" defTabSz="415823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+mn-lt"/>
          <a:ea typeface="+mn-ea"/>
          <a:cs typeface="Open Sans"/>
        </a:defRPr>
      </a:lvl2pPr>
      <a:lvl3pPr marL="1039559" indent="-207912" algn="l" defTabSz="415823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Open Sans"/>
        </a:defRPr>
      </a:lvl3pPr>
      <a:lvl4pPr marL="1455382" indent="-207912" algn="l" defTabSz="415823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+mn-lt"/>
          <a:ea typeface="+mn-ea"/>
          <a:cs typeface="Open Sans"/>
        </a:defRPr>
      </a:lvl4pPr>
      <a:lvl5pPr marL="1871205" indent="-207912" algn="l" defTabSz="415823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+mn-lt"/>
          <a:ea typeface="+mn-ea"/>
          <a:cs typeface="Open Sans"/>
        </a:defRPr>
      </a:lvl5pPr>
      <a:lvl6pPr marL="2287029" indent="-207912" algn="l" defTabSz="415823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02852" indent="-207912" algn="l" defTabSz="415823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18676" indent="-207912" algn="l" defTabSz="415823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534499" indent="-207912" algn="l" defTabSz="415823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582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15823" algn="l" defTabSz="41582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31647" algn="l" defTabSz="41582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47470" algn="l" defTabSz="41582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63294" algn="l" defTabSz="41582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79117" algn="l" defTabSz="41582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94940" algn="l" defTabSz="41582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910764" algn="l" defTabSz="41582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326587" algn="l" defTabSz="41582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afeu.utah.edu/" TargetMode="External"/><Relationship Id="rId2" Type="http://schemas.openxmlformats.org/officeDocument/2006/relationships/hyperlink" Target="https://disability.utah.edu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ellness.utah.edu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Course Information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Spring 2021</a:t>
            </a:r>
          </a:p>
        </p:txBody>
      </p:sp>
    </p:spTree>
    <p:extLst>
      <p:ext uri="{BB962C8B-B14F-4D97-AF65-F5344CB8AC3E}">
        <p14:creationId xmlns:p14="http://schemas.microsoft.com/office/powerpoint/2010/main" val="613701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mechanics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Course structure</a:t>
            </a:r>
          </a:p>
          <a:p>
            <a:pPr lvl="1"/>
            <a:r>
              <a:rPr lang="en-US" dirty="0"/>
              <a:t>Lectures</a:t>
            </a:r>
          </a:p>
          <a:p>
            <a:pPr lvl="2"/>
            <a:r>
              <a:rPr lang="en-US" dirty="0"/>
              <a:t>Slides available on the website</a:t>
            </a:r>
          </a:p>
          <a:p>
            <a:pPr lvl="2"/>
            <a:r>
              <a:rPr lang="en-US" dirty="0"/>
              <a:t>Lecture videos will be posted after the class</a:t>
            </a:r>
          </a:p>
          <a:p>
            <a:pPr lvl="1"/>
            <a:r>
              <a:rPr lang="en-US" dirty="0"/>
              <a:t>Readings and paper reviews</a:t>
            </a:r>
          </a:p>
          <a:p>
            <a:pPr lvl="1"/>
            <a:endParaRPr lang="en-US" dirty="0"/>
          </a:p>
          <a:p>
            <a:r>
              <a:rPr lang="en-US" dirty="0"/>
              <a:t>No text book</a:t>
            </a:r>
          </a:p>
          <a:p>
            <a:pPr lvl="1"/>
            <a:r>
              <a:rPr lang="en-US" dirty="0"/>
              <a:t>Some useful background reading on course website</a:t>
            </a:r>
          </a:p>
          <a:p>
            <a:endParaRPr lang="en-US" dirty="0"/>
          </a:p>
          <a:p>
            <a:r>
              <a:rPr lang="en-US" dirty="0"/>
              <a:t>Machine learning is a pre-requisite</a:t>
            </a:r>
          </a:p>
          <a:p>
            <a:endParaRPr lang="en-US" dirty="0"/>
          </a:p>
          <a:p>
            <a:r>
              <a:rPr lang="en-US" dirty="0"/>
              <a:t>Assignments</a:t>
            </a:r>
            <a:r>
              <a:rPr lang="en-US" i="1" dirty="0"/>
              <a:t> (due dates on schedule page of website)</a:t>
            </a:r>
          </a:p>
          <a:p>
            <a:pPr marL="873023" lvl="1" indent="-457200">
              <a:buFont typeface="+mj-lt"/>
              <a:buAutoNum type="arabicPeriod"/>
            </a:pPr>
            <a:r>
              <a:rPr lang="en-US" dirty="0"/>
              <a:t>Three paper reviews</a:t>
            </a:r>
          </a:p>
          <a:p>
            <a:pPr marL="873023" lvl="1" indent="-457200">
              <a:buFont typeface="+mj-lt"/>
              <a:buAutoNum type="arabicPeriod"/>
            </a:pPr>
            <a:r>
              <a:rPr lang="en-US" dirty="0"/>
              <a:t>One or two more assignments</a:t>
            </a:r>
          </a:p>
          <a:p>
            <a:pPr marL="873023" lvl="1" indent="-457200">
              <a:buFont typeface="+mj-lt"/>
              <a:buAutoNum type="arabicPeriod"/>
            </a:pPr>
            <a:r>
              <a:rPr lang="en-US" dirty="0"/>
              <a:t>One class project in groups of size at most two</a:t>
            </a:r>
          </a:p>
          <a:p>
            <a:pPr marL="873023" lvl="1" indent="-457200">
              <a:buFont typeface="+mj-lt"/>
              <a:buAutoNum type="arabicPeriod"/>
            </a:pPr>
            <a:r>
              <a:rPr lang="en-US" dirty="0"/>
              <a:t>No midterm/final. Instead, project proposal, intermediate checkpoints, final report and poster session.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6F14C-17DA-C143-8CA2-5F52D30DDCA1}" type="slidenum">
              <a:rPr lang="en-US" smtClean="0"/>
              <a:t>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009610" y="6255996"/>
            <a:ext cx="11185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Questions?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3BEBA7B-6790-374F-85B1-00C7AB7A41F3}"/>
              </a:ext>
            </a:extLst>
          </p:cNvPr>
          <p:cNvSpPr/>
          <p:nvPr/>
        </p:nvSpPr>
        <p:spPr>
          <a:xfrm>
            <a:off x="450935" y="937567"/>
            <a:ext cx="85537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/>
              <a:t>Course website: </a:t>
            </a:r>
            <a:r>
              <a:rPr lang="en-US" sz="1800" dirty="0">
                <a:latin typeface="Courier" pitchFamily="2" charset="0"/>
              </a:rPr>
              <a:t>https://svivek.com/teaching/structured-prediction </a:t>
            </a:r>
          </a:p>
        </p:txBody>
      </p:sp>
    </p:spTree>
    <p:extLst>
      <p:ext uri="{BB962C8B-B14F-4D97-AF65-F5344CB8AC3E}">
        <p14:creationId xmlns:p14="http://schemas.microsoft.com/office/powerpoint/2010/main" val="1742299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assistance is available for you?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90620"/>
            <a:ext cx="4038600" cy="195719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Canvas for:</a:t>
            </a:r>
          </a:p>
          <a:p>
            <a:pPr marL="873023" lvl="1" indent="-457200">
              <a:buFont typeface="+mj-lt"/>
              <a:buAutoNum type="arabicPeriod"/>
            </a:pPr>
            <a:r>
              <a:rPr lang="en-US" dirty="0"/>
              <a:t>Announcements and communication</a:t>
            </a:r>
          </a:p>
          <a:p>
            <a:pPr marL="873023" lvl="1" indent="-457200">
              <a:buFont typeface="+mj-lt"/>
              <a:buAutoNum type="arabicPeriod"/>
            </a:pPr>
            <a:r>
              <a:rPr lang="en-US" dirty="0"/>
              <a:t>Discussion board</a:t>
            </a:r>
          </a:p>
          <a:p>
            <a:pPr marL="873023" lvl="1" indent="-457200">
              <a:buFont typeface="+mj-lt"/>
              <a:buAutoNum type="arabicPeriod"/>
            </a:pPr>
            <a:r>
              <a:rPr lang="en-US" dirty="0"/>
              <a:t>All submissions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4648200" y="1990620"/>
            <a:ext cx="4038600" cy="195719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Course website for:</a:t>
            </a:r>
          </a:p>
          <a:p>
            <a:pPr marL="821045" lvl="1" indent="-457200">
              <a:buFont typeface="+mj-lt"/>
              <a:buAutoNum type="arabicPeriod"/>
            </a:pPr>
            <a:r>
              <a:rPr lang="en-US" dirty="0"/>
              <a:t>Lecture slides</a:t>
            </a:r>
          </a:p>
          <a:p>
            <a:pPr marL="821045" lvl="1" indent="-457200">
              <a:buFont typeface="+mj-lt"/>
              <a:buAutoNum type="arabicPeriod"/>
            </a:pPr>
            <a:r>
              <a:rPr lang="en-US" dirty="0"/>
              <a:t>Notes and readings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6F14C-17DA-C143-8CA2-5F52D30DDCA1}" type="slidenum">
              <a:rPr lang="en-US" smtClean="0"/>
              <a:t>3</a:t>
            </a:fld>
            <a:endParaRPr 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09600" y="4214237"/>
            <a:ext cx="4038600" cy="1957190"/>
          </a:xfrm>
          <a:prstGeom prst="rect">
            <a:avLst/>
          </a:prstGeom>
        </p:spPr>
        <p:txBody>
          <a:bodyPr vert="horz" lIns="83165" tIns="41582" rIns="83165" bIns="41582" rtlCol="0">
            <a:noAutofit/>
          </a:bodyPr>
          <a:lstStyle>
            <a:lvl1pPr marL="311868" indent="-311868" algn="l" defTabSz="415823" rtl="0" eaLnBrk="1" latinLnBrk="0" hangingPunct="1">
              <a:spcBef>
                <a:spcPct val="20000"/>
              </a:spcBef>
              <a:buFont typeface="Arial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Open Sans"/>
              </a:defRPr>
            </a:lvl1pPr>
            <a:lvl2pPr marL="675713" indent="-259890" algn="l" defTabSz="415823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Open Sans"/>
              </a:defRPr>
            </a:lvl2pPr>
            <a:lvl3pPr marL="1039559" indent="-207912" algn="l" defTabSz="415823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Open Sans"/>
              </a:defRPr>
            </a:lvl3pPr>
            <a:lvl4pPr marL="1455382" indent="-207912" algn="l" defTabSz="415823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Open Sans"/>
              </a:defRPr>
            </a:lvl4pPr>
            <a:lvl5pPr marL="1871205" indent="-207912" algn="l" defTabSz="415823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Open Sans"/>
              </a:defRPr>
            </a:lvl5pPr>
            <a:lvl6pPr marL="2287029" indent="-207912" algn="l" defTabSz="415823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02852" indent="-207912" algn="l" defTabSz="415823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18676" indent="-207912" algn="l" defTabSz="415823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534499" indent="-207912" algn="l" defTabSz="415823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200" dirty="0"/>
              <a:t>Email: 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svivek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at 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cs.utah.edu</a:t>
            </a:r>
            <a:endParaRPr lang="en-US" sz="20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Font typeface="Arial"/>
              <a:buNone/>
            </a:pPr>
            <a:r>
              <a:rPr lang="en-US" sz="2200" dirty="0"/>
              <a:t> Office hours:</a:t>
            </a:r>
          </a:p>
          <a:p>
            <a:pPr marL="0" indent="0">
              <a:buNone/>
            </a:pPr>
            <a:r>
              <a:rPr lang="en-US" sz="2200" dirty="0"/>
              <a:t>	Thu 11:00 AM</a:t>
            </a:r>
          </a:p>
        </p:txBody>
      </p:sp>
      <p:sp>
        <p:nvSpPr>
          <p:cNvPr id="9" name="Content Placeholder 6"/>
          <p:cNvSpPr txBox="1">
            <a:spLocks/>
          </p:cNvSpPr>
          <p:nvPr/>
        </p:nvSpPr>
        <p:spPr>
          <a:xfrm>
            <a:off x="4739534" y="4214237"/>
            <a:ext cx="4354286" cy="1063157"/>
          </a:xfrm>
          <a:prstGeom prst="rect">
            <a:avLst/>
          </a:prstGeom>
        </p:spPr>
        <p:txBody>
          <a:bodyPr vert="horz" lIns="83165" tIns="41582" rIns="83165" bIns="41582" rtlCol="0">
            <a:normAutofit/>
          </a:bodyPr>
          <a:lstStyle>
            <a:lvl1pPr marL="311868" indent="-311868" algn="l" defTabSz="415823" rtl="0" eaLnBrk="1" latinLnBrk="0" hangingPunct="1">
              <a:spcBef>
                <a:spcPct val="20000"/>
              </a:spcBef>
              <a:buFont typeface="Arial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Open Sans"/>
              </a:defRPr>
            </a:lvl1pPr>
            <a:lvl2pPr marL="675713" indent="-259890" algn="l" defTabSz="415823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Open Sans"/>
              </a:defRPr>
            </a:lvl2pPr>
            <a:lvl3pPr marL="1039559" indent="-207912" algn="l" defTabSz="415823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Open Sans"/>
              </a:defRPr>
            </a:lvl3pPr>
            <a:lvl4pPr marL="1455382" indent="-207912" algn="l" defTabSz="415823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Open Sans"/>
              </a:defRPr>
            </a:lvl4pPr>
            <a:lvl5pPr marL="1871205" indent="-207912" algn="l" defTabSz="415823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Open Sans"/>
              </a:defRPr>
            </a:lvl5pPr>
            <a:lvl6pPr marL="2287029" indent="-207912" algn="l" defTabSz="415823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02852" indent="-207912" algn="l" defTabSz="415823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18676" indent="-207912" algn="l" defTabSz="415823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534499" indent="-207912" algn="l" defTabSz="415823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000" b="1" dirty="0"/>
              <a:t>TA: Vivek Gupta</a:t>
            </a:r>
          </a:p>
          <a:p>
            <a:pPr marL="0" indent="0">
              <a:buFont typeface="Arial"/>
              <a:buNone/>
            </a:pPr>
            <a:r>
              <a:rPr lang="en-US" sz="2000" dirty="0">
                <a:cs typeface="Consolas" charset="0"/>
              </a:rPr>
              <a:t>(Mostly behind the scenes)</a:t>
            </a:r>
            <a:endParaRPr lang="en-US" sz="20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67537" y="3647288"/>
            <a:ext cx="80374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>
                <a:solidFill>
                  <a:schemeClr val="accent1"/>
                </a:solidFill>
              </a:rPr>
              <a:t>Staff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388238" y="1549454"/>
            <a:ext cx="1778051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500" b="1" dirty="0">
                <a:solidFill>
                  <a:schemeClr val="accent1"/>
                </a:solidFill>
              </a:rPr>
              <a:t>We will use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359670" y="5700184"/>
            <a:ext cx="42722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</a:rPr>
              <a:t>Please use Canvas email to contact me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50935" y="937567"/>
            <a:ext cx="85537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/>
              <a:t>Course website: </a:t>
            </a:r>
            <a:r>
              <a:rPr lang="en-US" sz="1800" dirty="0">
                <a:latin typeface="Courier" pitchFamily="2" charset="0"/>
              </a:rPr>
              <a:t>https://svivek.com/teaching/structured-prediction </a:t>
            </a:r>
          </a:p>
        </p:txBody>
      </p:sp>
    </p:spTree>
    <p:extLst>
      <p:ext uri="{BB962C8B-B14F-4D97-AF65-F5344CB8AC3E}">
        <p14:creationId xmlns:p14="http://schemas.microsoft.com/office/powerpoint/2010/main" val="1817750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build="p"/>
      <p:bldP spid="8" grpId="0"/>
      <p:bldP spid="9" grpId="0"/>
      <p:bldP spid="12" grpId="0"/>
      <p:bldP spid="13" grpId="0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Policies </a:t>
            </a:r>
            <a:r>
              <a:rPr lang="en-US" sz="1800" dirty="0"/>
              <a:t>(see website for details)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Collaboration vs. Cheating</a:t>
            </a:r>
          </a:p>
          <a:p>
            <a:pPr lvl="1"/>
            <a:r>
              <a:rPr lang="en-US" dirty="0"/>
              <a:t>Collaboration is strongly encouraged, cheating will not be tolerated</a:t>
            </a:r>
          </a:p>
          <a:p>
            <a:pPr lvl="1"/>
            <a:r>
              <a:rPr lang="en-US" dirty="0"/>
              <a:t>School of Computing policy on academic misconduct</a:t>
            </a:r>
          </a:p>
          <a:p>
            <a:pPr lvl="1"/>
            <a:r>
              <a:rPr lang="en-US" dirty="0"/>
              <a:t>Acknowledge sources and discussions in all deliverables</a:t>
            </a:r>
          </a:p>
          <a:p>
            <a:endParaRPr lang="en-US" dirty="0"/>
          </a:p>
          <a:p>
            <a:r>
              <a:rPr lang="en-US" dirty="0">
                <a:solidFill>
                  <a:schemeClr val="accent1"/>
                </a:solidFill>
              </a:rPr>
              <a:t>Late policy </a:t>
            </a:r>
          </a:p>
          <a:p>
            <a:pPr lvl="1"/>
            <a:r>
              <a:rPr lang="en-US" dirty="0"/>
              <a:t>10 % penalty if submitted one day late, no further extensions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6F14C-17DA-C143-8CA2-5F52D30DDCA1}" type="slidenum">
              <a:rPr lang="en-US" smtClean="0"/>
              <a:t>4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10DD850-5B58-544D-B9B0-D3F2E1A66BE7}"/>
              </a:ext>
            </a:extLst>
          </p:cNvPr>
          <p:cNvSpPr/>
          <p:nvPr/>
        </p:nvSpPr>
        <p:spPr>
          <a:xfrm>
            <a:off x="1051560" y="6538915"/>
            <a:ext cx="704088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https://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svivek.com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/teaching/structured-prediction/spring2021/</a:t>
            </a:r>
            <a:r>
              <a:rPr lang="en-US" sz="1200" dirty="0" err="1">
                <a:solidFill>
                  <a:schemeClr val="accent1"/>
                </a:solidFill>
                <a:latin typeface="Courier" pitchFamily="2" charset="0"/>
              </a:rPr>
              <a:t>info.html</a:t>
            </a:r>
            <a:endParaRPr lang="en-US" sz="1200" dirty="0">
              <a:solidFill>
                <a:schemeClr val="accent1"/>
              </a:solidFill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0834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policies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>
                <a:solidFill>
                  <a:srgbClr val="3366CC"/>
                </a:solidFill>
              </a:rPr>
              <a:t>Accessibility and accommodation</a:t>
            </a:r>
          </a:p>
          <a:p>
            <a:pPr lvl="1"/>
            <a:r>
              <a:rPr lang="en-US" sz="2200" dirty="0"/>
              <a:t>If you need any assistance, please contact me as soon as possible</a:t>
            </a:r>
          </a:p>
          <a:p>
            <a:pPr lvl="2"/>
            <a:r>
              <a:rPr lang="en-US" sz="2200" dirty="0"/>
              <a:t>Will process via the university’s Center for Disability and Access</a:t>
            </a:r>
          </a:p>
          <a:p>
            <a:pPr lvl="2"/>
            <a:r>
              <a:rPr lang="en-US" sz="2200" dirty="0">
                <a:hlinkClick r:id="rId2"/>
              </a:rPr>
              <a:t>https://disability.utah.edu</a:t>
            </a:r>
            <a:r>
              <a:rPr lang="en-US" sz="2200" dirty="0"/>
              <a:t> </a:t>
            </a:r>
          </a:p>
          <a:p>
            <a:endParaRPr lang="en-US" sz="2200" dirty="0">
              <a:solidFill>
                <a:schemeClr val="accent1"/>
              </a:solidFill>
            </a:endParaRPr>
          </a:p>
          <a:p>
            <a:r>
              <a:rPr lang="en-US" sz="2200" dirty="0">
                <a:solidFill>
                  <a:schemeClr val="accent1"/>
                </a:solidFill>
              </a:rPr>
              <a:t>Additional policies and information on class website</a:t>
            </a:r>
          </a:p>
          <a:p>
            <a:pPr lvl="1"/>
            <a:r>
              <a:rPr lang="en-US" sz="2200" dirty="0"/>
              <a:t>Safety: </a:t>
            </a:r>
            <a:r>
              <a:rPr lang="en-US" sz="2200" dirty="0">
                <a:hlinkClick r:id="rId3"/>
              </a:rPr>
              <a:t>https://safeu.utah.edu</a:t>
            </a:r>
            <a:endParaRPr lang="en-US" sz="2200" dirty="0"/>
          </a:p>
          <a:p>
            <a:pPr lvl="1"/>
            <a:r>
              <a:rPr lang="en-US" sz="2200" dirty="0"/>
              <a:t>No harassment/discrimination on any basis</a:t>
            </a:r>
          </a:p>
          <a:p>
            <a:pPr lvl="1"/>
            <a:r>
              <a:rPr lang="en-US" sz="2200" dirty="0"/>
              <a:t>Wellness and health consultation: </a:t>
            </a:r>
            <a:r>
              <a:rPr lang="en-US" sz="2200" dirty="0">
                <a:hlinkClick r:id="rId4"/>
              </a:rPr>
              <a:t>https://wellness.utah.edu</a:t>
            </a:r>
            <a:r>
              <a:rPr lang="en-US" sz="2200" dirty="0"/>
              <a:t> </a:t>
            </a:r>
          </a:p>
          <a:p>
            <a:endParaRPr lang="en-US" sz="2200" dirty="0"/>
          </a:p>
          <a:p>
            <a:endParaRPr lang="en-US" sz="2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E9C87-653D-1145-AAD0-A62F3DAEFFA5}" type="slidenum">
              <a:rPr lang="en-US" smtClean="0"/>
              <a:t>5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447143" y="673882"/>
            <a:ext cx="2770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See details on class website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5E6324C-9E5D-FE4F-A9F0-686111CF2B09}"/>
              </a:ext>
            </a:extLst>
          </p:cNvPr>
          <p:cNvSpPr/>
          <p:nvPr/>
        </p:nvSpPr>
        <p:spPr>
          <a:xfrm>
            <a:off x="1051560" y="6538915"/>
            <a:ext cx="704088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https://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svivek.com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/teaching/structured-prediction/spring2021/</a:t>
            </a:r>
            <a:r>
              <a:rPr lang="en-US" sz="1200" dirty="0" err="1">
                <a:solidFill>
                  <a:schemeClr val="accent1"/>
                </a:solidFill>
                <a:latin typeface="Courier" pitchFamily="2" charset="0"/>
              </a:rPr>
              <a:t>info.html</a:t>
            </a:r>
            <a:endParaRPr lang="en-US" sz="1200" dirty="0">
              <a:solidFill>
                <a:schemeClr val="accent1"/>
              </a:solidFill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25266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expectations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This is an advanced topics course aimed at helping you navigate recent research.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 expect you to</a:t>
            </a:r>
          </a:p>
          <a:p>
            <a:r>
              <a:rPr lang="en-US" dirty="0"/>
              <a:t>Participate in the class</a:t>
            </a:r>
          </a:p>
          <a:p>
            <a:endParaRPr lang="en-US" dirty="0"/>
          </a:p>
          <a:p>
            <a:r>
              <a:rPr lang="en-US" dirty="0"/>
              <a:t>Complete the readings for the lectures</a:t>
            </a:r>
          </a:p>
          <a:p>
            <a:endParaRPr lang="en-US" dirty="0"/>
          </a:p>
          <a:p>
            <a:r>
              <a:rPr lang="en-US" dirty="0"/>
              <a:t>And most importantly, demonstrate independence and mathematical rigor in your work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6F14C-17DA-C143-8CA2-5F52D30DDCA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7617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readings for next lecture</a:t>
            </a:r>
          </a:p>
          <a:p>
            <a:endParaRPr lang="en-US" dirty="0"/>
          </a:p>
          <a:p>
            <a:r>
              <a:rPr lang="en-US" dirty="0"/>
              <a:t>For questions about registration, please meet me now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6F14C-17DA-C143-8CA2-5F52D30DDCA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258596"/>
      </p:ext>
    </p:extLst>
  </p:cSld>
  <p:clrMapOvr>
    <a:masterClrMapping/>
  </p:clrMapOvr>
</p:sld>
</file>

<file path=ppt/theme/theme1.xml><?xml version="1.0" encoding="utf-8"?>
<a:theme xmlns:a="http://schemas.openxmlformats.org/drawingml/2006/main" name="lecturetheme">
  <a:themeElements>
    <a:clrScheme name="Custom 1">
      <a:dk1>
        <a:srgbClr val="333333"/>
      </a:dk1>
      <a:lt1>
        <a:srgbClr val="FAFAFA"/>
      </a:lt1>
      <a:dk2>
        <a:srgbClr val="1F497D"/>
      </a:dk2>
      <a:lt2>
        <a:srgbClr val="EEECE1"/>
      </a:lt2>
      <a:accent1>
        <a:srgbClr val="3366CC"/>
      </a:accent1>
      <a:accent2>
        <a:srgbClr val="CC3333"/>
      </a:accent2>
      <a:accent3>
        <a:srgbClr val="99CC9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lecturetheme.thmx</Template>
  <TotalTime>355</TotalTime>
  <Words>394</Words>
  <Application>Microsoft Macintosh PowerPoint</Application>
  <PresentationFormat>On-screen Show (4:3)</PresentationFormat>
  <Paragraphs>79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Consolas</vt:lpstr>
      <vt:lpstr>Courier</vt:lpstr>
      <vt:lpstr>Open Sans</vt:lpstr>
      <vt:lpstr>lecturetheme</vt:lpstr>
      <vt:lpstr>Course Information</vt:lpstr>
      <vt:lpstr>Course mechanics</vt:lpstr>
      <vt:lpstr>What assistance is available for you?</vt:lpstr>
      <vt:lpstr>Policies (see website for details)</vt:lpstr>
      <vt:lpstr>Class policies</vt:lpstr>
      <vt:lpstr>Course expectations</vt:lpstr>
      <vt:lpstr>PowerPoint Presentation</vt:lpstr>
    </vt:vector>
  </TitlesOfParts>
  <Company>UIUC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Information</dc:title>
  <dc:creator>Vivek Srikumar</dc:creator>
  <cp:lastModifiedBy>Vivek Srikumar</cp:lastModifiedBy>
  <cp:revision>207</cp:revision>
  <cp:lastPrinted>2014-08-26T15:27:06Z</cp:lastPrinted>
  <dcterms:created xsi:type="dcterms:W3CDTF">2014-08-26T12:53:58Z</dcterms:created>
  <dcterms:modified xsi:type="dcterms:W3CDTF">2021-01-19T05:14:15Z</dcterms:modified>
</cp:coreProperties>
</file>