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5" r:id="rId3"/>
    <p:sldId id="257" r:id="rId4"/>
    <p:sldId id="262" r:id="rId5"/>
    <p:sldId id="267" r:id="rId6"/>
    <p:sldId id="270" r:id="rId7"/>
    <p:sldId id="269" r:id="rId8"/>
    <p:sldId id="271" r:id="rId9"/>
    <p:sldId id="272" r:id="rId10"/>
    <p:sldId id="273" r:id="rId11"/>
    <p:sldId id="275" r:id="rId12"/>
    <p:sldId id="268" r:id="rId13"/>
    <p:sldId id="276" r:id="rId14"/>
    <p:sldId id="258" r:id="rId15"/>
    <p:sldId id="277" r:id="rId16"/>
    <p:sldId id="279" r:id="rId17"/>
    <p:sldId id="280" r:id="rId18"/>
    <p:sldId id="281" r:id="rId19"/>
    <p:sldId id="282" r:id="rId20"/>
    <p:sldId id="259" r:id="rId21"/>
    <p:sldId id="290" r:id="rId22"/>
    <p:sldId id="292" r:id="rId23"/>
    <p:sldId id="283" r:id="rId24"/>
    <p:sldId id="284" r:id="rId25"/>
    <p:sldId id="285" r:id="rId26"/>
    <p:sldId id="286" r:id="rId27"/>
    <p:sldId id="287" r:id="rId28"/>
    <p:sldId id="288" r:id="rId29"/>
    <p:sldId id="261" r:id="rId30"/>
    <p:sldId id="291" r:id="rId31"/>
    <p:sldId id="293" r:id="rId32"/>
    <p:sldId id="294" r:id="rId33"/>
    <p:sldId id="295" r:id="rId34"/>
    <p:sldId id="299" r:id="rId35"/>
    <p:sldId id="297" r:id="rId36"/>
    <p:sldId id="298" r:id="rId37"/>
    <p:sldId id="300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F7DF4A-8D84-0146-B50E-57F546B25685}">
          <p14:sldIdLst>
            <p14:sldId id="256"/>
            <p14:sldId id="305"/>
          </p14:sldIdLst>
        </p14:section>
        <p14:section name="what is a structure" id="{ADA8411D-14D3-A142-B3EE-084C8A6063A2}">
          <p14:sldIdLst>
            <p14:sldId id="257"/>
            <p14:sldId id="262"/>
            <p14:sldId id="267"/>
            <p14:sldId id="270"/>
            <p14:sldId id="269"/>
            <p14:sldId id="271"/>
            <p14:sldId id="272"/>
            <p14:sldId id="273"/>
            <p14:sldId id="275"/>
            <p14:sldId id="268"/>
            <p14:sldId id="276"/>
            <p14:sldId id="258"/>
          </p14:sldIdLst>
        </p14:section>
        <p14:section name="A tour" id="{719A2F30-B773-3743-95F9-4F8E1C1C16AB}">
          <p14:sldIdLst>
            <p14:sldId id="277"/>
            <p14:sldId id="279"/>
            <p14:sldId id="280"/>
            <p14:sldId id="281"/>
            <p14:sldId id="282"/>
          </p14:sldIdLst>
        </p14:section>
        <p14:section name="ending" id="{EDD51B01-E87C-1F4C-B0BF-83A839168FD4}">
          <p14:sldIdLst>
            <p14:sldId id="259"/>
            <p14:sldId id="290"/>
            <p14:sldId id="292"/>
            <p14:sldId id="283"/>
            <p14:sldId id="284"/>
            <p14:sldId id="285"/>
            <p14:sldId id="286"/>
            <p14:sldId id="287"/>
            <p14:sldId id="288"/>
            <p14:sldId id="261"/>
            <p14:sldId id="291"/>
            <p14:sldId id="293"/>
            <p14:sldId id="294"/>
            <p14:sldId id="295"/>
            <p14:sldId id="299"/>
            <p14:sldId id="297"/>
            <p14:sldId id="298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F75EC-0910-8944-B000-A589B6764FB0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09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6525-6B21-9E4B-99F3-8F4050D607FF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9785-82E8-114D-B3F9-82A9B958CC40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0A9-A6DB-4B4F-B9E7-2A83A1BA40DB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D56E7-08F0-1F48-BD48-F8AEFD77E5CF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8661-BB65-2A4A-84D0-C1F0AE5EF856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E25F-387E-3C46-8686-7E06A954F854}" type="datetime1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DA80-BEDC-0F47-9132-7F53B5EC8687}" type="datetime1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9F15-1FDF-754B-AC55-2CDCD8935AAE}" type="datetime1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506D2-1158-2549-A19E-BB9A21FE4490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BE7D-A8CC-EE4A-A9D0-6FDBEC68D492}" type="datetime1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A428-FA07-8F49-B7BE-E9EA59775922}" type="datetime1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E8F84E70-49F1-4D48-A830-2CD8E288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Structured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10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MAX </a:t>
            </a:r>
            <a:r>
              <a:rPr lang="en-US" sz="1600" dirty="0" smtClean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name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</a:rPr>
              <a:t>Expression 1 </a:t>
            </a:r>
            <a:r>
              <a:rPr lang="en-US" sz="1600" dirty="0" smtClean="0">
                <a:solidFill>
                  <a:schemeClr val="accent2"/>
                </a:solidFill>
              </a:rPr>
              <a:t>= </a:t>
            </a:r>
            <a:r>
              <a:rPr lang="en-US" sz="1600" dirty="0" smtClean="0"/>
              <a:t>Expression 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035662" y="1418897"/>
            <a:ext cx="2377238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4589" y="4879047"/>
            <a:ext cx="1545963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7927" y="3799344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MAX </a:t>
            </a:r>
            <a:r>
              <a:rPr lang="en-US" sz="1600" dirty="0" smtClean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354348" y="3645999"/>
            <a:ext cx="0" cy="1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name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</a:rPr>
              <a:t>Expression 1 </a:t>
            </a:r>
            <a:r>
              <a:rPr lang="en-US" sz="1600" dirty="0" smtClean="0">
                <a:solidFill>
                  <a:schemeClr val="accent2"/>
                </a:solidFill>
              </a:rPr>
              <a:t>= </a:t>
            </a:r>
            <a:r>
              <a:rPr lang="en-US" sz="1600" dirty="0" smtClean="0"/>
              <a:t>Expression 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663238" y="1418897"/>
            <a:ext cx="749662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812802" y="5043419"/>
            <a:ext cx="1285147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12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7927" y="3799344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MAX </a:t>
            </a:r>
            <a:r>
              <a:rPr lang="en-US" sz="1600" dirty="0" smtClean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8347" y="4361989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size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354348" y="3645999"/>
            <a:ext cx="0" cy="1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82710" y="4138066"/>
            <a:ext cx="0" cy="19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name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</a:rPr>
              <a:t>Expression 1 </a:t>
            </a:r>
            <a:r>
              <a:rPr lang="en-US" sz="1600" dirty="0" smtClean="0">
                <a:solidFill>
                  <a:schemeClr val="accent2"/>
                </a:solidFill>
              </a:rPr>
              <a:t>= </a:t>
            </a:r>
            <a:r>
              <a:rPr lang="en-US" sz="1600" dirty="0" smtClean="0"/>
              <a:t>Expression 2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538577" y="3307445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size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882940" y="3074276"/>
            <a:ext cx="232094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79379" y="3783580"/>
            <a:ext cx="24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perhaps population?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13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07927" y="3799344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49489" y="3783580"/>
            <a:ext cx="1608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MAX </a:t>
            </a:r>
            <a:r>
              <a:rPr lang="en-US" sz="1600" dirty="0" smtClean="0">
                <a:solidFill>
                  <a:srgbClr val="333333"/>
                </a:solidFill>
              </a:rPr>
              <a:t>numeric list</a:t>
            </a:r>
            <a:endParaRPr lang="en-US" sz="1600" dirty="0">
              <a:solidFill>
                <a:srgbClr val="CC3333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8347" y="4361989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size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882709" y="3630067"/>
            <a:ext cx="0" cy="169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8354348" y="3645999"/>
            <a:ext cx="0" cy="1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82710" y="4138066"/>
            <a:ext cx="0" cy="197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name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</a:rPr>
              <a:t>Expression 1 </a:t>
            </a:r>
            <a:r>
              <a:rPr lang="en-US" sz="1600" dirty="0" smtClean="0">
                <a:solidFill>
                  <a:schemeClr val="accent2"/>
                </a:solidFill>
              </a:rPr>
              <a:t>= </a:t>
            </a:r>
            <a:r>
              <a:rPr lang="en-US" sz="1600" dirty="0" smtClean="0"/>
              <a:t>Expression 2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538577" y="3307445"/>
            <a:ext cx="677189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size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882940" y="3074276"/>
            <a:ext cx="232094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79379" y="3783580"/>
            <a:ext cx="241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perhaps population?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20413" y="1926897"/>
            <a:ext cx="6438970" cy="254720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At each step many, many decisions to make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Some decisions are simply not allowed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000" dirty="0" smtClean="0"/>
              <a:t>A query has to be well formed!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Even so, many possible options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 smtClean="0"/>
              <a:t>Why does “Find” map to </a:t>
            </a:r>
            <a:r>
              <a:rPr lang="en-US" sz="2000" dirty="0" smtClean="0">
                <a:solidFill>
                  <a:schemeClr val="accent2"/>
                </a:solidFill>
              </a:rPr>
              <a:t>SELECT</a:t>
            </a:r>
            <a:r>
              <a:rPr lang="en-US" sz="2000" dirty="0" smtClean="0"/>
              <a:t>?</a:t>
            </a:r>
            <a:endParaRPr lang="en-US" sz="2000" dirty="0"/>
          </a:p>
          <a:p>
            <a:pPr marL="914400" lvl="1" indent="-457200">
              <a:buFont typeface="Lucida Grande"/>
              <a:buChar char="-"/>
            </a:pPr>
            <a:r>
              <a:rPr lang="en-US" sz="2000" dirty="0" smtClean="0"/>
              <a:t>Largest by size/population/population of capital?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40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classification tools can’t predict structures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X: </a:t>
            </a:r>
            <a:r>
              <a:rPr lang="en-US" i="1" dirty="0"/>
              <a:t>“Find the largest state in the US.</a:t>
            </a:r>
            <a:r>
              <a:rPr lang="en-US" i="1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Classification is about making one decision</a:t>
            </a:r>
          </a:p>
          <a:p>
            <a:pPr lvl="1"/>
            <a:r>
              <a:rPr lang="en-US" sz="2100" dirty="0" smtClean="0"/>
              <a:t>Spam or not spam, or predict one label, </a:t>
            </a:r>
            <a:r>
              <a:rPr lang="en-US" sz="2100" dirty="0" err="1" smtClean="0"/>
              <a:t>etc</a:t>
            </a:r>
            <a:endParaRPr lang="en-US" sz="21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need to make </a:t>
            </a:r>
            <a:r>
              <a:rPr lang="en-US" i="1" dirty="0" smtClean="0">
                <a:solidFill>
                  <a:schemeClr val="accent1"/>
                </a:solidFill>
              </a:rPr>
              <a:t>multiple decisions</a:t>
            </a:r>
          </a:p>
          <a:p>
            <a:pPr lvl="1"/>
            <a:r>
              <a:rPr lang="en-US" dirty="0" smtClean="0"/>
              <a:t>Each part needs a label</a:t>
            </a:r>
          </a:p>
          <a:p>
            <a:pPr lvl="2"/>
            <a:r>
              <a:rPr lang="en-US" dirty="0" smtClean="0"/>
              <a:t>Should “</a:t>
            </a:r>
            <a:r>
              <a:rPr lang="en-US" i="1" dirty="0" smtClean="0"/>
              <a:t>US</a:t>
            </a:r>
            <a:r>
              <a:rPr lang="en-US" dirty="0" smtClean="0"/>
              <a:t>” be mapped to </a:t>
            </a:r>
            <a:r>
              <a:rPr lang="en-US" dirty="0" err="1" smtClean="0"/>
              <a:t>us_states</a:t>
            </a:r>
            <a:r>
              <a:rPr lang="en-US" dirty="0" smtClean="0"/>
              <a:t> or </a:t>
            </a:r>
            <a:r>
              <a:rPr lang="en-US" dirty="0" err="1" smtClean="0"/>
              <a:t>us_cities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Should “</a:t>
            </a:r>
            <a:r>
              <a:rPr lang="en-US" i="1" dirty="0" smtClean="0"/>
              <a:t>Find” </a:t>
            </a:r>
            <a:r>
              <a:rPr lang="en-US" dirty="0" smtClean="0"/>
              <a:t>be mapped to </a:t>
            </a:r>
            <a:r>
              <a:rPr lang="en-US" dirty="0" smtClean="0">
                <a:solidFill>
                  <a:srgbClr val="CC3333"/>
                </a:solidFill>
              </a:rPr>
              <a:t>SELECT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C3333"/>
                </a:solidFill>
              </a:rPr>
              <a:t>DELETE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decisions interact with each other</a:t>
            </a:r>
          </a:p>
          <a:p>
            <a:pPr lvl="2"/>
            <a:r>
              <a:rPr lang="en-US" dirty="0" smtClean="0"/>
              <a:t>If the outer </a:t>
            </a:r>
            <a:r>
              <a:rPr lang="en-US" dirty="0" smtClean="0">
                <a:solidFill>
                  <a:srgbClr val="CC3333"/>
                </a:solidFill>
              </a:rPr>
              <a:t>FROM</a:t>
            </a:r>
            <a:r>
              <a:rPr lang="en-US" dirty="0" smtClean="0"/>
              <a:t> clause talks about the table </a:t>
            </a:r>
            <a:r>
              <a:rPr lang="en-US" dirty="0" err="1" smtClean="0"/>
              <a:t>us_states</a:t>
            </a:r>
            <a:r>
              <a:rPr lang="en-US" dirty="0" smtClean="0"/>
              <a:t>, then the inner </a:t>
            </a:r>
            <a:r>
              <a:rPr lang="en-US" dirty="0" smtClean="0">
                <a:solidFill>
                  <a:srgbClr val="CC3333"/>
                </a:solidFill>
              </a:rPr>
              <a:t>FROM </a:t>
            </a:r>
            <a:r>
              <a:rPr lang="en-US" dirty="0" smtClean="0"/>
              <a:t>clause should not talk about </a:t>
            </a:r>
            <a:r>
              <a:rPr lang="en-US" dirty="0" err="1" smtClean="0"/>
              <a:t>utah_counties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How to compose the fragments together to create the whole structure?</a:t>
            </a:r>
          </a:p>
          <a:p>
            <a:pPr lvl="2"/>
            <a:r>
              <a:rPr lang="en-US" dirty="0" smtClean="0"/>
              <a:t>Should the output consist of a </a:t>
            </a:r>
            <a:r>
              <a:rPr lang="en-US" dirty="0" smtClean="0">
                <a:solidFill>
                  <a:srgbClr val="CC3333"/>
                </a:solidFill>
              </a:rPr>
              <a:t>WHERE</a:t>
            </a:r>
            <a:r>
              <a:rPr lang="en-US" dirty="0" smtClean="0"/>
              <a:t> clause? What should go in it?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29191" y="1944140"/>
            <a:ext cx="5624009" cy="861774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3333"/>
                </a:solidFill>
              </a:rPr>
              <a:t>SELECT</a:t>
            </a:r>
            <a:r>
              <a:rPr lang="en-US" sz="1600" dirty="0"/>
              <a:t> name</a:t>
            </a:r>
          </a:p>
          <a:p>
            <a:r>
              <a:rPr lang="en-US" sz="1600" dirty="0" smtClean="0">
                <a:solidFill>
                  <a:srgbClr val="CC3333"/>
                </a:solidFill>
              </a:rPr>
              <a:t>    FROM</a:t>
            </a:r>
            <a:r>
              <a:rPr lang="en-US" sz="1600" dirty="0" smtClean="0"/>
              <a:t> </a:t>
            </a:r>
            <a:r>
              <a:rPr lang="en-US" sz="1600" dirty="0" err="1"/>
              <a:t>us_states</a:t>
            </a:r>
            <a:endParaRPr lang="en-US" sz="1600" dirty="0"/>
          </a:p>
          <a:p>
            <a:r>
              <a:rPr lang="en-US" sz="1600" dirty="0" smtClean="0">
                <a:solidFill>
                  <a:srgbClr val="CC3333"/>
                </a:solidFill>
              </a:rPr>
              <a:t>    WHERE</a:t>
            </a:r>
            <a:r>
              <a:rPr lang="en-US" sz="1600" dirty="0" smtClean="0"/>
              <a:t> </a:t>
            </a:r>
            <a:r>
              <a:rPr lang="en-US" sz="1600" dirty="0"/>
              <a:t>size = (</a:t>
            </a:r>
            <a:r>
              <a:rPr lang="en-US" sz="1600" dirty="0">
                <a:solidFill>
                  <a:srgbClr val="CC3333"/>
                </a:solidFill>
              </a:rPr>
              <a:t>SELECT MAX</a:t>
            </a:r>
            <a:r>
              <a:rPr lang="en-US" sz="1600" dirty="0"/>
              <a:t>(size) </a:t>
            </a:r>
            <a:r>
              <a:rPr lang="en-US" sz="1600" dirty="0">
                <a:solidFill>
                  <a:srgbClr val="CC3333"/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/>
              <a:t>us_states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1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get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516" y="1561109"/>
            <a:ext cx="3372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Binary classification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Prediction is easy – Threshold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Features (???)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9509" y="1284111"/>
            <a:ext cx="4276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Multiclass classification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Different strategies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-all, 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Global learning algorithms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One feature vector per outcome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Prediction = highest scoring outcome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3583" y="4169200"/>
            <a:ext cx="42768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Structured classification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Global models or local models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outcome scored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Prediction = highest scoring outcome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Inference is no longer easy!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Makes all the difference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897585" y="2299773"/>
            <a:ext cx="81192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4572001" y="3315436"/>
            <a:ext cx="735723" cy="8537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4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output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72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1"/>
                </a:solidFill>
              </a:rPr>
              <a:t>graph</a:t>
            </a:r>
            <a:r>
              <a:rPr lang="en-US" sz="2400" dirty="0" smtClean="0"/>
              <a:t>, </a:t>
            </a:r>
            <a:r>
              <a:rPr lang="en-US" sz="2400" dirty="0"/>
              <a:t>possibly labeled and/or directed</a:t>
            </a:r>
          </a:p>
          <a:p>
            <a:pPr lvl="1"/>
            <a:r>
              <a:rPr lang="en-US" sz="2000" dirty="0" smtClean="0"/>
              <a:t>Possibly from a restricted family, such as chains, trees, etc.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discrete </a:t>
            </a:r>
            <a:r>
              <a:rPr lang="en-US" sz="2000" dirty="0" smtClean="0"/>
              <a:t>representation of input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. A table, the SRL frame output, a sequence of labels </a:t>
            </a:r>
            <a:r>
              <a:rPr lang="en-US" sz="2000" dirty="0" err="1" smtClean="0"/>
              <a:t>etc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A collection of </a:t>
            </a:r>
            <a:r>
              <a:rPr lang="en-US" sz="2400" dirty="0" smtClean="0">
                <a:solidFill>
                  <a:schemeClr val="accent1"/>
                </a:solidFill>
              </a:rPr>
              <a:t>inter-dependent decisions</a:t>
            </a:r>
          </a:p>
          <a:p>
            <a:pPr lvl="1"/>
            <a:r>
              <a:rPr lang="en-US" sz="2000" dirty="0" err="1" smtClean="0"/>
              <a:t>Eg</a:t>
            </a:r>
            <a:r>
              <a:rPr lang="en-US" sz="2000" dirty="0" smtClean="0"/>
              <a:t>: The sequence of decisions used to construct the output</a:t>
            </a:r>
          </a:p>
          <a:p>
            <a:endParaRPr lang="en-US" sz="2400" dirty="0" smtClean="0"/>
          </a:p>
          <a:p>
            <a:r>
              <a:rPr lang="en-US" sz="2400" dirty="0" smtClean="0"/>
              <a:t>The result of a combinatorial optimization problem</a:t>
            </a:r>
          </a:p>
          <a:p>
            <a:pPr lvl="1"/>
            <a:r>
              <a:rPr lang="en-US" sz="2000" dirty="0" err="1"/>
              <a:t>a</a:t>
            </a:r>
            <a:r>
              <a:rPr lang="en-US" sz="2000" dirty="0" err="1" smtClean="0"/>
              <a:t>rgmax</a:t>
            </a:r>
            <a:r>
              <a:rPr lang="en-US" sz="2000" b="1" baseline="-25000" dirty="0" err="1" smtClean="0"/>
              <a:t>y</a:t>
            </a:r>
            <a:r>
              <a:rPr lang="en-US" sz="2000" b="1" baseline="-25000" dirty="0" smtClean="0"/>
              <a:t> </a:t>
            </a:r>
            <a:r>
              <a:rPr lang="en-US" sz="2000" b="1" baseline="-250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2000" baseline="-25000" dirty="0" smtClean="0"/>
              <a:t> all </a:t>
            </a:r>
            <a:r>
              <a:rPr lang="en-US" sz="2000" baseline="-25000" dirty="0" err="1" smtClean="0"/>
              <a:t>outputs</a:t>
            </a:r>
            <a:r>
              <a:rPr lang="en-US" sz="2000" dirty="0" err="1" smtClean="0"/>
              <a:t>score</a:t>
            </a:r>
            <a:r>
              <a:rPr lang="en-US" sz="2000" dirty="0" smtClean="0"/>
              <a:t>(</a:t>
            </a:r>
            <a:r>
              <a:rPr lang="en-US" sz="2000" b="1" dirty="0" smtClean="0"/>
              <a:t>x</a:t>
            </a:r>
            <a:r>
              <a:rPr lang="en-US" sz="2000" dirty="0" smtClean="0"/>
              <a:t>, </a:t>
            </a:r>
            <a:r>
              <a:rPr lang="en-US" sz="2000" b="1" dirty="0"/>
              <a:t>y</a:t>
            </a:r>
            <a:r>
              <a:rPr lang="en-US" sz="2000" dirty="0" smtClean="0"/>
              <a:t>)</a:t>
            </a:r>
            <a:endParaRPr lang="en-US" sz="2000" b="1" baseline="-25000" dirty="0" smtClean="0"/>
          </a:p>
          <a:p>
            <a:pPr lvl="1"/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4271" y="1272227"/>
            <a:ext cx="16273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6487" y="3321359"/>
            <a:ext cx="12051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Procedural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4333" y="22645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63312" y="4664929"/>
            <a:ext cx="9983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structured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Two 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We cannot train a separate weight vector for each possible inference outcome</a:t>
            </a:r>
          </a:p>
          <a:p>
            <a:pPr lvl="2"/>
            <a:r>
              <a:rPr lang="en-US" dirty="0" smtClean="0">
                <a:solidFill>
                  <a:srgbClr val="333333"/>
                </a:solidFill>
              </a:rPr>
              <a:t>For multiclass, we could train one weight vector for each label </a:t>
            </a:r>
          </a:p>
          <a:p>
            <a:pPr lvl="1"/>
            <a:endParaRPr lang="en-US" sz="1100" dirty="0" smtClean="0">
              <a:solidFill>
                <a:srgbClr val="33333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We cannot enumerate all possible structures for inference</a:t>
            </a:r>
          </a:p>
          <a:p>
            <a:pPr lvl="2"/>
            <a:r>
              <a:rPr lang="en-US" dirty="0" smtClean="0">
                <a:solidFill>
                  <a:srgbClr val="333333"/>
                </a:solidFill>
              </a:rPr>
              <a:t>Inference for binary/multiclass is easy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Solution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Decompose the output into </a:t>
            </a:r>
            <a:r>
              <a:rPr lang="en-US" dirty="0" smtClean="0">
                <a:solidFill>
                  <a:schemeClr val="accent2"/>
                </a:solidFill>
              </a:rPr>
              <a:t>parts</a:t>
            </a:r>
            <a:r>
              <a:rPr lang="en-US" dirty="0" smtClean="0">
                <a:solidFill>
                  <a:srgbClr val="333333"/>
                </a:solidFill>
              </a:rPr>
              <a:t> that are </a:t>
            </a:r>
            <a:r>
              <a:rPr lang="en-US" dirty="0" smtClean="0">
                <a:solidFill>
                  <a:srgbClr val="CC3333"/>
                </a:solidFill>
              </a:rPr>
              <a:t>labeled</a:t>
            </a:r>
          </a:p>
          <a:p>
            <a:pPr lvl="1"/>
            <a:r>
              <a:rPr lang="en-US" dirty="0" smtClean="0">
                <a:solidFill>
                  <a:srgbClr val="333333"/>
                </a:solidFill>
              </a:rPr>
              <a:t>Define </a:t>
            </a:r>
          </a:p>
          <a:p>
            <a:pPr lvl="2"/>
            <a:r>
              <a:rPr lang="en-US" dirty="0" smtClean="0">
                <a:solidFill>
                  <a:srgbClr val="333333"/>
                </a:solidFill>
              </a:rPr>
              <a:t>how the parts </a:t>
            </a:r>
            <a:r>
              <a:rPr lang="en-US" dirty="0" smtClean="0">
                <a:solidFill>
                  <a:srgbClr val="CC3333"/>
                </a:solidFill>
              </a:rPr>
              <a:t>interact</a:t>
            </a:r>
            <a:r>
              <a:rPr lang="en-US" dirty="0" smtClean="0">
                <a:solidFill>
                  <a:srgbClr val="333333"/>
                </a:solidFill>
              </a:rPr>
              <a:t> with each other</a:t>
            </a:r>
          </a:p>
          <a:p>
            <a:pPr lvl="2"/>
            <a:r>
              <a:rPr lang="en-US" dirty="0" smtClean="0">
                <a:solidFill>
                  <a:srgbClr val="333333"/>
                </a:solidFill>
              </a:rPr>
              <a:t>how labels are </a:t>
            </a:r>
            <a:r>
              <a:rPr lang="en-US" dirty="0" smtClean="0">
                <a:solidFill>
                  <a:srgbClr val="CC3333"/>
                </a:solidFill>
              </a:rPr>
              <a:t>scored</a:t>
            </a:r>
            <a:r>
              <a:rPr lang="en-US" dirty="0" smtClean="0">
                <a:solidFill>
                  <a:srgbClr val="333333"/>
                </a:solidFill>
              </a:rPr>
              <a:t> for each part </a:t>
            </a:r>
          </a:p>
          <a:p>
            <a:pPr lvl="2"/>
            <a:r>
              <a:rPr lang="en-US" dirty="0" smtClean="0">
                <a:solidFill>
                  <a:srgbClr val="333333"/>
                </a:solidFill>
              </a:rPr>
              <a:t>an </a:t>
            </a:r>
            <a:r>
              <a:rPr lang="en-US" dirty="0" smtClean="0">
                <a:solidFill>
                  <a:srgbClr val="CC3333"/>
                </a:solidFill>
              </a:rPr>
              <a:t>inference algorithm </a:t>
            </a:r>
            <a:r>
              <a:rPr lang="en-US" dirty="0" smtClean="0">
                <a:solidFill>
                  <a:srgbClr val="333333"/>
                </a:solidFill>
              </a:rPr>
              <a:t>to assign labels to all the parts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as a structured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 structure is…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>
                <a:solidFill>
                  <a:schemeClr val="accent1"/>
                </a:solidFill>
              </a:rPr>
              <a:t>graph</a:t>
            </a:r>
            <a:r>
              <a:rPr lang="en-US" sz="2000" dirty="0"/>
              <a:t> (in general, </a:t>
            </a:r>
            <a:r>
              <a:rPr lang="en-US" sz="2000" dirty="0" err="1"/>
              <a:t>hypergraph</a:t>
            </a:r>
            <a:r>
              <a:rPr lang="en-US" sz="2000" dirty="0"/>
              <a:t>), possibly labeled and/or </a:t>
            </a:r>
            <a:r>
              <a:rPr lang="en-US" sz="2000" dirty="0" smtClean="0"/>
              <a:t>directed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A collection of </a:t>
            </a:r>
            <a:r>
              <a:rPr lang="en-US" sz="2000" dirty="0" smtClean="0">
                <a:solidFill>
                  <a:schemeClr val="accent1"/>
                </a:solidFill>
              </a:rPr>
              <a:t>inter-dependent decisions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The output of a </a:t>
            </a:r>
            <a:r>
              <a:rPr lang="en-US" sz="2000" dirty="0" smtClean="0">
                <a:solidFill>
                  <a:schemeClr val="accent1"/>
                </a:solidFill>
              </a:rPr>
              <a:t>combinatorial optimization </a:t>
            </a:r>
            <a:r>
              <a:rPr lang="en-US" sz="2000" dirty="0" smtClean="0"/>
              <a:t>problem</a:t>
            </a:r>
          </a:p>
          <a:p>
            <a:pPr marL="914400" lvl="2" indent="0">
              <a:buNone/>
            </a:pPr>
            <a:r>
              <a:rPr lang="en-US" sz="1800" dirty="0" err="1"/>
              <a:t>a</a:t>
            </a:r>
            <a:r>
              <a:rPr lang="en-US" sz="1800" dirty="0" err="1" smtClean="0"/>
              <a:t>rgmax</a:t>
            </a:r>
            <a:r>
              <a:rPr lang="en-US" sz="1800" b="1" baseline="-25000" dirty="0" err="1" smtClean="0"/>
              <a:t>y</a:t>
            </a:r>
            <a:r>
              <a:rPr lang="en-US" sz="1800" b="1" baseline="-25000" dirty="0" smtClean="0"/>
              <a:t> </a:t>
            </a:r>
            <a:r>
              <a:rPr lang="en-US" sz="1800" b="1" baseline="-25000" dirty="0" smtClean="0">
                <a:latin typeface="cmsy10"/>
                <a:ea typeface="cmsy10"/>
                <a:cs typeface="cmsy10"/>
              </a:rPr>
              <a:t>2</a:t>
            </a:r>
            <a:r>
              <a:rPr lang="en-US" sz="1800" baseline="-25000" dirty="0" smtClean="0"/>
              <a:t> all </a:t>
            </a:r>
            <a:r>
              <a:rPr lang="en-US" sz="1800" baseline="-25000" dirty="0" err="1" smtClean="0"/>
              <a:t>outputs</a:t>
            </a:r>
            <a:r>
              <a:rPr lang="en-US" sz="1800" dirty="0" err="1" smtClean="0"/>
              <a:t>score</a:t>
            </a:r>
            <a:r>
              <a:rPr lang="en-US" sz="1800" dirty="0" smtClean="0"/>
              <a:t>(</a:t>
            </a:r>
            <a:r>
              <a:rPr lang="en-US" sz="1800" b="1" dirty="0" smtClean="0"/>
              <a:t>x</a:t>
            </a:r>
            <a:r>
              <a:rPr lang="en-US" sz="1800" dirty="0" smtClean="0"/>
              <a:t>, </a:t>
            </a:r>
            <a:r>
              <a:rPr lang="en-US" sz="1800" b="1" dirty="0"/>
              <a:t>y</a:t>
            </a:r>
            <a:r>
              <a:rPr lang="en-US" sz="1800" dirty="0" smtClean="0"/>
              <a:t>)</a:t>
            </a:r>
            <a:endParaRPr lang="en-US" sz="1800" b="1" baseline="-250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Multiclass</a:t>
            </a:r>
            <a:endParaRPr lang="en-US" sz="24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graph with one node and no </a:t>
            </a:r>
            <a:r>
              <a:rPr lang="en-US" sz="2000" dirty="0" smtClean="0"/>
              <a:t>edges</a:t>
            </a:r>
          </a:p>
          <a:p>
            <a:pPr lvl="2"/>
            <a:r>
              <a:rPr lang="en-US" sz="1800" dirty="0" smtClean="0"/>
              <a:t>Node label is the output</a:t>
            </a:r>
            <a:endParaRPr lang="en-US" sz="1800" dirty="0"/>
          </a:p>
          <a:p>
            <a:pPr marL="457200" lvl="1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endParaRPr lang="en-US" sz="1100" dirty="0"/>
          </a:p>
          <a:p>
            <a:pPr lvl="1"/>
            <a:r>
              <a:rPr lang="en-US" sz="2000" dirty="0" smtClean="0"/>
              <a:t>Can be composed </a:t>
            </a:r>
            <a:r>
              <a:rPr lang="en-US" sz="2000" dirty="0"/>
              <a:t>via multiple decisions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Winner</a:t>
            </a:r>
            <a:r>
              <a:rPr lang="en-US" sz="2000" dirty="0"/>
              <a:t>-take-</a:t>
            </a:r>
            <a:r>
              <a:rPr lang="en-US" sz="2000" dirty="0" smtClean="0"/>
              <a:t>all</a:t>
            </a:r>
          </a:p>
          <a:p>
            <a:pPr marL="914400" lvl="2" indent="0">
              <a:buNone/>
            </a:pPr>
            <a:r>
              <a:rPr lang="en-US" dirty="0" err="1" smtClean="0"/>
              <a:t>argmax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b="1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18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4333" y="22645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1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Multiclass is a structure: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lot of the ideas from multiclass </a:t>
            </a:r>
            <a:r>
              <a:rPr lang="en-US" i="1" u="sng" dirty="0" smtClean="0"/>
              <a:t>may</a:t>
            </a:r>
            <a:r>
              <a:rPr lang="en-US" dirty="0" smtClean="0"/>
              <a:t> be generalized to structures</a:t>
            </a:r>
          </a:p>
          <a:p>
            <a:pPr lvl="1" indent="-342900"/>
            <a:r>
              <a:rPr lang="en-US" dirty="0" smtClean="0"/>
              <a:t>Not always trivial, but useful to keep in mind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Broad statements about structured learning must apply to multiclass classification</a:t>
            </a:r>
          </a:p>
          <a:p>
            <a:pPr marL="914400" lvl="1" indent="-514350"/>
            <a:r>
              <a:rPr lang="en-US" dirty="0" smtClean="0"/>
              <a:t>Useful for sanity check, also for understanding</a:t>
            </a:r>
          </a:p>
          <a:p>
            <a:pPr marL="914400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Binary classification is the most “trivial” form of structured classification</a:t>
            </a:r>
          </a:p>
          <a:p>
            <a:pPr marL="914400" lvl="1" indent="-514350"/>
            <a:r>
              <a:rPr lang="en-US" dirty="0" smtClean="0"/>
              <a:t>Multiclass with two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F780-8D6E-8C40-8F0E-4BF05B41D9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4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look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structure?</a:t>
            </a:r>
          </a:p>
          <a:p>
            <a:endParaRPr lang="en-US" dirty="0"/>
          </a:p>
          <a:p>
            <a:r>
              <a:rPr lang="en-US" dirty="0" smtClean="0"/>
              <a:t>The machine learning of interdependent variables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Structured Prediction</a:t>
            </a:r>
            <a:br>
              <a:rPr lang="en-US" sz="3200" dirty="0" smtClean="0"/>
            </a:br>
            <a:r>
              <a:rPr lang="en-US" sz="3200" dirty="0" smtClean="0"/>
              <a:t>The machine learning of interdependent variables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21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annotation difficulty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Background </a:t>
              </a:r>
              <a:r>
                <a:rPr lang="en-US" b="1" dirty="0" smtClean="0">
                  <a:solidFill>
                    <a:schemeClr val="accent1"/>
                  </a:solidFill>
                </a:rPr>
                <a:t>knowledge</a:t>
              </a:r>
              <a:r>
                <a:rPr lang="en-US" dirty="0" smtClean="0"/>
                <a:t> about domain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Semi-supervised/indirectly supervised?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8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22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  <a:ln w="3810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annotation difficulty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Background </a:t>
              </a:r>
              <a:r>
                <a:rPr lang="en-US" b="1" dirty="0" smtClean="0">
                  <a:solidFill>
                    <a:schemeClr val="accent1"/>
                  </a:solidFill>
                </a:rPr>
                <a:t>knowledge</a:t>
              </a:r>
              <a:r>
                <a:rPr lang="en-US" dirty="0" smtClean="0"/>
                <a:t> about domain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Semi-supervised/indirectly supervised?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define the model?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y4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we want to predict four output variables from some input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212897" y="2338552"/>
            <a:ext cx="0" cy="4116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define the model?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y4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we want to predict four output variables from some input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6" name="Straight Connector 5"/>
            <p:cNvCxnSpPr>
              <a:stCxn id="4" idx="0"/>
              <a:endCxn id="22" idx="2"/>
            </p:cNvCxnSpPr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372755" y="4247055"/>
            <a:ext cx="43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1: Score each decision separately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33"/>
                </a:solidFill>
              </a:rPr>
              <a:t>Recall</a:t>
            </a:r>
            <a:r>
              <a:rPr lang="en-US" sz="1600" dirty="0" smtClean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 smtClean="0"/>
              <a:t>i.e. A factor can assign a score to assignments of variables connected to it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744483" y="5091527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Pro: Prediction is easy, each y independent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12633" y="5091527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Con: No consideration of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define the model?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y4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we want to predict four output variables from some input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81271" y="3343900"/>
            <a:ext cx="909538" cy="218965"/>
            <a:chOff x="2481271" y="3343900"/>
            <a:chExt cx="909538" cy="218965"/>
          </a:xfrm>
        </p:grpSpPr>
        <p:cxnSp>
          <p:nvCxnSpPr>
            <p:cNvPr id="6" name="Straight Connector 5"/>
            <p:cNvCxnSpPr>
              <a:stCxn id="9" idx="3"/>
              <a:endCxn id="13" idx="1"/>
            </p:cNvCxnSpPr>
            <p:nvPr/>
          </p:nvCxnSpPr>
          <p:spPr>
            <a:xfrm flipV="1">
              <a:off x="2481271" y="3453383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899104" y="3343900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37192" y="4616387"/>
            <a:ext cx="43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 2: Add pairwise factors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33"/>
                </a:solidFill>
              </a:rPr>
              <a:t>Recall</a:t>
            </a:r>
            <a:r>
              <a:rPr lang="en-US" sz="1600" dirty="0" smtClean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 smtClean="0"/>
              <a:t>i.e. A factor can assign a score to assignments of variables connected to it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744483" y="5091527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Pro: Accounts for pairwise dependencies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12632" y="5091527"/>
            <a:ext cx="347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Cons: Makes prediction harder, ignores third and higher order dependencies 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790459" y="3451631"/>
            <a:ext cx="909538" cy="1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08292" y="3342148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5126768" y="3455135"/>
            <a:ext cx="909538" cy="1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44601" y="3345652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75776" y="3639801"/>
            <a:ext cx="3940218" cy="831025"/>
            <a:chOff x="2160312" y="2950805"/>
            <a:chExt cx="3940218" cy="831025"/>
          </a:xfrm>
        </p:grpSpPr>
        <p:cxnSp>
          <p:nvCxnSpPr>
            <p:cNvPr id="50" name="Straight Connector 49"/>
            <p:cNvCxnSpPr>
              <a:stCxn id="9" idx="2"/>
              <a:endCxn id="18" idx="4"/>
            </p:cNvCxnSpPr>
            <p:nvPr/>
          </p:nvCxnSpPr>
          <p:spPr>
            <a:xfrm rot="16200000" flipH="1">
              <a:off x="4125025" y="986092"/>
              <a:ext cx="10792" cy="3940218"/>
            </a:xfrm>
            <a:prstGeom prst="curvedConnector3">
              <a:avLst>
                <a:gd name="adj1" fmla="val 684426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085672" y="3562865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275775" y="3639801"/>
            <a:ext cx="2624537" cy="379081"/>
            <a:chOff x="2007911" y="2798405"/>
            <a:chExt cx="2624537" cy="379081"/>
          </a:xfrm>
        </p:grpSpPr>
        <p:cxnSp>
          <p:nvCxnSpPr>
            <p:cNvPr id="54" name="Straight Connector 49"/>
            <p:cNvCxnSpPr>
              <a:stCxn id="9" idx="2"/>
              <a:endCxn id="15" idx="4"/>
            </p:cNvCxnSpPr>
            <p:nvPr/>
          </p:nvCxnSpPr>
          <p:spPr>
            <a:xfrm rot="16200000" flipH="1">
              <a:off x="3307777" y="1498539"/>
              <a:ext cx="24806" cy="2624537"/>
            </a:xfrm>
            <a:prstGeom prst="curvedConnector3">
              <a:avLst>
                <a:gd name="adj1" fmla="val 102155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3022221" y="2958521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730173" y="3592873"/>
            <a:ext cx="2495069" cy="424684"/>
            <a:chOff x="2041856" y="2731500"/>
            <a:chExt cx="2495069" cy="424684"/>
          </a:xfrm>
        </p:grpSpPr>
        <p:cxnSp>
          <p:nvCxnSpPr>
            <p:cNvPr id="58" name="Straight Connector 49"/>
            <p:cNvCxnSpPr>
              <a:stCxn id="12" idx="5"/>
              <a:endCxn id="19" idx="2"/>
            </p:cNvCxnSpPr>
            <p:nvPr/>
          </p:nvCxnSpPr>
          <p:spPr>
            <a:xfrm rot="16200000" flipH="1">
              <a:off x="3266803" y="1506553"/>
              <a:ext cx="45176" cy="2495069"/>
            </a:xfrm>
            <a:prstGeom prst="curvedConnector3">
              <a:avLst>
                <a:gd name="adj1" fmla="val 63378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3438451" y="2937219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59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define the model?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y4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we want to predict four output variables from some input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37192" y="4616387"/>
            <a:ext cx="43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 3: Use only order 3 factors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33"/>
                </a:solidFill>
              </a:rPr>
              <a:t>Recall</a:t>
            </a:r>
            <a:r>
              <a:rPr lang="en-US" sz="1600" dirty="0" smtClean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 smtClean="0"/>
              <a:t>i.e. A factor can assign a score to assignments of variables connected to it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744483" y="5091527"/>
            <a:ext cx="390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Pro: Accounts for order 3 dependencies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12632" y="5091527"/>
            <a:ext cx="347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Cons: Prediction even harder. Inference should consider all triples of labels now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>
            <a:stCxn id="9" idx="2"/>
            <a:endCxn id="62" idx="0"/>
          </p:cNvCxnSpPr>
          <p:nvPr/>
        </p:nvCxnSpPr>
        <p:spPr>
          <a:xfrm>
            <a:off x="2275776" y="3639801"/>
            <a:ext cx="0" cy="55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75052" y="419165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13" idx="1"/>
            <a:endCxn id="62" idx="0"/>
          </p:cNvCxnSpPr>
          <p:nvPr/>
        </p:nvCxnSpPr>
        <p:spPr>
          <a:xfrm flipH="1">
            <a:off x="2275776" y="3453383"/>
            <a:ext cx="1115033" cy="7382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3"/>
            <a:endCxn id="62" idx="0"/>
          </p:cNvCxnSpPr>
          <p:nvPr/>
        </p:nvCxnSpPr>
        <p:spPr>
          <a:xfrm flipH="1">
            <a:off x="2275776" y="3606887"/>
            <a:ext cx="2478994" cy="58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2"/>
            <a:endCxn id="74" idx="0"/>
          </p:cNvCxnSpPr>
          <p:nvPr/>
        </p:nvCxnSpPr>
        <p:spPr>
          <a:xfrm>
            <a:off x="2275776" y="3639801"/>
            <a:ext cx="1193196" cy="55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368248" y="419165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12" idx="3"/>
            <a:endCxn id="74" idx="0"/>
          </p:cNvCxnSpPr>
          <p:nvPr/>
        </p:nvCxnSpPr>
        <p:spPr>
          <a:xfrm>
            <a:off x="3439089" y="3592873"/>
            <a:ext cx="29883" cy="59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9" idx="2"/>
            <a:endCxn id="74" idx="0"/>
          </p:cNvCxnSpPr>
          <p:nvPr/>
        </p:nvCxnSpPr>
        <p:spPr>
          <a:xfrm flipH="1">
            <a:off x="3468972" y="3638049"/>
            <a:ext cx="2756271" cy="553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2" idx="4"/>
            <a:endCxn id="90" idx="0"/>
          </p:cNvCxnSpPr>
          <p:nvPr/>
        </p:nvCxnSpPr>
        <p:spPr>
          <a:xfrm>
            <a:off x="3584632" y="3650593"/>
            <a:ext cx="1166076" cy="541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649984" y="419165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15" idx="4"/>
            <a:endCxn id="90" idx="0"/>
          </p:cNvCxnSpPr>
          <p:nvPr/>
        </p:nvCxnSpPr>
        <p:spPr>
          <a:xfrm flipH="1">
            <a:off x="4750708" y="3664607"/>
            <a:ext cx="149605" cy="527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8" idx="4"/>
            <a:endCxn id="90" idx="0"/>
          </p:cNvCxnSpPr>
          <p:nvPr/>
        </p:nvCxnSpPr>
        <p:spPr>
          <a:xfrm flipH="1">
            <a:off x="4750708" y="3650593"/>
            <a:ext cx="1465286" cy="541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" idx="2"/>
            <a:endCxn id="100" idx="0"/>
          </p:cNvCxnSpPr>
          <p:nvPr/>
        </p:nvCxnSpPr>
        <p:spPr>
          <a:xfrm>
            <a:off x="2275776" y="3639801"/>
            <a:ext cx="3949467" cy="50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124519" y="4142379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5" idx="4"/>
            <a:endCxn id="100" idx="0"/>
          </p:cNvCxnSpPr>
          <p:nvPr/>
        </p:nvCxnSpPr>
        <p:spPr>
          <a:xfrm>
            <a:off x="4900313" y="3664607"/>
            <a:ext cx="1324930" cy="47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8" idx="4"/>
            <a:endCxn id="100" idx="0"/>
          </p:cNvCxnSpPr>
          <p:nvPr/>
        </p:nvCxnSpPr>
        <p:spPr>
          <a:xfrm>
            <a:off x="6215994" y="3650593"/>
            <a:ext cx="9249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define the model?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y4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we want to predict four output variables from some input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073815" y="4618451"/>
            <a:ext cx="299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Option 4: Use order 4 factors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33"/>
                </a:solidFill>
              </a:rPr>
              <a:t>Recall</a:t>
            </a:r>
            <a:r>
              <a:rPr lang="en-US" sz="1600" dirty="0" smtClean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 smtClean="0"/>
              <a:t>i.e. A factor can assign a score to assignments of variables connected to it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>
            <a:stCxn id="9" idx="2"/>
            <a:endCxn id="100" idx="0"/>
          </p:cNvCxnSpPr>
          <p:nvPr/>
        </p:nvCxnSpPr>
        <p:spPr>
          <a:xfrm>
            <a:off x="2275776" y="3639801"/>
            <a:ext cx="1983439" cy="50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58491" y="4142379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5" idx="4"/>
            <a:endCxn id="100" idx="0"/>
          </p:cNvCxnSpPr>
          <p:nvPr/>
        </p:nvCxnSpPr>
        <p:spPr>
          <a:xfrm flipH="1">
            <a:off x="4259215" y="3664607"/>
            <a:ext cx="641098" cy="47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8" idx="4"/>
            <a:endCxn id="100" idx="0"/>
          </p:cNvCxnSpPr>
          <p:nvPr/>
        </p:nvCxnSpPr>
        <p:spPr>
          <a:xfrm flipH="1">
            <a:off x="4259215" y="3650593"/>
            <a:ext cx="1956779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4"/>
            <a:endCxn id="100" idx="0"/>
          </p:cNvCxnSpPr>
          <p:nvPr/>
        </p:nvCxnSpPr>
        <p:spPr>
          <a:xfrm>
            <a:off x="3584632" y="3650593"/>
            <a:ext cx="674583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112632" y="5091527"/>
            <a:ext cx="347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Cons: Basically no decomposition over the labels!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4483" y="5091527"/>
            <a:ext cx="390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Pro: Accounts for order 4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it mean to define the model?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58276" y="3258207"/>
            <a:ext cx="422995" cy="394138"/>
            <a:chOff x="1462690" y="1751724"/>
            <a:chExt cx="422995" cy="394138"/>
          </a:xfrm>
        </p:grpSpPr>
        <p:sp>
          <p:nvSpPr>
            <p:cNvPr id="4" name="Oval 3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4695" y="1763986"/>
              <a:ext cx="41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y1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78804" y="3256455"/>
            <a:ext cx="418148" cy="394138"/>
            <a:chOff x="1462690" y="1751724"/>
            <a:chExt cx="418148" cy="394138"/>
          </a:xfrm>
        </p:grpSpPr>
        <p:sp>
          <p:nvSpPr>
            <p:cNvPr id="12" name="Oval 1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4485" y="3270469"/>
            <a:ext cx="418148" cy="394138"/>
            <a:chOff x="1462690" y="1751724"/>
            <a:chExt cx="418148" cy="394138"/>
          </a:xfrm>
        </p:grpSpPr>
        <p:sp>
          <p:nvSpPr>
            <p:cNvPr id="15" name="Oval 14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10166" y="3256455"/>
            <a:ext cx="418148" cy="394138"/>
            <a:chOff x="1462690" y="1751724"/>
            <a:chExt cx="418148" cy="394138"/>
          </a:xfrm>
        </p:grpSpPr>
        <p:sp>
          <p:nvSpPr>
            <p:cNvPr id="18" name="Oval 17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4695" y="1763986"/>
              <a:ext cx="406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y4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41024" y="1332045"/>
            <a:ext cx="5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we want to predict four output variables from some input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014952" y="1834055"/>
            <a:ext cx="411655" cy="394138"/>
            <a:chOff x="1462690" y="1751724"/>
            <a:chExt cx="411655" cy="394138"/>
          </a:xfrm>
        </p:grpSpPr>
        <p:sp>
          <p:nvSpPr>
            <p:cNvPr id="22" name="Oval 21"/>
            <p:cNvSpPr/>
            <p:nvPr/>
          </p:nvSpPr>
          <p:spPr>
            <a:xfrm>
              <a:off x="1462690" y="1751724"/>
              <a:ext cx="411655" cy="39413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8490" y="17639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x</a:t>
              </a:r>
              <a:endParaRPr lang="en-US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93881" y="2170473"/>
            <a:ext cx="481356" cy="1098244"/>
            <a:chOff x="3441481" y="2018073"/>
            <a:chExt cx="481356" cy="1098244"/>
          </a:xfrm>
        </p:grpSpPr>
        <p:cxnSp>
          <p:nvCxnSpPr>
            <p:cNvPr id="28" name="Straight Connector 27"/>
            <p:cNvCxnSpPr>
              <a:stCxn id="13" idx="0"/>
              <a:endCxn id="22" idx="3"/>
            </p:cNvCxnSpPr>
            <p:nvPr/>
          </p:nvCxnSpPr>
          <p:spPr>
            <a:xfrm flipV="1">
              <a:off x="3441481" y="2018073"/>
              <a:ext cx="481356" cy="10982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3828" y="25049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/>
          <p:cNvCxnSpPr>
            <a:stCxn id="16" idx="0"/>
          </p:cNvCxnSpPr>
          <p:nvPr/>
        </p:nvCxnSpPr>
        <p:spPr>
          <a:xfrm flipH="1" flipV="1">
            <a:off x="4370834" y="2170473"/>
            <a:ext cx="538728" cy="1112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5369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9" idx="0"/>
            <a:endCxn id="22" idx="6"/>
          </p:cNvCxnSpPr>
          <p:nvPr/>
        </p:nvCxnSpPr>
        <p:spPr>
          <a:xfrm flipH="1" flipV="1">
            <a:off x="4426607" y="2031124"/>
            <a:ext cx="1798636" cy="123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84661" y="2657366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79172" y="1834055"/>
            <a:ext cx="211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C3333"/>
                </a:solidFill>
              </a:rPr>
              <a:t>Recall</a:t>
            </a:r>
            <a:r>
              <a:rPr lang="en-US" sz="1600" dirty="0" smtClean="0"/>
              <a:t>: Each factor is a local expert about all the random variables connected to it</a:t>
            </a:r>
          </a:p>
          <a:p>
            <a:endParaRPr lang="en-US" sz="1600" dirty="0"/>
          </a:p>
          <a:p>
            <a:r>
              <a:rPr lang="en-US" sz="1600" dirty="0" smtClean="0"/>
              <a:t>i.e. A factor can assign a score to assignments of variables connected to it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64104" y="2031124"/>
            <a:ext cx="1750848" cy="1227083"/>
            <a:chOff x="2264104" y="2031124"/>
            <a:chExt cx="1750848" cy="1227083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264104" y="2031124"/>
              <a:ext cx="1750848" cy="12270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2899104" y="2648607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Connector 98"/>
          <p:cNvCxnSpPr>
            <a:stCxn id="9" idx="2"/>
            <a:endCxn id="100" idx="0"/>
          </p:cNvCxnSpPr>
          <p:nvPr/>
        </p:nvCxnSpPr>
        <p:spPr>
          <a:xfrm>
            <a:off x="2275776" y="3639801"/>
            <a:ext cx="1983439" cy="502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158491" y="4142379"/>
            <a:ext cx="201448" cy="218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stCxn id="15" idx="4"/>
            <a:endCxn id="100" idx="0"/>
          </p:cNvCxnSpPr>
          <p:nvPr/>
        </p:nvCxnSpPr>
        <p:spPr>
          <a:xfrm flipH="1">
            <a:off x="4259215" y="3664607"/>
            <a:ext cx="641098" cy="47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8" idx="4"/>
            <a:endCxn id="100" idx="0"/>
          </p:cNvCxnSpPr>
          <p:nvPr/>
        </p:nvCxnSpPr>
        <p:spPr>
          <a:xfrm flipH="1">
            <a:off x="4259215" y="3650593"/>
            <a:ext cx="1956779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4"/>
            <a:endCxn id="100" idx="0"/>
          </p:cNvCxnSpPr>
          <p:nvPr/>
        </p:nvCxnSpPr>
        <p:spPr>
          <a:xfrm>
            <a:off x="3584632" y="3650593"/>
            <a:ext cx="674583" cy="491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23383" y="4695192"/>
            <a:ext cx="3097235" cy="369332"/>
          </a:xfrm>
          <a:prstGeom prst="rect">
            <a:avLst/>
          </a:prstGeom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do we decide 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aspects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Availability of supervision</a:t>
            </a:r>
          </a:p>
          <a:p>
            <a:pPr lvl="1"/>
            <a:r>
              <a:rPr lang="en-US" dirty="0" smtClean="0"/>
              <a:t>Supervised algorithms are well studied; supervision is hard (or expensive) to obtain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Complexity of model</a:t>
            </a:r>
          </a:p>
          <a:p>
            <a:pPr lvl="1"/>
            <a:r>
              <a:rPr lang="en-US" dirty="0" smtClean="0"/>
              <a:t>More complex models encode complex dependencies between parts; complex models make learning and inference harder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Features</a:t>
            </a:r>
          </a:p>
          <a:p>
            <a:pPr lvl="1"/>
            <a:r>
              <a:rPr lang="en-US" dirty="0" smtClean="0"/>
              <a:t>Most of the time we will assume that we have a good feature set to model our problem. But do we?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Domain knowledge</a:t>
            </a:r>
          </a:p>
          <a:p>
            <a:pPr lvl="1"/>
            <a:r>
              <a:rPr lang="en-US" dirty="0" smtClean="0"/>
              <a:t>Incorporating background knowledge into learning and inference in a mathematically sound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Recall</a:t>
            </a:r>
            <a:r>
              <a:rPr lang="en-US" dirty="0" smtClean="0"/>
              <a:t>: A working definition of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 structure is a concept that can be applied to any complex thing, whether it be a bicycle, a commercial company, or a carbon molecule. By </a:t>
            </a:r>
            <a:r>
              <a:rPr lang="en-US" sz="2000" i="1" dirty="0" smtClean="0"/>
              <a:t>complex</a:t>
            </a:r>
            <a:r>
              <a:rPr lang="en-US" sz="2000" dirty="0" smtClean="0"/>
              <a:t>, we mean:</a:t>
            </a:r>
          </a:p>
          <a:p>
            <a:pPr marL="0" indent="0">
              <a:buNone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It is divisible into </a:t>
            </a:r>
            <a:r>
              <a:rPr lang="en-US" sz="2000" i="1" dirty="0" smtClean="0">
                <a:solidFill>
                  <a:schemeClr val="accent1"/>
                </a:solidFill>
              </a:rPr>
              <a:t>parts</a:t>
            </a:r>
            <a:r>
              <a:rPr lang="en-US" sz="2000" dirty="0" smtClean="0"/>
              <a:t>,</a:t>
            </a:r>
          </a:p>
          <a:p>
            <a:pPr marL="914400" lvl="1" indent="-514350">
              <a:buFont typeface="+mj-lt"/>
              <a:buAutoNum type="arabicPeriod"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There are different kinds of </a:t>
            </a:r>
            <a:r>
              <a:rPr lang="en-US" sz="2000" i="1" dirty="0" smtClean="0">
                <a:solidFill>
                  <a:schemeClr val="accent1"/>
                </a:solidFill>
              </a:rPr>
              <a:t>parts</a:t>
            </a:r>
            <a:r>
              <a:rPr lang="en-US" sz="2000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parts are </a:t>
            </a:r>
            <a:r>
              <a:rPr lang="en-US" sz="2000" i="1" dirty="0" smtClean="0">
                <a:solidFill>
                  <a:schemeClr val="accent1"/>
                </a:solidFill>
              </a:rPr>
              <a:t>arranged</a:t>
            </a:r>
            <a:r>
              <a:rPr lang="en-US" sz="2000" dirty="0" smtClean="0"/>
              <a:t> in a specifiable way, and,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Each part has a specifiable </a:t>
            </a:r>
            <a:r>
              <a:rPr lang="en-US" sz="2000" i="1" dirty="0" smtClean="0">
                <a:solidFill>
                  <a:schemeClr val="accent1"/>
                </a:solidFill>
              </a:rPr>
              <a:t>function</a:t>
            </a:r>
            <a:r>
              <a:rPr lang="en-US" sz="2000" dirty="0" smtClean="0"/>
              <a:t> in the structure of the thing as a whole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6033830"/>
            <a:ext cx="718820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book </a:t>
            </a:r>
            <a:r>
              <a:rPr lang="en-US" sz="2000" baseline="30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Analysing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Sentences: An Introduction to English Syntax by Noel Burton-Roberts, 1986.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30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annotation difficulty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Background </a:t>
              </a:r>
              <a:r>
                <a:rPr lang="en-US" b="1" dirty="0" smtClean="0">
                  <a:solidFill>
                    <a:schemeClr val="accent1"/>
                  </a:solidFill>
                </a:rPr>
                <a:t>knowledge</a:t>
              </a:r>
              <a:r>
                <a:rPr lang="en-US" dirty="0" smtClean="0"/>
                <a:t> about domain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Semi-supervised/indirectly supervised?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structured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Inference in training makes all the difference from multiclass/binary classification</a:t>
            </a:r>
          </a:p>
          <a:p>
            <a:endParaRPr lang="en-US" dirty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Empirical risk minimization </a:t>
            </a:r>
            <a:r>
              <a:rPr lang="en-US" dirty="0" smtClean="0"/>
              <a:t>principle</a:t>
            </a:r>
          </a:p>
          <a:p>
            <a:pPr lvl="1"/>
            <a:r>
              <a:rPr lang="en-US" dirty="0" smtClean="0"/>
              <a:t>Minimize loss over the training data</a:t>
            </a:r>
          </a:p>
          <a:p>
            <a:pPr lvl="1"/>
            <a:r>
              <a:rPr lang="en-US" dirty="0" smtClean="0"/>
              <a:t>Regularize the parameters to 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have seen different training strategies falling under this umbrella</a:t>
            </a:r>
          </a:p>
          <a:p>
            <a:pPr lvl="1"/>
            <a:r>
              <a:rPr lang="en-US" dirty="0" smtClean="0"/>
              <a:t>Conditional Random Fields</a:t>
            </a:r>
          </a:p>
          <a:p>
            <a:pPr lvl="1"/>
            <a:r>
              <a:rPr lang="en-US" dirty="0" smtClean="0"/>
              <a:t>Structural Support Vector Machines</a:t>
            </a:r>
          </a:p>
          <a:p>
            <a:pPr lvl="1"/>
            <a:r>
              <a:rPr lang="en-US" dirty="0" smtClean="0"/>
              <a:t>Structured Perceptron (doesn’t have regularization)</a:t>
            </a:r>
          </a:p>
          <a:p>
            <a:pPr lvl="1"/>
            <a:endParaRPr lang="en-US" dirty="0"/>
          </a:p>
          <a:p>
            <a:r>
              <a:rPr lang="en-US" dirty="0" smtClean="0"/>
              <a:t>Different algorithms exist</a:t>
            </a:r>
          </a:p>
          <a:p>
            <a:pPr lvl="1"/>
            <a:r>
              <a:rPr lang="en-US" dirty="0" smtClean="0"/>
              <a:t>We saw stochastic gradient descent in some detail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Train globally </a:t>
            </a:r>
            <a:r>
              <a:rPr lang="en-US" dirty="0" err="1" smtClean="0"/>
              <a:t>vs</a:t>
            </a:r>
            <a:r>
              <a:rPr lang="en-US" dirty="0" smtClean="0"/>
              <a:t> train locally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49289" y="2772515"/>
            <a:ext cx="4370038" cy="2636771"/>
            <a:chOff x="2058276" y="1834055"/>
            <a:chExt cx="4370038" cy="2636771"/>
          </a:xfrm>
        </p:grpSpPr>
        <p:grpSp>
          <p:nvGrpSpPr>
            <p:cNvPr id="5" name="Group 4"/>
            <p:cNvGrpSpPr/>
            <p:nvPr/>
          </p:nvGrpSpPr>
          <p:grpSpPr>
            <a:xfrm>
              <a:off x="2058276" y="3258207"/>
              <a:ext cx="422995" cy="394138"/>
              <a:chOff x="1462690" y="1751724"/>
              <a:chExt cx="422995" cy="39413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y1</a:t>
                </a:r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378804" y="3256455"/>
              <a:ext cx="418148" cy="394138"/>
              <a:chOff x="1462690" y="1751724"/>
              <a:chExt cx="418148" cy="39413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y2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694485" y="3270469"/>
              <a:ext cx="418148" cy="394138"/>
              <a:chOff x="1462690" y="1751724"/>
              <a:chExt cx="418148" cy="394138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y3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010166" y="3256455"/>
              <a:ext cx="418148" cy="394138"/>
              <a:chOff x="1462690" y="1751724"/>
              <a:chExt cx="418148" cy="39413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y4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14952" y="1834055"/>
              <a:ext cx="411655" cy="394138"/>
              <a:chOff x="1462690" y="1751724"/>
              <a:chExt cx="411655" cy="39413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18490" y="17639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481271" y="3343900"/>
              <a:ext cx="909538" cy="218965"/>
              <a:chOff x="2481271" y="3343900"/>
              <a:chExt cx="909538" cy="218965"/>
            </a:xfrm>
          </p:grpSpPr>
          <p:cxnSp>
            <p:nvCxnSpPr>
              <p:cNvPr id="21" name="Straight Connector 20"/>
              <p:cNvCxnSpPr>
                <a:stCxn id="7" idx="3"/>
                <a:endCxn id="10" idx="1"/>
              </p:cNvCxnSpPr>
              <p:nvPr/>
            </p:nvCxnSpPr>
            <p:spPr>
              <a:xfrm flipV="1">
                <a:off x="2481271" y="3453383"/>
                <a:ext cx="909538" cy="17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899104" y="3343900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593881" y="2170473"/>
              <a:ext cx="481356" cy="1098244"/>
              <a:chOff x="3441481" y="2018073"/>
              <a:chExt cx="481356" cy="1098244"/>
            </a:xfrm>
          </p:grpSpPr>
          <p:cxnSp>
            <p:nvCxnSpPr>
              <p:cNvPr id="24" name="Straight Connector 23"/>
              <p:cNvCxnSpPr>
                <a:stCxn id="10" idx="0"/>
                <a:endCxn id="18" idx="3"/>
              </p:cNvCxnSpPr>
              <p:nvPr/>
            </p:nvCxnSpPr>
            <p:spPr>
              <a:xfrm flipV="1">
                <a:off x="3441481" y="2018073"/>
                <a:ext cx="481356" cy="10982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3543828" y="2504966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/>
            <p:cNvCxnSpPr>
              <a:stCxn id="13" idx="0"/>
            </p:cNvCxnSpPr>
            <p:nvPr/>
          </p:nvCxnSpPr>
          <p:spPr>
            <a:xfrm flipH="1" flipV="1">
              <a:off x="4370834" y="2170473"/>
              <a:ext cx="538728" cy="11122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575369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16" idx="0"/>
              <a:endCxn id="18" idx="6"/>
            </p:cNvCxnSpPr>
            <p:nvPr/>
          </p:nvCxnSpPr>
          <p:spPr>
            <a:xfrm flipH="1" flipV="1">
              <a:off x="4426607" y="2031124"/>
              <a:ext cx="1798636" cy="12375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384661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3790459" y="3451631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208292" y="3342148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126768" y="3455135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544601" y="3345652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4104" y="2031124"/>
              <a:ext cx="1750848" cy="1227083"/>
              <a:chOff x="2264104" y="2031124"/>
              <a:chExt cx="1750848" cy="1227083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2264104" y="2031124"/>
                <a:ext cx="1750848" cy="12270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/>
              <p:cNvSpPr/>
              <p:nvPr/>
            </p:nvSpPr>
            <p:spPr>
              <a:xfrm>
                <a:off x="2899104" y="2648607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275776" y="3639801"/>
              <a:ext cx="3940218" cy="831025"/>
              <a:chOff x="2160312" y="2950805"/>
              <a:chExt cx="3940218" cy="831025"/>
            </a:xfrm>
          </p:grpSpPr>
          <p:cxnSp>
            <p:nvCxnSpPr>
              <p:cNvPr id="39" name="Straight Connector 49"/>
              <p:cNvCxnSpPr>
                <a:stCxn id="7" idx="2"/>
                <a:endCxn id="15" idx="4"/>
              </p:cNvCxnSpPr>
              <p:nvPr/>
            </p:nvCxnSpPr>
            <p:spPr>
              <a:xfrm rot="16200000" flipH="1">
                <a:off x="4125025" y="986092"/>
                <a:ext cx="10792" cy="3940218"/>
              </a:xfrm>
              <a:prstGeom prst="curvedConnector3">
                <a:avLst>
                  <a:gd name="adj1" fmla="val 684426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/>
              <p:cNvSpPr/>
              <p:nvPr/>
            </p:nvSpPr>
            <p:spPr>
              <a:xfrm>
                <a:off x="4085672" y="3562865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275775" y="3639801"/>
              <a:ext cx="2624537" cy="379081"/>
              <a:chOff x="2007911" y="2798405"/>
              <a:chExt cx="2624537" cy="379081"/>
            </a:xfrm>
          </p:grpSpPr>
          <p:cxnSp>
            <p:nvCxnSpPr>
              <p:cNvPr id="42" name="Straight Connector 49"/>
              <p:cNvCxnSpPr>
                <a:stCxn id="7" idx="2"/>
                <a:endCxn id="12" idx="4"/>
              </p:cNvCxnSpPr>
              <p:nvPr/>
            </p:nvCxnSpPr>
            <p:spPr>
              <a:xfrm rot="16200000" flipH="1">
                <a:off x="3307777" y="1498539"/>
                <a:ext cx="24806" cy="2624537"/>
              </a:xfrm>
              <a:prstGeom prst="curvedConnector3">
                <a:avLst>
                  <a:gd name="adj1" fmla="val 1021551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3022221" y="2958521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30173" y="3592873"/>
              <a:ext cx="2495069" cy="424684"/>
              <a:chOff x="2041856" y="2731500"/>
              <a:chExt cx="2495069" cy="424684"/>
            </a:xfrm>
          </p:grpSpPr>
          <p:cxnSp>
            <p:nvCxnSpPr>
              <p:cNvPr id="45" name="Straight Connector 49"/>
              <p:cNvCxnSpPr>
                <a:stCxn id="9" idx="5"/>
                <a:endCxn id="16" idx="2"/>
              </p:cNvCxnSpPr>
              <p:nvPr/>
            </p:nvCxnSpPr>
            <p:spPr>
              <a:xfrm rot="16200000" flipH="1">
                <a:off x="3266803" y="1506553"/>
                <a:ext cx="45176" cy="2495069"/>
              </a:xfrm>
              <a:prstGeom prst="curvedConnector3">
                <a:avLst>
                  <a:gd name="adj1" fmla="val 633788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438451" y="2937219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110828" y="2364828"/>
            <a:ext cx="418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Global: Train according to your final model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00621" y="5409286"/>
            <a:ext cx="4579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Pro: Learning uses all the available information</a:t>
            </a:r>
          </a:p>
          <a:p>
            <a:r>
              <a:rPr lang="en-US" dirty="0" smtClean="0"/>
              <a:t>Con: Computationally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considerations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 smtClean="0"/>
              <a:t>Train globally </a:t>
            </a:r>
            <a:r>
              <a:rPr lang="en-US" dirty="0" err="1" smtClean="0"/>
              <a:t>vs</a:t>
            </a:r>
            <a:r>
              <a:rPr lang="en-US" dirty="0" smtClean="0"/>
              <a:t> train locally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33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39301" y="2180162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Local: Decompose your model into smaller ones and train each one separately</a:t>
            </a:r>
          </a:p>
          <a:p>
            <a:r>
              <a:rPr lang="en-US" dirty="0" smtClean="0"/>
              <a:t>Full model still used at prediction time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9516" y="2969584"/>
            <a:ext cx="4370038" cy="1830552"/>
            <a:chOff x="2058276" y="1834055"/>
            <a:chExt cx="4370038" cy="1830552"/>
          </a:xfrm>
        </p:grpSpPr>
        <p:grpSp>
          <p:nvGrpSpPr>
            <p:cNvPr id="51" name="Group 50"/>
            <p:cNvGrpSpPr/>
            <p:nvPr/>
          </p:nvGrpSpPr>
          <p:grpSpPr>
            <a:xfrm>
              <a:off x="2058276" y="3258207"/>
              <a:ext cx="422995" cy="394138"/>
              <a:chOff x="1462690" y="1751724"/>
              <a:chExt cx="422995" cy="394138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y1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378804" y="3256455"/>
              <a:ext cx="418148" cy="394138"/>
              <a:chOff x="1462690" y="1751724"/>
              <a:chExt cx="418148" cy="394138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y2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694485" y="3270469"/>
              <a:ext cx="418148" cy="394138"/>
              <a:chOff x="1462690" y="1751724"/>
              <a:chExt cx="418148" cy="39413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y3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010166" y="3256455"/>
              <a:ext cx="418148" cy="394138"/>
              <a:chOff x="1462690" y="1751724"/>
              <a:chExt cx="418148" cy="394138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y4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014952" y="1834055"/>
              <a:ext cx="411655" cy="394138"/>
              <a:chOff x="1462690" y="1751724"/>
              <a:chExt cx="411655" cy="39413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518490" y="17639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x</a:t>
                </a:r>
                <a:endParaRPr lang="en-US" b="1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593881" y="2170473"/>
              <a:ext cx="481356" cy="1098244"/>
              <a:chOff x="3441481" y="2018073"/>
              <a:chExt cx="481356" cy="1098244"/>
            </a:xfrm>
          </p:grpSpPr>
          <p:cxnSp>
            <p:nvCxnSpPr>
              <p:cNvPr id="78" name="Straight Connector 77"/>
              <p:cNvCxnSpPr>
                <a:stCxn id="89" idx="0"/>
                <a:endCxn id="82" idx="3"/>
              </p:cNvCxnSpPr>
              <p:nvPr/>
            </p:nvCxnSpPr>
            <p:spPr>
              <a:xfrm flipV="1">
                <a:off x="3441481" y="2018073"/>
                <a:ext cx="481356" cy="10982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3543828" y="2504966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8" name="Straight Connector 57"/>
            <p:cNvCxnSpPr>
              <a:stCxn id="87" idx="0"/>
            </p:cNvCxnSpPr>
            <p:nvPr/>
          </p:nvCxnSpPr>
          <p:spPr>
            <a:xfrm flipH="1" flipV="1">
              <a:off x="4370834" y="2170473"/>
              <a:ext cx="538728" cy="11122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575369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85" idx="0"/>
              <a:endCxn id="82" idx="6"/>
            </p:cNvCxnSpPr>
            <p:nvPr/>
          </p:nvCxnSpPr>
          <p:spPr>
            <a:xfrm flipH="1" flipV="1">
              <a:off x="4426607" y="2031124"/>
              <a:ext cx="1798636" cy="12375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384661" y="265736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264104" y="2031124"/>
              <a:ext cx="1750848" cy="1227083"/>
              <a:chOff x="2264104" y="2031124"/>
              <a:chExt cx="1750848" cy="1227083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V="1">
                <a:off x="2264104" y="2031124"/>
                <a:ext cx="1750848" cy="12270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2899104" y="2648607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170460" y="2705288"/>
            <a:ext cx="1738676" cy="395890"/>
            <a:chOff x="5118782" y="4325419"/>
            <a:chExt cx="1738676" cy="395890"/>
          </a:xfrm>
        </p:grpSpPr>
        <p:grpSp>
          <p:nvGrpSpPr>
            <p:cNvPr id="96" name="Group 95"/>
            <p:cNvGrpSpPr/>
            <p:nvPr/>
          </p:nvGrpSpPr>
          <p:grpSpPr>
            <a:xfrm>
              <a:off x="5118782" y="4327171"/>
              <a:ext cx="422995" cy="394138"/>
              <a:chOff x="1462690" y="1751724"/>
              <a:chExt cx="422995" cy="394138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y1</a:t>
                </a:r>
                <a:endParaRPr lang="en-US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6439310" y="4325419"/>
              <a:ext cx="418148" cy="394138"/>
              <a:chOff x="1462690" y="1751724"/>
              <a:chExt cx="418148" cy="394138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y2</a:t>
                </a:r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41777" y="4412864"/>
              <a:ext cx="909538" cy="218965"/>
              <a:chOff x="2481271" y="3343900"/>
              <a:chExt cx="909538" cy="218965"/>
            </a:xfrm>
          </p:grpSpPr>
          <p:cxnSp>
            <p:nvCxnSpPr>
              <p:cNvPr id="103" name="Straight Connector 102"/>
              <p:cNvCxnSpPr>
                <a:stCxn id="98" idx="3"/>
                <a:endCxn id="101" idx="1"/>
              </p:cNvCxnSpPr>
              <p:nvPr/>
            </p:nvCxnSpPr>
            <p:spPr>
              <a:xfrm flipV="1">
                <a:off x="2481271" y="3453383"/>
                <a:ext cx="909538" cy="17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2899104" y="3343900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5338964" y="3721416"/>
            <a:ext cx="1733829" cy="408152"/>
            <a:chOff x="6439310" y="4325419"/>
            <a:chExt cx="1733829" cy="408152"/>
          </a:xfrm>
        </p:grpSpPr>
        <p:grpSp>
          <p:nvGrpSpPr>
            <p:cNvPr id="105" name="Group 104"/>
            <p:cNvGrpSpPr/>
            <p:nvPr/>
          </p:nvGrpSpPr>
          <p:grpSpPr>
            <a:xfrm>
              <a:off x="6439310" y="4325419"/>
              <a:ext cx="418148" cy="394138"/>
              <a:chOff x="1462690" y="1751724"/>
              <a:chExt cx="418148" cy="394138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y2</a:t>
                </a:r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7754991" y="4339433"/>
              <a:ext cx="418148" cy="394138"/>
              <a:chOff x="1462690" y="1751724"/>
              <a:chExt cx="418148" cy="39413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y3</a:t>
                </a:r>
                <a:endParaRPr lang="en-US" dirty="0"/>
              </a:p>
            </p:txBody>
          </p:sp>
        </p:grpSp>
        <p:cxnSp>
          <p:nvCxnSpPr>
            <p:cNvPr id="111" name="Straight Connector 110"/>
            <p:cNvCxnSpPr/>
            <p:nvPr/>
          </p:nvCxnSpPr>
          <p:spPr>
            <a:xfrm flipV="1">
              <a:off x="6850965" y="4520595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7268798" y="4411112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785049" y="4822039"/>
            <a:ext cx="4370038" cy="1214371"/>
            <a:chOff x="5118782" y="4325419"/>
            <a:chExt cx="4370038" cy="1214371"/>
          </a:xfrm>
        </p:grpSpPr>
        <p:grpSp>
          <p:nvGrpSpPr>
            <p:cNvPr id="114" name="Group 113"/>
            <p:cNvGrpSpPr/>
            <p:nvPr/>
          </p:nvGrpSpPr>
          <p:grpSpPr>
            <a:xfrm>
              <a:off x="5118782" y="4327171"/>
              <a:ext cx="422995" cy="394138"/>
              <a:chOff x="1462690" y="1751724"/>
              <a:chExt cx="422995" cy="39413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9070672" y="4325419"/>
              <a:ext cx="418148" cy="394138"/>
              <a:chOff x="1462690" y="1751724"/>
              <a:chExt cx="418148" cy="394138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y4</a:t>
                </a:r>
                <a:endParaRPr lang="en-US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336282" y="4708765"/>
              <a:ext cx="3940218" cy="831025"/>
              <a:chOff x="2160312" y="2950805"/>
              <a:chExt cx="3940218" cy="831025"/>
            </a:xfrm>
          </p:grpSpPr>
          <p:cxnSp>
            <p:nvCxnSpPr>
              <p:cNvPr id="121" name="Straight Connector 49"/>
              <p:cNvCxnSpPr>
                <a:stCxn id="116" idx="2"/>
                <a:endCxn id="118" idx="4"/>
              </p:cNvCxnSpPr>
              <p:nvPr/>
            </p:nvCxnSpPr>
            <p:spPr>
              <a:xfrm rot="16200000" flipH="1">
                <a:off x="4125025" y="986092"/>
                <a:ext cx="10792" cy="3940218"/>
              </a:xfrm>
              <a:prstGeom prst="curvedConnector3">
                <a:avLst>
                  <a:gd name="adj1" fmla="val 684426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/>
              <p:cNvSpPr/>
              <p:nvPr/>
            </p:nvSpPr>
            <p:spPr>
              <a:xfrm>
                <a:off x="4085672" y="3562865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5182465" y="3198184"/>
            <a:ext cx="1733829" cy="408152"/>
            <a:chOff x="7754991" y="4325419"/>
            <a:chExt cx="1733829" cy="408152"/>
          </a:xfrm>
        </p:grpSpPr>
        <p:grpSp>
          <p:nvGrpSpPr>
            <p:cNvPr id="124" name="Group 123"/>
            <p:cNvGrpSpPr/>
            <p:nvPr/>
          </p:nvGrpSpPr>
          <p:grpSpPr>
            <a:xfrm>
              <a:off x="7754991" y="4339433"/>
              <a:ext cx="418148" cy="394138"/>
              <a:chOff x="1462690" y="1751724"/>
              <a:chExt cx="418148" cy="394138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y3</a:t>
                </a:r>
                <a:endParaRPr lang="en-US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9070672" y="4325419"/>
              <a:ext cx="418148" cy="394138"/>
              <a:chOff x="1462690" y="1751724"/>
              <a:chExt cx="418148" cy="394138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y4</a:t>
                </a:r>
                <a:endParaRPr lang="en-US" dirty="0"/>
              </a:p>
            </p:txBody>
          </p:sp>
        </p:grpSp>
        <p:cxnSp>
          <p:nvCxnSpPr>
            <p:cNvPr id="130" name="Straight Connector 129"/>
            <p:cNvCxnSpPr/>
            <p:nvPr/>
          </p:nvCxnSpPr>
          <p:spPr>
            <a:xfrm flipV="1">
              <a:off x="8187274" y="4524099"/>
              <a:ext cx="909538" cy="1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8605107" y="4414616"/>
              <a:ext cx="201448" cy="2189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403154" y="4860551"/>
            <a:ext cx="3049510" cy="761102"/>
            <a:chOff x="6439310" y="4325419"/>
            <a:chExt cx="3049510" cy="761102"/>
          </a:xfrm>
        </p:grpSpPr>
        <p:grpSp>
          <p:nvGrpSpPr>
            <p:cNvPr id="133" name="Group 132"/>
            <p:cNvGrpSpPr/>
            <p:nvPr/>
          </p:nvGrpSpPr>
          <p:grpSpPr>
            <a:xfrm>
              <a:off x="6439310" y="4325419"/>
              <a:ext cx="418148" cy="394138"/>
              <a:chOff x="1462690" y="1751724"/>
              <a:chExt cx="418148" cy="394138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y2</a:t>
                </a:r>
                <a:endParaRPr lang="en-US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9070672" y="4325419"/>
              <a:ext cx="418148" cy="394138"/>
              <a:chOff x="1462690" y="1751724"/>
              <a:chExt cx="418148" cy="39413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y4</a:t>
                </a:r>
                <a:endParaRPr lang="en-US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790679" y="4661837"/>
              <a:ext cx="2495069" cy="424684"/>
              <a:chOff x="2041856" y="2731500"/>
              <a:chExt cx="2495069" cy="424684"/>
            </a:xfrm>
          </p:grpSpPr>
          <p:cxnSp>
            <p:nvCxnSpPr>
              <p:cNvPr id="140" name="Straight Connector 49"/>
              <p:cNvCxnSpPr>
                <a:stCxn id="134" idx="5"/>
                <a:endCxn id="138" idx="2"/>
              </p:cNvCxnSpPr>
              <p:nvPr/>
            </p:nvCxnSpPr>
            <p:spPr>
              <a:xfrm rot="16200000" flipH="1">
                <a:off x="3266803" y="1506553"/>
                <a:ext cx="45176" cy="2495069"/>
              </a:xfrm>
              <a:prstGeom prst="curvedConnector3">
                <a:avLst>
                  <a:gd name="adj1" fmla="val 633788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ectangle 140"/>
              <p:cNvSpPr/>
              <p:nvPr/>
            </p:nvSpPr>
            <p:spPr>
              <a:xfrm>
                <a:off x="3438451" y="2937219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2" name="Group 151"/>
          <p:cNvGrpSpPr/>
          <p:nvPr/>
        </p:nvGrpSpPr>
        <p:grpSpPr>
          <a:xfrm>
            <a:off x="5375464" y="4269267"/>
            <a:ext cx="3054357" cy="760675"/>
            <a:chOff x="5118782" y="4327171"/>
            <a:chExt cx="3054357" cy="760675"/>
          </a:xfrm>
        </p:grpSpPr>
        <p:grpSp>
          <p:nvGrpSpPr>
            <p:cNvPr id="143" name="Group 142"/>
            <p:cNvGrpSpPr/>
            <p:nvPr/>
          </p:nvGrpSpPr>
          <p:grpSpPr>
            <a:xfrm>
              <a:off x="5118782" y="4327171"/>
              <a:ext cx="422995" cy="394138"/>
              <a:chOff x="1462690" y="1751724"/>
              <a:chExt cx="422995" cy="394138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474695" y="1763986"/>
                <a:ext cx="410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y1</a:t>
                </a:r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7754991" y="4339433"/>
              <a:ext cx="418148" cy="394138"/>
              <a:chOff x="1462690" y="1751724"/>
              <a:chExt cx="418148" cy="394138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1462690" y="1751724"/>
                <a:ext cx="411655" cy="39413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474695" y="1763986"/>
                <a:ext cx="406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y3</a:t>
                </a:r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5336281" y="4708765"/>
              <a:ext cx="2624537" cy="379081"/>
              <a:chOff x="2007911" y="2798405"/>
              <a:chExt cx="2624537" cy="379081"/>
            </a:xfrm>
          </p:grpSpPr>
          <p:cxnSp>
            <p:nvCxnSpPr>
              <p:cNvPr id="150" name="Straight Connector 49"/>
              <p:cNvCxnSpPr>
                <a:stCxn id="145" idx="2"/>
                <a:endCxn id="147" idx="4"/>
              </p:cNvCxnSpPr>
              <p:nvPr/>
            </p:nvCxnSpPr>
            <p:spPr>
              <a:xfrm rot="16200000" flipH="1">
                <a:off x="3307777" y="1498539"/>
                <a:ext cx="24806" cy="2624537"/>
              </a:xfrm>
              <a:prstGeom prst="curvedConnector3">
                <a:avLst>
                  <a:gd name="adj1" fmla="val 1021551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50"/>
              <p:cNvSpPr/>
              <p:nvPr/>
            </p:nvSpPr>
            <p:spPr>
              <a:xfrm>
                <a:off x="3022221" y="2958521"/>
                <a:ext cx="201448" cy="2189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3" name="TextBox 152"/>
          <p:cNvSpPr txBox="1"/>
          <p:nvPr/>
        </p:nvSpPr>
        <p:spPr>
          <a:xfrm>
            <a:off x="753241" y="5621653"/>
            <a:ext cx="420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Pro: Easier to train</a:t>
            </a:r>
          </a:p>
          <a:p>
            <a:r>
              <a:rPr lang="en-US" dirty="0" smtClean="0"/>
              <a:t>Con: May not capture global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Local learning</a:t>
            </a:r>
          </a:p>
          <a:p>
            <a:pPr lvl="2"/>
            <a:r>
              <a:rPr lang="en-US" dirty="0"/>
              <a:t>Learn parameters for individual components independently </a:t>
            </a:r>
          </a:p>
          <a:p>
            <a:pPr lvl="2"/>
            <a:r>
              <a:rPr lang="en-US" dirty="0"/>
              <a:t>Learning algorithm not aware of the full structure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Global learning</a:t>
            </a:r>
          </a:p>
          <a:p>
            <a:pPr lvl="2"/>
            <a:r>
              <a:rPr lang="en-US" dirty="0"/>
              <a:t>Learn parameters for the full structure </a:t>
            </a:r>
          </a:p>
          <a:p>
            <a:pPr lvl="2"/>
            <a:r>
              <a:rPr lang="en-US" dirty="0"/>
              <a:t>Learning algorithm “knows” about the full </a:t>
            </a:r>
            <a:r>
              <a:rPr lang="en-US" dirty="0" smtClean="0"/>
              <a:t>structure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Depends </a:t>
            </a:r>
            <a:r>
              <a:rPr lang="en-US" dirty="0"/>
              <a:t>on inference complexity</a:t>
            </a:r>
          </a:p>
          <a:p>
            <a:pPr lvl="1"/>
            <a:r>
              <a:rPr lang="en-US" dirty="0"/>
              <a:t>Jury still out on which one is better</a:t>
            </a:r>
          </a:p>
          <a:p>
            <a:pPr lvl="1"/>
            <a:r>
              <a:rPr lang="en-US" dirty="0"/>
              <a:t>Depends on size of available data too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18069" y="4186622"/>
            <a:ext cx="2069797" cy="369332"/>
          </a:xfrm>
          <a:prstGeom prst="rect">
            <a:avLst/>
          </a:prstGeom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do we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35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annotation difficulty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Background </a:t>
              </a:r>
              <a:r>
                <a:rPr lang="en-US" b="1" dirty="0" smtClean="0">
                  <a:solidFill>
                    <a:schemeClr val="accent1"/>
                  </a:solidFill>
                </a:rPr>
                <a:t>knowledge</a:t>
              </a:r>
              <a:r>
                <a:rPr lang="en-US" dirty="0" smtClean="0"/>
                <a:t> about domain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Semi-supervised/indirectly supervised?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363"/>
            <a:ext cx="8229600" cy="1143000"/>
          </a:xfrm>
        </p:spPr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What </a:t>
            </a:r>
            <a:r>
              <a:rPr lang="en-US" sz="2400" dirty="0"/>
              <a:t>is inference? </a:t>
            </a:r>
            <a:r>
              <a:rPr lang="en-US" sz="2400" dirty="0">
                <a:solidFill>
                  <a:schemeClr val="accent1"/>
                </a:solidFill>
              </a:rPr>
              <a:t>The prediction step</a:t>
            </a:r>
          </a:p>
          <a:p>
            <a:pPr lvl="1"/>
            <a:r>
              <a:rPr lang="en-US" sz="2000" dirty="0"/>
              <a:t>More broadly, an aggregation operation on the space of outputs for an example: max, expectation, sample, sum</a:t>
            </a:r>
          </a:p>
          <a:p>
            <a:pPr lvl="1"/>
            <a:r>
              <a:rPr lang="en-US" sz="2000" dirty="0"/>
              <a:t>Different flavors: MAP, marginal, loss augmented</a:t>
            </a:r>
            <a:r>
              <a:rPr lang="en-US" sz="2000" dirty="0" smtClean="0"/>
              <a:t>.</a:t>
            </a:r>
            <a:endParaRPr lang="en-US" sz="2400" dirty="0"/>
          </a:p>
          <a:p>
            <a:r>
              <a:rPr lang="en-US" sz="2400" dirty="0"/>
              <a:t>Many algorithms, solution </a:t>
            </a:r>
            <a:r>
              <a:rPr lang="en-US" sz="2400" dirty="0" smtClean="0"/>
              <a:t>strategies</a:t>
            </a:r>
            <a:endParaRPr lang="en-US" sz="2000" dirty="0" smtClean="0"/>
          </a:p>
          <a:p>
            <a:pPr lvl="1"/>
            <a:r>
              <a:rPr lang="en-US" sz="2000" dirty="0"/>
              <a:t>Combinatorial </a:t>
            </a:r>
            <a:r>
              <a:rPr lang="en-US" sz="2000" dirty="0" smtClean="0"/>
              <a:t>optimization, one </a:t>
            </a:r>
            <a:r>
              <a:rPr lang="en-US" sz="2000" dirty="0"/>
              <a:t>size doesn’t fit </a:t>
            </a:r>
            <a:r>
              <a:rPr lang="en-US" sz="2000" dirty="0" smtClean="0"/>
              <a:t>all</a:t>
            </a:r>
          </a:p>
          <a:p>
            <a:pPr lvl="1"/>
            <a:r>
              <a:rPr lang="en-US" sz="2000" dirty="0" smtClean="0"/>
              <a:t>Graph algorithms, integer linear programming, heuristics, Monte Carlo methods, ….</a:t>
            </a:r>
          </a:p>
          <a:p>
            <a:endParaRPr lang="en-US" dirty="0" smtClean="0"/>
          </a:p>
          <a:p>
            <a:r>
              <a:rPr lang="en-US" sz="2400" dirty="0" smtClean="0"/>
              <a:t>Some tradeoffs</a:t>
            </a:r>
          </a:p>
          <a:p>
            <a:pPr lvl="1"/>
            <a:r>
              <a:rPr lang="en-US" sz="2000" dirty="0" smtClean="0"/>
              <a:t>Programming effort</a:t>
            </a:r>
          </a:p>
          <a:p>
            <a:pPr lvl="1"/>
            <a:r>
              <a:rPr lang="en-US" sz="2000" dirty="0" smtClean="0"/>
              <a:t>Exact </a:t>
            </a:r>
            <a:r>
              <a:rPr lang="en-US" sz="2000" dirty="0" err="1" smtClean="0"/>
              <a:t>vs</a:t>
            </a:r>
            <a:r>
              <a:rPr lang="en-US" sz="2000" dirty="0" smtClean="0"/>
              <a:t> inexact</a:t>
            </a:r>
          </a:p>
          <a:p>
            <a:pPr lvl="1"/>
            <a:r>
              <a:rPr lang="en-US" sz="2000" dirty="0" smtClean="0"/>
              <a:t>Is the problem solvable with a known algorithm?</a:t>
            </a:r>
          </a:p>
          <a:p>
            <a:pPr lvl="1"/>
            <a:r>
              <a:rPr lang="en-US" sz="2000" dirty="0" smtClean="0"/>
              <a:t>Do we care about the exact answer?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30483" y="4090278"/>
            <a:ext cx="2069797" cy="369332"/>
          </a:xfrm>
          <a:prstGeom prst="rect">
            <a:avLst/>
          </a:prstGeom>
          <a:ln>
            <a:solidFill>
              <a:srgbClr val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How do we choose?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37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annotation difficulty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Background </a:t>
              </a:r>
              <a:r>
                <a:rPr lang="en-US" b="1" dirty="0" smtClean="0">
                  <a:solidFill>
                    <a:schemeClr val="accent1"/>
                  </a:solidFill>
                </a:rPr>
                <a:t>knowledge</a:t>
              </a:r>
              <a:r>
                <a:rPr lang="en-US" dirty="0" smtClean="0"/>
                <a:t> about domain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Semi-supervised/indirectly supervised?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does background knowledge affect your choices?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Background knowledge biases your predictor in several ways</a:t>
            </a:r>
            <a:endParaRPr lang="en-US" sz="2000" dirty="0" smtClean="0"/>
          </a:p>
          <a:p>
            <a:pPr lvl="1"/>
            <a:r>
              <a:rPr lang="en-US" sz="2000" dirty="0" smtClean="0"/>
              <a:t>What is the model?</a:t>
            </a:r>
          </a:p>
          <a:p>
            <a:pPr lvl="2"/>
            <a:r>
              <a:rPr lang="en-US" sz="1800" dirty="0" smtClean="0"/>
              <a:t>Maybe third order factors are not needed…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Your choices for learning and inference algorithms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Feature functions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Constraints that prohibit certain inference outcomes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39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404517" y="1396130"/>
            <a:ext cx="8334966" cy="5017844"/>
            <a:chOff x="645345" y="1396130"/>
            <a:chExt cx="8334966" cy="5017844"/>
          </a:xfrm>
        </p:grpSpPr>
        <p:sp>
          <p:nvSpPr>
            <p:cNvPr id="6" name="Rectangle 5"/>
            <p:cNvSpPr/>
            <p:nvPr/>
          </p:nvSpPr>
          <p:spPr>
            <a:xfrm>
              <a:off x="3088452" y="1396130"/>
              <a:ext cx="3734741" cy="1025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Model definition</a:t>
              </a:r>
            </a:p>
            <a:p>
              <a:pPr algn="ctr"/>
              <a:r>
                <a:rPr lang="en-US" dirty="0" smtClean="0"/>
                <a:t>What are the parts of the output? What are the inter-dependencies?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31333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</a:t>
              </a:r>
              <a:r>
                <a:rPr lang="en-US" b="1" dirty="0" smtClean="0">
                  <a:solidFill>
                    <a:schemeClr val="accent1"/>
                  </a:solidFill>
                </a:rPr>
                <a:t>train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the model?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1348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 to do </a:t>
              </a:r>
              <a:r>
                <a:rPr lang="en-US" b="1" dirty="0" smtClean="0">
                  <a:solidFill>
                    <a:schemeClr val="accent1"/>
                  </a:solidFill>
                </a:rPr>
                <a:t>inference</a:t>
              </a:r>
              <a:r>
                <a:rPr lang="en-US" dirty="0" smtClean="0"/>
                <a:t>?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46" y="1998204"/>
              <a:ext cx="2238963" cy="846667"/>
            </a:xfrm>
            <a:prstGeom prst="rect">
              <a:avLst/>
            </a:prstGeom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</a:t>
              </a:r>
              <a:r>
                <a:rPr lang="en-US" dirty="0" smtClean="0">
                  <a:solidFill>
                    <a:srgbClr val="CC3333"/>
                  </a:solidFill>
                </a:rPr>
                <a:t> </a:t>
              </a:r>
              <a:r>
                <a:rPr lang="en-US" dirty="0" smtClean="0"/>
                <a:t>annotation difficulty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6341" y="4055537"/>
              <a:ext cx="2238963" cy="8466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Background </a:t>
              </a:r>
              <a:r>
                <a:rPr lang="en-US" b="1" dirty="0" smtClean="0">
                  <a:solidFill>
                    <a:schemeClr val="accent1"/>
                  </a:solidFill>
                </a:rPr>
                <a:t>knowledge</a:t>
              </a:r>
              <a:r>
                <a:rPr lang="en-US" dirty="0" smtClean="0"/>
                <a:t> about domain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333" y="5567307"/>
              <a:ext cx="2238963" cy="846667"/>
            </a:xfrm>
            <a:prstGeom prst="rect">
              <a:avLst/>
            </a:prstGeom>
            <a:ln w="57150" cmpd="sng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Semi-supervised/indirectly supervised?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0"/>
            </p:cNvCxnSpPr>
            <p:nvPr/>
          </p:nvCxnSpPr>
          <p:spPr>
            <a:xfrm flipH="1" flipV="1">
              <a:off x="6823193" y="2421538"/>
              <a:ext cx="1037637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2"/>
            </p:cNvCxnSpPr>
            <p:nvPr/>
          </p:nvCxnSpPr>
          <p:spPr>
            <a:xfrm flipV="1">
              <a:off x="1764828" y="2844871"/>
              <a:ext cx="0" cy="12106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0"/>
              <a:endCxn id="6" idx="2"/>
            </p:cNvCxnSpPr>
            <p:nvPr/>
          </p:nvCxnSpPr>
          <p:spPr>
            <a:xfrm flipV="1">
              <a:off x="4955823" y="2421538"/>
              <a:ext cx="0" cy="163399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1"/>
              <a:endCxn id="11" idx="1"/>
            </p:cNvCxnSpPr>
            <p:nvPr/>
          </p:nvCxnSpPr>
          <p:spPr>
            <a:xfrm rot="10800000" flipH="1" flipV="1">
              <a:off x="645345" y="2421537"/>
              <a:ext cx="285987" cy="3569103"/>
            </a:xfrm>
            <a:prstGeom prst="bentConnector3">
              <a:avLst>
                <a:gd name="adj1" fmla="val -79934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3"/>
              <a:endCxn id="8" idx="1"/>
            </p:cNvCxnSpPr>
            <p:nvPr/>
          </p:nvCxnSpPr>
          <p:spPr>
            <a:xfrm>
              <a:off x="6075304" y="4478871"/>
              <a:ext cx="66604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10" idx="1"/>
            </p:cNvCxnSpPr>
            <p:nvPr/>
          </p:nvCxnSpPr>
          <p:spPr>
            <a:xfrm>
              <a:off x="3170296" y="4478871"/>
              <a:ext cx="66604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464741" y="2459098"/>
              <a:ext cx="1702740" cy="159643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V="1">
            <a:off x="1809987" y="4902204"/>
            <a:ext cx="0" cy="6651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task: Semantic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761405" y="2591817"/>
            <a:ext cx="3084802" cy="1703930"/>
            <a:chOff x="5581107" y="2591817"/>
            <a:chExt cx="3084802" cy="1703930"/>
          </a:xfrm>
        </p:grpSpPr>
        <p:sp>
          <p:nvSpPr>
            <p:cNvPr id="6" name="TextBox 5"/>
            <p:cNvSpPr txBox="1"/>
            <p:nvPr/>
          </p:nvSpPr>
          <p:spPr>
            <a:xfrm>
              <a:off x="7511589" y="292546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name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5284" y="2591817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US_STATES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11589" y="3592765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size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96023" y="3259115"/>
              <a:ext cx="156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population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03806" y="3926415"/>
              <a:ext cx="115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capital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96673" y="2936346"/>
              <a:ext cx="738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name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0368" y="2602697"/>
              <a:ext cx="1431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US_CITIES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27412" y="3603645"/>
              <a:ext cx="877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state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81107" y="3269995"/>
              <a:ext cx="156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population</a:t>
              </a:r>
              <a:endParaRPr lang="en-US" dirty="0">
                <a:latin typeface="Courier"/>
                <a:cs typeface="Courie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41587" y="2591817"/>
            <a:ext cx="476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expression </a:t>
            </a:r>
            <a:r>
              <a:rPr lang="en-US" dirty="0">
                <a:solidFill>
                  <a:srgbClr val="CC3333"/>
                </a:solidFill>
              </a:rPr>
              <a:t>FROM </a:t>
            </a:r>
            <a:r>
              <a:rPr lang="en-US" dirty="0"/>
              <a:t>table </a:t>
            </a:r>
            <a:r>
              <a:rPr lang="en-US" dirty="0">
                <a:solidFill>
                  <a:srgbClr val="CC3333"/>
                </a:solidFill>
              </a:rPr>
              <a:t>WHERE </a:t>
            </a:r>
            <a:r>
              <a:rPr lang="en-US" dirty="0">
                <a:solidFill>
                  <a:srgbClr val="333333"/>
                </a:solidFill>
              </a:rPr>
              <a:t>condition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587" y="3084673"/>
            <a:ext cx="192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MAX (</a:t>
            </a:r>
            <a:r>
              <a:rPr lang="en-US" dirty="0" smtClean="0">
                <a:solidFill>
                  <a:srgbClr val="333333"/>
                </a:solidFill>
              </a:rPr>
              <a:t>numeric list</a:t>
            </a:r>
            <a:r>
              <a:rPr lang="en-US" dirty="0" smtClean="0">
                <a:solidFill>
                  <a:srgbClr val="CC3333"/>
                </a:solidFill>
              </a:rPr>
              <a:t>)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587" y="3577529"/>
            <a:ext cx="20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ORDERBY </a:t>
            </a:r>
            <a:r>
              <a:rPr lang="en-US" dirty="0" smtClean="0">
                <a:solidFill>
                  <a:srgbClr val="333333"/>
                </a:solidFill>
              </a:rPr>
              <a:t>predicate</a:t>
            </a:r>
            <a:endParaRPr lang="en-US" dirty="0">
              <a:solidFill>
                <a:srgbClr val="CC333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87" y="4070385"/>
            <a:ext cx="372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DELETE FROM </a:t>
            </a:r>
            <a:r>
              <a:rPr lang="en-US" dirty="0" smtClean="0">
                <a:solidFill>
                  <a:srgbClr val="333333"/>
                </a:solidFill>
              </a:rPr>
              <a:t>table</a:t>
            </a:r>
            <a:r>
              <a:rPr lang="en-US" dirty="0" smtClean="0">
                <a:solidFill>
                  <a:schemeClr val="accent2"/>
                </a:solidFill>
              </a:rPr>
              <a:t> WHERE </a:t>
            </a:r>
            <a:r>
              <a:rPr lang="en-US" dirty="0" smtClean="0">
                <a:solidFill>
                  <a:srgbClr val="333333"/>
                </a:solidFill>
              </a:rPr>
              <a:t>condition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587" y="45632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expression </a:t>
            </a:r>
            <a:r>
              <a:rPr lang="en-US" dirty="0">
                <a:solidFill>
                  <a:srgbClr val="CC3333"/>
                </a:solidFill>
              </a:rPr>
              <a:t>FROM </a:t>
            </a:r>
            <a:r>
              <a:rPr lang="en-US" dirty="0" smtClean="0"/>
              <a:t>table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587" y="5026205"/>
            <a:ext cx="275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Expression 1 </a:t>
            </a:r>
            <a:r>
              <a:rPr lang="en-US" dirty="0" smtClean="0">
                <a:solidFill>
                  <a:schemeClr val="accent2"/>
                </a:solidFill>
              </a:rPr>
              <a:t>= </a:t>
            </a:r>
            <a:r>
              <a:rPr lang="en-US" dirty="0" smtClean="0"/>
              <a:t>Expression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  <p:bldP spid="23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how it influences your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CC3333"/>
                </a:solidFill>
              </a:rPr>
              <a:t>Annotated data is a precious resource</a:t>
            </a:r>
            <a:endParaRPr lang="en-US" sz="2400" b="1" i="1" dirty="0">
              <a:solidFill>
                <a:srgbClr val="CC3333"/>
              </a:solidFill>
            </a:endParaRPr>
          </a:p>
          <a:p>
            <a:pPr lvl="1"/>
            <a:r>
              <a:rPr lang="en-US" sz="2000" dirty="0" smtClean="0"/>
              <a:t>Takes specialized expertise to generate</a:t>
            </a:r>
          </a:p>
          <a:p>
            <a:pPr lvl="1"/>
            <a:r>
              <a:rPr lang="en-US" sz="2000" dirty="0" smtClean="0"/>
              <a:t>Or: very clever tricks (like online games that make data as a side effect)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Important directions</a:t>
            </a:r>
          </a:p>
          <a:p>
            <a:pPr lvl="1"/>
            <a:r>
              <a:rPr lang="en-US" sz="2000" dirty="0" smtClean="0"/>
              <a:t>Learning with latent representations, indirect supervision, partial supervision</a:t>
            </a:r>
          </a:p>
          <a:p>
            <a:pPr lvl="1"/>
            <a:r>
              <a:rPr lang="en-US" sz="2000" dirty="0" smtClean="0"/>
              <a:t>In all these cases</a:t>
            </a:r>
          </a:p>
          <a:p>
            <a:pPr lvl="2"/>
            <a:r>
              <a:rPr lang="en-US" sz="1800" dirty="0" smtClean="0"/>
              <a:t>Learning is rarely a convex problem</a:t>
            </a:r>
          </a:p>
          <a:p>
            <a:pPr lvl="2"/>
            <a:r>
              <a:rPr lang="en-US" sz="1800" dirty="0" smtClean="0"/>
              <a:t>Modeling choices become very important! Bad model </a:t>
            </a:r>
            <a:r>
              <a:rPr lang="en-US" sz="1800" b="1" i="1" dirty="0" smtClean="0"/>
              <a:t>will </a:t>
            </a:r>
            <a:r>
              <a:rPr lang="en-US" sz="1800" dirty="0" smtClean="0"/>
              <a:t>hurt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0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Big questions (a very limited and biased set)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Representations</a:t>
            </a:r>
          </a:p>
          <a:p>
            <a:pPr lvl="2"/>
            <a:r>
              <a:rPr lang="en-US" dirty="0" smtClean="0"/>
              <a:t>Can we learn the factorization?</a:t>
            </a:r>
          </a:p>
          <a:p>
            <a:pPr lvl="2"/>
            <a:r>
              <a:rPr lang="en-US" dirty="0" smtClean="0"/>
              <a:t>Can we learn feature functions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Deep learning + structures?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Dealing with the data problem for new applications</a:t>
            </a:r>
          </a:p>
          <a:p>
            <a:pPr lvl="2"/>
            <a:r>
              <a:rPr lang="en-US" dirty="0" smtClean="0"/>
              <a:t>Clever tricks to get data</a:t>
            </a:r>
          </a:p>
          <a:p>
            <a:pPr lvl="2"/>
            <a:r>
              <a:rPr lang="en-US" dirty="0" smtClean="0"/>
              <a:t>Taming latent variable learning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Applications</a:t>
            </a:r>
          </a:p>
          <a:p>
            <a:pPr lvl="2"/>
            <a:r>
              <a:rPr lang="en-US" dirty="0" smtClean="0"/>
              <a:t>How does structured prediction help you?</a:t>
            </a:r>
          </a:p>
          <a:p>
            <a:pPr lvl="2"/>
            <a:r>
              <a:rPr lang="en-US" dirty="0" smtClean="0"/>
              <a:t>Gathering importance as computer programs have to deal with uncertain, noisy inputs and make complex decisions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1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6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0" y="1410138"/>
            <a:ext cx="749662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4588" y="4474098"/>
            <a:ext cx="425398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7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663238" y="1410138"/>
            <a:ext cx="2149564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6928" y="5054299"/>
            <a:ext cx="1301021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name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4663238" y="1410138"/>
            <a:ext cx="749662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2194" y="5397758"/>
            <a:ext cx="68688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plausible strategy to build the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508"/>
            <a:ext cx="8229600" cy="5193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Find the largest state in the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9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60160" y="2208981"/>
            <a:ext cx="4253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 </a:t>
            </a:r>
            <a:r>
              <a:rPr lang="en-US" sz="1600" dirty="0" smtClean="0">
                <a:solidFill>
                  <a:srgbClr val="CC3333"/>
                </a:solidFill>
              </a:rPr>
              <a:t>WHERE </a:t>
            </a:r>
            <a:r>
              <a:rPr lang="en-US" sz="1600" dirty="0" smtClean="0">
                <a:solidFill>
                  <a:srgbClr val="333333"/>
                </a:solidFill>
              </a:rPr>
              <a:t>condition</a:t>
            </a:r>
            <a:endParaRPr lang="en-US" sz="1600" dirty="0">
              <a:solidFill>
                <a:srgbClr val="333333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290191" y="5048324"/>
            <a:ext cx="2938584" cy="1673152"/>
            <a:chOff x="5650368" y="2591817"/>
            <a:chExt cx="2938584" cy="1673152"/>
          </a:xfrm>
        </p:grpSpPr>
        <p:sp>
          <p:nvSpPr>
            <p:cNvPr id="36" name="TextBox 35"/>
            <p:cNvSpPr txBox="1"/>
            <p:nvPr/>
          </p:nvSpPr>
          <p:spPr>
            <a:xfrm>
              <a:off x="7542371" y="292546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5284" y="259181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US_STATES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42371" y="3592765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size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72979" y="325911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57675" y="3926415"/>
              <a:ext cx="1046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capital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7455" y="29363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name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0368" y="2602697"/>
              <a:ext cx="12928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"/>
                  <a:cs typeface="Courier"/>
                </a:rPr>
                <a:t>US_CITIES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65890" y="3603645"/>
              <a:ext cx="800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state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8063" y="3269995"/>
              <a:ext cx="141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"/>
                  <a:cs typeface="Courier"/>
                </a:rPr>
                <a:t>population</a:t>
              </a:r>
              <a:endParaRPr lang="en-US" sz="1600" dirty="0">
                <a:latin typeface="Courier"/>
                <a:cs typeface="Courier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70396" y="2673045"/>
            <a:ext cx="1292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US_STATES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21961" y="3291513"/>
            <a:ext cx="2751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SELECT</a:t>
            </a:r>
            <a:r>
              <a:rPr lang="en-US" sz="1600" dirty="0" smtClean="0"/>
              <a:t> expression </a:t>
            </a:r>
            <a:r>
              <a:rPr lang="en-US" sz="1600" dirty="0" smtClean="0">
                <a:solidFill>
                  <a:srgbClr val="CC3333"/>
                </a:solidFill>
              </a:rPr>
              <a:t>FROM </a:t>
            </a:r>
            <a:r>
              <a:rPr lang="en-US" sz="1600" dirty="0" smtClean="0"/>
              <a:t>table</a:t>
            </a:r>
            <a:endParaRPr lang="en-US" sz="1600" dirty="0">
              <a:solidFill>
                <a:srgbClr val="333333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153417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723145" y="3074276"/>
            <a:ext cx="159565" cy="20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68968" y="26730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ourier"/>
                <a:cs typeface="Courier"/>
              </a:rPr>
              <a:t>name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654818" y="2549829"/>
            <a:ext cx="0" cy="186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84588" y="4474098"/>
            <a:ext cx="4253989" cy="2204168"/>
            <a:chOff x="284588" y="4474098"/>
            <a:chExt cx="4253989" cy="2204168"/>
          </a:xfrm>
        </p:grpSpPr>
        <p:sp>
          <p:nvSpPr>
            <p:cNvPr id="46" name="TextBox 45"/>
            <p:cNvSpPr txBox="1"/>
            <p:nvPr/>
          </p:nvSpPr>
          <p:spPr>
            <a:xfrm>
              <a:off x="284588" y="4474098"/>
              <a:ext cx="42539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SELECT</a:t>
              </a:r>
              <a:r>
                <a:rPr lang="en-US" sz="1600" dirty="0" smtClean="0"/>
                <a:t> expression </a:t>
              </a:r>
              <a:r>
                <a:rPr lang="en-US" sz="1600" dirty="0" smtClean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 </a:t>
              </a:r>
              <a:r>
                <a:rPr lang="en-US" sz="1600" dirty="0" smtClean="0">
                  <a:solidFill>
                    <a:srgbClr val="CC3333"/>
                  </a:solidFill>
                </a:rPr>
                <a:t>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4588" y="4855863"/>
              <a:ext cx="1608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MAX </a:t>
              </a:r>
              <a:r>
                <a:rPr lang="en-US" sz="1600" dirty="0" smtClean="0">
                  <a:solidFill>
                    <a:srgbClr val="333333"/>
                  </a:solidFill>
                </a:rPr>
                <a:t>numeric list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4588" y="5237628"/>
              <a:ext cx="1819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ORDERBY </a:t>
              </a:r>
              <a:r>
                <a:rPr lang="en-US" sz="1600" dirty="0" smtClean="0">
                  <a:solidFill>
                    <a:srgbClr val="333333"/>
                  </a:solidFill>
                </a:rPr>
                <a:t>predicate</a:t>
              </a:r>
              <a:endParaRPr lang="en-US" sz="1600" dirty="0">
                <a:solidFill>
                  <a:srgbClr val="CC3333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4588" y="5619393"/>
              <a:ext cx="3334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/>
                  </a:solidFill>
                </a:rPr>
                <a:t>DELETE FROM </a:t>
              </a:r>
              <a:r>
                <a:rPr lang="en-US" sz="1600" dirty="0" smtClean="0">
                  <a:solidFill>
                    <a:srgbClr val="333333"/>
                  </a:solidFill>
                </a:rPr>
                <a:t>table</a:t>
              </a:r>
              <a:r>
                <a:rPr lang="en-US" sz="1600" dirty="0" smtClean="0">
                  <a:solidFill>
                    <a:schemeClr val="accent2"/>
                  </a:solidFill>
                </a:rPr>
                <a:t> WHERE </a:t>
              </a:r>
              <a:r>
                <a:rPr lang="en-US" sz="1600" dirty="0" smtClean="0">
                  <a:solidFill>
                    <a:srgbClr val="333333"/>
                  </a:solidFill>
                </a:rPr>
                <a:t>condition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4588" y="6001158"/>
              <a:ext cx="27510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SELECT</a:t>
              </a:r>
              <a:r>
                <a:rPr lang="en-US" sz="1600" dirty="0"/>
                <a:t> expression </a:t>
              </a:r>
              <a:r>
                <a:rPr lang="en-US" sz="1600" dirty="0">
                  <a:solidFill>
                    <a:srgbClr val="CC3333"/>
                  </a:solidFill>
                </a:rPr>
                <a:t>FROM </a:t>
              </a:r>
              <a:r>
                <a:rPr lang="en-US" sz="1600" dirty="0" smtClean="0"/>
                <a:t>table</a:t>
              </a:r>
              <a:endParaRPr lang="en-US" sz="1600" dirty="0">
                <a:solidFill>
                  <a:srgbClr val="333333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4588" y="6339712"/>
              <a:ext cx="2468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333333"/>
                  </a:solidFill>
                </a:rPr>
                <a:t>Expression 1 </a:t>
              </a:r>
              <a:r>
                <a:rPr lang="en-US" sz="1600" dirty="0" smtClean="0">
                  <a:solidFill>
                    <a:schemeClr val="accent2"/>
                  </a:solidFill>
                </a:rPr>
                <a:t>= </a:t>
              </a:r>
              <a:r>
                <a:rPr lang="en-US" sz="1600" dirty="0" smtClean="0"/>
                <a:t>Expression 2</a:t>
              </a:r>
              <a:endParaRPr lang="en-US" sz="16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79877" y="2736252"/>
            <a:ext cx="2468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</a:rPr>
              <a:t>Expression 1 </a:t>
            </a:r>
            <a:r>
              <a:rPr lang="en-US" sz="1600" dirty="0" smtClean="0">
                <a:solidFill>
                  <a:schemeClr val="accent2"/>
                </a:solidFill>
              </a:rPr>
              <a:t>= </a:t>
            </a:r>
            <a:r>
              <a:rPr lang="en-US" sz="1600" dirty="0" smtClean="0"/>
              <a:t>Expression 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035662" y="1418897"/>
            <a:ext cx="2377238" cy="385379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4588" y="4474098"/>
            <a:ext cx="425398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605713" y="2510370"/>
            <a:ext cx="0" cy="225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84589" y="6339712"/>
            <a:ext cx="2468544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12700" cmpd="sng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167</TotalTime>
  <Words>2517</Words>
  <Application>Microsoft Macintosh PowerPoint</Application>
  <PresentationFormat>On-screen Show (4:3)</PresentationFormat>
  <Paragraphs>614</Paragraphs>
  <Slides>41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Calibri</vt:lpstr>
      <vt:lpstr>cmmi10</vt:lpstr>
      <vt:lpstr>cmsy10</vt:lpstr>
      <vt:lpstr>Courier</vt:lpstr>
      <vt:lpstr>Lucida Grande</vt:lpstr>
      <vt:lpstr>Open Sans</vt:lpstr>
      <vt:lpstr>Arial</vt:lpstr>
      <vt:lpstr>lectures</vt:lpstr>
      <vt:lpstr>Structured Prediction</vt:lpstr>
      <vt:lpstr>A look back</vt:lpstr>
      <vt:lpstr>Recall: A working definition of a structure</vt:lpstr>
      <vt:lpstr>An example task: Semantic Parsing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A plausible strategy to build the query</vt:lpstr>
      <vt:lpstr>Standard classification tools can’t predict structures</vt:lpstr>
      <vt:lpstr>How did we get here?</vt:lpstr>
      <vt:lpstr>Structured output is…</vt:lpstr>
      <vt:lpstr>Challenges with structured output</vt:lpstr>
      <vt:lpstr>Multiclass as a structured output</vt:lpstr>
      <vt:lpstr>Multiclass is a structure: Implications</vt:lpstr>
      <vt:lpstr>Structured Prediction The machine learning of interdependent variables</vt:lpstr>
      <vt:lpstr>Computational issues</vt:lpstr>
      <vt:lpstr>Computational issues</vt:lpstr>
      <vt:lpstr>What does it mean to define the model?</vt:lpstr>
      <vt:lpstr>What does it mean to define the model?</vt:lpstr>
      <vt:lpstr>What does it mean to define the model?</vt:lpstr>
      <vt:lpstr>What does it mean to define the model?</vt:lpstr>
      <vt:lpstr>What does it mean to define the model?</vt:lpstr>
      <vt:lpstr>What does it mean to define the model?</vt:lpstr>
      <vt:lpstr>Some aspects to consider</vt:lpstr>
      <vt:lpstr>Computational issues</vt:lpstr>
      <vt:lpstr>Training structured models</vt:lpstr>
      <vt:lpstr>Training considerations</vt:lpstr>
      <vt:lpstr>Training considerations</vt:lpstr>
      <vt:lpstr>Training considerations</vt:lpstr>
      <vt:lpstr>Computational issues</vt:lpstr>
      <vt:lpstr>Inference</vt:lpstr>
      <vt:lpstr>Computational issues</vt:lpstr>
      <vt:lpstr>How does background knowledge affect your choices?</vt:lpstr>
      <vt:lpstr>Computational issues</vt:lpstr>
      <vt:lpstr>Data and how it influences your model</vt:lpstr>
      <vt:lpstr>Looking ahead</vt:lpstr>
    </vt:vector>
  </TitlesOfParts>
  <Company>University of Utah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Prediction</dc:title>
  <dc:creator>Vivek Srikumar</dc:creator>
  <cp:lastModifiedBy>Vivek Srikumar</cp:lastModifiedBy>
  <cp:revision>350</cp:revision>
  <cp:lastPrinted>2017-04-24T17:41:29Z</cp:lastPrinted>
  <dcterms:created xsi:type="dcterms:W3CDTF">2014-12-04T16:45:30Z</dcterms:created>
  <dcterms:modified xsi:type="dcterms:W3CDTF">2018-04-23T18:04:17Z</dcterms:modified>
</cp:coreProperties>
</file>