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8" r:id="rId3"/>
    <p:sldId id="358" r:id="rId4"/>
    <p:sldId id="357" r:id="rId5"/>
    <p:sldId id="260" r:id="rId6"/>
    <p:sldId id="269" r:id="rId7"/>
    <p:sldId id="261" r:id="rId8"/>
    <p:sldId id="263" r:id="rId9"/>
    <p:sldId id="262" r:id="rId10"/>
    <p:sldId id="271" r:id="rId11"/>
    <p:sldId id="270" r:id="rId12"/>
    <p:sldId id="272" r:id="rId13"/>
    <p:sldId id="275" r:id="rId14"/>
    <p:sldId id="274" r:id="rId15"/>
    <p:sldId id="276" r:id="rId16"/>
    <p:sldId id="277" r:id="rId17"/>
    <p:sldId id="306" r:id="rId18"/>
    <p:sldId id="283" r:id="rId19"/>
    <p:sldId id="282" r:id="rId20"/>
    <p:sldId id="284" r:id="rId21"/>
    <p:sldId id="285" r:id="rId22"/>
    <p:sldId id="289" r:id="rId23"/>
    <p:sldId id="305" r:id="rId24"/>
    <p:sldId id="290" r:id="rId25"/>
    <p:sldId id="328" r:id="rId26"/>
    <p:sldId id="329" r:id="rId27"/>
    <p:sldId id="330" r:id="rId28"/>
    <p:sldId id="353" r:id="rId29"/>
    <p:sldId id="359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08" r:id="rId43"/>
    <p:sldId id="309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45" r:id="rId60"/>
    <p:sldId id="346" r:id="rId61"/>
    <p:sldId id="347" r:id="rId62"/>
    <p:sldId id="348" r:id="rId63"/>
    <p:sldId id="349" r:id="rId64"/>
    <p:sldId id="350" r:id="rId65"/>
    <p:sldId id="355" r:id="rId66"/>
    <p:sldId id="356" r:id="rId67"/>
    <p:sldId id="351" r:id="rId68"/>
    <p:sldId id="352" r:id="rId69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7DF4A-8D84-0146-B50E-57F546B25685}">
          <p14:sldIdLst>
            <p14:sldId id="256"/>
          </p14:sldIdLst>
        </p14:section>
        <p14:section name="Pre-lecture" id="{0D0E1760-1495-464F-A842-17B3D6ACA177}">
          <p14:sldIdLst>
            <p14:sldId id="258"/>
            <p14:sldId id="358"/>
            <p14:sldId id="357"/>
            <p14:sldId id="260"/>
          </p14:sldIdLst>
        </p14:section>
        <p14:section name="Supervised learning: The general setting" id="{C4BCC165-8189-2445-B6A6-3DCF56820843}">
          <p14:sldIdLst>
            <p14:sldId id="269"/>
            <p14:sldId id="261"/>
            <p14:sldId id="263"/>
            <p14:sldId id="262"/>
          </p14:sldIdLst>
        </p14:section>
        <p14:section name="Linear threshold units" id="{97FC2CE5-603F-5440-B7A4-BE1DD6F96318}">
          <p14:sldIdLst>
            <p14:sldId id="271"/>
            <p14:sldId id="270"/>
            <p14:sldId id="272"/>
            <p14:sldId id="275"/>
            <p14:sldId id="274"/>
            <p14:sldId id="276"/>
            <p14:sldId id="277"/>
            <p14:sldId id="306"/>
          </p14:sldIdLst>
        </p14:section>
        <p14:section name="The perceptron algorithm" id="{5B89E23A-43DB-D94A-BC7B-352DEE7D2B6B}">
          <p14:sldIdLst>
            <p14:sldId id="283"/>
            <p14:sldId id="282"/>
            <p14:sldId id="284"/>
            <p14:sldId id="285"/>
            <p14:sldId id="289"/>
            <p14:sldId id="305"/>
            <p14:sldId id="290"/>
          </p14:sldIdLst>
        </p14:section>
        <p14:section name="loss-minimization" id="{7AA90F59-741B-4248-85B2-E4FA73AFF392}">
          <p14:sldIdLst>
            <p14:sldId id="328"/>
            <p14:sldId id="329"/>
            <p14:sldId id="330"/>
            <p14:sldId id="353"/>
            <p14:sldId id="359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vm" id="{4F425236-4B25-C044-85DC-CAB0EF4FF556}">
          <p14:sldIdLst>
            <p14:sldId id="308"/>
            <p14:sldId id="30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logistic-regression" id="{AEE4207F-F25E-2A4E-A4D8-F75F5877E6A8}">
          <p14:sldIdLst>
            <p14:sldId id="345"/>
            <p14:sldId id="346"/>
            <p14:sldId id="347"/>
            <p14:sldId id="348"/>
            <p14:sldId id="349"/>
            <p14:sldId id="350"/>
            <p14:sldId id="355"/>
            <p14:sldId id="356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 autoAdjust="0"/>
    <p:restoredTop sz="86378" autoAdjust="0"/>
  </p:normalViewPr>
  <p:slideViewPr>
    <p:cSldViewPr snapToGrid="0" snapToObjects="1">
      <p:cViewPr>
        <p:scale>
          <a:sx n="90" d="100"/>
          <a:sy n="90" d="100"/>
        </p:scale>
        <p:origin x="17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tags" Target="tags/tag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7B8-29AF-2C45-94BF-5A6CDC07A428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0CF0-B9A0-6D46-9492-AA992825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AAA7-D9B1-F74A-A13F-0F26ACF75A5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702B-FA0B-CF46-9979-707E2640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6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75EC-0910-8944-B000-A589B6764FB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09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6525-6B21-9E4B-99F3-8F4050D607FF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9785-82E8-114D-B3F9-82A9B958CC4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0A9-A6DB-4B4F-B9E7-2A83A1BA40DB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6E7-08F0-1F48-BD48-F8AEFD77E5CF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8661-BB65-2A4A-84D0-C1F0AE5EF856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25F-387E-3C46-8686-7E06A954F854}" type="datetime1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A80-BEDC-0F47-9132-7F53B5EC8687}" type="datetime1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9F15-1FDF-754B-AC55-2CDCD8935AAE}" type="datetime1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06D2-1158-2549-A19E-BB9A21FE4490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BE7D-A8CC-EE4A-A9D0-6FDBEC68D492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428-FA07-8F49-B7BE-E9EA59775922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Review: 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 is a n dimensional vector </a:t>
                </a:r>
                <a:r>
                  <a:rPr lang="en-US" b="1" dirty="0" smtClean="0"/>
                  <a:t>x</a:t>
                </a:r>
              </a:p>
              <a:p>
                <a:r>
                  <a:rPr lang="en-US" dirty="0" smtClean="0"/>
                  <a:t>Output is a label y </a:t>
                </a:r>
                <a:r>
                  <a:rPr lang="en-US" dirty="0" smtClean="0">
                    <a:latin typeface="cmsy10"/>
                    <a:ea typeface="cmsy10"/>
                    <a:cs typeface="cmsy10"/>
                  </a:rPr>
                  <a:t>2</a:t>
                </a:r>
                <a:r>
                  <a:rPr lang="en-US" dirty="0" smtClean="0"/>
                  <a:t> {-1, 1}</a:t>
                </a:r>
              </a:p>
              <a:p>
                <a:endParaRPr lang="en-US" dirty="0"/>
              </a:p>
              <a:p>
                <a:r>
                  <a:rPr lang="en-US" dirty="0" smtClean="0"/>
                  <a:t>Linear threshold units classify an example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using the classification rule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sgn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sgn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≥</m:t>
                    </m:r>
                    <m:r>
                      <a:rPr lang="en-US" sz="24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msy10"/>
                    <a:ea typeface="cmsy10"/>
                    <a:cs typeface="cmsy10"/>
                  </a:rPr>
                  <a:t>)</a:t>
                </a:r>
                <a:r>
                  <a:rPr lang="en-US" sz="2400" dirty="0" smtClean="0"/>
                  <a:t> Predict y =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&lt;</m:t>
                    </m:r>
                    <m:r>
                      <a:rPr lang="en-US" sz="2400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cmsy10"/>
                    <a:ea typeface="cmsy10"/>
                    <a:cs typeface="cmsy10"/>
                  </a:rPr>
                  <a:t>)</a:t>
                </a:r>
                <a:r>
                  <a:rPr lang="en-US" sz="2400" dirty="0" smtClean="0"/>
                  <a:t> Predict y = -1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7000" y="2184779"/>
            <a:ext cx="953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geometry of a linear classifier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12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sgn</a:t>
            </a:r>
            <a:r>
              <a:rPr lang="en-US" sz="2400" dirty="0"/>
              <a:t>(b </a:t>
            </a:r>
            <a:r>
              <a:rPr lang="en-US" sz="2400" dirty="0" smtClean="0"/>
              <a:t>+w</a:t>
            </a:r>
            <a:r>
              <a:rPr lang="en-US" sz="2400" baseline="-25000" dirty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383423" y="1402080"/>
            <a:ext cx="6256897" cy="4927600"/>
            <a:chOff x="1383423" y="1402080"/>
            <a:chExt cx="6256897" cy="4927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29760" y="1402080"/>
              <a:ext cx="0" cy="492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6560" y="3677920"/>
              <a:ext cx="5953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75242" y="2085816"/>
              <a:ext cx="1439604" cy="1044952"/>
              <a:chOff x="4309398" y="2394188"/>
              <a:chExt cx="1439604" cy="104495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73600" y="24587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09398" y="286486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30800" y="257885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30800" y="291592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27600" y="24384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82324" y="239418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84800" y="255853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4800" y="289560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83423" y="3692882"/>
              <a:ext cx="1139937" cy="1725672"/>
              <a:chOff x="4514116" y="4353838"/>
              <a:chExt cx="1139937" cy="172567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92320" y="43891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14116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70664" y="52514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54656" y="43538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41784" y="48785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26082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66516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49520" y="48463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3064" y="54038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207056" y="45062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94184" y="50309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97120" y="46939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18916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01920" y="499872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75464" y="5556290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59456" y="4658638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46584" y="5183386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3333"/>
                    </a:solidFill>
                  </a:rPr>
                  <a:t>-</a:t>
                </a: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1815891" y="1904722"/>
              <a:ext cx="3830320" cy="4185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60847" y="4094519"/>
            <a:ext cx="28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n dimensions,</a:t>
            </a:r>
          </a:p>
          <a:p>
            <a:r>
              <a:rPr lang="en-US" dirty="0"/>
              <a:t>a</a:t>
            </a:r>
            <a:r>
              <a:rPr lang="en-US" dirty="0" smtClean="0"/>
              <a:t> linear classifier </a:t>
            </a:r>
          </a:p>
          <a:p>
            <a:r>
              <a:rPr lang="en-US" dirty="0" smtClean="0"/>
              <a:t>represents a </a:t>
            </a:r>
            <a:r>
              <a:rPr lang="en-US" dirty="0" err="1" smtClean="0"/>
              <a:t>hyperplane</a:t>
            </a:r>
            <a:r>
              <a:rPr lang="en-US" dirty="0" smtClean="0"/>
              <a:t> that separates the space into two half-spaces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65824" y="217278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9760" y="3371664"/>
            <a:ext cx="306256" cy="306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5939" y="3075002"/>
            <a:ext cx="86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XOR is not linearly separable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206240" y="1402080"/>
            <a:ext cx="0" cy="492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63040" y="3677920"/>
            <a:ext cx="5953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75242" y="2085816"/>
            <a:ext cx="1439604" cy="1044952"/>
            <a:chOff x="4309398" y="2394188"/>
            <a:chExt cx="1439604" cy="1044952"/>
          </a:xfrm>
        </p:grpSpPr>
        <p:sp>
          <p:nvSpPr>
            <p:cNvPr id="12" name="TextBox 11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70960" y="1693654"/>
            <a:ext cx="1139937" cy="1725672"/>
            <a:chOff x="4514116" y="4353838"/>
            <a:chExt cx="1139937" cy="1725672"/>
          </a:xfrm>
        </p:grpSpPr>
        <p:sp>
          <p:nvSpPr>
            <p:cNvPr id="28" name="TextBox 27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6800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21209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033677" y="4030414"/>
            <a:ext cx="1139937" cy="1725672"/>
            <a:chOff x="4514116" y="4353838"/>
            <a:chExt cx="1139937" cy="1725672"/>
          </a:xfrm>
        </p:grpSpPr>
        <p:sp>
          <p:nvSpPr>
            <p:cNvPr id="53" name="TextBox 52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935263" y="4523640"/>
            <a:ext cx="1439604" cy="1044952"/>
            <a:chOff x="4309398" y="2394188"/>
            <a:chExt cx="1439604" cy="1044952"/>
          </a:xfrm>
        </p:grpSpPr>
        <p:sp>
          <p:nvSpPr>
            <p:cNvPr id="73" name="TextBox 7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08320" y="1130388"/>
            <a:ext cx="47756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 line can be drawn to separate the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518160" y="3934543"/>
            <a:ext cx="7467600" cy="60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these functions can be </a:t>
            </a:r>
            <a:r>
              <a:rPr lang="en-US" i="1" dirty="0" smtClean="0"/>
              <a:t>made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trick: Change the representation</a:t>
            </a:r>
            <a:endParaRPr lang="en-US" i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627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206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7845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13630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1035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6144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21929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27711" y="387358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19415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67151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14887" y="38316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62623" y="3820160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95278" y="2122714"/>
            <a:ext cx="593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points are not separable in 1-dimension by a line</a:t>
            </a:r>
          </a:p>
          <a:p>
            <a:endParaRPr lang="en-US" sz="2000" dirty="0"/>
          </a:p>
          <a:p>
            <a:r>
              <a:rPr lang="en-US" sz="2000" dirty="0" smtClean="0"/>
              <a:t>What is a one-dimensional line, by the way?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4877" y="0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all functions are linearly separable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these functions can be </a:t>
            </a:r>
            <a:r>
              <a:rPr lang="en-US" i="1" dirty="0" smtClean="0"/>
              <a:t>made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38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trick: Use feature </a:t>
            </a:r>
            <a:r>
              <a:rPr lang="en-US" i="1" dirty="0" smtClean="0"/>
              <a:t>conjunctions</a:t>
            </a:r>
            <a:endParaRPr lang="en-US" i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64195" y="24613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1900" y="31522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97685" y="375166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03470" y="40971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00199" y="4495964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05984" y="401582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11769" y="352814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17551" y="2928702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3409255" y="4492031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3956991" y="4837472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>
            <a:off x="4504727" y="4943425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5052463" y="4829934"/>
            <a:ext cx="163871" cy="163871"/>
          </a:xfrm>
          <a:prstGeom prst="plus">
            <a:avLst>
              <a:gd name="adj" fmla="val 39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6980" y="1642050"/>
            <a:ext cx="713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Transform points: Represent each point x in 2 dimensions by (x,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5043715"/>
            <a:ext cx="7904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549214" y="1966406"/>
            <a:ext cx="22786" cy="351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960" y="4015822"/>
            <a:ext cx="8117840" cy="1318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1900" y="5477599"/>
            <a:ext cx="514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the data is linearly separable in this space!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877" y="0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all functions are linearly separable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linearly separable data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29760" y="1402080"/>
            <a:ext cx="0" cy="492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686560" y="3677920"/>
            <a:ext cx="595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017051" y="2815252"/>
            <a:ext cx="1439604" cy="1044952"/>
            <a:chOff x="4309398" y="2394188"/>
            <a:chExt cx="1439604" cy="1044952"/>
          </a:xfrm>
        </p:grpSpPr>
        <p:sp>
          <p:nvSpPr>
            <p:cNvPr id="12" name="TextBox 11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9398" y="286486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22956" y="2979598"/>
            <a:ext cx="1679699" cy="2336294"/>
            <a:chOff x="4135120" y="3590816"/>
            <a:chExt cx="1679699" cy="2336294"/>
          </a:xfrm>
        </p:grpSpPr>
        <p:sp>
          <p:nvSpPr>
            <p:cNvPr id="28" name="TextBox 27"/>
            <p:cNvSpPr txBox="1"/>
            <p:nvPr/>
          </p:nvSpPr>
          <p:spPr>
            <a:xfrm>
              <a:off x="4135120" y="359081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01139" y="420981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3976" y="418949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0222" y="42624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36677" y="476937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33607" y="451461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310640" y="1032748"/>
            <a:ext cx="266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sgn</a:t>
            </a:r>
            <a:r>
              <a:rPr lang="en-US" sz="2400" dirty="0"/>
              <a:t>(b </a:t>
            </a:r>
            <a:r>
              <a:rPr lang="en-US" sz="2400" dirty="0" smtClean="0"/>
              <a:t>+w</a:t>
            </a:r>
            <a:r>
              <a:rPr lang="en-US" sz="2400" baseline="-25000" dirty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817349" y="338961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886971" y="5994400"/>
            <a:ext cx="4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815891" y="1904722"/>
            <a:ext cx="3830320" cy="4185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0841" y="1632188"/>
            <a:ext cx="181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+w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5520" y="1494413"/>
            <a:ext cx="2286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 is almost separable, except for some noise</a:t>
            </a:r>
          </a:p>
          <a:p>
            <a:endParaRPr lang="en-US" dirty="0"/>
          </a:p>
          <a:p>
            <a:r>
              <a:rPr lang="en-US" dirty="0" smtClean="0"/>
              <a:t>How much noise do we allow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Linear classifiers are an expressive hypothesis class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functions are linear</a:t>
            </a:r>
          </a:p>
          <a:p>
            <a:pPr lvl="1"/>
            <a:r>
              <a:rPr lang="en-US" dirty="0" smtClean="0"/>
              <a:t>Conjunctions, disjunctions</a:t>
            </a:r>
          </a:p>
          <a:p>
            <a:pPr lvl="1"/>
            <a:r>
              <a:rPr lang="en-US" dirty="0" smtClean="0">
                <a:latin typeface="Calibri"/>
              </a:rPr>
              <a:t>At least m-of-n functions</a:t>
            </a:r>
          </a:p>
          <a:p>
            <a:r>
              <a:rPr lang="en-US" dirty="0" smtClean="0">
                <a:latin typeface="Calibri"/>
              </a:rPr>
              <a:t>Often a good guess for a hypothesis space</a:t>
            </a:r>
            <a:endParaRPr lang="en-US" dirty="0">
              <a:latin typeface="Calibri"/>
            </a:endParaRPr>
          </a:p>
          <a:p>
            <a:r>
              <a:rPr lang="en-US" dirty="0" smtClean="0">
                <a:latin typeface="Calibri"/>
              </a:rPr>
              <a:t>Some functions are not linear</a:t>
            </a:r>
          </a:p>
          <a:p>
            <a:pPr lvl="1"/>
            <a:r>
              <a:rPr lang="en-US" dirty="0" smtClean="0">
                <a:latin typeface="Calibri"/>
              </a:rPr>
              <a:t>The XOR function</a:t>
            </a:r>
          </a:p>
          <a:p>
            <a:pPr lvl="1"/>
            <a:r>
              <a:rPr lang="en-US" dirty="0" smtClean="0">
                <a:latin typeface="Calibri"/>
              </a:rPr>
              <a:t>Non-trivial Boolean functions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>
                <a:solidFill>
                  <a:schemeClr val="accent1"/>
                </a:solidFill>
              </a:rPr>
              <a:t>will see later in the class that many structured predictors are linear functions too</a:t>
            </a: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Perceptron </a:t>
            </a:r>
            <a:r>
              <a:rPr lang="en-US" dirty="0" smtClean="0">
                <a:solidFill>
                  <a:schemeClr val="accent1"/>
                </a:solidFill>
              </a:rPr>
              <a:t>algorithm</a:t>
            </a:r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Rosenblatt 1958</a:t>
            </a:r>
          </a:p>
          <a:p>
            <a:endParaRPr lang="en-US" dirty="0"/>
          </a:p>
          <a:p>
            <a:r>
              <a:rPr lang="en-US" dirty="0" smtClean="0"/>
              <a:t>The goal is to find a separating </a:t>
            </a:r>
            <a:r>
              <a:rPr lang="en-US" dirty="0" err="1" smtClean="0"/>
              <a:t>hyperplane</a:t>
            </a:r>
            <a:endParaRPr lang="en-US" dirty="0"/>
          </a:p>
          <a:p>
            <a:pPr lvl="1"/>
            <a:r>
              <a:rPr lang="en-US" dirty="0" smtClean="0"/>
              <a:t>For separable data, guaranteed to find one</a:t>
            </a:r>
          </a:p>
          <a:p>
            <a:pPr lvl="1"/>
            <a:endParaRPr lang="en-US" dirty="0"/>
          </a:p>
          <a:p>
            <a:r>
              <a:rPr lang="en-US" dirty="0" smtClean="0"/>
              <a:t>An online algorithm</a:t>
            </a:r>
          </a:p>
          <a:p>
            <a:pPr lvl="1"/>
            <a:r>
              <a:rPr lang="en-US" dirty="0" smtClean="0"/>
              <a:t>Processes one example at a time</a:t>
            </a:r>
          </a:p>
          <a:p>
            <a:endParaRPr lang="en-US" dirty="0" smtClean="0"/>
          </a:p>
          <a:p>
            <a:r>
              <a:rPr lang="en-US" dirty="0" smtClean="0"/>
              <a:t>Several variants exist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broad overview of structured prediction</a:t>
            </a:r>
          </a:p>
          <a:p>
            <a:endParaRPr lang="en-US" dirty="0"/>
          </a:p>
          <a:p>
            <a:r>
              <a:rPr lang="en-US" dirty="0" smtClean="0"/>
              <a:t>The different aspects of the area</a:t>
            </a:r>
          </a:p>
          <a:p>
            <a:pPr lvl="1"/>
            <a:r>
              <a:rPr lang="en-US" dirty="0" smtClean="0"/>
              <a:t>Basically the syllabus of the class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rgbClr val="CC3333"/>
                </a:solidFill>
              </a:rPr>
              <a:t>Questions?</a:t>
            </a:r>
            <a:endParaRPr lang="en-US" i="1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training set D = {(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)}, x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/>
              <a:t>w</a:t>
            </a:r>
            <a:r>
              <a:rPr lang="en-US" dirty="0" smtClean="0"/>
              <a:t> = 0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epoch = 1 … T: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training example (</a:t>
            </a:r>
            <a:r>
              <a:rPr lang="en-US" b="1" dirty="0" smtClean="0"/>
              <a:t>x</a:t>
            </a:r>
            <a:r>
              <a:rPr lang="en-US" dirty="0" smtClean="0"/>
              <a:t>, y)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Predict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y ≠ y’, update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+ y </a:t>
            </a:r>
            <a:r>
              <a:rPr lang="en-US" b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Prediction: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training set D = {(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)}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/>
              <a:t>w</a:t>
            </a:r>
            <a:r>
              <a:rPr lang="en-US" dirty="0" smtClean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epoch = 1 … T: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training example (</a:t>
            </a:r>
            <a:r>
              <a:rPr lang="en-US" b="1" dirty="0" smtClean="0"/>
              <a:t>x</a:t>
            </a:r>
            <a:r>
              <a:rPr lang="en-US" dirty="0" smtClean="0"/>
              <a:t>, y)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D: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Predict y’ =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y </a:t>
            </a:r>
            <a:r>
              <a:rPr lang="en-US" dirty="0"/>
              <a:t>≠</a:t>
            </a:r>
            <a:r>
              <a:rPr lang="en-US" dirty="0" smtClean="0"/>
              <a:t> y’, update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 + y </a:t>
            </a:r>
            <a:r>
              <a:rPr lang="en-US" b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Prediction: </a:t>
            </a:r>
            <a:r>
              <a:rPr lang="en-US" dirty="0" err="1" smtClean="0"/>
              <a:t>sgn</a:t>
            </a:r>
            <a:r>
              <a:rPr lang="en-US" dirty="0" smtClean="0"/>
              <a:t>(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959907" y="4175760"/>
            <a:ext cx="3970733" cy="1004610"/>
            <a:chOff x="4959907" y="4033520"/>
            <a:chExt cx="3970733" cy="1004610"/>
          </a:xfrm>
        </p:grpSpPr>
        <p:sp>
          <p:nvSpPr>
            <p:cNvPr id="5" name="TextBox 4"/>
            <p:cNvSpPr txBox="1"/>
            <p:nvPr/>
          </p:nvSpPr>
          <p:spPr>
            <a:xfrm>
              <a:off x="5872480" y="4114800"/>
              <a:ext cx="305816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Update only on an error. </a:t>
              </a:r>
            </a:p>
            <a:p>
              <a:r>
                <a:rPr lang="en-US" dirty="0" smtClean="0"/>
                <a:t>Perceptron is an mistake-driven algorithm.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959907" y="4033520"/>
              <a:ext cx="912574" cy="284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34714" y="2482334"/>
            <a:ext cx="5195926" cy="369332"/>
            <a:chOff x="3734714" y="2482334"/>
            <a:chExt cx="5195926" cy="369332"/>
          </a:xfrm>
        </p:grpSpPr>
        <p:sp>
          <p:nvSpPr>
            <p:cNvPr id="10" name="Rectangle 9"/>
            <p:cNvSpPr/>
            <p:nvPr/>
          </p:nvSpPr>
          <p:spPr>
            <a:xfrm>
              <a:off x="4959907" y="2482334"/>
              <a:ext cx="39707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is a </a:t>
              </a:r>
              <a:r>
                <a:rPr lang="en-US" dirty="0" err="1"/>
                <a:t>hyperparameter</a:t>
              </a:r>
              <a:r>
                <a:rPr lang="en-US" dirty="0"/>
                <a:t> to the </a:t>
              </a:r>
              <a:r>
                <a:rPr lang="en-US" dirty="0" smtClean="0"/>
                <a:t>algorithm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734714" y="2667000"/>
              <a:ext cx="1225193" cy="83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843673" y="3041134"/>
            <a:ext cx="208696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In practice, good to shuffle D before the inner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theorem</a:t>
            </a:r>
          </a:p>
          <a:p>
            <a:pPr lvl="1"/>
            <a:r>
              <a:rPr lang="en-US" dirty="0" smtClean="0"/>
              <a:t>If there exist a set of weights that are consistent with the data (i.e. the data is linearly separable), the perceptron algorithm will converge. [</a:t>
            </a:r>
            <a:r>
              <a:rPr lang="en-US" dirty="0" err="1" smtClean="0"/>
              <a:t>Novikoff</a:t>
            </a:r>
            <a:r>
              <a:rPr lang="en-US" dirty="0" smtClean="0"/>
              <a:t> 1962]</a:t>
            </a:r>
          </a:p>
          <a:p>
            <a:pPr lvl="1"/>
            <a:endParaRPr lang="en-US" dirty="0"/>
          </a:p>
          <a:p>
            <a:r>
              <a:rPr lang="en-US" dirty="0" smtClean="0"/>
              <a:t>Cycling theorem</a:t>
            </a:r>
          </a:p>
          <a:p>
            <a:pPr lvl="1"/>
            <a:r>
              <a:rPr lang="en-US" dirty="0" smtClean="0"/>
              <a:t>If the training data is </a:t>
            </a:r>
            <a:r>
              <a:rPr lang="en-US" i="1" dirty="0" smtClean="0"/>
              <a:t>not</a:t>
            </a:r>
            <a:r>
              <a:rPr lang="en-US" dirty="0" smtClean="0"/>
              <a:t> linearly separable, then the learning algorithm will eventually repeat the same set of weights and enter an infinite loop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separable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</a:p>
          <a:p>
            <a:pPr lvl="1"/>
            <a:r>
              <a:rPr lang="en-US" dirty="0" smtClean="0"/>
              <a:t>Perceptron makes no assumption about data distribution</a:t>
            </a:r>
          </a:p>
          <a:p>
            <a:pPr lvl="1"/>
            <a:r>
              <a:rPr lang="en-US" dirty="0" smtClean="0"/>
              <a:t>Even adversarial</a:t>
            </a:r>
          </a:p>
          <a:p>
            <a:pPr lvl="1"/>
            <a:r>
              <a:rPr lang="en-US" dirty="0" smtClean="0"/>
              <a:t>After a fixed number of mistakes, you are done. Don’t even need to see any more data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bad news: Real world is not linearly separable</a:t>
            </a:r>
          </a:p>
          <a:p>
            <a:pPr lvl="1"/>
            <a:r>
              <a:rPr lang="en-US" dirty="0" smtClean="0"/>
              <a:t>Can’t expect to </a:t>
            </a:r>
            <a:r>
              <a:rPr lang="en-US" i="1" dirty="0" smtClean="0"/>
              <a:t>never </a:t>
            </a:r>
            <a:r>
              <a:rPr lang="en-US" dirty="0" smtClean="0"/>
              <a:t>make mistakes again</a:t>
            </a:r>
          </a:p>
          <a:p>
            <a:pPr lvl="1"/>
            <a:r>
              <a:rPr lang="en-US" dirty="0" smtClean="0"/>
              <a:t>What can we do: more features, try to be linearly separable if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version: Return the final weight vector</a:t>
            </a:r>
          </a:p>
          <a:p>
            <a:endParaRPr lang="en-US" dirty="0" smtClean="0"/>
          </a:p>
          <a:p>
            <a:r>
              <a:rPr lang="en-US" dirty="0" smtClean="0"/>
              <a:t>Averaged perceptron</a:t>
            </a:r>
          </a:p>
          <a:p>
            <a:pPr lvl="1"/>
            <a:r>
              <a:rPr lang="en-US" dirty="0" smtClean="0"/>
              <a:t>Returns the average weight vector from the entire training time (</a:t>
            </a:r>
            <a:r>
              <a:rPr lang="en-US" dirty="0" err="1" smtClean="0"/>
              <a:t>i.e</a:t>
            </a:r>
            <a:r>
              <a:rPr lang="en-US" dirty="0" smtClean="0"/>
              <a:t> longer surviving weight vectors get more say)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Widely used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practical approximation of the Voted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 some annotated data. More is generally better</a:t>
            </a:r>
          </a:p>
          <a:p>
            <a:endParaRPr lang="en-US" dirty="0" smtClean="0"/>
          </a:p>
          <a:p>
            <a:r>
              <a:rPr lang="en-US" dirty="0" smtClean="0"/>
              <a:t>Pick </a:t>
            </a:r>
            <a:r>
              <a:rPr lang="en-US" dirty="0" smtClean="0"/>
              <a:t>a hypothesis class (also called model)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linear classifiers, deep neural networks</a:t>
            </a:r>
          </a:p>
          <a:p>
            <a:pPr lvl="1"/>
            <a:r>
              <a:rPr lang="en-US" dirty="0" smtClean="0"/>
              <a:t>Also, decide on how to impose a preference over hypotheses</a:t>
            </a:r>
          </a:p>
          <a:p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loss function</a:t>
            </a:r>
          </a:p>
          <a:p>
            <a:pPr lvl="1"/>
            <a:r>
              <a:rPr lang="en-US" dirty="0" err="1" smtClean="0">
                <a:solidFill>
                  <a:srgbClr val="333333"/>
                </a:solidFill>
              </a:rPr>
              <a:t>Eg</a:t>
            </a:r>
            <a:r>
              <a:rPr lang="en-US" dirty="0" smtClean="0">
                <a:solidFill>
                  <a:srgbClr val="333333"/>
                </a:solidFill>
              </a:rPr>
              <a:t>: negative log-likelihood, hinge loss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Decide on how to penalize incorrect decisions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Minimize </a:t>
            </a:r>
            <a:r>
              <a:rPr lang="en-US" dirty="0" smtClean="0">
                <a:solidFill>
                  <a:srgbClr val="333333"/>
                </a:solidFill>
              </a:rPr>
              <a:t>the expected loss</a:t>
            </a:r>
          </a:p>
          <a:p>
            <a:pPr lvl="1"/>
            <a:r>
              <a:rPr lang="en-US" dirty="0" err="1" smtClean="0">
                <a:solidFill>
                  <a:srgbClr val="333333"/>
                </a:solidFill>
              </a:rPr>
              <a:t>Eg</a:t>
            </a:r>
            <a:r>
              <a:rPr lang="en-US" dirty="0" smtClean="0">
                <a:solidFill>
                  <a:srgbClr val="333333"/>
                </a:solidFill>
              </a:rPr>
              <a:t>: Set derivative to zero, more complex algorithm</a:t>
            </a:r>
          </a:p>
          <a:p>
            <a:pPr marL="514350" lvl="1" indent="0">
              <a:buNone/>
            </a:pPr>
            <a:endParaRPr lang="en-US" dirty="0" smtClean="0">
              <a:solidFill>
                <a:srgbClr val="3333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14824" y="3152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b="1" dirty="0" smtClean="0">
                <a:latin typeface="cmr10"/>
                <a:cs typeface="cmr10"/>
              </a:rPr>
              <a:t>x</a:t>
            </a:r>
            <a:r>
              <a:rPr lang="en-US" sz="2000" dirty="0" smtClean="0"/>
              <a:t> drawn from a fixed, unknown distribution </a:t>
            </a:r>
            <a:r>
              <a:rPr lang="en-US" sz="2000" dirty="0" smtClean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 smtClean="0"/>
              <a:t>Hidden oracle classifier </a:t>
            </a:r>
            <a:r>
              <a:rPr lang="en-US" sz="2000" dirty="0" smtClean="0">
                <a:latin typeface="cmmi10"/>
                <a:cs typeface="cmmi10"/>
              </a:rPr>
              <a:t>f </a:t>
            </a:r>
            <a:r>
              <a:rPr lang="en-US" sz="2000" dirty="0" smtClean="0"/>
              <a:t>labels examples</a:t>
            </a:r>
          </a:p>
          <a:p>
            <a:pPr lvl="1"/>
            <a:r>
              <a:rPr lang="en-US" sz="2000" dirty="0" smtClean="0"/>
              <a:t>We wish to find a hypothesis </a:t>
            </a:r>
            <a:r>
              <a:rPr lang="en-US" sz="2000" dirty="0" smtClean="0">
                <a:latin typeface="cmmi10"/>
                <a:cs typeface="cmmi10"/>
              </a:rPr>
              <a:t>h</a:t>
            </a:r>
            <a:r>
              <a:rPr lang="en-US" sz="2000" dirty="0" smtClean="0"/>
              <a:t> that mimics </a:t>
            </a:r>
            <a:r>
              <a:rPr lang="en-US" sz="2000" dirty="0" smtClean="0">
                <a:latin typeface="cmmi10"/>
                <a:cs typeface="cmmi10"/>
              </a:rPr>
              <a:t>f</a:t>
            </a:r>
          </a:p>
          <a:p>
            <a:r>
              <a:rPr lang="en-US" sz="2400" dirty="0" smtClean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 smtClean="0"/>
              <a:t>Define a function </a:t>
            </a:r>
            <a:r>
              <a:rPr lang="en-US" sz="2000" dirty="0" smtClean="0">
                <a:latin typeface="cmmi10"/>
                <a:cs typeface="cmmi10"/>
              </a:rPr>
              <a:t>L</a:t>
            </a:r>
            <a:r>
              <a:rPr lang="en-US" sz="2000" dirty="0" smtClean="0"/>
              <a:t> that penalizes bad hypotheses</a:t>
            </a:r>
          </a:p>
          <a:p>
            <a:pPr lvl="1"/>
            <a:r>
              <a:rPr lang="en-US" sz="2000" b="1" dirty="0" smtClean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</a:t>
            </a:r>
            <a:r>
              <a:rPr lang="en-US" sz="2000" dirty="0" smtClean="0"/>
              <a:t>loss</a:t>
            </a:r>
          </a:p>
          <a:p>
            <a:pPr lvl="1"/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Instead, minimize </a:t>
            </a:r>
            <a:r>
              <a:rPr lang="en-US" sz="2400" i="1" dirty="0" smtClean="0">
                <a:solidFill>
                  <a:srgbClr val="3366CC"/>
                </a:solidFill>
              </a:rPr>
              <a:t>empirical loss </a:t>
            </a:r>
            <a:r>
              <a:rPr lang="en-US" sz="2400" dirty="0" smtClean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</a:t>
            </a:r>
            <a:r>
              <a:rPr lang="en-US" dirty="0" smtClean="0"/>
              <a:t>distribution D </a:t>
            </a:r>
            <a:r>
              <a:rPr lang="en-US" dirty="0"/>
              <a:t>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700338"/>
            <a:ext cx="8458200" cy="3656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b="1" dirty="0" smtClean="0">
                <a:latin typeface="cmr10"/>
                <a:cs typeface="cmr10"/>
              </a:rPr>
              <a:t>x</a:t>
            </a:r>
            <a:r>
              <a:rPr lang="en-US" sz="2000" dirty="0" smtClean="0"/>
              <a:t> drawn from a fixed, unknown distribution </a:t>
            </a:r>
            <a:r>
              <a:rPr lang="en-US" sz="2000" dirty="0" smtClean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 smtClean="0"/>
              <a:t>Hidden oracle classifier </a:t>
            </a:r>
            <a:r>
              <a:rPr lang="en-US" sz="2000" dirty="0" smtClean="0">
                <a:latin typeface="cmmi10"/>
                <a:cs typeface="cmmi10"/>
              </a:rPr>
              <a:t>f </a:t>
            </a:r>
            <a:r>
              <a:rPr lang="en-US" sz="2000" dirty="0" smtClean="0"/>
              <a:t>labels examples</a:t>
            </a:r>
          </a:p>
          <a:p>
            <a:pPr lvl="1"/>
            <a:r>
              <a:rPr lang="en-US" sz="2000" dirty="0" smtClean="0"/>
              <a:t>We wish to find a hypothesis </a:t>
            </a:r>
            <a:r>
              <a:rPr lang="en-US" sz="2000" dirty="0" smtClean="0">
                <a:latin typeface="cmmi10"/>
                <a:cs typeface="cmmi10"/>
              </a:rPr>
              <a:t>h</a:t>
            </a:r>
            <a:r>
              <a:rPr lang="en-US" sz="2000" dirty="0" smtClean="0"/>
              <a:t> that mimics </a:t>
            </a:r>
            <a:r>
              <a:rPr lang="en-US" sz="2000" dirty="0" smtClean="0">
                <a:latin typeface="cmmi10"/>
                <a:cs typeface="cmmi10"/>
              </a:rPr>
              <a:t>f</a:t>
            </a:r>
          </a:p>
          <a:p>
            <a:r>
              <a:rPr lang="en-US" sz="2400" dirty="0" smtClean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 smtClean="0"/>
              <a:t>Define a function </a:t>
            </a:r>
            <a:r>
              <a:rPr lang="en-US" sz="2000" dirty="0" smtClean="0">
                <a:latin typeface="cmmi10"/>
                <a:cs typeface="cmmi10"/>
              </a:rPr>
              <a:t>L</a:t>
            </a:r>
            <a:r>
              <a:rPr lang="en-US" sz="2000" dirty="0" smtClean="0"/>
              <a:t> that penalizes bad hypotheses</a:t>
            </a:r>
          </a:p>
          <a:p>
            <a:pPr lvl="1"/>
            <a:r>
              <a:rPr lang="en-US" sz="2000" b="1" dirty="0" smtClean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</a:t>
            </a:r>
            <a:r>
              <a:rPr lang="en-US" sz="2000" dirty="0" smtClean="0"/>
              <a:t>loss</a:t>
            </a:r>
          </a:p>
          <a:p>
            <a:pPr lvl="1"/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Instead, minimize </a:t>
            </a:r>
            <a:r>
              <a:rPr lang="en-US" sz="2400" i="1" dirty="0" smtClean="0">
                <a:solidFill>
                  <a:srgbClr val="3366CC"/>
                </a:solidFill>
              </a:rPr>
              <a:t>empirical loss </a:t>
            </a:r>
            <a:r>
              <a:rPr lang="en-US" sz="2400" dirty="0" smtClean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</a:t>
            </a:r>
            <a:r>
              <a:rPr lang="en-US" dirty="0" smtClean="0"/>
              <a:t>distribution D </a:t>
            </a:r>
            <a:r>
              <a:rPr lang="en-US" dirty="0"/>
              <a:t>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714875"/>
            <a:ext cx="8458200" cy="16414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650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66CC"/>
                </a:solidFill>
              </a:rPr>
              <a:t>The setup 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b="1" dirty="0" smtClean="0">
                <a:latin typeface="cmr10"/>
                <a:cs typeface="cmr10"/>
              </a:rPr>
              <a:t>x</a:t>
            </a:r>
            <a:r>
              <a:rPr lang="en-US" sz="2000" dirty="0" smtClean="0"/>
              <a:t> drawn from a fixed, unknown distribution </a:t>
            </a:r>
            <a:r>
              <a:rPr lang="en-US" sz="2000" dirty="0" smtClean="0">
                <a:latin typeface="cmmi10"/>
                <a:cs typeface="cmmi10"/>
              </a:rPr>
              <a:t>D</a:t>
            </a:r>
          </a:p>
          <a:p>
            <a:pPr lvl="1"/>
            <a:r>
              <a:rPr lang="en-US" sz="2000" dirty="0" smtClean="0"/>
              <a:t>Hidden oracle classifier </a:t>
            </a:r>
            <a:r>
              <a:rPr lang="en-US" sz="2000" dirty="0" smtClean="0">
                <a:latin typeface="cmmi10"/>
                <a:cs typeface="cmmi10"/>
              </a:rPr>
              <a:t>f </a:t>
            </a:r>
            <a:r>
              <a:rPr lang="en-US" sz="2000" dirty="0" smtClean="0"/>
              <a:t>labels examples</a:t>
            </a:r>
          </a:p>
          <a:p>
            <a:pPr lvl="1"/>
            <a:r>
              <a:rPr lang="en-US" sz="2000" dirty="0" smtClean="0"/>
              <a:t>We wish to find a hypothesis </a:t>
            </a:r>
            <a:r>
              <a:rPr lang="en-US" sz="2000" dirty="0" smtClean="0">
                <a:latin typeface="cmmi10"/>
                <a:cs typeface="cmmi10"/>
              </a:rPr>
              <a:t>h</a:t>
            </a:r>
            <a:r>
              <a:rPr lang="en-US" sz="2000" dirty="0" smtClean="0"/>
              <a:t> that mimics </a:t>
            </a:r>
            <a:r>
              <a:rPr lang="en-US" sz="2000" dirty="0" smtClean="0">
                <a:latin typeface="cmmi10"/>
                <a:cs typeface="cmmi10"/>
              </a:rPr>
              <a:t>f</a:t>
            </a:r>
          </a:p>
          <a:p>
            <a:r>
              <a:rPr lang="en-US" sz="2400" dirty="0" smtClean="0">
                <a:solidFill>
                  <a:srgbClr val="3366CC"/>
                </a:solidFill>
              </a:rPr>
              <a:t>The ideal situation</a:t>
            </a:r>
          </a:p>
          <a:p>
            <a:pPr lvl="1"/>
            <a:r>
              <a:rPr lang="en-US" sz="2000" dirty="0" smtClean="0"/>
              <a:t>Define a function </a:t>
            </a:r>
            <a:r>
              <a:rPr lang="en-US" sz="2000" dirty="0" smtClean="0">
                <a:latin typeface="cmmi10"/>
                <a:cs typeface="cmmi10"/>
              </a:rPr>
              <a:t>L</a:t>
            </a:r>
            <a:r>
              <a:rPr lang="en-US" sz="2000" dirty="0" smtClean="0"/>
              <a:t> that penalizes bad hypotheses</a:t>
            </a:r>
          </a:p>
          <a:p>
            <a:pPr lvl="1"/>
            <a:r>
              <a:rPr lang="en-US" sz="2000" b="1" dirty="0" smtClean="0"/>
              <a:t>Learning: </a:t>
            </a:r>
            <a:r>
              <a:rPr lang="en-US" sz="2000" dirty="0"/>
              <a:t>Pick a function h </a:t>
            </a:r>
            <a:r>
              <a:rPr lang="en-US" sz="2000" dirty="0">
                <a:latin typeface="cmsy10"/>
                <a:ea typeface="cmsy10"/>
                <a:cs typeface="cmsy10"/>
              </a:rPr>
              <a:t>2</a:t>
            </a:r>
            <a:r>
              <a:rPr lang="en-US" sz="2000" dirty="0"/>
              <a:t> H to minimize expected </a:t>
            </a:r>
            <a:r>
              <a:rPr lang="en-US" sz="2000" dirty="0" smtClean="0"/>
              <a:t>loss</a:t>
            </a:r>
          </a:p>
          <a:p>
            <a:pPr lvl="1"/>
            <a:endParaRPr lang="en-US" sz="2000" dirty="0"/>
          </a:p>
          <a:p>
            <a:endParaRPr lang="en-US" dirty="0" smtClean="0"/>
          </a:p>
          <a:p>
            <a:r>
              <a:rPr lang="en-US" sz="2400" dirty="0" smtClean="0"/>
              <a:t>Instead, minimize </a:t>
            </a:r>
            <a:r>
              <a:rPr lang="en-US" sz="2400" i="1" dirty="0" smtClean="0">
                <a:solidFill>
                  <a:srgbClr val="3366CC"/>
                </a:solidFill>
              </a:rPr>
              <a:t>empirical loss </a:t>
            </a:r>
            <a:r>
              <a:rPr lang="en-US" sz="2400" dirty="0" smtClean="0"/>
              <a:t>on the training set</a:t>
            </a:r>
          </a:p>
          <a:p>
            <a:endParaRPr lang="en-US" dirty="0"/>
          </a:p>
          <a:p>
            <a:pPr lvl="1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7718" y="4084163"/>
            <a:ext cx="2969082" cy="369332"/>
          </a:xfrm>
          <a:prstGeom prst="rect">
            <a:avLst/>
          </a:prstGeom>
          <a:ln w="12700" cmpd="sng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But </a:t>
            </a:r>
            <a:r>
              <a:rPr lang="en-US" dirty="0" smtClean="0"/>
              <a:t>distribution D </a:t>
            </a:r>
            <a:r>
              <a:rPr lang="en-US" dirty="0"/>
              <a:t>is unknown</a:t>
            </a:r>
          </a:p>
        </p:txBody>
      </p:sp>
      <p:pic>
        <p:nvPicPr>
          <p:cNvPr id="11" name="Picture 10" descr="Screen Region 2015-03-24 at 22.19.4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51" y="3839234"/>
            <a:ext cx="3504167" cy="714442"/>
          </a:xfrm>
          <a:prstGeom prst="rect">
            <a:avLst/>
          </a:prstGeom>
        </p:spPr>
      </p:pic>
      <p:pic>
        <p:nvPicPr>
          <p:cNvPr id="13" name="Picture 12" descr="Screen Region 2015-03-24 at 22.21.2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86" y="5151183"/>
            <a:ext cx="3447143" cy="8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730738"/>
              </p:ext>
            </p:extLst>
          </p:nvPr>
        </p:nvGraphicFramePr>
        <p:xfrm>
          <a:off x="1479115" y="1619658"/>
          <a:ext cx="6628303" cy="4044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56865"/>
                <a:gridCol w="5471438"/>
              </a:tblGrid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Deadline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mr-IN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7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Jan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Start signing up for class presentations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mr-IN" sz="2400" dirty="0" smtClean="0">
                          <a:effectLst/>
                        </a:rPr>
                        <a:t>2</a:t>
                      </a:r>
                      <a:r>
                        <a:rPr lang="en-US" sz="2400" dirty="0" smtClean="0">
                          <a:effectLst/>
                        </a:rPr>
                        <a:t>4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Jan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Project team information due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5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Feb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Review 1 due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mr-IN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4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Feb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Project proposals due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9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Mar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Review 2 due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2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Apr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Project intermediate status report due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9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Apr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Review 3 due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  <a:tr h="442241">
                <a:tc>
                  <a:txBody>
                    <a:bodyPr/>
                    <a:lstStyle/>
                    <a:p>
                      <a:pPr algn="l" fontAlgn="base"/>
                      <a:r>
                        <a:rPr lang="mr-IN" sz="2400" dirty="0" smtClean="0">
                          <a:effectLst/>
                        </a:rPr>
                        <a:t>2</a:t>
                      </a:r>
                      <a:r>
                        <a:rPr lang="en-US" sz="2400" dirty="0" smtClean="0">
                          <a:effectLst/>
                        </a:rPr>
                        <a:t>3</a:t>
                      </a:r>
                      <a:r>
                        <a:rPr lang="mr-IN" sz="2400" dirty="0" smtClean="0">
                          <a:effectLst/>
                        </a:rPr>
                        <a:t>-</a:t>
                      </a:r>
                      <a:r>
                        <a:rPr lang="mr-IN" sz="2400" dirty="0" err="1" smtClean="0">
                          <a:effectLst/>
                        </a:rPr>
                        <a:t>Apr</a:t>
                      </a:r>
                      <a:endParaRPr lang="mr-IN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Project final report due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83648" marR="83648" marT="41824" marB="418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Learning = minimize </a:t>
            </a:r>
            <a:r>
              <a:rPr lang="en-US" sz="2400" i="1" dirty="0">
                <a:solidFill>
                  <a:srgbClr val="3366CC"/>
                </a:solidFill>
              </a:rPr>
              <a:t>empirical loss </a:t>
            </a:r>
            <a:r>
              <a:rPr lang="en-US" sz="2400" dirty="0"/>
              <a:t>on the training </a:t>
            </a:r>
            <a:r>
              <a:rPr lang="en-US" sz="2400" dirty="0" smtClean="0"/>
              <a:t>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need something </a:t>
            </a:r>
            <a:r>
              <a:rPr lang="en-US" sz="2400" dirty="0" smtClean="0"/>
              <a:t>that </a:t>
            </a:r>
            <a:r>
              <a:rPr lang="en-US" sz="2400" dirty="0"/>
              <a:t>biases the learner towards simpler </a:t>
            </a:r>
            <a:r>
              <a:rPr lang="en-US" sz="2400" dirty="0" smtClean="0"/>
              <a:t>hypotheses</a:t>
            </a:r>
          </a:p>
          <a:p>
            <a:r>
              <a:rPr lang="en-US" sz="2400" dirty="0" smtClean="0"/>
              <a:t>Achieved using a </a:t>
            </a:r>
            <a:r>
              <a:rPr lang="en-US" sz="2400" dirty="0" err="1" smtClean="0">
                <a:solidFill>
                  <a:srgbClr val="3366CC"/>
                </a:solidFill>
              </a:rPr>
              <a:t>regularizer</a:t>
            </a:r>
            <a:r>
              <a:rPr lang="en-US" sz="2400" dirty="0" smtClean="0"/>
              <a:t>, which penalizes complex hypotheses</a:t>
            </a:r>
          </a:p>
          <a:p>
            <a:r>
              <a:rPr lang="en-US" sz="2400" dirty="0"/>
              <a:t>Capacity control </a:t>
            </a:r>
            <a:r>
              <a:rPr lang="en-US" sz="2400" dirty="0" smtClean="0"/>
              <a:t>for better </a:t>
            </a:r>
            <a:r>
              <a:rPr lang="en-US" sz="2400" dirty="0"/>
              <a:t>generalization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creen Region 2015-03-24 at 22.21.2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6" y="2212040"/>
            <a:ext cx="3447143" cy="803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286" y="3210802"/>
            <a:ext cx="2753478" cy="4001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Is there a problem here?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9306" y="3210802"/>
            <a:ext cx="126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Overfitting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1165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Screen Region 2015-03-24 at 22.23.0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0" y="1432839"/>
            <a:ext cx="5279573" cy="9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  <a:p>
            <a:r>
              <a:rPr lang="en-US" dirty="0" smtClean="0"/>
              <a:t>With L2 regularization:</a:t>
            </a:r>
          </a:p>
          <a:p>
            <a:endParaRPr lang="en-US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6" name="Picture 5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0" y="1432839"/>
            <a:ext cx="5279573" cy="9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  <a:p>
            <a:r>
              <a:rPr lang="en-US" dirty="0" smtClean="0"/>
              <a:t>With </a:t>
            </a:r>
            <a:r>
              <a:rPr lang="en-US" dirty="0"/>
              <a:t>L2 </a:t>
            </a:r>
            <a:r>
              <a:rPr lang="en-US" dirty="0" smtClean="0"/>
              <a:t>regularization:</a:t>
            </a:r>
          </a:p>
          <a:p>
            <a:endParaRPr lang="en-US" baseline="30000" dirty="0"/>
          </a:p>
          <a:p>
            <a:r>
              <a:rPr lang="en-US" dirty="0"/>
              <a:t>What is a </a:t>
            </a:r>
            <a:r>
              <a:rPr lang="en-US" dirty="0">
                <a:solidFill>
                  <a:srgbClr val="3366CC"/>
                </a:solidFill>
              </a:rPr>
              <a:t>loss function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Loss functions should penalize mistakes</a:t>
            </a:r>
          </a:p>
          <a:p>
            <a:pPr lvl="1"/>
            <a:r>
              <a:rPr lang="en-US" dirty="0"/>
              <a:t>We are minimizing average loss over the training data</a:t>
            </a:r>
          </a:p>
          <a:p>
            <a:endParaRPr lang="en-US" dirty="0"/>
          </a:p>
          <a:p>
            <a:r>
              <a:rPr lang="en-US" dirty="0"/>
              <a:t>What is the ideal loss function for classification?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6" name="Picture 5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0" y="1432839"/>
            <a:ext cx="5279573" cy="9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0-1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Penalize classification mistakes between true label y and prediction y’ 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linear classifiers, the prediction y’ = </a:t>
            </a:r>
            <a:r>
              <a:rPr lang="en-US" sz="2400" dirty="0" err="1" smtClean="0"/>
              <a:t>sgn</a:t>
            </a:r>
            <a:r>
              <a:rPr lang="en-US" sz="2400" dirty="0" smtClean="0"/>
              <a:t>(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b="1" dirty="0" smtClean="0"/>
              <a:t>)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Mistake if y </a:t>
            </a:r>
            <a:r>
              <a:rPr lang="en-US" sz="2000" b="1" dirty="0" err="1" smtClean="0"/>
              <a:t>w</a:t>
            </a:r>
            <a:r>
              <a:rPr lang="en-US" sz="2000" baseline="30000" dirty="0" err="1" smtClean="0"/>
              <a:t>T</a:t>
            </a:r>
            <a:r>
              <a:rPr lang="en-US" sz="2000" b="1" dirty="0" err="1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2000" dirty="0" smtClean="0"/>
              <a:t> 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400" dirty="0" smtClean="0">
              <a:solidFill>
                <a:srgbClr val="3366CC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3366CC"/>
                </a:solidFill>
              </a:rPr>
              <a:t>Minimizing 0-1 loss is intractable. Need surrogates	</a:t>
            </a:r>
            <a:endParaRPr lang="en-US" sz="2400" dirty="0">
              <a:solidFill>
                <a:srgbClr val="3366CC"/>
              </a:solidFill>
            </a:endParaRPr>
          </a:p>
        </p:txBody>
      </p:sp>
      <p:pic>
        <p:nvPicPr>
          <p:cNvPr id="6" name="Picture 5" descr="Screen Region 2014-09-01 at 07.14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2526172"/>
            <a:ext cx="2886251" cy="892655"/>
          </a:xfrm>
          <a:prstGeom prst="rect">
            <a:avLst/>
          </a:prstGeom>
        </p:spPr>
      </p:pic>
      <p:pic>
        <p:nvPicPr>
          <p:cNvPr id="11" name="Picture 10" descr="Screen Region 2014-09-01 at 16.4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4562066"/>
            <a:ext cx="3731931" cy="83539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loss functions exist</a:t>
            </a:r>
          </a:p>
          <a:p>
            <a:pPr lvl="1"/>
            <a:r>
              <a:rPr lang="en-US" dirty="0" smtClean="0"/>
              <a:t>Perceptron loss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Hinge loss (SVM)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Exponential loss (</a:t>
            </a:r>
            <a:r>
              <a:rPr lang="en-US" dirty="0" err="1" smtClean="0"/>
              <a:t>AdaBoost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Logistic loss (logistic regression)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Region 2015-03-23 at 14.47.1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74" y="2095065"/>
            <a:ext cx="4333026" cy="567843"/>
          </a:xfrm>
          <a:prstGeom prst="rect">
            <a:avLst/>
          </a:prstGeom>
        </p:spPr>
      </p:pic>
      <p:pic>
        <p:nvPicPr>
          <p:cNvPr id="5" name="Picture 4" descr="Screen Region 2015-03-23 at 14.48.0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26" y="2858374"/>
            <a:ext cx="3901255" cy="529583"/>
          </a:xfrm>
          <a:prstGeom prst="rect">
            <a:avLst/>
          </a:prstGeom>
        </p:spPr>
      </p:pic>
      <p:pic>
        <p:nvPicPr>
          <p:cNvPr id="6" name="Picture 5" descr="Screen Region 2015-03-30 at 14.19.33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0" y="3732281"/>
            <a:ext cx="3915740" cy="510556"/>
          </a:xfrm>
          <a:prstGeom prst="rect">
            <a:avLst/>
          </a:prstGeom>
        </p:spPr>
      </p:pic>
      <p:pic>
        <p:nvPicPr>
          <p:cNvPr id="7" name="Picture 6" descr="Screen Region 2015-03-30 at 14.20.06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54" y="5079999"/>
            <a:ext cx="4648227" cy="553139"/>
          </a:xfrm>
          <a:prstGeom prst="rect">
            <a:avLst/>
          </a:prstGeom>
        </p:spPr>
      </p:pic>
      <p:pic>
        <p:nvPicPr>
          <p:cNvPr id="8" name="Picture 7" descr="Screen Region 2015-03-24 at 22.23.08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pic>
        <p:nvPicPr>
          <p:cNvPr id="7" name="Picture 6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5997" y="5524979"/>
            <a:ext cx="8334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4003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pic>
        <p:nvPicPr>
          <p:cNvPr id="7" name="Picture 6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5997" y="5524979"/>
            <a:ext cx="8334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2365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pic>
        <p:nvPicPr>
          <p:cNvPr id="7" name="Picture 6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pic>
        <p:nvPicPr>
          <p:cNvPr id="14" name="Picture 13" descr="Screen Region 2015-03-23 at 14.48.02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79" y="749340"/>
            <a:ext cx="3901255" cy="529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45997" y="5524979"/>
            <a:ext cx="8334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15079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pic>
        <p:nvPicPr>
          <p:cNvPr id="7" name="Picture 6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pic>
        <p:nvPicPr>
          <p:cNvPr id="13" name="Picture 12" descr="Screen Region 2015-03-23 at 14.47.1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08" y="1298306"/>
            <a:ext cx="4333026" cy="567843"/>
          </a:xfrm>
          <a:prstGeom prst="rect">
            <a:avLst/>
          </a:prstGeom>
        </p:spPr>
      </p:pic>
      <p:pic>
        <p:nvPicPr>
          <p:cNvPr id="14" name="Picture 13" descr="Screen Region 2015-03-23 at 14.48.02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79" y="749340"/>
            <a:ext cx="3901255" cy="529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45997" y="5524979"/>
            <a:ext cx="8334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8473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 today at 2 PM</a:t>
            </a:r>
          </a:p>
          <a:p>
            <a:endParaRPr lang="en-US" dirty="0"/>
          </a:p>
          <a:p>
            <a:r>
              <a:rPr lang="en-US" dirty="0" smtClean="0"/>
              <a:t>Reading for </a:t>
            </a:r>
            <a:r>
              <a:rPr lang="en-US" smtClean="0"/>
              <a:t>next lecture (Wednesday): </a:t>
            </a:r>
            <a:endParaRPr lang="en-US" dirty="0" smtClean="0"/>
          </a:p>
          <a:p>
            <a:pPr lvl="1"/>
            <a:r>
              <a:rPr lang="en-US" dirty="0" smtClean="0"/>
              <a:t>Erin </a:t>
            </a:r>
            <a:r>
              <a:rPr lang="en-US" dirty="0"/>
              <a:t>L. </a:t>
            </a:r>
            <a:r>
              <a:rPr lang="en-US" dirty="0" err="1"/>
              <a:t>Allwein</a:t>
            </a:r>
            <a:r>
              <a:rPr lang="en-US" dirty="0"/>
              <a:t>, Robert E. </a:t>
            </a:r>
            <a:r>
              <a:rPr lang="en-US" dirty="0" err="1"/>
              <a:t>Schapire</a:t>
            </a:r>
            <a:r>
              <a:rPr lang="en-US" dirty="0"/>
              <a:t>, </a:t>
            </a:r>
            <a:r>
              <a:rPr lang="en-US" dirty="0" err="1"/>
              <a:t>Yoram</a:t>
            </a:r>
            <a:r>
              <a:rPr lang="en-US" dirty="0"/>
              <a:t> Singer, Reducing Multiclass to Binary: A Unifying Approach for Margin Classifiers, ICML </a:t>
            </a:r>
            <a:r>
              <a:rPr lang="en-US" dirty="0" smtClean="0"/>
              <a:t>2000.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pic>
        <p:nvPicPr>
          <p:cNvPr id="7" name="Picture 6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9628" y="1866149"/>
            <a:ext cx="230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Exponential: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pic>
        <p:nvPicPr>
          <p:cNvPr id="13" name="Picture 12" descr="Screen Region 2015-03-23 at 14.47.1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08" y="1298306"/>
            <a:ext cx="4333026" cy="567843"/>
          </a:xfrm>
          <a:prstGeom prst="rect">
            <a:avLst/>
          </a:prstGeom>
        </p:spPr>
      </p:pic>
      <p:pic>
        <p:nvPicPr>
          <p:cNvPr id="14" name="Picture 13" descr="Screen Region 2015-03-23 at 14.48.02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79" y="749340"/>
            <a:ext cx="3901255" cy="529583"/>
          </a:xfrm>
          <a:prstGeom prst="rect">
            <a:avLst/>
          </a:prstGeom>
        </p:spPr>
      </p:pic>
      <p:pic>
        <p:nvPicPr>
          <p:cNvPr id="15" name="Picture 14" descr="Screen Region 2015-03-30 at 14.19.33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56" y="1724925"/>
            <a:ext cx="3915740" cy="5105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45997" y="5524979"/>
            <a:ext cx="8334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15082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loss function zoo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1CCC-8BB9-2144-8F26-2047E48DED6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Screen Region 2015-11-12 at 13.23.1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" y="1225680"/>
            <a:ext cx="9144000" cy="5110098"/>
          </a:xfrm>
          <a:prstGeom prst="rect">
            <a:avLst/>
          </a:prstGeom>
        </p:spPr>
      </p:pic>
      <p:pic>
        <p:nvPicPr>
          <p:cNvPr id="7" name="Picture 6" descr="Screen Region 2015-03-24 at 22.23.08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-166420"/>
            <a:ext cx="5279573" cy="923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050815"/>
            <a:ext cx="1233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0965" y="1426724"/>
            <a:ext cx="1274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Hinge: 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865124"/>
            <a:ext cx="1909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9628" y="1866149"/>
            <a:ext cx="230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Exponential: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858" y="3316771"/>
            <a:ext cx="1038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Zero-one</a:t>
            </a:r>
            <a:endParaRPr lang="en-US" dirty="0"/>
          </a:p>
        </p:txBody>
      </p:sp>
      <p:pic>
        <p:nvPicPr>
          <p:cNvPr id="13" name="Picture 12" descr="Screen Region 2015-03-23 at 14.47.1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08" y="1298306"/>
            <a:ext cx="4333026" cy="567843"/>
          </a:xfrm>
          <a:prstGeom prst="rect">
            <a:avLst/>
          </a:prstGeom>
        </p:spPr>
      </p:pic>
      <p:pic>
        <p:nvPicPr>
          <p:cNvPr id="14" name="Picture 13" descr="Screen Region 2015-03-23 at 14.48.02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79" y="749340"/>
            <a:ext cx="3901255" cy="529583"/>
          </a:xfrm>
          <a:prstGeom prst="rect">
            <a:avLst/>
          </a:prstGeom>
        </p:spPr>
      </p:pic>
      <p:pic>
        <p:nvPicPr>
          <p:cNvPr id="15" name="Picture 14" descr="Screen Region 2015-03-30 at 14.19.33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56" y="1724925"/>
            <a:ext cx="3915740" cy="510556"/>
          </a:xfrm>
          <a:prstGeom prst="rect">
            <a:avLst/>
          </a:prstGeom>
        </p:spPr>
      </p:pic>
      <p:pic>
        <p:nvPicPr>
          <p:cNvPr id="16" name="Picture 15" descr="Screen Region 2015-03-30 at 14.20.06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93" y="2235481"/>
            <a:ext cx="4648227" cy="5531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45997" y="5524979"/>
            <a:ext cx="8334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3020" y="1205107"/>
            <a:ext cx="83087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20399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Learning as optimization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Support </a:t>
            </a:r>
            <a:r>
              <a:rPr lang="en-US" dirty="0">
                <a:solidFill>
                  <a:schemeClr val="accent1"/>
                </a:solidFill>
              </a:rPr>
              <a:t>vector </a:t>
            </a:r>
            <a:r>
              <a:rPr lang="en-US" dirty="0" smtClean="0">
                <a:solidFill>
                  <a:schemeClr val="accent1"/>
                </a:solidFill>
              </a:rPr>
              <a:t>machines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margin</a:t>
            </a:r>
            <a:r>
              <a:rPr lang="en-US" sz="2400" dirty="0" smtClean="0"/>
              <a:t> of a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> for a dataset is the distance between the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> and the data point nearest to it.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linear separator that maximizes the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F01-53D6-6247-8B33-6FB975A59C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Maximizing margin and minimizing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64" y="3974254"/>
            <a:ext cx="5856941" cy="1144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8593" y="4877013"/>
            <a:ext cx="1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margin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9162" y="4915152"/>
            <a:ext cx="278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for the prediction: The Hinge loss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93416" y="4168093"/>
            <a:ext cx="2898589" cy="567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linear separator that maximizes the 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Hinge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Screen Region 2015-11-03 at 12.30.0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1446671"/>
            <a:ext cx="7731760" cy="4831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7321" y="5300672"/>
            <a:ext cx="8334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6564" y="1256478"/>
            <a:ext cx="8308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12626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Hinge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Screen Region 2015-11-03 at 12.30.0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1446671"/>
            <a:ext cx="7731760" cy="48311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5840" y="3667760"/>
            <a:ext cx="896775" cy="1334532"/>
            <a:chOff x="1005840" y="3667760"/>
            <a:chExt cx="896775" cy="1334532"/>
          </a:xfrm>
        </p:grpSpPr>
        <p:sp>
          <p:nvSpPr>
            <p:cNvPr id="7" name="TextBox 6"/>
            <p:cNvSpPr txBox="1"/>
            <p:nvPr/>
          </p:nvSpPr>
          <p:spPr>
            <a:xfrm>
              <a:off x="1005840" y="4632960"/>
              <a:ext cx="896775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0-1 loss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442720" y="3667760"/>
              <a:ext cx="335280" cy="965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78400" y="2263894"/>
            <a:ext cx="1468974" cy="1820426"/>
            <a:chOff x="4978400" y="2263894"/>
            <a:chExt cx="1468974" cy="1820426"/>
          </a:xfrm>
        </p:grpSpPr>
        <p:sp>
          <p:nvSpPr>
            <p:cNvPr id="13" name="TextBox 12"/>
            <p:cNvSpPr txBox="1"/>
            <p:nvPr/>
          </p:nvSpPr>
          <p:spPr>
            <a:xfrm>
              <a:off x="5313680" y="2263894"/>
              <a:ext cx="1133694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Hinge loss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4978400" y="2633226"/>
              <a:ext cx="902127" cy="1451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107321" y="5300672"/>
            <a:ext cx="8334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6564" y="1256478"/>
            <a:ext cx="8308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p:pic>
        <p:nvPicPr>
          <p:cNvPr id="19" name="Picture 18" descr="Screen Region 2015-03-23 at 14.48.0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54" y="0"/>
            <a:ext cx="4839245" cy="6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Hinge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Screen Region 2015-11-03 at 12.30.0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1446671"/>
            <a:ext cx="7731760" cy="48311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05840" y="3667760"/>
            <a:ext cx="896775" cy="1334532"/>
            <a:chOff x="1005840" y="3667760"/>
            <a:chExt cx="896775" cy="1334532"/>
          </a:xfrm>
        </p:grpSpPr>
        <p:sp>
          <p:nvSpPr>
            <p:cNvPr id="7" name="TextBox 6"/>
            <p:cNvSpPr txBox="1"/>
            <p:nvPr/>
          </p:nvSpPr>
          <p:spPr>
            <a:xfrm>
              <a:off x="1005840" y="4632960"/>
              <a:ext cx="896775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0-1 loss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442720" y="3667760"/>
              <a:ext cx="335280" cy="965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107321" y="5300672"/>
            <a:ext cx="8334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6564" y="1256478"/>
            <a:ext cx="8308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p:pic>
        <p:nvPicPr>
          <p:cNvPr id="19" name="Picture 18" descr="Screen Region 2015-03-23 at 14.48.0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54" y="0"/>
            <a:ext cx="4839245" cy="656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7440" y="4206240"/>
            <a:ext cx="33223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0-1 loss</a:t>
            </a:r>
            <a:r>
              <a:rPr lang="en-US" dirty="0" smtClean="0"/>
              <a:t>: If the sign of </a:t>
            </a:r>
            <a:r>
              <a:rPr lang="en-US" dirty="0" smtClean="0">
                <a:latin typeface="cmmi10"/>
                <a:cs typeface="cmmi10"/>
              </a:rPr>
              <a:t>y</a:t>
            </a:r>
            <a:r>
              <a:rPr lang="en-US" dirty="0" smtClean="0"/>
              <a:t> and </a:t>
            </a:r>
            <a:r>
              <a:rPr lang="en-US" b="1" dirty="0" err="1" smtClean="0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dirty="0" err="1" smtClean="0">
                <a:latin typeface="cmmi10"/>
                <a:cs typeface="cmmi10"/>
              </a:rPr>
              <a:t>x</a:t>
            </a:r>
            <a:r>
              <a:rPr lang="en-US" dirty="0" smtClean="0">
                <a:latin typeface="cmmi10"/>
                <a:cs typeface="cmmi10"/>
              </a:rPr>
              <a:t> </a:t>
            </a:r>
            <a:r>
              <a:rPr lang="en-US" dirty="0" smtClean="0"/>
              <a:t>is the same, then no penalty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5374640" y="4852571"/>
            <a:ext cx="1203960" cy="603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169160" y="2296160"/>
            <a:ext cx="33223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0-1 loss</a:t>
            </a:r>
            <a:r>
              <a:rPr lang="en-US" dirty="0" smtClean="0"/>
              <a:t>: If the sign of </a:t>
            </a:r>
            <a:r>
              <a:rPr lang="en-US" dirty="0" smtClean="0">
                <a:latin typeface="cmmi10"/>
                <a:cs typeface="cmmi10"/>
              </a:rPr>
              <a:t>y</a:t>
            </a:r>
            <a:r>
              <a:rPr lang="en-US" dirty="0" smtClean="0"/>
              <a:t> and </a:t>
            </a:r>
            <a:r>
              <a:rPr lang="en-US" b="1" dirty="0" err="1" smtClean="0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dirty="0" err="1" smtClean="0">
                <a:latin typeface="cmmi10"/>
                <a:cs typeface="cmmi10"/>
              </a:rPr>
              <a:t>x</a:t>
            </a:r>
            <a:r>
              <a:rPr lang="en-US" dirty="0" smtClean="0">
                <a:latin typeface="cmmi10"/>
                <a:cs typeface="cmmi10"/>
              </a:rPr>
              <a:t> </a:t>
            </a:r>
            <a:r>
              <a:rPr lang="en-US" dirty="0" smtClean="0"/>
              <a:t>are different, then penalty = 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3556000" y="2942491"/>
            <a:ext cx="274320" cy="664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49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Hinge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Screen Region 2015-11-03 at 12.30.0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1446671"/>
            <a:ext cx="7731760" cy="48311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95518" y="2175638"/>
            <a:ext cx="41452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Hinge</a:t>
            </a:r>
            <a:r>
              <a:rPr lang="en-US" dirty="0" smtClean="0"/>
              <a:t>: Penalize predictions even if they are correct, but too close to the margin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7321" y="5300672"/>
            <a:ext cx="8334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mmi10"/>
                <a:cs typeface="cmmi10"/>
              </a:rPr>
              <a:t>y</a:t>
            </a:r>
            <a:r>
              <a:rPr lang="en-US" sz="2400" b="1" dirty="0" err="1" smtClean="0">
                <a:latin typeface="cmr10"/>
                <a:cs typeface="cmr10"/>
              </a:rPr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>
                <a:latin typeface="cmmi10"/>
                <a:cs typeface="cmmi10"/>
              </a:rPr>
              <a:t>x</a:t>
            </a:r>
            <a:endParaRPr lang="en-US" sz="2400" dirty="0">
              <a:latin typeface="cmmi10"/>
              <a:cs typeface="cmmi1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6564" y="1256478"/>
            <a:ext cx="8308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  <a:cs typeface="cmmi10"/>
              </a:rPr>
              <a:t>Loss</a:t>
            </a:r>
            <a:endParaRPr lang="en-US" sz="2400" dirty="0">
              <a:latin typeface="cmmi10"/>
              <a:cs typeface="cmmi10"/>
            </a:endParaRPr>
          </a:p>
        </p:txBody>
      </p:sp>
      <p:pic>
        <p:nvPicPr>
          <p:cNvPr id="19" name="Picture 18" descr="Screen Region 2015-03-23 at 14.48.0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54" y="0"/>
            <a:ext cx="4839245" cy="6569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80527" y="3446699"/>
            <a:ext cx="33934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Hinge</a:t>
            </a:r>
            <a:r>
              <a:rPr lang="en-US" dirty="0" smtClean="0"/>
              <a:t>: No penalty if </a:t>
            </a:r>
            <a:r>
              <a:rPr lang="en-US" b="1" dirty="0" err="1" smtClean="0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dirty="0" err="1" smtClean="0">
                <a:latin typeface="cmmi10"/>
                <a:cs typeface="cmmi10"/>
              </a:rPr>
              <a:t>x</a:t>
            </a:r>
            <a:r>
              <a:rPr lang="en-US" dirty="0" smtClean="0">
                <a:latin typeface="cmmi10"/>
                <a:cs typeface="cmmi10"/>
              </a:rPr>
              <a:t> </a:t>
            </a:r>
            <a:r>
              <a:rPr lang="en-US" dirty="0" smtClean="0"/>
              <a:t>is far away from 1 (-1 for negative examples)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920" y="2975094"/>
            <a:ext cx="22606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Hinge</a:t>
            </a:r>
            <a:r>
              <a:rPr lang="en-US" dirty="0" smtClean="0"/>
              <a:t>: Incorrect predictions get a linearly increasing penalty with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/>
              <a:t>T</a:t>
            </a:r>
            <a:r>
              <a:rPr lang="en-US" dirty="0" err="1">
                <a:latin typeface="cmmi10"/>
                <a:cs typeface="cmmi10"/>
              </a:rPr>
              <a:t>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78401" y="2821969"/>
            <a:ext cx="985519" cy="1262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7203440" y="4370029"/>
            <a:ext cx="373823" cy="1167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706880" y="1718143"/>
            <a:ext cx="843280" cy="1256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6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Supervised learning, Binary classification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</a:t>
            </a:r>
            <a:r>
              <a:rPr lang="en-US" dirty="0" smtClean="0">
                <a:solidFill>
                  <a:srgbClr val="333333"/>
                </a:solidFill>
              </a:rPr>
              <a:t>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04064"/>
            <a:ext cx="406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Regularization term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Maximize the margin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Imposes a preference over the hypothesis space and pushes for better generalization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replaced with other regularization terms which impose other preferences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6588" y="2804064"/>
            <a:ext cx="406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Empirical Loss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Hinge loss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Penalizes weight vectors that make mistakes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replaced with other loss functions which impose other preferences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23647" y="2420471"/>
            <a:ext cx="687294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40000" y="2420471"/>
            <a:ext cx="557305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04064"/>
            <a:ext cx="406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Regularization term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Maximize the margin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Imposes a preference over the hypothesis space and pushes for better generalization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replaced with other regularization terms which impose other preferences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6588" y="2804064"/>
            <a:ext cx="406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Empirical Loss</a:t>
            </a:r>
            <a:r>
              <a:rPr lang="en-US" dirty="0" smtClean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Hinge loss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Penalizes weight vectors that make mistakes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replaced with other loss functions which impose other preferences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7305" y="5301554"/>
            <a:ext cx="28477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C3333"/>
                </a:solidFill>
              </a:rPr>
              <a:t>hyper-parameter </a:t>
            </a:r>
            <a:r>
              <a:rPr lang="en-US" dirty="0" smtClean="0"/>
              <a:t>that controls the tradeoff between a large margin and a small hinge-loss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23647" y="2420471"/>
            <a:ext cx="687294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40000" y="2420471"/>
            <a:ext cx="557305" cy="323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944471" y="2363695"/>
            <a:ext cx="576729" cy="2937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SVM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function is </a:t>
            </a:r>
            <a:r>
              <a:rPr lang="en-US" dirty="0" smtClean="0">
                <a:solidFill>
                  <a:schemeClr val="accent1"/>
                </a:solidFill>
              </a:rPr>
              <a:t>convex</a:t>
            </a:r>
            <a:r>
              <a:rPr lang="en-US" dirty="0" smtClean="0"/>
              <a:t> in </a:t>
            </a:r>
            <a:r>
              <a:rPr lang="en-US" b="1" dirty="0" smtClean="0">
                <a:latin typeface="cmr10"/>
                <a:cs typeface="cmr10"/>
              </a:rPr>
              <a:t>w</a:t>
            </a:r>
            <a:endParaRPr lang="en-US" dirty="0" smtClean="0">
              <a:latin typeface="cmr10"/>
              <a:cs typeface="cmr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Screen Region 2014-09-01 at 18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0" y="1600201"/>
            <a:ext cx="5856941" cy="1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>
                <a:solidFill>
                  <a:srgbClr val="3366CC"/>
                </a:solidFill>
              </a:rPr>
              <a:t>sub-gradient </a:t>
            </a:r>
            <a:r>
              <a:rPr lang="en-US" sz="3200" dirty="0" smtClean="0"/>
              <a:t>descent for 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training set S = {(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)},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>
                <a:latin typeface="cmr10"/>
                <a:cs typeface="cmr1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If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>
                <a:latin typeface="cmr10"/>
                <a:cs typeface="cmr10"/>
              </a:rPr>
              <a:t>x</a:t>
            </a:r>
            <a:r>
              <a:rPr lang="en-US" baseline="-25000" dirty="0" err="1" smtClean="0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</a:t>
            </a:r>
            <a:r>
              <a:rPr lang="en-US" dirty="0" smtClean="0"/>
              <a:t>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>
                <a:latin typeface="cmr10"/>
                <a:cs typeface="cmr10"/>
              </a:rPr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 C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b="1" dirty="0" smtClean="0"/>
              <a:t>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else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661920"/>
            <a:ext cx="6096000" cy="2489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>
                <a:solidFill>
                  <a:srgbClr val="3366CC"/>
                </a:solidFill>
              </a:rPr>
              <a:t>sub-gradient </a:t>
            </a:r>
            <a:r>
              <a:rPr lang="en-US" sz="3200" dirty="0" smtClean="0"/>
              <a:t>descent for 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training set S = {(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)},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>
                <a:latin typeface="cmr10"/>
                <a:cs typeface="cmr1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If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>
                <a:latin typeface="cmr10"/>
                <a:cs typeface="cmr10"/>
              </a:rPr>
              <a:t>x</a:t>
            </a:r>
            <a:r>
              <a:rPr lang="en-US" baseline="-25000" dirty="0" err="1" smtClean="0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</a:t>
            </a:r>
            <a:r>
              <a:rPr lang="en-US" dirty="0" smtClean="0"/>
              <a:t>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>
                <a:latin typeface="cmr10"/>
                <a:cs typeface="cmr10"/>
              </a:rPr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 C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b="1" dirty="0" smtClean="0"/>
              <a:t>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else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5200" y="3119120"/>
            <a:ext cx="5588000" cy="203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>
                <a:solidFill>
                  <a:srgbClr val="3366CC"/>
                </a:solidFill>
              </a:rPr>
              <a:t>sub-gradient </a:t>
            </a:r>
            <a:r>
              <a:rPr lang="en-US" sz="3200" dirty="0" smtClean="0"/>
              <a:t>descent for 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training set S = {(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)},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>
                <a:latin typeface="cmr10"/>
                <a:cs typeface="cmr1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If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>
                <a:latin typeface="cmr10"/>
                <a:cs typeface="cmr10"/>
              </a:rPr>
              <a:t>x</a:t>
            </a:r>
            <a:r>
              <a:rPr lang="en-US" baseline="-25000" dirty="0" err="1" smtClean="0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</a:t>
            </a:r>
            <a:r>
              <a:rPr lang="en-US" dirty="0" smtClean="0"/>
              <a:t>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>
                <a:latin typeface="cmr10"/>
                <a:cs typeface="cmr10"/>
              </a:rPr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 C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b="1" dirty="0" smtClean="0"/>
              <a:t>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else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5200" y="3576320"/>
            <a:ext cx="5588000" cy="157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00050" lvl="1"/>
            <a:endParaRPr lang="en-US" sz="2000" dirty="0" smtClean="0">
              <a:cs typeface="cmr10"/>
            </a:endParaRPr>
          </a:p>
          <a:p>
            <a:pPr marL="400050" lvl="1"/>
            <a:r>
              <a:rPr lang="en-US" sz="2000" dirty="0">
                <a:cs typeface="cmr10"/>
              </a:rPr>
              <a:t>	</a:t>
            </a:r>
            <a:r>
              <a:rPr lang="en-US" sz="2000" dirty="0" smtClean="0">
                <a:cs typeface="cmr10"/>
              </a:rPr>
              <a:t>Update</a:t>
            </a:r>
            <a:r>
              <a:rPr lang="en-US" sz="2000" dirty="0" smtClean="0">
                <a:latin typeface="cmr10"/>
                <a:cs typeface="cmr10"/>
              </a:rPr>
              <a:t> </a:t>
            </a:r>
            <a:r>
              <a:rPr lang="en-US" sz="2000" b="1" dirty="0" smtClean="0">
                <a:latin typeface="cmr10"/>
                <a:cs typeface="cmr10"/>
              </a:rPr>
              <a:t>w </a:t>
            </a:r>
            <a:r>
              <a:rPr lang="en-US" sz="2000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mr10"/>
                <a:cs typeface="cmr10"/>
              </a:rPr>
              <a:t>w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>
                <a:latin typeface="cmmi10"/>
                <a:ea typeface="cmmi10"/>
                <a:cs typeface="cmmi10"/>
              </a:rPr>
              <a:t>°</a:t>
            </a:r>
            <a:r>
              <a:rPr lang="en-US" sz="2000" baseline="-25000" dirty="0" smtClean="0">
                <a:latin typeface="cmmi10"/>
                <a:ea typeface="cmmi10"/>
                <a:cs typeface="cmmi10"/>
              </a:rPr>
              <a:t>t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msy10"/>
                <a:ea typeface="cmsy10"/>
                <a:cs typeface="cmsy10"/>
              </a:rPr>
              <a:t>r</a:t>
            </a:r>
            <a:r>
              <a:rPr lang="en-US" sz="2000" dirty="0" err="1" smtClean="0">
                <a:ea typeface="cmsy10"/>
                <a:cs typeface="cmsy10"/>
              </a:rPr>
              <a:t>J</a:t>
            </a:r>
            <a:r>
              <a:rPr lang="en-US" sz="2000" baseline="30000" dirty="0" err="1" smtClean="0">
                <a:ea typeface="cmsy10"/>
                <a:cs typeface="cmsy10"/>
              </a:rPr>
              <a:t>t</a:t>
            </a:r>
            <a:r>
              <a:rPr lang="en-US" sz="2000" baseline="30000" dirty="0" smtClean="0">
                <a:ea typeface="cmsy10"/>
                <a:cs typeface="cmsy10"/>
              </a:rPr>
              <a:t> </a:t>
            </a:r>
            <a:endParaRPr lang="en-US" sz="2000" dirty="0"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783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>
                <a:solidFill>
                  <a:srgbClr val="3366CC"/>
                </a:solidFill>
              </a:rPr>
              <a:t>sub-gradient </a:t>
            </a:r>
            <a:r>
              <a:rPr lang="en-US" sz="3200" dirty="0" smtClean="0"/>
              <a:t>descent for 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training set S = {(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)},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>
                <a:latin typeface="cmr10"/>
                <a:cs typeface="cmr1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If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>
                <a:latin typeface="cmr10"/>
                <a:cs typeface="cmr10"/>
              </a:rPr>
              <a:t>x</a:t>
            </a:r>
            <a:r>
              <a:rPr lang="en-US" baseline="-25000" dirty="0" err="1" smtClean="0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</a:t>
            </a:r>
            <a:r>
              <a:rPr lang="en-US" dirty="0" smtClean="0"/>
              <a:t>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>
                <a:latin typeface="cmr10"/>
                <a:cs typeface="cmr10"/>
              </a:rPr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 C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b="1" dirty="0" smtClean="0"/>
              <a:t>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else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56</a:t>
            </a:fld>
            <a:endParaRPr lang="en-US"/>
          </a:p>
        </p:txBody>
      </p:sp>
      <p:pic>
        <p:nvPicPr>
          <p:cNvPr id="11" name="Picture 10" descr="Screen Region 2015-03-25 at 12.01.4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0" y="1035274"/>
            <a:ext cx="4500880" cy="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>
                <a:solidFill>
                  <a:srgbClr val="3366CC"/>
                </a:solidFill>
              </a:rPr>
              <a:t>sub-gradient </a:t>
            </a:r>
            <a:r>
              <a:rPr lang="en-US" sz="3200" dirty="0" smtClean="0"/>
              <a:t>descent for 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training set S = {(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)},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>
                <a:latin typeface="cmr10"/>
                <a:cs typeface="cmr1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training example 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If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>
                <a:latin typeface="cmr10"/>
                <a:cs typeface="cmr10"/>
              </a:rPr>
              <a:t>x</a:t>
            </a:r>
            <a:r>
              <a:rPr lang="en-US" baseline="-25000" dirty="0" err="1" smtClean="0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</a:t>
            </a:r>
            <a:r>
              <a:rPr lang="en-US" dirty="0" smtClean="0"/>
              <a:t>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>
                <a:latin typeface="cmr10"/>
                <a:cs typeface="cmr10"/>
              </a:rPr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 C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b="1" dirty="0" smtClean="0"/>
              <a:t>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else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69760" y="2866247"/>
            <a:ext cx="2042160" cy="64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mmi10"/>
                <a:ea typeface="cmmi10"/>
                <a:cs typeface="cmmi10"/>
              </a:rPr>
              <a:t>°</a:t>
            </a:r>
            <a:r>
              <a:rPr lang="en-US" sz="1600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sz="1600" dirty="0" smtClean="0"/>
              <a:t>: learning rate, many tweaks possible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72798" y="3641181"/>
            <a:ext cx="35391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Important to shuffle examples at the start of each epoch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0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>
                <a:solidFill>
                  <a:srgbClr val="3366CC"/>
                </a:solidFill>
              </a:rPr>
              <a:t>sub-gradient </a:t>
            </a:r>
            <a:r>
              <a:rPr lang="en-US" sz="3200" dirty="0" smtClean="0"/>
              <a:t>descent for SVM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training set S = {(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)},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>
                <a:latin typeface="cmr10"/>
                <a:cs typeface="cmr1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dirty="0"/>
              <a:t> = 0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epoch = 1 … T:</a:t>
            </a:r>
            <a:endParaRPr lang="en-US" i="1" dirty="0">
              <a:solidFill>
                <a:schemeClr val="accent2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Shuffle the training set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training example (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dirty="0"/>
              <a:t>,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/>
              <a:t>)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S: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If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 err="1">
                <a:latin typeface="cmr10"/>
                <a:cs typeface="cmr10"/>
              </a:rPr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>
                <a:latin typeface="cmr10"/>
                <a:cs typeface="cmr10"/>
              </a:rPr>
              <a:t>x</a:t>
            </a:r>
            <a:r>
              <a:rPr lang="en-US" baseline="-25000" dirty="0" err="1" smtClean="0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1,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</a:t>
            </a:r>
            <a:r>
              <a:rPr lang="en-US" dirty="0"/>
              <a:t>(1</a:t>
            </a:r>
            <a:r>
              <a:rPr lang="en-US" dirty="0" smtClean="0"/>
              <a:t>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>
                <a:latin typeface="cmr10"/>
                <a:cs typeface="cmr10"/>
              </a:rPr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 C </a:t>
            </a:r>
            <a:r>
              <a:rPr lang="en-US" dirty="0" err="1">
                <a:latin typeface="cmr10"/>
                <a:cs typeface="cmr10"/>
              </a:rPr>
              <a:t>y</a:t>
            </a:r>
            <a:r>
              <a:rPr lang="en-US" baseline="-25000" dirty="0" err="1">
                <a:latin typeface="cmmi10"/>
                <a:cs typeface="cmmi10"/>
              </a:rPr>
              <a:t>i</a:t>
            </a:r>
            <a:r>
              <a:rPr lang="en-US" dirty="0" smtClean="0"/>
              <a:t>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baseline="-25000" dirty="0">
                <a:latin typeface="cmmi10"/>
                <a:cs typeface="cmmi10"/>
              </a:rPr>
              <a:t>i</a:t>
            </a:r>
            <a:r>
              <a:rPr lang="en-US" b="1" dirty="0" smtClean="0"/>
              <a:t>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else </a:t>
            </a:r>
          </a:p>
          <a:p>
            <a:pPr marL="8001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>
                <a:latin typeface="cmr10"/>
                <a:cs typeface="cmr10"/>
              </a:rPr>
              <a:t>w</a:t>
            </a:r>
            <a:r>
              <a:rPr lang="en-US" b="1" dirty="0" smtClean="0"/>
              <a:t> </a:t>
            </a:r>
            <a:r>
              <a:rPr lang="en-US" b="1" dirty="0" err="1">
                <a:latin typeface="cmsy10"/>
                <a:ea typeface="cmsy10"/>
                <a:cs typeface="cmsy10"/>
              </a:rPr>
              <a:t>Ã</a:t>
            </a:r>
            <a:r>
              <a:rPr lang="en-US" b="1" dirty="0" smtClean="0"/>
              <a:t> </a:t>
            </a:r>
            <a:r>
              <a:rPr lang="en-US" dirty="0" smtClean="0"/>
              <a:t>(1- </a:t>
            </a:r>
            <a:r>
              <a:rPr lang="en-US" dirty="0" smtClean="0">
                <a:latin typeface="cmmi10"/>
                <a:ea typeface="cmmi10"/>
                <a:cs typeface="cmmi10"/>
              </a:rPr>
              <a:t>°</a:t>
            </a:r>
            <a:r>
              <a:rPr lang="en-US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>
              <a:latin typeface="cmsy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b="1" dirty="0">
                <a:latin typeface="cmr10"/>
                <a:cs typeface="cmr10"/>
              </a:rPr>
              <a:t>w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69760" y="2866247"/>
            <a:ext cx="2042160" cy="64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mmi10"/>
                <a:ea typeface="cmmi10"/>
                <a:cs typeface="cmmi10"/>
              </a:rPr>
              <a:t>°</a:t>
            </a:r>
            <a:r>
              <a:rPr lang="en-US" sz="1600" baseline="-25000" dirty="0">
                <a:latin typeface="cmmi10"/>
                <a:ea typeface="cmmi10"/>
                <a:cs typeface="cmmi10"/>
              </a:rPr>
              <a:t>t</a:t>
            </a:r>
            <a:r>
              <a:rPr lang="en-US" sz="1600" dirty="0" smtClean="0"/>
              <a:t>: learning rate, many tweaks possible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61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</a:t>
            </a:r>
            <a:r>
              <a:rPr lang="en-US" dirty="0" smtClean="0"/>
              <a:t>machines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Logistic Regression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66CC"/>
                </a:solidFill>
              </a:rPr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The Perceptron </a:t>
            </a:r>
            <a:r>
              <a:rPr lang="en-US" dirty="0" smtClean="0">
                <a:solidFill>
                  <a:srgbClr val="333333"/>
                </a:solidFill>
              </a:rPr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Learning as </a:t>
            </a:r>
            <a:r>
              <a:rPr lang="en-US" dirty="0" smtClean="0">
                <a:solidFill>
                  <a:srgbClr val="333333"/>
                </a:solidFill>
              </a:rPr>
              <a:t>optimization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Logistic Regression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Regularized loss minimization: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Learning:</a:t>
            </a:r>
          </a:p>
          <a:p>
            <a:endParaRPr lang="en-US" baseline="30000" dirty="0" smtClean="0"/>
          </a:p>
          <a:p>
            <a:r>
              <a:rPr lang="en-US" dirty="0" smtClean="0"/>
              <a:t>With linear classifiers:</a:t>
            </a:r>
          </a:p>
          <a:p>
            <a:endParaRPr lang="en-US" baseline="30000" dirty="0"/>
          </a:p>
          <a:p>
            <a:r>
              <a:rPr lang="en-US" dirty="0" smtClean="0"/>
              <a:t>SVM uses the hinge loss</a:t>
            </a:r>
            <a:endParaRPr lang="en-US" dirty="0"/>
          </a:p>
          <a:p>
            <a:endParaRPr lang="en-US" baseline="30000" dirty="0" smtClean="0"/>
          </a:p>
          <a:p>
            <a:r>
              <a:rPr lang="en-US" dirty="0" smtClean="0"/>
              <a:t>Another loss function: The logistic loss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Screen Region 2014-09-04 at 11.3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46" y="4902938"/>
            <a:ext cx="4572000" cy="570084"/>
          </a:xfrm>
          <a:prstGeom prst="rect">
            <a:avLst/>
          </a:prstGeom>
        </p:spPr>
      </p:pic>
      <p:pic>
        <p:nvPicPr>
          <p:cNvPr id="8" name="Picture 7" descr="Screen Region 2014-09-04 at 11.3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2387732"/>
            <a:ext cx="3967238" cy="780616"/>
          </a:xfrm>
          <a:prstGeom prst="rect">
            <a:avLst/>
          </a:prstGeom>
        </p:spPr>
      </p:pic>
      <p:pic>
        <p:nvPicPr>
          <p:cNvPr id="10" name="Picture 9" descr="Screen Region 2014-09-04 at 11.39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61" y="1563916"/>
            <a:ext cx="5188857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believe that the labels are </a:t>
            </a:r>
            <a:r>
              <a:rPr lang="en-US" dirty="0" smtClean="0"/>
              <a:t>distributed as follows given the input: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Predict label = 1 if P(1 | </a:t>
            </a:r>
            <a:r>
              <a:rPr lang="en-US" b="1" dirty="0"/>
              <a:t>x</a:t>
            </a:r>
            <a:r>
              <a:rPr lang="en-US" dirty="0"/>
              <a:t>,</a:t>
            </a:r>
            <a:r>
              <a:rPr lang="en-US" b="1" dirty="0"/>
              <a:t> w</a:t>
            </a:r>
            <a:r>
              <a:rPr lang="en-US" dirty="0"/>
              <a:t>) &gt; P(-1 |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Equivalent to predicting 1 if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b="1" dirty="0"/>
              <a:t>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believe that the labels are distributed as follows given the 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log-likelihood</a:t>
            </a:r>
            <a:r>
              <a:rPr lang="en-US" dirty="0" smtClean="0"/>
              <a:t> of seeing a dataset D = {(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)} if the true weight vector was </a:t>
            </a:r>
            <a:r>
              <a:rPr lang="en-US" b="1" dirty="0" smtClean="0"/>
              <a:t>w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191125" y="2762250"/>
            <a:ext cx="269875" cy="1181833"/>
          </a:xfrm>
          <a:prstGeom prst="rightBrace">
            <a:avLst>
              <a:gd name="adj1" fmla="val 8333"/>
              <a:gd name="adj2" fmla="val 54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09-04 at 11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2" y="2490726"/>
            <a:ext cx="4424588" cy="784276"/>
          </a:xfrm>
          <a:prstGeom prst="rect">
            <a:avLst/>
          </a:prstGeom>
        </p:spPr>
      </p:pic>
      <p:pic>
        <p:nvPicPr>
          <p:cNvPr id="10" name="Picture 9" descr="Screen Region 2014-09-04 at 1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9" y="3179045"/>
            <a:ext cx="3193143" cy="729447"/>
          </a:xfrm>
          <a:prstGeom prst="rect">
            <a:avLst/>
          </a:prstGeom>
        </p:spPr>
      </p:pic>
      <p:pic>
        <p:nvPicPr>
          <p:cNvPr id="11" name="Picture 10" descr="Screen Region 2014-09-04 at 11.41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6" y="3159693"/>
            <a:ext cx="2914952" cy="597088"/>
          </a:xfrm>
          <a:prstGeom prst="rect">
            <a:avLst/>
          </a:prstGeom>
        </p:spPr>
      </p:pic>
      <p:pic>
        <p:nvPicPr>
          <p:cNvPr id="7" name="Picture 6" descr="Screen Region 2014-09-04 at 11.4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5271796"/>
            <a:ext cx="5080000" cy="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80px-Normal_Distribution_PDF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52" y="3467488"/>
            <a:ext cx="2609463" cy="1667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distribution over the weight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prior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balances the tradeoff between the likelihood of the data and existing belief about the parameters</a:t>
            </a:r>
            <a:endParaRPr lang="en-US" dirty="0"/>
          </a:p>
          <a:p>
            <a:pPr lvl="1"/>
            <a:r>
              <a:rPr lang="en-US" dirty="0" smtClean="0"/>
              <a:t>Suppose each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is drawn independently from the normal distribution centered at zero with variance </a:t>
            </a:r>
            <a:r>
              <a:rPr lang="en-US" dirty="0" smtClean="0">
                <a:latin typeface="cmmi10"/>
                <a:ea typeface="cmmi10"/>
                <a:cs typeface="cmmi10"/>
              </a:rPr>
              <a:t>¾</a:t>
            </a:r>
            <a:r>
              <a:rPr lang="en-US" baseline="30000" dirty="0" smtClean="0">
                <a:latin typeface="cmmi10"/>
                <a:ea typeface="cmmi10"/>
                <a:cs typeface="cmmi10"/>
              </a:rPr>
              <a:t>2</a:t>
            </a:r>
          </a:p>
          <a:p>
            <a:pPr lvl="2"/>
            <a:r>
              <a:rPr lang="en-US" dirty="0" smtClean="0">
                <a:ea typeface="cmmi10"/>
                <a:cs typeface="cmmi10"/>
              </a:rPr>
              <a:t>Bias towards smaller weights</a:t>
            </a: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lvl="1"/>
            <a:endParaRPr lang="en-US" dirty="0">
              <a:ea typeface="cmmi10"/>
              <a:cs typeface="cmmi10"/>
            </a:endParaRPr>
          </a:p>
          <a:p>
            <a:pPr lvl="1"/>
            <a:r>
              <a:rPr lang="en-US" dirty="0" smtClean="0">
                <a:ea typeface="cmmi10"/>
                <a:cs typeface="cmmi10"/>
              </a:rPr>
              <a:t>Probability of the entire weight vector:</a:t>
            </a:r>
          </a:p>
          <a:p>
            <a:pPr marL="0" indent="0">
              <a:buNone/>
            </a:pPr>
            <a:endParaRPr lang="en-US" dirty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>
              <a:ea typeface="cmmi10"/>
              <a:cs typeface="cmmi1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63</a:t>
            </a:fld>
            <a:endParaRPr lang="en-US"/>
          </a:p>
        </p:txBody>
      </p:sp>
      <p:pic>
        <p:nvPicPr>
          <p:cNvPr id="10" name="Picture 9" descr="Screen Region 2014-09-02 at 05.5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3695104"/>
            <a:ext cx="2812815" cy="616875"/>
          </a:xfrm>
          <a:prstGeom prst="rect">
            <a:avLst/>
          </a:prstGeom>
        </p:spPr>
      </p:pic>
      <p:pic>
        <p:nvPicPr>
          <p:cNvPr id="11" name="Picture 10" descr="Screen Region 2014-09-02 at 06.00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2" y="5399853"/>
            <a:ext cx="3697533" cy="62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4963" y="5004742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Wikipedia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What is the probability of a weight vector </a:t>
                </a:r>
                <a:r>
                  <a:rPr lang="en-US" sz="2400" b="1" dirty="0" smtClean="0"/>
                  <a:t>w</a:t>
                </a:r>
                <a:r>
                  <a:rPr lang="en-US" sz="2400" dirty="0" smtClean="0"/>
                  <a:t> being the true one for a dataset </a:t>
                </a:r>
                <a:r>
                  <a:rPr lang="en-US" sz="2400" dirty="0"/>
                  <a:t>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 smtClean="0"/>
                  <a:t>&gt;}?</a:t>
                </a:r>
              </a:p>
              <a:p>
                <a:pPr marL="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𝐷</m:t>
                    </m:r>
                    <m:r>
                      <a:rPr lang="en-US" sz="2000" b="0" i="1" smtClean="0">
                        <a:latin typeface="Cambria Math" charset="0"/>
                      </a:rPr>
                      <m:t>)∝</m:t>
                    </m:r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r>
                      <a:rPr lang="en-US" sz="2000" b="0" i="1" smtClean="0">
                        <a:latin typeface="Cambria Math" charset="0"/>
                      </a:rPr>
                      <m:t>( </m:t>
                    </m:r>
                    <m:r>
                      <a:rPr lang="en-US" sz="2000" b="1" i="1" smtClean="0">
                        <a:latin typeface="Cambria Math" charset="0"/>
                      </a:rPr>
                      <m:t>𝒘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is the probability of a weight vector </a:t>
                </a:r>
                <a:r>
                  <a:rPr lang="en-US" sz="2400" b="1" dirty="0"/>
                  <a:t>w</a:t>
                </a:r>
                <a:r>
                  <a:rPr lang="en-US" sz="2400" dirty="0"/>
                  <a:t> being the true one for a dataset 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&gt;}?</a:t>
                </a:r>
              </a:p>
              <a:p>
                <a:pPr marL="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𝐷</m:t>
                    </m:r>
                    <m:r>
                      <a:rPr lang="en-US" sz="2000" b="0" i="1" smtClean="0">
                        <a:latin typeface="Cambria Math" charset="0"/>
                      </a:rPr>
                      <m:t>)∝</m:t>
                    </m:r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r>
                      <a:rPr lang="en-US" sz="2000" b="0" i="1" smtClean="0">
                        <a:latin typeface="Cambria Math" charset="0"/>
                      </a:rPr>
                      <m:t>( </m:t>
                    </m:r>
                    <m:r>
                      <a:rPr lang="en-US" sz="2000" b="1" i="1" smtClean="0">
                        <a:latin typeface="Cambria Math" charset="0"/>
                      </a:rPr>
                      <m:t>𝒘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Learning: Find weight vector by maximizing the 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posterior distribution</a:t>
                </a:r>
                <a:r>
                  <a:rPr lang="en-US" sz="2400" dirty="0" smtClean="0"/>
                  <a:t> P(</a:t>
                </a:r>
                <a:r>
                  <a:rPr lang="en-US" sz="2400" b="1" dirty="0" smtClean="0"/>
                  <a:t>w</a:t>
                </a:r>
                <a:r>
                  <a:rPr lang="en-US" sz="2400" dirty="0" smtClean="0"/>
                  <a:t> | D) 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		</a:t>
                </a:r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chemeClr val="accent1"/>
                    </a:solidFill>
                  </a:rPr>
                  <a:t>Once again, regularized loss minimization! This is the Bayesian interpretation of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Screen Region 2014-09-04 at 11.4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7997"/>
            <a:ext cx="6185000" cy="8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is the probability of a weight vector </a:t>
                </a:r>
                <a:r>
                  <a:rPr lang="en-US" sz="2400" b="1" dirty="0"/>
                  <a:t>w</a:t>
                </a:r>
                <a:r>
                  <a:rPr lang="en-US" sz="2400" dirty="0"/>
                  <a:t> being the true one for a dataset D = {&lt;</a:t>
                </a:r>
                <a:r>
                  <a:rPr lang="en-US" sz="2400" b="1" dirty="0">
                    <a:cs typeface="cmr10"/>
                  </a:rPr>
                  <a:t>x</a:t>
                </a:r>
                <a:r>
                  <a:rPr lang="en-US" sz="2400" baseline="-25000" dirty="0">
                    <a:latin typeface="cmr10"/>
                    <a:cs typeface="cmr10"/>
                  </a:rPr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&gt;}?</a:t>
                </a:r>
              </a:p>
              <a:p>
                <a:pPr marL="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𝐷</m:t>
                    </m:r>
                    <m:r>
                      <a:rPr lang="en-US" sz="2000" b="0" i="1" smtClean="0">
                        <a:latin typeface="Cambria Math" charset="0"/>
                      </a:rPr>
                      <m:t>)∝</m:t>
                    </m:r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r>
                      <a:rPr lang="en-US" sz="2000" b="0" i="1" smtClean="0">
                        <a:latin typeface="Cambria Math" charset="0"/>
                      </a:rPr>
                      <m:t>( </m:t>
                    </m:r>
                    <m:r>
                      <a:rPr lang="en-US" sz="2000" b="1" i="1" smtClean="0">
                        <a:latin typeface="Cambria Math" charset="0"/>
                      </a:rPr>
                      <m:t>𝒘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Learning: Find weight vector by </a:t>
                </a:r>
                <a:r>
                  <a:rPr lang="en-US" sz="2400" u="sng" dirty="0" smtClean="0"/>
                  <a:t>maximizing</a:t>
                </a:r>
                <a:r>
                  <a:rPr lang="en-US" sz="2400" dirty="0" smtClean="0"/>
                  <a:t> the 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posterior distribution</a:t>
                </a:r>
                <a:r>
                  <a:rPr lang="en-US" sz="2400" dirty="0" smtClean="0"/>
                  <a:t> P(</a:t>
                </a:r>
                <a:r>
                  <a:rPr lang="en-US" sz="2400" b="1" dirty="0" smtClean="0"/>
                  <a:t>w</a:t>
                </a:r>
                <a:r>
                  <a:rPr lang="en-US" sz="2400" dirty="0" smtClean="0"/>
                  <a:t> | D) 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		</a:t>
                </a:r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CC3333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chemeClr val="accent1"/>
                    </a:solidFill>
                  </a:rPr>
                  <a:t>Once again, regularized loss minimization! This is the Bayesian interpretation of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 descr="Screen Region 2014-09-04 at 11.4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7997"/>
            <a:ext cx="6185000" cy="840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4952" y="3788590"/>
            <a:ext cx="224971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Exercise: Derive the </a:t>
            </a:r>
            <a:r>
              <a:rPr lang="en-US" dirty="0"/>
              <a:t>s</a:t>
            </a:r>
            <a:r>
              <a:rPr lang="en-US" dirty="0" smtClean="0"/>
              <a:t>tochastic gradient descent algorithm for logistic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objective for both SVM &amp; logistic regression: 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“loss over training data + </a:t>
            </a:r>
            <a:r>
              <a:rPr lang="en-US" dirty="0" err="1" smtClean="0">
                <a:solidFill>
                  <a:schemeClr val="accent1"/>
                </a:solidFill>
              </a:rPr>
              <a:t>regularizer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Different loss functions</a:t>
            </a:r>
          </a:p>
          <a:p>
            <a:pPr lvl="2"/>
            <a:r>
              <a:rPr lang="en-US" dirty="0" smtClean="0"/>
              <a:t>Hinge loss vs. logistic loss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regularizer</a:t>
            </a:r>
            <a:r>
              <a:rPr lang="en-US" dirty="0" smtClean="0"/>
              <a:t>, but different interpretation</a:t>
            </a:r>
          </a:p>
          <a:p>
            <a:pPr lvl="2"/>
            <a:r>
              <a:rPr lang="en-US" dirty="0" smtClean="0"/>
              <a:t>Margin </a:t>
            </a:r>
            <a:r>
              <a:rPr lang="en-US" dirty="0" err="1" smtClean="0"/>
              <a:t>vs</a:t>
            </a:r>
            <a:r>
              <a:rPr lang="en-US" dirty="0" smtClean="0"/>
              <a:t> prior</a:t>
            </a:r>
          </a:p>
          <a:p>
            <a:pPr lvl="1"/>
            <a:r>
              <a:rPr lang="en-US" dirty="0" smtClean="0"/>
              <a:t>Hyper-parameter controls tradeoff between the loss and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regularizers</a:t>
            </a:r>
            <a:r>
              <a:rPr lang="en-US" dirty="0" smtClean="0"/>
              <a:t>/loss functions also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6548" y="5872806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33"/>
                </a:solidFill>
              </a:rPr>
              <a:t>Questions?</a:t>
            </a:r>
            <a:endParaRPr lang="en-US" sz="24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supervised 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buAutoNum type="arabicPeriod"/>
            </a:pPr>
            <a:r>
              <a:rPr lang="en-US" dirty="0" smtClean="0"/>
              <a:t>Supervised learning: The general setting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classifiers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The Perceptron </a:t>
            </a:r>
            <a:r>
              <a:rPr lang="en-US" dirty="0" smtClean="0"/>
              <a:t>algorithm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Learning as optimization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4148" y="5258741"/>
            <a:ext cx="158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3333"/>
                </a:solidFill>
              </a:rPr>
              <a:t>Questions?</a:t>
            </a:r>
            <a:endParaRPr lang="en-US" sz="24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General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Given: Training examples of the form &lt;</a:t>
            </a:r>
            <a:r>
              <a:rPr lang="en-US" sz="2400" b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)&gt;</a:t>
            </a:r>
          </a:p>
          <a:p>
            <a:pPr lvl="1"/>
            <a:r>
              <a:rPr lang="en-US" dirty="0" smtClean="0"/>
              <a:t>The function f is an unknown function</a:t>
            </a:r>
          </a:p>
          <a:p>
            <a:r>
              <a:rPr lang="en-US" sz="2400" dirty="0"/>
              <a:t>The input </a:t>
            </a:r>
            <a:r>
              <a:rPr lang="en-US" sz="2400" b="1" dirty="0"/>
              <a:t>x</a:t>
            </a:r>
            <a:r>
              <a:rPr lang="en-US" sz="2400" dirty="0"/>
              <a:t> is represented in a </a:t>
            </a:r>
            <a:r>
              <a:rPr lang="en-US" sz="2400" i="1" dirty="0">
                <a:solidFill>
                  <a:srgbClr val="3366CC"/>
                </a:solidFill>
              </a:rPr>
              <a:t>feature space</a:t>
            </a:r>
          </a:p>
          <a:p>
            <a:pPr lvl="1"/>
            <a:r>
              <a:rPr lang="en-US" dirty="0"/>
              <a:t>Typically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{0,1}</a:t>
            </a:r>
            <a:r>
              <a:rPr lang="en-US" baseline="30000" dirty="0"/>
              <a:t>n</a:t>
            </a:r>
            <a:r>
              <a:rPr lang="en-US" dirty="0"/>
              <a:t> or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</a:p>
          <a:p>
            <a:r>
              <a:rPr lang="en-US" sz="2400" dirty="0"/>
              <a:t>For a training example 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 is called the </a:t>
            </a:r>
            <a:r>
              <a:rPr lang="en-US" sz="2400" i="1" dirty="0" smtClean="0">
                <a:solidFill>
                  <a:srgbClr val="3366CC"/>
                </a:solidFill>
              </a:rPr>
              <a:t>label</a:t>
            </a:r>
          </a:p>
          <a:p>
            <a:r>
              <a:rPr lang="en-US" sz="2400" dirty="0" smtClean="0"/>
              <a:t>Goal: Find a good approximation for </a:t>
            </a:r>
            <a:r>
              <a:rPr lang="en-US" sz="2400" i="1" dirty="0" smtClean="0"/>
              <a:t>f</a:t>
            </a:r>
            <a:endParaRPr lang="en-US" sz="2400" dirty="0" smtClean="0"/>
          </a:p>
          <a:p>
            <a:r>
              <a:rPr lang="en-US" sz="2400" dirty="0" smtClean="0"/>
              <a:t>Different kinds of problems</a:t>
            </a:r>
          </a:p>
          <a:p>
            <a:pPr lvl="1"/>
            <a:r>
              <a:rPr lang="en-US" dirty="0" smtClean="0"/>
              <a:t>Binary classification:</a:t>
            </a:r>
            <a:r>
              <a:rPr lang="en-US" i="1" dirty="0" smtClean="0"/>
              <a:t> 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{-1,1}</a:t>
            </a:r>
          </a:p>
          <a:p>
            <a:pPr lvl="1"/>
            <a:r>
              <a:rPr lang="en-US" dirty="0" smtClean="0"/>
              <a:t>Multiclass classification</a:t>
            </a:r>
            <a:r>
              <a:rPr lang="en-US" i="1" dirty="0" smtClean="0"/>
              <a:t>: 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{1, 2, 3,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, K}</a:t>
            </a:r>
          </a:p>
          <a:p>
            <a:pPr lvl="1"/>
            <a:r>
              <a:rPr lang="en-US" dirty="0" smtClean="0"/>
              <a:t>Regression: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human expert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Identify DNA binding sites</a:t>
            </a:r>
          </a:p>
          <a:p>
            <a:pPr lvl="1"/>
            <a:endParaRPr lang="en-US" dirty="0"/>
          </a:p>
          <a:p>
            <a:r>
              <a:rPr lang="en-US" dirty="0" smtClean="0"/>
              <a:t>Humans can perform a task, but can’t describe how they do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Object detection in images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desired function is hard to obtain in closed form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Stock market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Spam filtering </a:t>
            </a:r>
          </a:p>
          <a:p>
            <a:pPr lvl="1"/>
            <a:r>
              <a:rPr lang="en-US" dirty="0" smtClean="0"/>
              <a:t>Is an email spam or not?</a:t>
            </a:r>
          </a:p>
          <a:p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Given user’s movie preferences, will she like a new movie?</a:t>
            </a:r>
          </a:p>
          <a:p>
            <a:r>
              <a:rPr lang="en-US" dirty="0" smtClean="0"/>
              <a:t>Malware detection</a:t>
            </a:r>
          </a:p>
          <a:p>
            <a:pPr lvl="1"/>
            <a:r>
              <a:rPr lang="en-US" dirty="0" smtClean="0"/>
              <a:t>Is an Android app malicious?</a:t>
            </a:r>
          </a:p>
          <a:p>
            <a:r>
              <a:rPr lang="en-US" dirty="0" smtClean="0"/>
              <a:t>Time series prediction</a:t>
            </a:r>
          </a:p>
          <a:p>
            <a:pPr lvl="1"/>
            <a:r>
              <a:rPr lang="en-US" dirty="0" smtClean="0"/>
              <a:t>Will the future value of a stock increase or decrease with respect to its current value? </a:t>
            </a:r>
            <a:endParaRPr lang="en-US" dirty="0" smtClean="0"/>
          </a:p>
          <a:p>
            <a:r>
              <a:rPr lang="en-US" dirty="0" err="1" smtClean="0"/>
              <a:t>Spambot</a:t>
            </a:r>
            <a:r>
              <a:rPr lang="en-US" dirty="0" smtClean="0"/>
              <a:t> detection</a:t>
            </a:r>
          </a:p>
          <a:p>
            <a:pPr lvl="1"/>
            <a:r>
              <a:rPr lang="en-US" dirty="0" smtClean="0"/>
              <a:t>Is a Twitter account a spam bot?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1225</TotalTime>
  <Words>2724</Words>
  <Application>Microsoft Macintosh PowerPoint</Application>
  <PresentationFormat>On-screen Show (4:3)</PresentationFormat>
  <Paragraphs>753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Calibri</vt:lpstr>
      <vt:lpstr>Cambria Math</vt:lpstr>
      <vt:lpstr>cmmi10</vt:lpstr>
      <vt:lpstr>cmr10</vt:lpstr>
      <vt:lpstr>cmsy10</vt:lpstr>
      <vt:lpstr>Mangal</vt:lpstr>
      <vt:lpstr>MT Extra</vt:lpstr>
      <vt:lpstr>Open Sans</vt:lpstr>
      <vt:lpstr>Arial</vt:lpstr>
      <vt:lpstr>lectures</vt:lpstr>
      <vt:lpstr>Review: Supervised Learning</vt:lpstr>
      <vt:lpstr>Previous lecture</vt:lpstr>
      <vt:lpstr>Important dates</vt:lpstr>
      <vt:lpstr>Announcements</vt:lpstr>
      <vt:lpstr>Supervised learning, Binary classification</vt:lpstr>
      <vt:lpstr>Where are we?</vt:lpstr>
      <vt:lpstr>Supervised learning: General setting</vt:lpstr>
      <vt:lpstr>Nature of applications</vt:lpstr>
      <vt:lpstr>Binary classification</vt:lpstr>
      <vt:lpstr>Where are we?</vt:lpstr>
      <vt:lpstr>Linear Classifiers</vt:lpstr>
      <vt:lpstr>The geometry of a linear classifier</vt:lpstr>
      <vt:lpstr>XOR is not linearly separable</vt:lpstr>
      <vt:lpstr>Even these functions can be made linear</vt:lpstr>
      <vt:lpstr>Even these functions can be made linear</vt:lpstr>
      <vt:lpstr>Almost linearly separable data</vt:lpstr>
      <vt:lpstr>Linear classifiers are an expressive hypothesis class</vt:lpstr>
      <vt:lpstr>Where are we?</vt:lpstr>
      <vt:lpstr>The Perceptron algorithm</vt:lpstr>
      <vt:lpstr>The algorithm</vt:lpstr>
      <vt:lpstr>The algorithm</vt:lpstr>
      <vt:lpstr>Convergence</vt:lpstr>
      <vt:lpstr>Beyond the separable case</vt:lpstr>
      <vt:lpstr>Variants of the algorithm</vt:lpstr>
      <vt:lpstr>Where are we?</vt:lpstr>
      <vt:lpstr>Learning as loss minimization</vt:lpstr>
      <vt:lpstr>Learning as loss minimization</vt:lpstr>
      <vt:lpstr>Learning as loss minimization</vt:lpstr>
      <vt:lpstr>Learning as loss minimization</vt:lpstr>
      <vt:lpstr>Empirical loss minimization</vt:lpstr>
      <vt:lpstr>Regularized loss minimization</vt:lpstr>
      <vt:lpstr>Regularized loss minimization</vt:lpstr>
      <vt:lpstr>Regularized loss minimization</vt:lpstr>
      <vt:lpstr>The 0-1 loss</vt:lpstr>
      <vt:lpstr>The loss function zoo</vt:lpstr>
      <vt:lpstr>The loss function zoo</vt:lpstr>
      <vt:lpstr>The loss function zoo</vt:lpstr>
      <vt:lpstr>The loss function zoo</vt:lpstr>
      <vt:lpstr>The loss function zoo</vt:lpstr>
      <vt:lpstr>The loss function zoo</vt:lpstr>
      <vt:lpstr>The loss function zoo</vt:lpstr>
      <vt:lpstr>Where are we?</vt:lpstr>
      <vt:lpstr>Margin</vt:lpstr>
      <vt:lpstr>Learning strategy</vt:lpstr>
      <vt:lpstr>Maximizing margin and minimizing loss</vt:lpstr>
      <vt:lpstr>The Hinge Loss</vt:lpstr>
      <vt:lpstr>The Hinge Loss</vt:lpstr>
      <vt:lpstr>The Hinge Loss</vt:lpstr>
      <vt:lpstr>The Hinge Loss</vt:lpstr>
      <vt:lpstr>SVM objective function</vt:lpstr>
      <vt:lpstr>SVM objective function</vt:lpstr>
      <vt:lpstr>Solving the SVM optimization problem</vt:lpstr>
      <vt:lpstr>Stochastic sub-gradient descent for SVM</vt:lpstr>
      <vt:lpstr>Stochastic sub-gradient descent for SVM</vt:lpstr>
      <vt:lpstr>Stochastic sub-gradient descent for SVM</vt:lpstr>
      <vt:lpstr>Stochastic sub-gradient descent for SVM</vt:lpstr>
      <vt:lpstr>Stochastic sub-gradient descent for SVM</vt:lpstr>
      <vt:lpstr>Stochastic sub-gradient descent for SVM</vt:lpstr>
      <vt:lpstr>Where are we?</vt:lpstr>
      <vt:lpstr>Regularized loss minimization: Logistic regression</vt:lpstr>
      <vt:lpstr>The probabilistic interpretation</vt:lpstr>
      <vt:lpstr>The probabilistic interpretation</vt:lpstr>
      <vt:lpstr>Prior distribution over the weight vectors</vt:lpstr>
      <vt:lpstr>Regularized logistic regression</vt:lpstr>
      <vt:lpstr>Regularized logistic regression</vt:lpstr>
      <vt:lpstr>Regularized logistic regression</vt:lpstr>
      <vt:lpstr>Regularized loss minimization</vt:lpstr>
      <vt:lpstr>Review of supervised binary classification</vt:lpstr>
    </vt:vector>
  </TitlesOfParts>
  <Company>University of Utah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Vivek Srikumar</cp:lastModifiedBy>
  <cp:revision>947</cp:revision>
  <cp:lastPrinted>2017-01-11T18:24:16Z</cp:lastPrinted>
  <dcterms:created xsi:type="dcterms:W3CDTF">2014-08-27T18:52:13Z</dcterms:created>
  <dcterms:modified xsi:type="dcterms:W3CDTF">2018-01-10T18:29:53Z</dcterms:modified>
</cp:coreProperties>
</file>