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58" r:id="rId4"/>
    <p:sldId id="26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5823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164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747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3294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911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9494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10764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2658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6"/>
    <p:restoredTop sz="94695"/>
  </p:normalViewPr>
  <p:slideViewPr>
    <p:cSldViewPr snapToGrid="0" snapToObjects="1">
      <p:cViewPr varScale="1">
        <p:scale>
          <a:sx n="147" d="100"/>
          <a:sy n="147" d="100"/>
        </p:scale>
        <p:origin x="2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516E0-8CE9-4E45-BBE4-0253E629E185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5394C-E155-1947-B35A-3442B762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5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3CBD-1C97-524F-B07C-B45DC8EF186A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68FD-07AB-8944-B325-02E01F76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8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3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1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tint val="75000"/>
                  </a:schemeClr>
                </a:solidFill>
              </a:defRPr>
            </a:lvl1pPr>
            <a:lvl2pPr marL="41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9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4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10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2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58AF-644C-9544-8143-4AB4F84FB271}" type="datetime1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469910"/>
            <a:ext cx="4572000" cy="360975"/>
          </a:xfrm>
          <a:prstGeom prst="rect">
            <a:avLst/>
          </a:prstGeom>
        </p:spPr>
        <p:txBody>
          <a:bodyPr lIns="83165" tIns="41582" rIns="83165" bIns="41582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 6355: Structured Prediction</a:t>
            </a:r>
          </a:p>
        </p:txBody>
      </p:sp>
      <p:pic>
        <p:nvPicPr>
          <p:cNvPr id="13" name="Picture 12" descr="383px-University_of_Utah_horizonta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13" y="5338973"/>
            <a:ext cx="2017183" cy="5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B52D-8D0C-1848-9ECA-D1601DE6F516}" type="datetime1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756C-A40E-1645-9B5E-56F6CED81B3E}" type="datetime1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3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5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1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74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3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91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49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107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265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448D-8EE6-494F-BDE1-F5FCF8FAC3A9}" type="datetime1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87B9-FC5E-1A4C-9BA2-7BEB030AC187}" type="datetime1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823" indent="0">
              <a:buNone/>
              <a:defRPr sz="1800" b="1"/>
            </a:lvl2pPr>
            <a:lvl3pPr marL="831647" indent="0">
              <a:buNone/>
              <a:defRPr sz="1600" b="1"/>
            </a:lvl3pPr>
            <a:lvl4pPr marL="1247470" indent="0">
              <a:buNone/>
              <a:defRPr sz="1500" b="1"/>
            </a:lvl4pPr>
            <a:lvl5pPr marL="1663294" indent="0">
              <a:buNone/>
              <a:defRPr sz="1500" b="1"/>
            </a:lvl5pPr>
            <a:lvl6pPr marL="2079117" indent="0">
              <a:buNone/>
              <a:defRPr sz="1500" b="1"/>
            </a:lvl6pPr>
            <a:lvl7pPr marL="2494940" indent="0">
              <a:buNone/>
              <a:defRPr sz="1500" b="1"/>
            </a:lvl7pPr>
            <a:lvl8pPr marL="2910764" indent="0">
              <a:buNone/>
              <a:defRPr sz="1500" b="1"/>
            </a:lvl8pPr>
            <a:lvl9pPr marL="33265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6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823" indent="0">
              <a:buNone/>
              <a:defRPr sz="1800" b="1"/>
            </a:lvl2pPr>
            <a:lvl3pPr marL="831647" indent="0">
              <a:buNone/>
              <a:defRPr sz="1600" b="1"/>
            </a:lvl3pPr>
            <a:lvl4pPr marL="1247470" indent="0">
              <a:buNone/>
              <a:defRPr sz="1500" b="1"/>
            </a:lvl4pPr>
            <a:lvl5pPr marL="1663294" indent="0">
              <a:buNone/>
              <a:defRPr sz="1500" b="1"/>
            </a:lvl5pPr>
            <a:lvl6pPr marL="2079117" indent="0">
              <a:buNone/>
              <a:defRPr sz="1500" b="1"/>
            </a:lvl6pPr>
            <a:lvl7pPr marL="2494940" indent="0">
              <a:buNone/>
              <a:defRPr sz="1500" b="1"/>
            </a:lvl7pPr>
            <a:lvl8pPr marL="2910764" indent="0">
              <a:buNone/>
              <a:defRPr sz="1500" b="1"/>
            </a:lvl8pPr>
            <a:lvl9pPr marL="33265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6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C33-3EE3-4343-A693-2889CAF22343}" type="datetime1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19F-8923-D548-8F3D-8396F4A9DB1C}" type="datetime1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8838-6E6E-AD43-A201-219EB5CB3FC7}" type="datetime1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49" cy="585311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15823" indent="0">
              <a:buNone/>
              <a:defRPr sz="1100"/>
            </a:lvl2pPr>
            <a:lvl3pPr marL="831647" indent="0">
              <a:buNone/>
              <a:defRPr sz="900"/>
            </a:lvl3pPr>
            <a:lvl4pPr marL="1247470" indent="0">
              <a:buNone/>
              <a:defRPr sz="800"/>
            </a:lvl4pPr>
            <a:lvl5pPr marL="1663294" indent="0">
              <a:buNone/>
              <a:defRPr sz="800"/>
            </a:lvl5pPr>
            <a:lvl6pPr marL="2079117" indent="0">
              <a:buNone/>
              <a:defRPr sz="800"/>
            </a:lvl6pPr>
            <a:lvl7pPr marL="2494940" indent="0">
              <a:buNone/>
              <a:defRPr sz="800"/>
            </a:lvl7pPr>
            <a:lvl8pPr marL="2910764" indent="0">
              <a:buNone/>
              <a:defRPr sz="800"/>
            </a:lvl8pPr>
            <a:lvl9pPr marL="33265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F7F9-D749-AF43-887F-95832616F114}" type="datetime1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5823" indent="0">
              <a:buNone/>
              <a:defRPr sz="2500"/>
            </a:lvl2pPr>
            <a:lvl3pPr marL="831647" indent="0">
              <a:buNone/>
              <a:defRPr sz="2200"/>
            </a:lvl3pPr>
            <a:lvl4pPr marL="1247470" indent="0">
              <a:buNone/>
              <a:defRPr sz="1800"/>
            </a:lvl4pPr>
            <a:lvl5pPr marL="1663294" indent="0">
              <a:buNone/>
              <a:defRPr sz="1800"/>
            </a:lvl5pPr>
            <a:lvl6pPr marL="2079117" indent="0">
              <a:buNone/>
              <a:defRPr sz="1800"/>
            </a:lvl6pPr>
            <a:lvl7pPr marL="2494940" indent="0">
              <a:buNone/>
              <a:defRPr sz="1800"/>
            </a:lvl7pPr>
            <a:lvl8pPr marL="2910764" indent="0">
              <a:buNone/>
              <a:defRPr sz="1800"/>
            </a:lvl8pPr>
            <a:lvl9pPr marL="3326587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15823" indent="0">
              <a:buNone/>
              <a:defRPr sz="1100"/>
            </a:lvl2pPr>
            <a:lvl3pPr marL="831647" indent="0">
              <a:buNone/>
              <a:defRPr sz="900"/>
            </a:lvl3pPr>
            <a:lvl4pPr marL="1247470" indent="0">
              <a:buNone/>
              <a:defRPr sz="800"/>
            </a:lvl4pPr>
            <a:lvl5pPr marL="1663294" indent="0">
              <a:buNone/>
              <a:defRPr sz="800"/>
            </a:lvl5pPr>
            <a:lvl6pPr marL="2079117" indent="0">
              <a:buNone/>
              <a:defRPr sz="800"/>
            </a:lvl6pPr>
            <a:lvl7pPr marL="2494940" indent="0">
              <a:buNone/>
              <a:defRPr sz="800"/>
            </a:lvl7pPr>
            <a:lvl8pPr marL="2910764" indent="0">
              <a:buNone/>
              <a:defRPr sz="800"/>
            </a:lvl8pPr>
            <a:lvl9pPr marL="33265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6550-C0A7-924B-8406-A9112C93619D}" type="datetime1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2"/>
            <a:ext cx="8229600" cy="1143000"/>
          </a:xfrm>
          <a:prstGeom prst="rect">
            <a:avLst/>
          </a:prstGeom>
        </p:spPr>
        <p:txBody>
          <a:bodyPr vert="horz" lIns="83165" tIns="41582" rIns="83165" bIns="415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83165" tIns="41582" rIns="83165" bIns="415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1582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868" indent="-311868" algn="l" defTabSz="415823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Open Sans"/>
        </a:defRPr>
      </a:lvl1pPr>
      <a:lvl2pPr marL="675713" indent="-259890" algn="l" defTabSz="41582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03955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455382" indent="-207912" algn="l" defTabSz="415823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Open Sans"/>
        </a:defRPr>
      </a:lvl4pPr>
      <a:lvl5pPr marL="1871205" indent="-207912" algn="l" defTabSz="415823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28702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2852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8676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449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823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164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747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3294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911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494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0764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658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ivek.com/teaching/structured-predi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up structured output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Refresher of binary classification and introduction to multiclass classification</a:t>
            </a:r>
          </a:p>
          <a:p>
            <a:r>
              <a:rPr lang="en-US" dirty="0" smtClean="0"/>
              <a:t>Simple structures</a:t>
            </a:r>
          </a:p>
          <a:p>
            <a:pPr lvl="1"/>
            <a:r>
              <a:rPr lang="en-US" dirty="0" smtClean="0"/>
              <a:t>Multiclass classification is really a trivial kind of a structure</a:t>
            </a:r>
          </a:p>
          <a:p>
            <a:r>
              <a:rPr lang="en-US" dirty="0" smtClean="0"/>
              <a:t>Sequence labeling problems </a:t>
            </a:r>
          </a:p>
          <a:p>
            <a:pPr lvl="1"/>
            <a:r>
              <a:rPr lang="en-US" dirty="0" smtClean="0"/>
              <a:t>HMM, inference, Conditional Random Fields, Structured variants of SVM and Perceptron</a:t>
            </a:r>
          </a:p>
          <a:p>
            <a:r>
              <a:rPr lang="en-US" dirty="0" smtClean="0"/>
              <a:t>Conditional models: How previous algorithms extend to general structures</a:t>
            </a:r>
          </a:p>
          <a:p>
            <a:endParaRPr lang="en-US" dirty="0" smtClean="0"/>
          </a:p>
          <a:p>
            <a:r>
              <a:rPr lang="en-US" dirty="0" smtClean="0"/>
              <a:t>Complexity of inference and inference algorithms</a:t>
            </a:r>
          </a:p>
          <a:p>
            <a:r>
              <a:rPr lang="en-US" dirty="0" smtClean="0"/>
              <a:t>Different training regimes</a:t>
            </a:r>
          </a:p>
          <a:p>
            <a:pPr lvl="1"/>
            <a:r>
              <a:rPr lang="en-US" dirty="0" smtClean="0"/>
              <a:t>Training with/without inference</a:t>
            </a:r>
          </a:p>
          <a:p>
            <a:pPr lvl="1"/>
            <a:r>
              <a:rPr lang="en-US" dirty="0" smtClean="0"/>
              <a:t>Constraint driven learning, posterior regularization</a:t>
            </a:r>
          </a:p>
          <a:p>
            <a:endParaRPr lang="en-US" dirty="0" smtClean="0"/>
          </a:p>
          <a:p>
            <a:r>
              <a:rPr lang="en-US" dirty="0" smtClean="0"/>
              <a:t>Deep learning and structures</a:t>
            </a:r>
          </a:p>
          <a:p>
            <a:pPr lvl="1"/>
            <a:r>
              <a:rPr lang="en-US" dirty="0" smtClean="0"/>
              <a:t>Do we need inference at all?</a:t>
            </a:r>
            <a:endParaRPr lang="en-US" dirty="0" smtClean="0"/>
          </a:p>
          <a:p>
            <a:r>
              <a:rPr lang="en-US" dirty="0" smtClean="0"/>
              <a:t>Learning without full supervision</a:t>
            </a:r>
          </a:p>
          <a:p>
            <a:pPr lvl="1"/>
            <a:r>
              <a:rPr lang="en-US" dirty="0" smtClean="0"/>
              <a:t>Latent variables, semi-supervised learning, indirect supervision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focus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see different examples of structures</a:t>
            </a:r>
            <a:endParaRPr lang="en-US" dirty="0"/>
          </a:p>
          <a:p>
            <a:pPr lvl="1"/>
            <a:r>
              <a:rPr lang="en-US" dirty="0" smtClean="0"/>
              <a:t>Sequence labeling, </a:t>
            </a:r>
            <a:r>
              <a:rPr lang="en-US" dirty="0" err="1" smtClean="0"/>
              <a:t>eg</a:t>
            </a:r>
            <a:r>
              <a:rPr lang="en-US" dirty="0" smtClean="0"/>
              <a:t>. Part-of-speech tagging	</a:t>
            </a:r>
          </a:p>
          <a:p>
            <a:pPr lvl="1"/>
            <a:r>
              <a:rPr lang="en-US" dirty="0" smtClean="0"/>
              <a:t>Predicting trees, </a:t>
            </a:r>
            <a:r>
              <a:rPr lang="en-US" dirty="0" err="1" smtClean="0"/>
              <a:t>eg</a:t>
            </a:r>
            <a:r>
              <a:rPr lang="en-US" dirty="0" smtClean="0"/>
              <a:t> Parsing</a:t>
            </a:r>
          </a:p>
          <a:p>
            <a:pPr lvl="1"/>
            <a:r>
              <a:rPr lang="en-US" dirty="0" smtClean="0"/>
              <a:t>More complex structures, </a:t>
            </a:r>
            <a:r>
              <a:rPr lang="en-US" dirty="0" err="1" smtClean="0"/>
              <a:t>eg</a:t>
            </a:r>
            <a:r>
              <a:rPr lang="en-US" dirty="0" smtClean="0"/>
              <a:t>: relation extraction, object recognition,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most importantly,</a:t>
            </a:r>
          </a:p>
          <a:p>
            <a:pPr marL="0" indent="0">
              <a:buNone/>
            </a:pPr>
            <a:r>
              <a:rPr lang="en-US" i="1" dirty="0" smtClean="0"/>
              <a:t>					Your favorite domain/problem…</a:t>
            </a:r>
          </a:p>
          <a:p>
            <a:endParaRPr lang="en-US" dirty="0"/>
          </a:p>
          <a:p>
            <a:r>
              <a:rPr lang="en-US" dirty="0" smtClean="0"/>
              <a:t>To understand underlying </a:t>
            </a:r>
            <a:r>
              <a:rPr lang="en-US" i="1" dirty="0" smtClean="0">
                <a:solidFill>
                  <a:schemeClr val="accent1"/>
                </a:solidFill>
              </a:rPr>
              <a:t>concepts</a:t>
            </a:r>
          </a:p>
          <a:p>
            <a:pPr lvl="1"/>
            <a:r>
              <a:rPr lang="en-US" dirty="0" smtClean="0"/>
              <a:t>Defining models, training, inference</a:t>
            </a:r>
          </a:p>
          <a:p>
            <a:pPr lvl="1"/>
            <a:r>
              <a:rPr lang="en-US" dirty="0" smtClean="0"/>
              <a:t>Using domain knowledge to	</a:t>
            </a:r>
          </a:p>
          <a:p>
            <a:pPr lvl="2"/>
            <a:r>
              <a:rPr lang="en-US" dirty="0" smtClean="0"/>
              <a:t>Define features</a:t>
            </a:r>
          </a:p>
          <a:p>
            <a:pPr lvl="2"/>
            <a:r>
              <a:rPr lang="en-US" dirty="0" smtClean="0"/>
              <a:t>Define models</a:t>
            </a:r>
          </a:p>
          <a:p>
            <a:pPr lvl="2"/>
            <a:r>
              <a:rPr lang="en-US" dirty="0" smtClean="0"/>
              <a:t>Make better predictions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To be able to define structured models for new applications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To identify or design training and inference algorithms for a new problem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To be able to critically read current literature in structured prediction and its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 structure</a:t>
            </a:r>
          </a:p>
          <a:p>
            <a:pPr lvl="1"/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Readings and paper reviews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text book</a:t>
            </a:r>
          </a:p>
          <a:p>
            <a:pPr lvl="1"/>
            <a:r>
              <a:rPr lang="en-US" dirty="0" smtClean="0"/>
              <a:t>Some useful background reading on course website</a:t>
            </a:r>
          </a:p>
          <a:p>
            <a:endParaRPr lang="en-US" dirty="0" smtClean="0"/>
          </a:p>
          <a:p>
            <a:r>
              <a:rPr lang="en-US" dirty="0" smtClean="0"/>
              <a:t>Machine learning is a pre-requisite</a:t>
            </a:r>
          </a:p>
          <a:p>
            <a:endParaRPr lang="en-US" dirty="0"/>
          </a:p>
          <a:p>
            <a:r>
              <a:rPr lang="en-US" dirty="0" smtClean="0"/>
              <a:t>Assignments</a:t>
            </a:r>
            <a:r>
              <a:rPr lang="en-US" i="1" dirty="0" smtClean="0"/>
              <a:t> (due dates on schedule page of website)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Three paper reviews (not hand written, please!)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One or two assignments</a:t>
            </a:r>
            <a:endParaRPr lang="en-US" dirty="0" smtClean="0"/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One class project in groups of size at most two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No midterm/final. Instead, project proposal, intermediate checkpoints, final report </a:t>
            </a:r>
            <a:r>
              <a:rPr lang="en-US" u="sng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poster session.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8481" y="6316849"/>
            <a:ext cx="111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Questions?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936" y="937567"/>
            <a:ext cx="823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Course website: </a:t>
            </a:r>
            <a:r>
              <a:rPr lang="en-US" sz="1800" dirty="0" smtClean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svivek.com/teaching/structured-prediction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22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assistance is available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620"/>
            <a:ext cx="4038600" cy="1957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Canvas for: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Announcements and communication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Discussion board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All submissions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990620"/>
            <a:ext cx="4038600" cy="1957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Course website for:</a:t>
            </a:r>
          </a:p>
          <a:p>
            <a:pPr marL="821045" lvl="1" indent="-457200">
              <a:buFont typeface="+mj-lt"/>
              <a:buAutoNum type="arabicPeriod"/>
            </a:pPr>
            <a:r>
              <a:rPr lang="en-US" dirty="0" smtClean="0"/>
              <a:t>Lecture slides</a:t>
            </a:r>
          </a:p>
          <a:p>
            <a:pPr marL="821045" lvl="1" indent="-457200">
              <a:buFont typeface="+mj-lt"/>
              <a:buAutoNum type="arabicPeriod"/>
            </a:pPr>
            <a:r>
              <a:rPr lang="en-US" dirty="0" smtClean="0"/>
              <a:t>Notes and readings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0936" y="937567"/>
            <a:ext cx="823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Course website: </a:t>
            </a:r>
            <a:r>
              <a:rPr lang="en-US" sz="1800" dirty="0" smtClean="0"/>
              <a:t>https://</a:t>
            </a:r>
            <a:r>
              <a:rPr lang="en-US" sz="1800" dirty="0" err="1" smtClean="0"/>
              <a:t>svivek.com</a:t>
            </a:r>
            <a:r>
              <a:rPr lang="en-US" sz="1800" dirty="0" smtClean="0"/>
              <a:t>/teaching/structured-prediction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214237"/>
            <a:ext cx="4038600" cy="1957190"/>
          </a:xfrm>
          <a:prstGeom prst="rect">
            <a:avLst/>
          </a:prstGeom>
        </p:spPr>
        <p:txBody>
          <a:bodyPr vert="horz" lIns="83165" tIns="41582" rIns="83165" bIns="41582" rtlCol="0">
            <a:noAutofit/>
          </a:bodyPr>
          <a:lstStyle>
            <a:lvl1pPr marL="311868" indent="-311868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1pPr>
            <a:lvl2pPr marL="675713" indent="-259890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2pPr>
            <a:lvl3pPr marL="103955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3pPr>
            <a:lvl4pPr marL="1455382" indent="-207912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4pPr>
            <a:lvl5pPr marL="1871205" indent="-207912" algn="l" defTabSz="41582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5pPr>
            <a:lvl6pPr marL="228702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2852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8676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3449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 smtClean="0"/>
              <a:t>Email: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svivek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at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cs.utah.edu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2200" dirty="0" smtClean="0"/>
              <a:t> Office hours: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Thu 11:00 AM</a:t>
            </a:r>
            <a:r>
              <a:rPr lang="en-US" sz="2200" dirty="0"/>
              <a:t>, 3126 MEB,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or </a:t>
            </a:r>
            <a:r>
              <a:rPr lang="en-US" sz="2200" dirty="0"/>
              <a:t>by appointment</a:t>
            </a:r>
            <a:endParaRPr lang="en-US" sz="2200" dirty="0" smtClean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739534" y="4214237"/>
            <a:ext cx="4354286" cy="1063157"/>
          </a:xfrm>
          <a:prstGeom prst="rect">
            <a:avLst/>
          </a:prstGeom>
        </p:spPr>
        <p:txBody>
          <a:bodyPr vert="horz" lIns="83165" tIns="41582" rIns="83165" bIns="41582" rtlCol="0">
            <a:normAutofit fontScale="92500"/>
          </a:bodyPr>
          <a:lstStyle>
            <a:lvl1pPr marL="311868" indent="-311868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1pPr>
            <a:lvl2pPr marL="675713" indent="-259890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2pPr>
            <a:lvl3pPr marL="103955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3pPr>
            <a:lvl4pPr marL="1455382" indent="-207912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4pPr>
            <a:lvl5pPr marL="1871205" indent="-207912" algn="l" defTabSz="41582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5pPr>
            <a:lvl6pPr marL="228702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2852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8676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3449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TA: </a:t>
            </a:r>
            <a:r>
              <a:rPr lang="en-US" sz="2400" b="1" dirty="0" smtClean="0"/>
              <a:t>Yuan Zhuang</a:t>
            </a:r>
            <a:endParaRPr lang="en-US" sz="2400" b="1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Email: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yuan.zhuang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at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utah.edu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7537" y="3647288"/>
            <a:ext cx="803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1"/>
                </a:solidFill>
              </a:rPr>
              <a:t>Staff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88238" y="1549454"/>
            <a:ext cx="17780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We will use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9543" y="5979697"/>
            <a:ext cx="541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Please prefix subjects of </a:t>
            </a:r>
            <a:r>
              <a:rPr lang="en-US" sz="1800" b="1" smtClean="0">
                <a:solidFill>
                  <a:schemeClr val="accent1"/>
                </a:solidFill>
              </a:rPr>
              <a:t>all emails with course number</a:t>
            </a:r>
            <a:endParaRPr lang="en-US" sz="1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/>
      <p:bldP spid="9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Policies </a:t>
            </a:r>
            <a:r>
              <a:rPr lang="en-US" sz="1800" dirty="0"/>
              <a:t>(see </a:t>
            </a:r>
            <a:r>
              <a:rPr lang="en-US" sz="1800" dirty="0" smtClean="0"/>
              <a:t>website for </a:t>
            </a:r>
            <a:r>
              <a:rPr lang="en-US" sz="1800" dirty="0"/>
              <a:t>details)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Collaboration vs. Cheating</a:t>
            </a:r>
          </a:p>
          <a:p>
            <a:pPr lvl="1"/>
            <a:r>
              <a:rPr lang="en-US" dirty="0" smtClean="0"/>
              <a:t>Collaboration is strongly encouraged, cheating will not be tolerated</a:t>
            </a:r>
          </a:p>
          <a:p>
            <a:pPr lvl="1"/>
            <a:r>
              <a:rPr lang="en-US" dirty="0" smtClean="0"/>
              <a:t>The School of Computing policy on academic misconduct</a:t>
            </a:r>
          </a:p>
          <a:p>
            <a:pPr lvl="2"/>
            <a:r>
              <a:rPr lang="en-US" dirty="0" smtClean="0"/>
              <a:t>If you haven’t already done this, read and sign the </a:t>
            </a:r>
            <a:r>
              <a:rPr lang="en-US" dirty="0" err="1" smtClean="0"/>
              <a:t>SoC</a:t>
            </a:r>
            <a:r>
              <a:rPr lang="en-US" dirty="0" smtClean="0"/>
              <a:t> policy acknowledgement form within two weeks</a:t>
            </a:r>
          </a:p>
          <a:p>
            <a:pPr lvl="1"/>
            <a:r>
              <a:rPr lang="en-US" dirty="0" smtClean="0"/>
              <a:t>Acknowledge sources and discussions in all deliverables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Late policy </a:t>
            </a:r>
          </a:p>
          <a:p>
            <a:pPr lvl="1"/>
            <a:r>
              <a:rPr lang="en-US" dirty="0" smtClean="0"/>
              <a:t>10 % penalty if submitted one day late, no further extensions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Access and assistance</a:t>
            </a:r>
          </a:p>
          <a:p>
            <a:pPr lvl="1"/>
            <a:r>
              <a:rPr lang="en-US" dirty="0" smtClean="0"/>
              <a:t>If you need any assistance, please contact me as soon as possible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3132" y="6272978"/>
            <a:ext cx="111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Questions?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an </a:t>
            </a:r>
            <a:r>
              <a:rPr lang="en-US" dirty="0" smtClean="0"/>
              <a:t>advanced topics </a:t>
            </a:r>
            <a:r>
              <a:rPr lang="en-US" dirty="0" smtClean="0"/>
              <a:t>course aimed at helping you navigate recent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expect you to</a:t>
            </a:r>
          </a:p>
          <a:p>
            <a:r>
              <a:rPr lang="en-US" dirty="0" smtClean="0"/>
              <a:t>Participate in the class</a:t>
            </a:r>
          </a:p>
          <a:p>
            <a:endParaRPr lang="en-US" dirty="0" smtClean="0"/>
          </a:p>
          <a:p>
            <a:r>
              <a:rPr lang="en-US" dirty="0" smtClean="0"/>
              <a:t>Complete the readings for the lectures</a:t>
            </a:r>
          </a:p>
          <a:p>
            <a:endParaRPr lang="en-US" dirty="0"/>
          </a:p>
          <a:p>
            <a:r>
              <a:rPr lang="en-US" dirty="0" smtClean="0"/>
              <a:t>And most importantly, demonstrate independence and mathematical rigor in your 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readings for next lecture</a:t>
            </a:r>
          </a:p>
          <a:p>
            <a:endParaRPr lang="en-US" dirty="0"/>
          </a:p>
          <a:p>
            <a:r>
              <a:rPr lang="en-US" dirty="0" smtClean="0"/>
              <a:t>For questions about registration, please meet me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theme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lecturetheme.thmx</Template>
  <TotalTime>237</TotalTime>
  <Words>445</Words>
  <Application>Microsoft Macintosh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Consolas</vt:lpstr>
      <vt:lpstr>Open Sans</vt:lpstr>
      <vt:lpstr>Arial</vt:lpstr>
      <vt:lpstr>lecturetheme</vt:lpstr>
      <vt:lpstr>Course Information</vt:lpstr>
      <vt:lpstr>Building up structured output prediction</vt:lpstr>
      <vt:lpstr>Class focus</vt:lpstr>
      <vt:lpstr>Course objectives</vt:lpstr>
      <vt:lpstr>Course mechanics</vt:lpstr>
      <vt:lpstr>What assistance is available for you?</vt:lpstr>
      <vt:lpstr>Policies (see website for details)</vt:lpstr>
      <vt:lpstr>Course expectations</vt:lpstr>
      <vt:lpstr>PowerPoint Presentation</vt:lpstr>
    </vt:vector>
  </TitlesOfParts>
  <Company>UIUC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Information</dc:title>
  <dc:creator>Vivek Srikumar</dc:creator>
  <cp:lastModifiedBy>Vivek Srikumar</cp:lastModifiedBy>
  <cp:revision>183</cp:revision>
  <cp:lastPrinted>2014-08-26T15:27:06Z</cp:lastPrinted>
  <dcterms:created xsi:type="dcterms:W3CDTF">2014-08-26T12:53:58Z</dcterms:created>
  <dcterms:modified xsi:type="dcterms:W3CDTF">2020-01-07T00:30:36Z</dcterms:modified>
</cp:coreProperties>
</file>