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EA99054-4A4B-4271-81B7-20864ADCB3A2}"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99E0F69-D6B0-4353-A71D-66FAAC9DA482}"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BE2B341-7EC7-4849-844C-67401175DBAD}"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7BC3B40-AC27-4067-BBF2-11957B19DE86}"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970A5EE-7D0D-4F81-9CA3-36EF427A3772}"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FA1C17C-FD5F-427B-95E1-4C36345596C2}"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4D8E628-F6DB-46D7-A4DC-C29F666B2E6A}"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080DAD4-4434-4112-B543-A2AEF0283C54}"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042EC4D-B8EF-4AFC-AFE5-C642401616A7}"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10ABFA9-A9C4-4985-AADC-A8279380B275}"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FE63A97-A367-484B-AE1D-DB15084A2D2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35A7E34-0783-460C-8F34-83E193833E6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85A51AE-B5A4-43A8-ABFE-A9BBE75A6B1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249E2FC-3B34-422D-8E49-A29DD0E38F8C}"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727896A-F33C-42BA-B59D-62F1C5B31D5D}"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06B462B6-E801-46F6-A3E9-4138C66FEAD6}"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F2BFDC9-F5DB-468A-AE75-AFA4E3B36CCB}"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71AB3A8-3B95-4888-897B-9CC2CAD3991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10DB0C1-7B60-469D-9DE8-B19B02C288C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78E9B0F-15CB-4B33-AE7C-EC45E35AAF12}"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72C297D-E313-4A6C-9456-6A98DAF7A12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670C25B-7FC9-4508-B581-9F42345C475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E572183-B02E-49D5-9205-32C2924C894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17497AC-A4AB-4C73-8A78-BAE380AD13B2}"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IN" sz="1200" spc="-1" strike="noStrike">
                <a:solidFill>
                  <a:srgbClr val="8b8b8b"/>
                </a:solidFill>
                <a:latin typeface="Calibri"/>
              </a:defRPr>
            </a:lvl1pPr>
          </a:lstStyle>
          <a:p>
            <a:pPr>
              <a:lnSpc>
                <a:spcPct val="100000"/>
              </a:lnSpc>
              <a:buNone/>
            </a:pPr>
            <a:r>
              <a:rPr b="0" lang="en-IN"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876B3D9F-7C3E-4585-889D-1C73A15A993F}"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IN" sz="1200" spc="-1" strike="noStrike">
                <a:solidFill>
                  <a:srgbClr val="8b8b8b"/>
                </a:solidFill>
                <a:latin typeface="Calibri"/>
              </a:defRPr>
            </a:lvl1pPr>
          </a:lstStyle>
          <a:p>
            <a:pPr>
              <a:lnSpc>
                <a:spcPct val="100000"/>
              </a:lnSpc>
              <a:buNone/>
            </a:pPr>
            <a:r>
              <a:rPr b="0" lang="en-IN"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30A295A3-17B3-4594-8D12-B1760ED8B9B7}"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Rectangle 2"/>
          <p:cNvSpPr/>
          <p:nvPr/>
        </p:nvSpPr>
        <p:spPr>
          <a:xfrm>
            <a:off x="266760" y="235800"/>
            <a:ext cx="11658240" cy="6386040"/>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p:style>
      </p:sp>
      <p:sp>
        <p:nvSpPr>
          <p:cNvPr id="83" name="PlaceHolder 1"/>
          <p:cNvSpPr>
            <a:spLocks noGrp="1"/>
          </p:cNvSpPr>
          <p:nvPr>
            <p:ph type="title"/>
          </p:nvPr>
        </p:nvSpPr>
        <p:spPr>
          <a:xfrm>
            <a:off x="1230480" y="1864800"/>
            <a:ext cx="9730800" cy="815400"/>
          </a:xfrm>
          <a:prstGeom prst="rect">
            <a:avLst/>
          </a:prstGeom>
          <a:noFill/>
          <a:ln w="0">
            <a:noFill/>
          </a:ln>
        </p:spPr>
        <p:txBody>
          <a:bodyPr anchor="b">
            <a:normAutofit fontScale="84000"/>
          </a:bodyPr>
          <a:p>
            <a:pPr algn="ctr">
              <a:lnSpc>
                <a:spcPct val="150000"/>
              </a:lnSpc>
              <a:buNone/>
            </a:pPr>
            <a:r>
              <a:rPr b="1" lang="en-IN" sz="3600" spc="-1" strike="noStrike">
                <a:solidFill>
                  <a:srgbClr val="000000"/>
                </a:solidFill>
                <a:latin typeface="Times New Roman"/>
              </a:rPr>
              <a:t>Stock Price Prediction using Lasso Regression Algorithm</a:t>
            </a:r>
            <a:endParaRPr b="0" lang="en-US" sz="3600" spc="-1" strike="noStrike">
              <a:solidFill>
                <a:srgbClr val="000000"/>
              </a:solidFill>
              <a:latin typeface="Calibri"/>
            </a:endParaRPr>
          </a:p>
        </p:txBody>
      </p:sp>
      <p:sp>
        <p:nvSpPr>
          <p:cNvPr id="84" name="TextBox 3"/>
          <p:cNvSpPr/>
          <p:nvPr/>
        </p:nvSpPr>
        <p:spPr>
          <a:xfrm>
            <a:off x="536760" y="4288680"/>
            <a:ext cx="555876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1800" spc="-1" strike="noStrike">
                <a:solidFill>
                  <a:srgbClr val="000000"/>
                </a:solidFill>
                <a:latin typeface="Times New Roman"/>
              </a:rPr>
              <a:t>GUIDED BY:</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000000"/>
                </a:solidFill>
                <a:latin typeface="Times New Roman"/>
              </a:rPr>
              <a:t>Mrs. K. SARAVANASELVI, ME.,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000000"/>
                </a:solidFill>
                <a:latin typeface="Times New Roman"/>
              </a:rPr>
              <a:t>HOD / IT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000000"/>
                </a:solidFill>
                <a:latin typeface="Times New Roman"/>
              </a:rPr>
              <a:t>BHARATH NIKETAN ENGINEERING COLLEGE</a:t>
            </a:r>
            <a:endParaRPr b="0" lang="en-IN" sz="1800" spc="-1" strike="noStrike">
              <a:latin typeface="Arial"/>
            </a:endParaRPr>
          </a:p>
        </p:txBody>
      </p:sp>
      <p:sp>
        <p:nvSpPr>
          <p:cNvPr id="85" name="TextBox 4"/>
          <p:cNvSpPr/>
          <p:nvPr/>
        </p:nvSpPr>
        <p:spPr>
          <a:xfrm>
            <a:off x="7123680" y="4288680"/>
            <a:ext cx="471384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1800" spc="-1" strike="noStrike">
                <a:solidFill>
                  <a:srgbClr val="000000"/>
                </a:solidFill>
                <a:latin typeface="Times New Roman"/>
              </a:rPr>
              <a:t>TEAM MEMBERS: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000000"/>
                </a:solidFill>
                <a:latin typeface="Times New Roman"/>
              </a:rPr>
              <a:t>S. VIVEKANANTHAN  -    (920120205018)</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000000"/>
                </a:solidFill>
                <a:latin typeface="Times New Roman"/>
              </a:rPr>
              <a:t>R. MUKESH                   -    (920120205301)</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000000"/>
                </a:solidFill>
                <a:latin typeface="Times New Roman"/>
              </a:rPr>
              <a:t>P. PARTHIPAN              -     (920120205302)</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Modules</a:t>
            </a:r>
            <a:endParaRPr b="0" lang="en-US" sz="4400" spc="-1" strike="noStrike">
              <a:solidFill>
                <a:srgbClr val="000000"/>
              </a:solidFill>
              <a:latin typeface="Calibri"/>
            </a:endParaRPr>
          </a:p>
        </p:txBody>
      </p:sp>
      <p:sp>
        <p:nvSpPr>
          <p:cNvPr id="162"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Input data</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Preprocessing</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US" sz="2000" spc="-1" strike="noStrike">
                <a:solidFill>
                  <a:srgbClr val="000000"/>
                </a:solidFill>
                <a:latin typeface="Times New Roman"/>
              </a:rPr>
              <a:t>Feature Selection</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Data splitting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Classification</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US" sz="2000" spc="-1" strike="noStrike">
                <a:solidFill>
                  <a:srgbClr val="000000"/>
                </a:solidFill>
                <a:latin typeface="Times New Roman"/>
              </a:rPr>
              <a:t>Prediction</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Result Generation</a:t>
            </a:r>
            <a:endParaRPr b="0" lang="en-US" sz="2000" spc="-1" strike="noStrike">
              <a:solidFill>
                <a:srgbClr val="000000"/>
              </a:solidFill>
              <a:latin typeface="Calibri"/>
            </a:endParaRPr>
          </a:p>
        </p:txBody>
      </p:sp>
      <p:sp>
        <p:nvSpPr>
          <p:cNvPr id="163"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43120" y="2428920"/>
            <a:ext cx="10515240" cy="1325160"/>
          </a:xfrm>
          <a:prstGeom prst="rect">
            <a:avLst/>
          </a:prstGeom>
          <a:noFill/>
          <a:ln w="0">
            <a:noFill/>
          </a:ln>
        </p:spPr>
        <p:txBody>
          <a:bodyPr anchor="ctr">
            <a:noAutofit/>
          </a:bodyPr>
          <a:p>
            <a:pPr algn="ctr">
              <a:lnSpc>
                <a:spcPct val="90000"/>
              </a:lnSpc>
              <a:buNone/>
            </a:pPr>
            <a:r>
              <a:rPr b="1" lang="en-US" sz="4400" spc="-1" strike="noStrike">
                <a:solidFill>
                  <a:srgbClr val="000000"/>
                </a:solidFill>
                <a:latin typeface="Times New Roman"/>
              </a:rPr>
              <a:t>Modules description</a:t>
            </a:r>
            <a:endParaRPr b="0" lang="en-US" sz="4400" spc="-1" strike="noStrike">
              <a:solidFill>
                <a:srgbClr val="000000"/>
              </a:solidFill>
              <a:latin typeface="Calibri"/>
            </a:endParaRPr>
          </a:p>
        </p:txBody>
      </p:sp>
      <p:sp>
        <p:nvSpPr>
          <p:cNvPr id="165"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Data selection</a:t>
            </a:r>
            <a:endParaRPr b="0" lang="en-US" sz="4400" spc="-1" strike="noStrike">
              <a:solidFill>
                <a:srgbClr val="000000"/>
              </a:solidFill>
              <a:latin typeface="Calibri"/>
            </a:endParaRPr>
          </a:p>
        </p:txBody>
      </p:sp>
      <p:sp>
        <p:nvSpPr>
          <p:cNvPr id="167"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data selection is the process of selecting the data for predicting the stock.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dataset was collected from dataset repository like UCI.</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dataset is in the format like ‘.csv’</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In this system, the time series dataset is used for predicting the stock.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dataset which contains the information about the high, low, open and close price.</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With the help of panda’s package, we can read or load our input dataset.</a:t>
            </a:r>
            <a:endParaRPr b="0" lang="en-US" sz="2000" spc="-1" strike="noStrike">
              <a:solidFill>
                <a:srgbClr val="000000"/>
              </a:solidFill>
              <a:latin typeface="Calibri"/>
            </a:endParaRPr>
          </a:p>
          <a:p>
            <a:pPr algn="just">
              <a:lnSpc>
                <a:spcPct val="150000"/>
              </a:lnSpc>
              <a:spcBef>
                <a:spcPts val="1001"/>
              </a:spcBef>
              <a:buNone/>
            </a:pPr>
            <a:endParaRPr b="0" lang="en-US" sz="2000" spc="-1" strike="noStrike">
              <a:solidFill>
                <a:srgbClr val="000000"/>
              </a:solidFill>
              <a:latin typeface="Calibri"/>
            </a:endParaRPr>
          </a:p>
        </p:txBody>
      </p:sp>
      <p:sp>
        <p:nvSpPr>
          <p:cNvPr id="168"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Data selection</a:t>
            </a:r>
            <a:endParaRPr b="0" lang="en-US" sz="4400" spc="-1" strike="noStrike">
              <a:solidFill>
                <a:srgbClr val="000000"/>
              </a:solidFill>
              <a:latin typeface="Calibri"/>
            </a:endParaRPr>
          </a:p>
        </p:txBody>
      </p:sp>
      <p:sp>
        <p:nvSpPr>
          <p:cNvPr id="170"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pic>
        <p:nvPicPr>
          <p:cNvPr id="171" name="Content Placeholder 4" descr=""/>
          <p:cNvPicPr/>
          <p:nvPr/>
        </p:nvPicPr>
        <p:blipFill>
          <a:blip r:embed="rId1"/>
          <a:stretch/>
        </p:blipFill>
        <p:spPr>
          <a:xfrm>
            <a:off x="3909960" y="2171880"/>
            <a:ext cx="4371480" cy="35809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Preprocessing</a:t>
            </a:r>
            <a:endParaRPr b="0" lang="en-US" sz="4400" spc="-1" strike="noStrike">
              <a:solidFill>
                <a:srgbClr val="000000"/>
              </a:solidFill>
              <a:latin typeface="Calibri"/>
            </a:endParaRPr>
          </a:p>
        </p:txBody>
      </p:sp>
      <p:sp>
        <p:nvSpPr>
          <p:cNvPr id="173"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Data pre-processing is the process of removing the unwanted data from the dataset.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Data pre-processing allows for the removal of unwanted data with the use of data cleansing, this allows the user to have a dataset to contain more valuable information after the pre-processing stage for data manipulation later in the data mining process.</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Missing data removal: In this process, the null values such as missing values and Nan values are replaced by 0.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Encoding Categorical data: That categorical data is defined as variables with a finite set of label values.</a:t>
            </a:r>
            <a:endParaRPr b="0" lang="en-US" sz="2000" spc="-1" strike="noStrike">
              <a:solidFill>
                <a:srgbClr val="000000"/>
              </a:solidFill>
              <a:latin typeface="Calibri"/>
            </a:endParaRPr>
          </a:p>
          <a:p>
            <a:pPr algn="just">
              <a:lnSpc>
                <a:spcPct val="150000"/>
              </a:lnSpc>
              <a:spcBef>
                <a:spcPts val="1001"/>
              </a:spcBef>
              <a:buNone/>
            </a:pPr>
            <a:endParaRPr b="0" lang="en-US" sz="2000" spc="-1" strike="noStrike">
              <a:solidFill>
                <a:srgbClr val="000000"/>
              </a:solidFill>
              <a:latin typeface="Calibri"/>
            </a:endParaRPr>
          </a:p>
        </p:txBody>
      </p:sp>
      <p:sp>
        <p:nvSpPr>
          <p:cNvPr id="174"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Preprocessing</a:t>
            </a:r>
            <a:endParaRPr b="0" lang="en-US" sz="4400" spc="-1" strike="noStrike">
              <a:solidFill>
                <a:srgbClr val="000000"/>
              </a:solidFill>
              <a:latin typeface="Calibri"/>
            </a:endParaRPr>
          </a:p>
        </p:txBody>
      </p:sp>
      <p:sp>
        <p:nvSpPr>
          <p:cNvPr id="176"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pic>
        <p:nvPicPr>
          <p:cNvPr id="177" name="Content Placeholder 4" descr=""/>
          <p:cNvPicPr/>
          <p:nvPr/>
        </p:nvPicPr>
        <p:blipFill>
          <a:blip r:embed="rId1"/>
          <a:stretch/>
        </p:blipFill>
        <p:spPr>
          <a:xfrm>
            <a:off x="4410000" y="2536200"/>
            <a:ext cx="3371400" cy="1800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Feature Selection</a:t>
            </a:r>
            <a:endParaRPr b="0" lang="en-US" sz="4400" spc="-1" strike="noStrike">
              <a:solidFill>
                <a:srgbClr val="000000"/>
              </a:solidFill>
              <a:latin typeface="Calibri"/>
            </a:endParaRPr>
          </a:p>
        </p:txBody>
      </p:sp>
      <p:sp>
        <p:nvSpPr>
          <p:cNvPr id="179" name="PlaceHolder 2"/>
          <p:cNvSpPr>
            <a:spLocks noGrp="1"/>
          </p:cNvSpPr>
          <p:nvPr>
            <p:ph/>
          </p:nvPr>
        </p:nvSpPr>
        <p:spPr>
          <a:xfrm>
            <a:off x="515160" y="1690560"/>
            <a:ext cx="11165760" cy="467100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In this step, we can select the features from pre-processed data by using Pearson’s correlation.</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One of the measures used for feature selection is dependency measures. Many dependency based methods have been proposed.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main measure is Correlation based method. Pearson's Correlation method is used for finding the association between the continuous features and the class feature.</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Features with high correlation are more linearly dependent and hence have almost the same effect on the dependent variable.</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So, when two features have high correlation, we can drop one of the two features. </a:t>
            </a:r>
            <a:endParaRPr b="0" lang="en-US" sz="2000" spc="-1" strike="noStrike">
              <a:solidFill>
                <a:srgbClr val="000000"/>
              </a:solidFill>
              <a:latin typeface="Calibri"/>
            </a:endParaRPr>
          </a:p>
          <a:p>
            <a:pPr algn="just">
              <a:lnSpc>
                <a:spcPct val="150000"/>
              </a:lnSpc>
              <a:spcBef>
                <a:spcPts val="1001"/>
              </a:spcBef>
              <a:buNone/>
            </a:pPr>
            <a:endParaRPr b="0" lang="en-US" sz="2000" spc="-1" strike="noStrike">
              <a:solidFill>
                <a:srgbClr val="000000"/>
              </a:solidFill>
              <a:latin typeface="Calibri"/>
            </a:endParaRPr>
          </a:p>
        </p:txBody>
      </p:sp>
      <p:sp>
        <p:nvSpPr>
          <p:cNvPr id="180"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Feature Selection</a:t>
            </a:r>
            <a:endParaRPr b="0" lang="en-US" sz="4400" spc="-1" strike="noStrike">
              <a:solidFill>
                <a:srgbClr val="000000"/>
              </a:solidFill>
              <a:latin typeface="Calibri"/>
            </a:endParaRPr>
          </a:p>
        </p:txBody>
      </p:sp>
      <p:sp>
        <p:nvSpPr>
          <p:cNvPr id="182"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pic>
        <p:nvPicPr>
          <p:cNvPr id="183" name="Content Placeholder 4" descr=""/>
          <p:cNvPicPr/>
          <p:nvPr/>
        </p:nvPicPr>
        <p:blipFill>
          <a:blip r:embed="rId1"/>
          <a:stretch/>
        </p:blipFill>
        <p:spPr>
          <a:xfrm>
            <a:off x="3683520" y="2807640"/>
            <a:ext cx="4816800" cy="15195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150000"/>
              </a:lnSpc>
              <a:buNone/>
            </a:pPr>
            <a:r>
              <a:rPr b="1" lang="en-US" sz="4400" spc="-1" strike="noStrike">
                <a:solidFill>
                  <a:srgbClr val="000000"/>
                </a:solidFill>
                <a:latin typeface="Times New Roman"/>
              </a:rPr>
              <a:t>Data splitting </a:t>
            </a:r>
            <a:endParaRPr b="0" lang="en-US" sz="4400" spc="-1" strike="noStrike">
              <a:solidFill>
                <a:srgbClr val="000000"/>
              </a:solidFill>
              <a:latin typeface="Calibri"/>
            </a:endParaRPr>
          </a:p>
        </p:txBody>
      </p:sp>
      <p:sp>
        <p:nvSpPr>
          <p:cNvPr id="185" name="PlaceHolder 2"/>
          <p:cNvSpPr>
            <a:spLocks noGrp="1"/>
          </p:cNvSpPr>
          <p:nvPr>
            <p:ph/>
          </p:nvPr>
        </p:nvSpPr>
        <p:spPr>
          <a:xfrm>
            <a:off x="566640" y="1812960"/>
            <a:ext cx="11049840" cy="442008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0" lang="en-US" sz="2000" spc="-1" strike="noStrike">
                <a:solidFill>
                  <a:srgbClr val="000000"/>
                </a:solidFill>
                <a:latin typeface="Times New Roman"/>
              </a:rPr>
              <a:t>Data splitting is the act of partitioning available data into two portions, usually for cross-validator purposes.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One Portion of the data is used to develop a predictive model and the other to evaluate the model's performance.</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US" sz="2000" spc="-1" strike="noStrike">
                <a:solidFill>
                  <a:srgbClr val="000000"/>
                </a:solidFill>
                <a:latin typeface="Times New Roman"/>
              </a:rPr>
              <a:t>Separating data into training and testing sets is an important part of evaluating data mining models.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US" sz="2000" spc="-1" strike="noStrike">
                <a:solidFill>
                  <a:srgbClr val="000000"/>
                </a:solidFill>
                <a:latin typeface="Times New Roman"/>
              </a:rPr>
              <a:t>Typically, when you separate a data set into a training set and testing set, most of the data is used for training, and a smaller portion of the data is used for testing. </a:t>
            </a:r>
            <a:endParaRPr b="0" lang="en-US" sz="2000" spc="-1" strike="noStrike">
              <a:solidFill>
                <a:srgbClr val="000000"/>
              </a:solidFill>
              <a:latin typeface="Calibri"/>
            </a:endParaRPr>
          </a:p>
          <a:p>
            <a:pPr algn="just">
              <a:lnSpc>
                <a:spcPct val="150000"/>
              </a:lnSpc>
              <a:spcBef>
                <a:spcPts val="1001"/>
              </a:spcBef>
              <a:buNone/>
              <a:tabLst>
                <a:tab algn="l" pos="0"/>
              </a:tabLst>
            </a:pPr>
            <a:endParaRPr b="0" lang="en-US" sz="2000" spc="-1" strike="noStrike">
              <a:solidFill>
                <a:srgbClr val="000000"/>
              </a:solidFill>
              <a:latin typeface="Calibri"/>
            </a:endParaRPr>
          </a:p>
        </p:txBody>
      </p:sp>
      <p:sp>
        <p:nvSpPr>
          <p:cNvPr id="186"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150000"/>
              </a:lnSpc>
              <a:buNone/>
            </a:pPr>
            <a:r>
              <a:rPr b="1" lang="en-US" sz="4400" spc="-1" strike="noStrike">
                <a:solidFill>
                  <a:srgbClr val="000000"/>
                </a:solidFill>
                <a:latin typeface="Times New Roman"/>
              </a:rPr>
              <a:t>Data splitting </a:t>
            </a:r>
            <a:endParaRPr b="0" lang="en-US" sz="4400" spc="-1" strike="noStrike">
              <a:solidFill>
                <a:srgbClr val="000000"/>
              </a:solidFill>
              <a:latin typeface="Calibri"/>
            </a:endParaRPr>
          </a:p>
        </p:txBody>
      </p:sp>
      <p:sp>
        <p:nvSpPr>
          <p:cNvPr id="188"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pic>
        <p:nvPicPr>
          <p:cNvPr id="189" name="Content Placeholder 4" descr=""/>
          <p:cNvPicPr/>
          <p:nvPr/>
        </p:nvPicPr>
        <p:blipFill>
          <a:blip r:embed="rId1"/>
          <a:stretch/>
        </p:blipFill>
        <p:spPr>
          <a:xfrm>
            <a:off x="3735000" y="2537280"/>
            <a:ext cx="4664880" cy="2076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
        <p:nvSpPr>
          <p:cNvPr id="87" name="PlaceHolder 1"/>
          <p:cNvSpPr>
            <a:spLocks noGrp="1"/>
          </p:cNvSpPr>
          <p:nvPr>
            <p:ph type="title"/>
          </p:nvPr>
        </p:nvSpPr>
        <p:spPr>
          <a:xfrm>
            <a:off x="647280" y="2408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Abstract</a:t>
            </a:r>
            <a:endParaRPr b="0" lang="en-US" sz="4400" spc="-1" strike="noStrike">
              <a:solidFill>
                <a:srgbClr val="000000"/>
              </a:solidFill>
              <a:latin typeface="Calibri"/>
            </a:endParaRPr>
          </a:p>
        </p:txBody>
      </p:sp>
      <p:sp>
        <p:nvSpPr>
          <p:cNvPr id="88" name="PlaceHolder 2"/>
          <p:cNvSpPr>
            <a:spLocks noGrp="1"/>
          </p:cNvSpPr>
          <p:nvPr>
            <p:ph/>
          </p:nvPr>
        </p:nvSpPr>
        <p:spPr>
          <a:xfrm>
            <a:off x="458640" y="1358640"/>
            <a:ext cx="11363760" cy="5106240"/>
          </a:xfrm>
          <a:prstGeom prst="rect">
            <a:avLst/>
          </a:prstGeom>
          <a:noFill/>
          <a:ln w="0">
            <a:noFill/>
          </a:ln>
        </p:spPr>
        <p:txBody>
          <a:bodyPr anchor="t">
            <a:no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Accurate prediction of stock market returns is a very challenging task due to volatile and non-linear nature of the financial stock markets.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With the introduction of artificial intelligence and increased computational capabilities, programmed methods of prediction have proved to be more efficient in predicting stock prices.</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financial data: Open, High, Low and Close prices of stock are used for creating new variables which are used as inputs to the model.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models are evaluated using standard strategic indicators: RMSE and MAPE. The low values of these two indicators show that the models are efficient in predicting stock closing price.</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US" sz="2000" spc="-1" strike="noStrike">
                <a:solidFill>
                  <a:srgbClr val="000000"/>
                </a:solidFill>
                <a:latin typeface="Times New Roman"/>
              </a:rPr>
              <a:t>The system is developed the machine learning algorithm such as lasso regression and support vector regression.</a:t>
            </a:r>
            <a:endParaRPr b="0" lang="en-US" sz="2000" spc="-1" strike="noStrike">
              <a:solidFill>
                <a:srgbClr val="000000"/>
              </a:solidFill>
              <a:latin typeface="Calibri"/>
            </a:endParaRPr>
          </a:p>
          <a:p>
            <a:pPr algn="just">
              <a:lnSpc>
                <a:spcPct val="150000"/>
              </a:lnSpc>
              <a:spcBef>
                <a:spcPts val="1001"/>
              </a:spcBef>
              <a:buNone/>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Regression</a:t>
            </a:r>
            <a:endParaRPr b="0" lang="en-US" sz="4400" spc="-1" strike="noStrike">
              <a:solidFill>
                <a:srgbClr val="000000"/>
              </a:solidFill>
              <a:latin typeface="Calibri"/>
            </a:endParaRPr>
          </a:p>
        </p:txBody>
      </p:sp>
      <p:sp>
        <p:nvSpPr>
          <p:cNvPr id="191" name="PlaceHolder 2"/>
          <p:cNvSpPr>
            <a:spLocks noGrp="1"/>
          </p:cNvSpPr>
          <p:nvPr>
            <p:ph/>
          </p:nvPr>
        </p:nvSpPr>
        <p:spPr>
          <a:xfrm>
            <a:off x="642240" y="1690560"/>
            <a:ext cx="10906920" cy="4350960"/>
          </a:xfrm>
          <a:prstGeom prst="rect">
            <a:avLst/>
          </a:prstGeom>
          <a:noFill/>
          <a:ln w="0">
            <a:noFill/>
          </a:ln>
        </p:spPr>
        <p:txBody>
          <a:bodyPr anchor="t">
            <a:normAutofit fontScale="92000"/>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In our process, we have to implement the two machine learning algorithm such as lasso regression and support vector regression.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1" lang="en-IN" sz="2000" spc="-1" strike="noStrike">
                <a:solidFill>
                  <a:srgbClr val="000000"/>
                </a:solidFill>
                <a:latin typeface="Times New Roman"/>
              </a:rPr>
              <a:t>Support Vector Regression </a:t>
            </a:r>
            <a:r>
              <a:rPr b="0" lang="en-IN" sz="2000" spc="-1" strike="noStrike">
                <a:solidFill>
                  <a:srgbClr val="000000"/>
                </a:solidFill>
                <a:latin typeface="Times New Roman"/>
              </a:rPr>
              <a:t>is a supervised learning algorithm that is used to predict discrete values. Support Vector Regression uses the same principle as the SVMs.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basic idea behind SVR is to find the best fit line. In SVR, the best fit line is the hyper plane that has the maximum number of points.</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1" lang="en-IN" sz="2000" spc="-1" strike="noStrike">
                <a:solidFill>
                  <a:srgbClr val="000000"/>
                </a:solidFill>
                <a:latin typeface="Times New Roman"/>
              </a:rPr>
              <a:t>Lasso regression </a:t>
            </a:r>
            <a:r>
              <a:rPr b="0" lang="en-IN" sz="2000" spc="-1" strike="noStrike">
                <a:solidFill>
                  <a:srgbClr val="000000"/>
                </a:solidFill>
                <a:latin typeface="Times New Roman"/>
              </a:rPr>
              <a:t>is a type of linear regression that uses shrinkage. Shrinkage is where data values are shrunk towards a central point, like the mean.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lasso procedure encourages simple, sparse models (i.e. models with fewer parameters).</a:t>
            </a:r>
            <a:endParaRPr b="0" lang="en-US" sz="2000" spc="-1" strike="noStrike">
              <a:solidFill>
                <a:srgbClr val="000000"/>
              </a:solidFill>
              <a:latin typeface="Calibri"/>
            </a:endParaRPr>
          </a:p>
        </p:txBody>
      </p:sp>
      <p:sp>
        <p:nvSpPr>
          <p:cNvPr id="192"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Regression</a:t>
            </a:r>
            <a:endParaRPr b="0" lang="en-US" sz="4400" spc="-1" strike="noStrike">
              <a:solidFill>
                <a:srgbClr val="000000"/>
              </a:solidFill>
              <a:latin typeface="Calibri"/>
            </a:endParaRPr>
          </a:p>
        </p:txBody>
      </p:sp>
      <p:sp>
        <p:nvSpPr>
          <p:cNvPr id="194"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pic>
        <p:nvPicPr>
          <p:cNvPr id="195" name="Picture 4" descr=""/>
          <p:cNvPicPr/>
          <p:nvPr/>
        </p:nvPicPr>
        <p:blipFill>
          <a:blip r:embed="rId1"/>
          <a:stretch/>
        </p:blipFill>
        <p:spPr>
          <a:xfrm>
            <a:off x="1042560" y="2740680"/>
            <a:ext cx="4469040" cy="2320200"/>
          </a:xfrm>
          <a:prstGeom prst="rect">
            <a:avLst/>
          </a:prstGeom>
          <a:ln w="0">
            <a:noFill/>
          </a:ln>
        </p:spPr>
      </p:pic>
      <p:pic>
        <p:nvPicPr>
          <p:cNvPr id="196" name="Picture 5" descr=""/>
          <p:cNvPicPr/>
          <p:nvPr/>
        </p:nvPicPr>
        <p:blipFill>
          <a:blip r:embed="rId2"/>
          <a:stretch/>
        </p:blipFill>
        <p:spPr>
          <a:xfrm>
            <a:off x="7233120" y="2721600"/>
            <a:ext cx="4120560" cy="23392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Performance analysis</a:t>
            </a:r>
            <a:endParaRPr b="0" lang="en-US" sz="4400" spc="-1" strike="noStrike">
              <a:solidFill>
                <a:srgbClr val="000000"/>
              </a:solidFill>
              <a:latin typeface="Calibri"/>
            </a:endParaRPr>
          </a:p>
        </p:txBody>
      </p:sp>
      <p:sp>
        <p:nvSpPr>
          <p:cNvPr id="198"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Final Result will get generated based on the overall classification and prediction. The performance of this proposed approach is evaluated using some measures like,</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1" lang="en-IN" sz="2000" spc="-1" strike="noStrike">
                <a:solidFill>
                  <a:srgbClr val="000000"/>
                </a:solidFill>
                <a:latin typeface="Times New Roman"/>
              </a:rPr>
              <a:t>MAE: </a:t>
            </a:r>
            <a:r>
              <a:rPr b="0" lang="en-IN" sz="2000" spc="-1" strike="noStrike">
                <a:solidFill>
                  <a:srgbClr val="000000"/>
                </a:solidFill>
                <a:latin typeface="Times New Roman"/>
              </a:rPr>
              <a:t>In statistics, the mean absolute error (MAE) is a way to measure the accuracy of a given model. It is calculated as,</a:t>
            </a:r>
            <a:endParaRPr b="0" lang="en-US" sz="2000" spc="-1" strike="noStrike">
              <a:solidFill>
                <a:srgbClr val="000000"/>
              </a:solidFill>
              <a:latin typeface="Calibri"/>
            </a:endParaRPr>
          </a:p>
          <a:p>
            <a:pPr algn="just">
              <a:lnSpc>
                <a:spcPct val="150000"/>
              </a:lnSpc>
              <a:spcBef>
                <a:spcPts val="1001"/>
              </a:spcBef>
              <a:buNone/>
              <a:tabLst>
                <a:tab algn="l" pos="0"/>
              </a:tabLst>
            </a:pPr>
            <a:r>
              <a:rPr b="0" lang="en-IN" sz="2000" spc="-1" strike="noStrike">
                <a:solidFill>
                  <a:srgbClr val="000000"/>
                </a:solidFill>
                <a:latin typeface="Times New Roman"/>
              </a:rPr>
              <a:t>Σ: A Greek symbol that means “sum”</a:t>
            </a:r>
            <a:endParaRPr b="0" lang="en-US" sz="2000" spc="-1" strike="noStrike">
              <a:solidFill>
                <a:srgbClr val="000000"/>
              </a:solidFill>
              <a:latin typeface="Calibri"/>
            </a:endParaRPr>
          </a:p>
          <a:p>
            <a:pPr algn="just">
              <a:lnSpc>
                <a:spcPct val="150000"/>
              </a:lnSpc>
              <a:spcBef>
                <a:spcPts val="1001"/>
              </a:spcBef>
              <a:buNone/>
              <a:tabLst>
                <a:tab algn="l" pos="0"/>
              </a:tabLst>
            </a:pPr>
            <a:r>
              <a:rPr b="0" lang="en-IN" sz="2000" spc="-1" strike="noStrike">
                <a:solidFill>
                  <a:srgbClr val="000000"/>
                </a:solidFill>
                <a:latin typeface="Times New Roman"/>
              </a:rPr>
              <a:t>yi: The observed value for the ith observation</a:t>
            </a:r>
            <a:endParaRPr b="0" lang="en-US" sz="2000" spc="-1" strike="noStrike">
              <a:solidFill>
                <a:srgbClr val="000000"/>
              </a:solidFill>
              <a:latin typeface="Calibri"/>
            </a:endParaRPr>
          </a:p>
          <a:p>
            <a:pPr algn="just">
              <a:lnSpc>
                <a:spcPct val="150000"/>
              </a:lnSpc>
              <a:spcBef>
                <a:spcPts val="1001"/>
              </a:spcBef>
              <a:buNone/>
              <a:tabLst>
                <a:tab algn="l" pos="0"/>
              </a:tabLst>
            </a:pPr>
            <a:r>
              <a:rPr b="0" lang="en-IN" sz="2000" spc="-1" strike="noStrike">
                <a:solidFill>
                  <a:srgbClr val="000000"/>
                </a:solidFill>
                <a:latin typeface="Times New Roman"/>
              </a:rPr>
              <a:t>xi: The predicted value for the ith observation</a:t>
            </a:r>
            <a:endParaRPr b="0" lang="en-US" sz="2000" spc="-1" strike="noStrike">
              <a:solidFill>
                <a:srgbClr val="000000"/>
              </a:solidFill>
              <a:latin typeface="Calibri"/>
            </a:endParaRPr>
          </a:p>
          <a:p>
            <a:pPr algn="just">
              <a:lnSpc>
                <a:spcPct val="150000"/>
              </a:lnSpc>
              <a:spcBef>
                <a:spcPts val="1001"/>
              </a:spcBef>
              <a:buNone/>
              <a:tabLst>
                <a:tab algn="l" pos="0"/>
              </a:tabLst>
            </a:pPr>
            <a:r>
              <a:rPr b="0" lang="en-IN" sz="2000" spc="-1" strike="noStrike">
                <a:solidFill>
                  <a:srgbClr val="000000"/>
                </a:solidFill>
                <a:latin typeface="Times New Roman"/>
              </a:rPr>
              <a:t>n: The total number of observations</a:t>
            </a:r>
            <a:endParaRPr b="0" lang="en-US" sz="2000" spc="-1" strike="noStrike">
              <a:solidFill>
                <a:srgbClr val="000000"/>
              </a:solidFill>
              <a:latin typeface="Calibri"/>
            </a:endParaRPr>
          </a:p>
          <a:p>
            <a:pPr algn="just">
              <a:lnSpc>
                <a:spcPct val="150000"/>
              </a:lnSpc>
              <a:spcBef>
                <a:spcPts val="1001"/>
              </a:spcBef>
              <a:buNone/>
              <a:tabLst>
                <a:tab algn="l" pos="0"/>
              </a:tabLst>
            </a:pPr>
            <a:endParaRPr b="0" lang="en-US" sz="2000" spc="-1" strike="noStrike">
              <a:solidFill>
                <a:srgbClr val="000000"/>
              </a:solidFill>
              <a:latin typeface="Calibri"/>
            </a:endParaRPr>
          </a:p>
        </p:txBody>
      </p:sp>
      <p:sp>
        <p:nvSpPr>
          <p:cNvPr id="199"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
        <p:nvSpPr>
          <p:cNvPr id="200" name="Text Box 2"/>
          <p:cNvSpPr/>
          <p:nvPr/>
        </p:nvSpPr>
        <p:spPr>
          <a:xfrm>
            <a:off x="4327560" y="3522960"/>
            <a:ext cx="3258000" cy="417600"/>
          </a:xfrm>
          <a:prstGeom prst="rect">
            <a:avLst/>
          </a:prstGeom>
          <a:solidFill>
            <a:srgbClr val="ffffff"/>
          </a:solidFill>
          <a:ln w="9525">
            <a:solidFill>
              <a:srgbClr val="000000"/>
            </a:solidFill>
            <a:miter/>
          </a:ln>
        </p:spPr>
        <p:style>
          <a:lnRef idx="0"/>
          <a:fillRef idx="0"/>
          <a:effectRef idx="0"/>
          <a:fontRef idx="minor"/>
        </p:style>
        <p:txBody>
          <a:bodyPr anchor="t">
            <a:noAutofit/>
          </a:bodyPr>
          <a:p>
            <a:pPr algn="ctr">
              <a:lnSpc>
                <a:spcPct val="107000"/>
              </a:lnSpc>
              <a:spcAft>
                <a:spcPts val="799"/>
              </a:spcAft>
              <a:buNone/>
            </a:pPr>
            <a:r>
              <a:rPr b="1" lang="en-IN" sz="1400" spc="-1" strike="noStrike">
                <a:solidFill>
                  <a:srgbClr val="000000"/>
                </a:solidFill>
                <a:latin typeface="Times New Roman"/>
                <a:ea typeface="Times New Roman"/>
              </a:rPr>
              <a:t>MAE = (1/n) * Σ|y</a:t>
            </a:r>
            <a:r>
              <a:rPr b="1" lang="en-IN" sz="1400" spc="-1" strike="noStrike" baseline="-25000">
                <a:solidFill>
                  <a:srgbClr val="000000"/>
                </a:solidFill>
                <a:latin typeface="Times New Roman"/>
                <a:ea typeface="Times New Roman"/>
              </a:rPr>
              <a:t>i</a:t>
            </a:r>
            <a:r>
              <a:rPr b="1" lang="en-IN" sz="1400" spc="-1" strike="noStrike">
                <a:solidFill>
                  <a:srgbClr val="000000"/>
                </a:solidFill>
                <a:latin typeface="Times New Roman"/>
                <a:ea typeface="Times New Roman"/>
              </a:rPr>
              <a:t> – x</a:t>
            </a:r>
            <a:r>
              <a:rPr b="1" lang="en-IN" sz="1400" spc="-1" strike="noStrike" baseline="-25000">
                <a:solidFill>
                  <a:srgbClr val="000000"/>
                </a:solidFill>
                <a:latin typeface="Times New Roman"/>
                <a:ea typeface="Times New Roman"/>
              </a:rPr>
              <a:t>i</a:t>
            </a:r>
            <a:r>
              <a:rPr b="1" lang="en-IN" sz="1400" spc="-1" strike="noStrike">
                <a:solidFill>
                  <a:srgbClr val="000000"/>
                </a:solidFill>
                <a:latin typeface="Times New Roman"/>
                <a:ea typeface="Times New Roman"/>
              </a:rPr>
              <a:t>|</a:t>
            </a:r>
            <a:endParaRPr b="0" lang="en-IN" sz="1400" spc="-1" strike="noStrike">
              <a:latin typeface="Arial"/>
            </a:endParaRPr>
          </a:p>
          <a:p>
            <a:pPr>
              <a:lnSpc>
                <a:spcPct val="107000"/>
              </a:lnSpc>
              <a:spcAft>
                <a:spcPts val="799"/>
              </a:spcAft>
              <a:buNone/>
            </a:pPr>
            <a:r>
              <a:rPr b="0" lang="en-IN" sz="1100" spc="-1" strike="noStrike">
                <a:solidFill>
                  <a:srgbClr val="000000"/>
                </a:solidFill>
                <a:latin typeface="Calibri"/>
                <a:ea typeface="Calibri"/>
              </a:rPr>
              <a:t> </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Performance analysis</a:t>
            </a:r>
            <a:endParaRPr b="0" lang="en-US" sz="4400" spc="-1" strike="noStrike">
              <a:solidFill>
                <a:srgbClr val="000000"/>
              </a:solidFill>
              <a:latin typeface="Calibri"/>
            </a:endParaRPr>
          </a:p>
        </p:txBody>
      </p:sp>
      <p:sp>
        <p:nvSpPr>
          <p:cNvPr id="202"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1" lang="en-IN" sz="2000" spc="-1" strike="noStrike">
                <a:solidFill>
                  <a:srgbClr val="000000"/>
                </a:solidFill>
                <a:latin typeface="Times New Roman"/>
              </a:rPr>
              <a:t>MSE: </a:t>
            </a:r>
            <a:r>
              <a:rPr b="0" lang="en-IN" sz="2000" spc="-1" strike="noStrike">
                <a:solidFill>
                  <a:srgbClr val="000000"/>
                </a:solidFill>
                <a:latin typeface="Times New Roman"/>
              </a:rPr>
              <a:t>The mean squared error (MSE) is a common way to measure the prediction accuracy of a model. It is calculated as:</a:t>
            </a:r>
            <a:endParaRPr b="0" lang="en-US" sz="2000" spc="-1" strike="noStrike">
              <a:solidFill>
                <a:srgbClr val="000000"/>
              </a:solidFill>
              <a:latin typeface="Calibri"/>
            </a:endParaRPr>
          </a:p>
          <a:p>
            <a:pPr algn="just">
              <a:lnSpc>
                <a:spcPct val="150000"/>
              </a:lnSpc>
              <a:spcBef>
                <a:spcPts val="1001"/>
              </a:spcBef>
              <a:buNone/>
              <a:tabLst>
                <a:tab algn="l" pos="0"/>
              </a:tabLst>
            </a:pP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IN" sz="2000" spc="-1" strike="noStrike">
                <a:solidFill>
                  <a:srgbClr val="000000"/>
                </a:solidFill>
                <a:latin typeface="Times New Roman"/>
              </a:rPr>
              <a:t>Where:</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1" lang="en-IN" sz="2000" spc="-1" strike="noStrike">
                <a:solidFill>
                  <a:srgbClr val="000000"/>
                </a:solidFill>
                <a:latin typeface="Times New Roman"/>
              </a:rPr>
              <a:t>Σ</a:t>
            </a:r>
            <a:r>
              <a:rPr b="0" lang="en-IN" sz="2000" spc="-1" strike="noStrike">
                <a:solidFill>
                  <a:srgbClr val="000000"/>
                </a:solidFill>
                <a:latin typeface="Times New Roman"/>
              </a:rPr>
              <a:t> – a fancy symbol that means “sum”</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1" lang="en-IN" sz="2000" spc="-1" strike="noStrike">
                <a:solidFill>
                  <a:srgbClr val="000000"/>
                </a:solidFill>
                <a:latin typeface="Times New Roman"/>
              </a:rPr>
              <a:t>n</a:t>
            </a:r>
            <a:r>
              <a:rPr b="0" lang="en-IN" sz="2000" spc="-1" strike="noStrike">
                <a:solidFill>
                  <a:srgbClr val="000000"/>
                </a:solidFill>
                <a:latin typeface="Times New Roman"/>
              </a:rPr>
              <a:t> – sample size</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1" lang="en-IN" sz="2000" spc="-1" strike="noStrike">
                <a:solidFill>
                  <a:srgbClr val="000000"/>
                </a:solidFill>
                <a:latin typeface="Times New Roman"/>
              </a:rPr>
              <a:t>actual</a:t>
            </a:r>
            <a:r>
              <a:rPr b="0" lang="en-IN" sz="2000" spc="-1" strike="noStrike">
                <a:solidFill>
                  <a:srgbClr val="000000"/>
                </a:solidFill>
                <a:latin typeface="Times New Roman"/>
              </a:rPr>
              <a:t> – the actual data value</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1" lang="en-IN" sz="2000" spc="-1" strike="noStrike">
                <a:solidFill>
                  <a:srgbClr val="000000"/>
                </a:solidFill>
                <a:latin typeface="Times New Roman"/>
              </a:rPr>
              <a:t>forecast</a:t>
            </a:r>
            <a:r>
              <a:rPr b="0" lang="en-IN" sz="2000" spc="-1" strike="noStrike">
                <a:solidFill>
                  <a:srgbClr val="000000"/>
                </a:solidFill>
                <a:latin typeface="Times New Roman"/>
              </a:rPr>
              <a:t> – the predicted data value</a:t>
            </a:r>
            <a:endParaRPr b="0" lang="en-US" sz="2000" spc="-1" strike="noStrike">
              <a:solidFill>
                <a:srgbClr val="000000"/>
              </a:solidFill>
              <a:latin typeface="Calibri"/>
            </a:endParaRPr>
          </a:p>
          <a:p>
            <a:pPr algn="just">
              <a:lnSpc>
                <a:spcPct val="150000"/>
              </a:lnSpc>
              <a:spcBef>
                <a:spcPts val="1001"/>
              </a:spcBef>
              <a:buNone/>
              <a:tabLst>
                <a:tab algn="l" pos="0"/>
              </a:tabLst>
            </a:pPr>
            <a:endParaRPr b="0" lang="en-US" sz="2000" spc="-1" strike="noStrike">
              <a:solidFill>
                <a:srgbClr val="000000"/>
              </a:solidFill>
              <a:latin typeface="Calibri"/>
            </a:endParaRPr>
          </a:p>
        </p:txBody>
      </p:sp>
      <p:sp>
        <p:nvSpPr>
          <p:cNvPr id="203"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
        <p:nvSpPr>
          <p:cNvPr id="204" name="Text Box 276"/>
          <p:cNvSpPr/>
          <p:nvPr/>
        </p:nvSpPr>
        <p:spPr>
          <a:xfrm>
            <a:off x="3554640" y="3027600"/>
            <a:ext cx="4533120" cy="346320"/>
          </a:xfrm>
          <a:prstGeom prst="rect">
            <a:avLst/>
          </a:prstGeom>
          <a:solidFill>
            <a:srgbClr val="ffffff"/>
          </a:solidFill>
          <a:ln w="9525">
            <a:solidFill>
              <a:srgbClr val="000000"/>
            </a:solidFill>
            <a:miter/>
          </a:ln>
        </p:spPr>
        <p:style>
          <a:lnRef idx="0"/>
          <a:fillRef idx="0"/>
          <a:effectRef idx="0"/>
          <a:fontRef idx="minor"/>
        </p:style>
        <p:txBody>
          <a:bodyPr anchor="t">
            <a:noAutofit/>
          </a:bodyPr>
          <a:p>
            <a:pPr algn="ctr">
              <a:lnSpc>
                <a:spcPct val="107000"/>
              </a:lnSpc>
              <a:spcAft>
                <a:spcPts val="799"/>
              </a:spcAft>
              <a:buNone/>
            </a:pPr>
            <a:r>
              <a:rPr b="1" lang="en-IN" sz="1400" spc="-1" strike="noStrike">
                <a:solidFill>
                  <a:srgbClr val="000000"/>
                </a:solidFill>
                <a:latin typeface="Times New Roman"/>
                <a:ea typeface="Calibri"/>
              </a:rPr>
              <a:t>MSE </a:t>
            </a:r>
            <a:r>
              <a:rPr b="0" lang="en-IN" sz="1400" spc="-1" strike="noStrike">
                <a:solidFill>
                  <a:srgbClr val="000000"/>
                </a:solidFill>
                <a:latin typeface="Times New Roman"/>
                <a:ea typeface="Calibri"/>
              </a:rPr>
              <a:t>= (1/n) * Σ (actual – prediction)</a:t>
            </a:r>
            <a:r>
              <a:rPr b="0" lang="en-IN" sz="1400" spc="-1" strike="noStrike" baseline="30000">
                <a:solidFill>
                  <a:srgbClr val="000000"/>
                </a:solidFill>
                <a:latin typeface="Times New Roman"/>
                <a:ea typeface="Calibri"/>
              </a:rPr>
              <a:t> 2</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Prediction</a:t>
            </a:r>
            <a:endParaRPr b="0" lang="en-US" sz="4400" spc="-1" strike="noStrike">
              <a:solidFill>
                <a:srgbClr val="000000"/>
              </a:solidFill>
              <a:latin typeface="Calibri"/>
            </a:endParaRPr>
          </a:p>
        </p:txBody>
      </p:sp>
      <p:sp>
        <p:nvSpPr>
          <p:cNvPr id="206"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pic>
        <p:nvPicPr>
          <p:cNvPr id="207" name="Picture 4" descr=""/>
          <p:cNvPicPr/>
          <p:nvPr/>
        </p:nvPicPr>
        <p:blipFill>
          <a:blip r:embed="rId1"/>
          <a:stretch/>
        </p:blipFill>
        <p:spPr>
          <a:xfrm>
            <a:off x="972360" y="1812960"/>
            <a:ext cx="3962160" cy="3847680"/>
          </a:xfrm>
          <a:prstGeom prst="rect">
            <a:avLst/>
          </a:prstGeom>
          <a:ln w="0">
            <a:noFill/>
          </a:ln>
        </p:spPr>
      </p:pic>
      <p:pic>
        <p:nvPicPr>
          <p:cNvPr id="208" name="Picture 5" descr=""/>
          <p:cNvPicPr/>
          <p:nvPr/>
        </p:nvPicPr>
        <p:blipFill>
          <a:blip r:embed="rId2"/>
          <a:stretch/>
        </p:blipFill>
        <p:spPr>
          <a:xfrm>
            <a:off x="6553800" y="2061000"/>
            <a:ext cx="4799520" cy="33519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Prediction</a:t>
            </a:r>
            <a:endParaRPr b="0" lang="en-US" sz="4400" spc="-1" strike="noStrike">
              <a:solidFill>
                <a:srgbClr val="000000"/>
              </a:solidFill>
              <a:latin typeface="Calibri"/>
            </a:endParaRPr>
          </a:p>
        </p:txBody>
      </p:sp>
      <p:sp>
        <p:nvSpPr>
          <p:cNvPr id="210"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pic>
        <p:nvPicPr>
          <p:cNvPr id="211" name="Picture 6" descr=""/>
          <p:cNvPicPr/>
          <p:nvPr/>
        </p:nvPicPr>
        <p:blipFill>
          <a:blip r:embed="rId1"/>
          <a:stretch/>
        </p:blipFill>
        <p:spPr>
          <a:xfrm>
            <a:off x="3889800" y="1959120"/>
            <a:ext cx="4901040" cy="33519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709560" y="0"/>
            <a:ext cx="10515240" cy="1325160"/>
          </a:xfrm>
          <a:prstGeom prst="rect">
            <a:avLst/>
          </a:prstGeom>
          <a:noFill/>
          <a:ln w="0">
            <a:noFill/>
          </a:ln>
        </p:spPr>
        <p:txBody>
          <a:bodyPr anchor="ctr">
            <a:normAutofit/>
          </a:bodyPr>
          <a:p>
            <a:pPr algn="ctr">
              <a:lnSpc>
                <a:spcPct val="150000"/>
              </a:lnSpc>
              <a:buNone/>
            </a:pPr>
            <a:r>
              <a:rPr b="1" lang="en-US" sz="4400" spc="-1" strike="noStrike">
                <a:solidFill>
                  <a:srgbClr val="000000"/>
                </a:solidFill>
                <a:latin typeface="Times New Roman"/>
              </a:rPr>
              <a:t>System requirements</a:t>
            </a:r>
            <a:endParaRPr b="0" lang="en-US" sz="4400" spc="-1" strike="noStrike">
              <a:solidFill>
                <a:srgbClr val="000000"/>
              </a:solidFill>
              <a:latin typeface="Calibri"/>
            </a:endParaRPr>
          </a:p>
        </p:txBody>
      </p:sp>
      <p:sp>
        <p:nvSpPr>
          <p:cNvPr id="213" name="PlaceHolder 2"/>
          <p:cNvSpPr>
            <a:spLocks noGrp="1"/>
          </p:cNvSpPr>
          <p:nvPr>
            <p:ph/>
          </p:nvPr>
        </p:nvSpPr>
        <p:spPr>
          <a:xfrm>
            <a:off x="838080" y="1325520"/>
            <a:ext cx="10515240" cy="5371200"/>
          </a:xfrm>
          <a:prstGeom prst="rect">
            <a:avLst/>
          </a:prstGeom>
          <a:noFill/>
          <a:ln w="0">
            <a:noFill/>
          </a:ln>
        </p:spPr>
        <p:txBody>
          <a:bodyPr anchor="t">
            <a:normAutofit/>
          </a:bodyPr>
          <a:p>
            <a:pPr marL="228600" indent="-228600" algn="just">
              <a:lnSpc>
                <a:spcPct val="150000"/>
              </a:lnSpc>
              <a:spcBef>
                <a:spcPts val="1001"/>
              </a:spcBef>
              <a:buNone/>
              <a:tabLst>
                <a:tab algn="l" pos="0"/>
              </a:tabLst>
            </a:pPr>
            <a:r>
              <a:rPr b="1" lang="en-US" sz="2000" spc="-1" strike="noStrike">
                <a:solidFill>
                  <a:srgbClr val="000000"/>
                </a:solidFill>
                <a:latin typeface="Times New Roman"/>
              </a:rPr>
              <a:t>SOFTWARE REQUIREMENTS:</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tabLst>
                <a:tab algn="l" pos="0"/>
              </a:tabLst>
            </a:pPr>
            <a:r>
              <a:rPr b="0" lang="en-US" sz="2000" spc="-1" strike="noStrike">
                <a:solidFill>
                  <a:srgbClr val="000000"/>
                </a:solidFill>
                <a:latin typeface="Times New Roman"/>
              </a:rPr>
              <a:t>O/S                    :  Windows 7.</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tabLst>
                <a:tab algn="l" pos="0"/>
              </a:tabLst>
            </a:pPr>
            <a:r>
              <a:rPr b="0" lang="en-US" sz="2000" spc="-1" strike="noStrike">
                <a:solidFill>
                  <a:srgbClr val="000000"/>
                </a:solidFill>
                <a:latin typeface="Times New Roman"/>
              </a:rPr>
              <a:t>Language</a:t>
            </a:r>
            <a:r>
              <a:rPr b="0" lang="en-US" sz="2000" spc="-1" strike="noStrike">
                <a:solidFill>
                  <a:srgbClr val="000000"/>
                </a:solidFill>
                <a:latin typeface="Times New Roman"/>
              </a:rPr>
              <a:t>	</a:t>
            </a:r>
            <a:r>
              <a:rPr b="0" lang="en-US" sz="2000" spc="-1" strike="noStrike">
                <a:solidFill>
                  <a:srgbClr val="000000"/>
                </a:solidFill>
                <a:latin typeface="Times New Roman"/>
              </a:rPr>
              <a:t> :  Python</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tabLst>
                <a:tab algn="l" pos="0"/>
              </a:tabLst>
            </a:pPr>
            <a:r>
              <a:rPr b="0" lang="en-US" sz="2000" spc="-1" strike="noStrike">
                <a:solidFill>
                  <a:srgbClr val="000000"/>
                </a:solidFill>
                <a:latin typeface="Times New Roman"/>
              </a:rPr>
              <a:t>Front End          : Anaconda Navigator – Spyder</a:t>
            </a:r>
            <a:endParaRPr b="0" lang="en-US" sz="2000" spc="-1" strike="noStrike">
              <a:solidFill>
                <a:srgbClr val="000000"/>
              </a:solidFill>
              <a:latin typeface="Calibri"/>
            </a:endParaRPr>
          </a:p>
          <a:p>
            <a:pPr marL="228600" indent="-228600" algn="just">
              <a:lnSpc>
                <a:spcPct val="150000"/>
              </a:lnSpc>
              <a:spcBef>
                <a:spcPts val="1001"/>
              </a:spcBef>
              <a:buNone/>
              <a:tabLst>
                <a:tab algn="l" pos="0"/>
              </a:tabLst>
            </a:pPr>
            <a:r>
              <a:rPr b="1" lang="en-US" sz="2000" spc="-1" strike="noStrike">
                <a:solidFill>
                  <a:srgbClr val="000000"/>
                </a:solidFill>
                <a:latin typeface="Times New Roman"/>
              </a:rPr>
              <a:t>HARDWARE  REQUIREMENTS:</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tabLst>
                <a:tab algn="l" pos="0"/>
              </a:tabLst>
            </a:pPr>
            <a:r>
              <a:rPr b="0" lang="en-US" sz="2000" spc="-1" strike="noStrike">
                <a:solidFill>
                  <a:srgbClr val="000000"/>
                </a:solidFill>
                <a:latin typeface="Times New Roman"/>
              </a:rPr>
              <a:t>System</a:t>
            </a:r>
            <a:r>
              <a:rPr b="0" lang="en-US" sz="2000" spc="-1" strike="noStrike">
                <a:solidFill>
                  <a:srgbClr val="000000"/>
                </a:solidFill>
                <a:latin typeface="Times New Roman"/>
              </a:rPr>
              <a:t>	</a:t>
            </a:r>
            <a:r>
              <a:rPr b="0" lang="en-US" sz="2000" spc="-1" strike="noStrike">
                <a:solidFill>
                  <a:srgbClr val="000000"/>
                </a:solidFill>
                <a:latin typeface="Times New Roman"/>
              </a:rPr>
              <a:t>:   Pentium IV 2.4 GHz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tabLst>
                <a:tab algn="l" pos="0"/>
              </a:tabLst>
            </a:pPr>
            <a:r>
              <a:rPr b="0" lang="en-US" sz="2000" spc="-1" strike="noStrike">
                <a:solidFill>
                  <a:srgbClr val="000000"/>
                </a:solidFill>
                <a:latin typeface="Times New Roman"/>
              </a:rPr>
              <a:t>Hard Disk</a:t>
            </a:r>
            <a:r>
              <a:rPr b="0" lang="en-US" sz="2000" spc="-1" strike="noStrike">
                <a:solidFill>
                  <a:srgbClr val="000000"/>
                </a:solidFill>
                <a:latin typeface="Times New Roman"/>
              </a:rPr>
              <a:t>	</a:t>
            </a:r>
            <a:r>
              <a:rPr b="0" lang="en-US" sz="2000" spc="-1" strike="noStrike">
                <a:solidFill>
                  <a:srgbClr val="000000"/>
                </a:solidFill>
                <a:latin typeface="Times New Roman"/>
              </a:rPr>
              <a:t>:   200 GB</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tabLst>
                <a:tab algn="l" pos="0"/>
              </a:tabLst>
            </a:pPr>
            <a:r>
              <a:rPr b="0" lang="en-US" sz="2000" spc="-1" strike="noStrike">
                <a:solidFill>
                  <a:srgbClr val="000000"/>
                </a:solidFill>
                <a:latin typeface="Times New Roman"/>
              </a:rPr>
              <a:t>Ram</a:t>
            </a:r>
            <a:r>
              <a:rPr b="0" lang="en-US" sz="2000" spc="-1" strike="noStrike">
                <a:solidFill>
                  <a:srgbClr val="000000"/>
                </a:solidFill>
                <a:latin typeface="Times New Roman"/>
              </a:rPr>
              <a:t>	</a:t>
            </a:r>
            <a:r>
              <a:rPr b="0" lang="en-US" sz="2000" spc="-1" strike="noStrike">
                <a:solidFill>
                  <a:srgbClr val="000000"/>
                </a:solidFill>
                <a:latin typeface="Times New Roman"/>
              </a:rPr>
              <a:t>	</a:t>
            </a:r>
            <a:r>
              <a:rPr b="0" lang="en-US" sz="2000" spc="-1" strike="noStrike">
                <a:solidFill>
                  <a:srgbClr val="000000"/>
                </a:solidFill>
                <a:latin typeface="Times New Roman"/>
              </a:rPr>
              <a:t>:      4GB</a:t>
            </a:r>
            <a:endParaRPr b="0" lang="en-US" sz="2000" spc="-1" strike="noStrike">
              <a:solidFill>
                <a:srgbClr val="000000"/>
              </a:solidFill>
              <a:latin typeface="Calibri"/>
            </a:endParaRPr>
          </a:p>
        </p:txBody>
      </p:sp>
      <p:sp>
        <p:nvSpPr>
          <p:cNvPr id="214" name="Rectangle 5"/>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529920" y="367200"/>
            <a:ext cx="11215440" cy="778680"/>
          </a:xfrm>
          <a:prstGeom prst="rect">
            <a:avLst/>
          </a:prstGeom>
          <a:noFill/>
          <a:ln w="0">
            <a:noFill/>
          </a:ln>
        </p:spPr>
        <p:txBody>
          <a:bodyPr anchor="ctr">
            <a:normAutofit/>
          </a:bodyPr>
          <a:p>
            <a:pPr>
              <a:lnSpc>
                <a:spcPct val="90000"/>
              </a:lnSpc>
              <a:buNone/>
            </a:pPr>
            <a:r>
              <a:rPr b="1" lang="en-US" sz="4400" spc="-1" strike="noStrike">
                <a:solidFill>
                  <a:srgbClr val="000000"/>
                </a:solidFill>
                <a:latin typeface="Times New Roman"/>
              </a:rPr>
              <a:t>Literature survey</a:t>
            </a:r>
            <a:endParaRPr b="0" lang="en-US" sz="4400" spc="-1" strike="noStrike">
              <a:solidFill>
                <a:srgbClr val="000000"/>
              </a:solidFill>
              <a:latin typeface="Calibri"/>
            </a:endParaRPr>
          </a:p>
        </p:txBody>
      </p:sp>
      <p:graphicFrame>
        <p:nvGraphicFramePr>
          <p:cNvPr id="216" name="Table 3"/>
          <p:cNvGraphicFramePr/>
          <p:nvPr/>
        </p:nvGraphicFramePr>
        <p:xfrm>
          <a:off x="428760" y="1267200"/>
          <a:ext cx="11368080" cy="5262120"/>
        </p:xfrm>
        <a:graphic>
          <a:graphicData uri="http://schemas.openxmlformats.org/drawingml/2006/table">
            <a:tbl>
              <a:tblPr/>
              <a:tblGrid>
                <a:gridCol w="2144880"/>
                <a:gridCol w="2144880"/>
                <a:gridCol w="2144880"/>
                <a:gridCol w="2144880"/>
                <a:gridCol w="2788560"/>
              </a:tblGrid>
              <a:tr h="455760">
                <a:tc>
                  <a:txBody>
                    <a:bodyPr anchor="t">
                      <a:noAutofit/>
                    </a:bodyPr>
                    <a:p>
                      <a:pPr algn="ctr">
                        <a:lnSpc>
                          <a:spcPct val="100000"/>
                        </a:lnSpc>
                        <a:buNone/>
                      </a:pPr>
                      <a:r>
                        <a:rPr b="0" lang="en-US" sz="1800" spc="-1" strike="noStrike">
                          <a:solidFill>
                            <a:srgbClr val="ffffff"/>
                          </a:solidFill>
                          <a:latin typeface="Times New Roman"/>
                        </a:rPr>
                        <a:t>Title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Year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Author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Methology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Merits/demerits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r>
              <a:tr h="4806360">
                <a:tc>
                  <a:txBody>
                    <a:bodyPr anchor="t">
                      <a:noAutofit/>
                    </a:bodyPr>
                    <a:p>
                      <a:pPr algn="just">
                        <a:lnSpc>
                          <a:spcPct val="100000"/>
                        </a:lnSpc>
                        <a:buNone/>
                      </a:pPr>
                      <a:r>
                        <a:rPr b="1" lang="en-IN" sz="1600" spc="-1" strike="noStrike">
                          <a:solidFill>
                            <a:srgbClr val="000000"/>
                          </a:solidFill>
                          <a:latin typeface="Times New Roman"/>
                        </a:rPr>
                        <a:t>Stock Closing Price Prediction using Machine Learning Techniques</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US" sz="1600" spc="-1" strike="noStrike">
                          <a:solidFill>
                            <a:srgbClr val="000000"/>
                          </a:solidFill>
                          <a:latin typeface="Times New Roman"/>
                        </a:rPr>
                        <a:t>2020</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Mehar Vijha , Deeksha Chandolab, Vinay Anand Tikkiwalb, Arun Kumarc</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With the introduction of artificial intelligence and increased computational capabilities, programmed methods of prediction have proved to be more efficient in predicting stock prices. In this work, Artificial Neural Network and Random Forest techniques have been utilized for predicting the next day closing price for five companies belonging to different sectors of operation. </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It prove to be highly useful for making stock market movements</a:t>
                      </a:r>
                      <a:endParaRPr b="0" lang="en-IN" sz="1600" spc="-1" strike="noStrike">
                        <a:latin typeface="Arial"/>
                      </a:endParaRPr>
                    </a:p>
                    <a:p>
                      <a:pPr algn="just">
                        <a:lnSpc>
                          <a:spcPct val="100000"/>
                        </a:lnSpc>
                        <a:buNone/>
                      </a:pPr>
                      <a:endParaRPr b="0" lang="en-IN" sz="1600" spc="-1" strike="noStrike">
                        <a:latin typeface="Arial"/>
                      </a:endParaRPr>
                    </a:p>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To obtain higher accuracy in the predicted price value.</a:t>
                      </a:r>
                      <a:endParaRPr b="0" lang="en-IN" sz="1600" spc="-1" strike="noStrike">
                        <a:latin typeface="Arial"/>
                      </a:endParaRPr>
                    </a:p>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The noise in stock market data is usually quite high</a:t>
                      </a:r>
                      <a:endParaRPr b="0" lang="en-IN" sz="1600" spc="-1" strike="noStrike">
                        <a:latin typeface="Arial"/>
                      </a:endParaRPr>
                    </a:p>
                    <a:p>
                      <a:pPr algn="just">
                        <a:lnSpc>
                          <a:spcPct val="100000"/>
                        </a:lnSpc>
                        <a:buNone/>
                      </a:pPr>
                      <a:endParaRPr b="0" lang="en-IN" sz="1600" spc="-1" strike="noStrike">
                        <a:latin typeface="Arial"/>
                      </a:endParaRPr>
                    </a:p>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Complexity is high </a:t>
                      </a:r>
                      <a:endParaRPr b="0" lang="en-IN" sz="1600" spc="-1" strike="noStrike">
                        <a:latin typeface="Arial"/>
                      </a:endParaRPr>
                    </a:p>
                    <a:p>
                      <a:pPr algn="just">
                        <a:lnSpc>
                          <a:spcPct val="100000"/>
                        </a:lnSpc>
                        <a:buNone/>
                      </a:pP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r>
            </a:tbl>
          </a:graphicData>
        </a:graphic>
      </p:graphicFrame>
      <p:sp>
        <p:nvSpPr>
          <p:cNvPr id="217" name="Rectangle 4"/>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687960" y="352080"/>
            <a:ext cx="10825560" cy="1154160"/>
          </a:xfrm>
          <a:prstGeom prst="rect">
            <a:avLst/>
          </a:prstGeom>
          <a:noFill/>
          <a:ln w="0">
            <a:noFill/>
          </a:ln>
        </p:spPr>
        <p:txBody>
          <a:bodyPr anchor="ctr">
            <a:normAutofit/>
          </a:bodyPr>
          <a:p>
            <a:pPr>
              <a:lnSpc>
                <a:spcPct val="90000"/>
              </a:lnSpc>
              <a:buNone/>
            </a:pPr>
            <a:r>
              <a:rPr b="1" lang="en-US" sz="4400" spc="-1" strike="noStrike">
                <a:solidFill>
                  <a:srgbClr val="000000"/>
                </a:solidFill>
                <a:latin typeface="Times New Roman"/>
              </a:rPr>
              <a:t>Literature survey</a:t>
            </a:r>
            <a:endParaRPr b="0" lang="en-US" sz="4400" spc="-1" strike="noStrike">
              <a:solidFill>
                <a:srgbClr val="000000"/>
              </a:solidFill>
              <a:latin typeface="Calibri"/>
            </a:endParaRPr>
          </a:p>
        </p:txBody>
      </p:sp>
      <p:graphicFrame>
        <p:nvGraphicFramePr>
          <p:cNvPr id="219" name="Table 3"/>
          <p:cNvGraphicFramePr/>
          <p:nvPr/>
        </p:nvGraphicFramePr>
        <p:xfrm>
          <a:off x="529920" y="1506960"/>
          <a:ext cx="11266560" cy="4970880"/>
        </p:xfrm>
        <a:graphic>
          <a:graphicData uri="http://schemas.openxmlformats.org/drawingml/2006/table">
            <a:tbl>
              <a:tblPr/>
              <a:tblGrid>
                <a:gridCol w="2253240"/>
                <a:gridCol w="2253240"/>
                <a:gridCol w="2253240"/>
                <a:gridCol w="2253240"/>
                <a:gridCol w="2253600"/>
              </a:tblGrid>
              <a:tr h="649440">
                <a:tc>
                  <a:txBody>
                    <a:bodyPr anchor="t">
                      <a:noAutofit/>
                    </a:bodyPr>
                    <a:p>
                      <a:pPr algn="ctr">
                        <a:lnSpc>
                          <a:spcPct val="100000"/>
                        </a:lnSpc>
                        <a:buNone/>
                      </a:pPr>
                      <a:r>
                        <a:rPr b="0" lang="en-US" sz="1800" spc="-1" strike="noStrike">
                          <a:solidFill>
                            <a:srgbClr val="ffffff"/>
                          </a:solidFill>
                          <a:latin typeface="Times New Roman"/>
                        </a:rPr>
                        <a:t>Title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Year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Author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Methology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Merits/demerits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r>
              <a:tr h="4321440">
                <a:tc>
                  <a:txBody>
                    <a:bodyPr anchor="t">
                      <a:noAutofit/>
                    </a:bodyPr>
                    <a:p>
                      <a:pPr algn="just">
                        <a:lnSpc>
                          <a:spcPct val="100000"/>
                        </a:lnSpc>
                        <a:buNone/>
                      </a:pPr>
                      <a:r>
                        <a:rPr b="1" lang="en-IN" sz="1600" spc="-1" strike="noStrike">
                          <a:solidFill>
                            <a:srgbClr val="000000"/>
                          </a:solidFill>
                          <a:latin typeface="Times New Roman"/>
                        </a:rPr>
                        <a:t>Computational Intelligence Techniques Used for Stock Market    Prediction: A Systematic Review</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US" sz="1600" spc="-1" strike="noStrike">
                          <a:solidFill>
                            <a:srgbClr val="000000"/>
                          </a:solidFill>
                          <a:latin typeface="Times New Roman"/>
                        </a:rPr>
                        <a:t>2020</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pl-PL" sz="1600" spc="-1" strike="noStrike">
                          <a:solidFill>
                            <a:srgbClr val="000000"/>
                          </a:solidFill>
                          <a:latin typeface="Times New Roman"/>
                        </a:rPr>
                        <a:t>S. Zavadzki; M. Kleina; F. Drozda; M. Marques</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With the advancement of various computational techniques and the growing search for assertive predictive models, computational intelligence methods have attracted much attention. They are data-based methodologies and mainly include fuzzy logic, artificial neural networks and evolutionary computation.</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Hybrid articles were collected from four large databases.</a:t>
                      </a:r>
                      <a:endParaRPr b="0" lang="en-IN" sz="1600" spc="-1" strike="noStrike">
                        <a:latin typeface="Arial"/>
                      </a:endParaRPr>
                    </a:p>
                    <a:p>
                      <a:pPr>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It remove duplicated articles</a:t>
                      </a:r>
                      <a:endParaRPr b="0" lang="en-IN" sz="1600" spc="-1" strike="noStrike">
                        <a:latin typeface="Arial"/>
                      </a:endParaRPr>
                    </a:p>
                    <a:p>
                      <a:pPr>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Prediction of stock is improper </a:t>
                      </a:r>
                      <a:endParaRPr b="0" lang="en-IN" sz="1600" spc="-1" strike="noStrike">
                        <a:latin typeface="Arial"/>
                      </a:endParaRPr>
                    </a:p>
                    <a:p>
                      <a:pPr>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It occurred low accuracy</a:t>
                      </a:r>
                      <a:endParaRPr b="0" lang="en-IN" sz="1600" spc="-1" strike="noStrike">
                        <a:latin typeface="Arial"/>
                      </a:endParaRPr>
                    </a:p>
                    <a:p>
                      <a:pPr>
                        <a:lnSpc>
                          <a:spcPct val="100000"/>
                        </a:lnSpc>
                        <a:buNone/>
                      </a:pP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r>
            </a:tbl>
          </a:graphicData>
        </a:graphic>
      </p:graphicFrame>
      <p:sp>
        <p:nvSpPr>
          <p:cNvPr id="220" name="Rectangle 4"/>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89240" y="365040"/>
            <a:ext cx="11294280" cy="1180080"/>
          </a:xfrm>
          <a:prstGeom prst="rect">
            <a:avLst/>
          </a:prstGeom>
          <a:noFill/>
          <a:ln w="0">
            <a:noFill/>
          </a:ln>
        </p:spPr>
        <p:txBody>
          <a:bodyPr anchor="ctr">
            <a:normAutofit/>
          </a:bodyPr>
          <a:p>
            <a:pPr>
              <a:lnSpc>
                <a:spcPct val="90000"/>
              </a:lnSpc>
              <a:buNone/>
            </a:pPr>
            <a:r>
              <a:rPr b="1" lang="en-US" sz="4400" spc="-1" strike="noStrike">
                <a:solidFill>
                  <a:srgbClr val="000000"/>
                </a:solidFill>
                <a:latin typeface="Times New Roman"/>
              </a:rPr>
              <a:t>Literature survey</a:t>
            </a:r>
            <a:endParaRPr b="0" lang="en-US" sz="4400" spc="-1" strike="noStrike">
              <a:solidFill>
                <a:srgbClr val="000000"/>
              </a:solidFill>
              <a:latin typeface="Calibri"/>
            </a:endParaRPr>
          </a:p>
        </p:txBody>
      </p:sp>
      <p:graphicFrame>
        <p:nvGraphicFramePr>
          <p:cNvPr id="222" name="Table 3"/>
          <p:cNvGraphicFramePr/>
          <p:nvPr/>
        </p:nvGraphicFramePr>
        <p:xfrm>
          <a:off x="489240" y="1667880"/>
          <a:ext cx="11294280" cy="4602240"/>
        </p:xfrm>
        <a:graphic>
          <a:graphicData uri="http://schemas.openxmlformats.org/drawingml/2006/table">
            <a:tbl>
              <a:tblPr/>
              <a:tblGrid>
                <a:gridCol w="2258640"/>
                <a:gridCol w="2258640"/>
                <a:gridCol w="2258640"/>
                <a:gridCol w="2258640"/>
                <a:gridCol w="2259720"/>
              </a:tblGrid>
              <a:tr h="601200">
                <a:tc>
                  <a:txBody>
                    <a:bodyPr anchor="t">
                      <a:noAutofit/>
                    </a:bodyPr>
                    <a:p>
                      <a:pPr algn="ctr">
                        <a:lnSpc>
                          <a:spcPct val="100000"/>
                        </a:lnSpc>
                        <a:buNone/>
                      </a:pPr>
                      <a:r>
                        <a:rPr b="0" lang="en-US" sz="1800" spc="-1" strike="noStrike">
                          <a:solidFill>
                            <a:srgbClr val="ffffff"/>
                          </a:solidFill>
                          <a:latin typeface="Times New Roman"/>
                        </a:rPr>
                        <a:t>Title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Year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Author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Methology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Merits/demerits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r>
              <a:tr h="4001040">
                <a:tc>
                  <a:txBody>
                    <a:bodyPr anchor="t">
                      <a:noAutofit/>
                    </a:bodyPr>
                    <a:p>
                      <a:pPr algn="just">
                        <a:lnSpc>
                          <a:spcPct val="100000"/>
                        </a:lnSpc>
                        <a:buNone/>
                      </a:pPr>
                      <a:r>
                        <a:rPr b="1" lang="en-IN" sz="1600" spc="-1" strike="noStrike">
                          <a:solidFill>
                            <a:srgbClr val="000000"/>
                          </a:solidFill>
                          <a:latin typeface="Times New Roman"/>
                        </a:rPr>
                        <a:t>Predicting Stock Market Trends Using Machine Learning and Deep         Learning Algorithms Via Continuous and Binary Data; a Comparative Analysis</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US" sz="1600" spc="-1" strike="noStrike">
                          <a:solidFill>
                            <a:srgbClr val="000000"/>
                          </a:solidFill>
                          <a:latin typeface="Times New Roman"/>
                        </a:rPr>
                        <a:t>2020</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MOJTABA NABIPOUR1, POOYAN NAYYERI, HAMED JABANI3 ,SHAHAB S</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This study compares nine machine learning models (Decision Tree, Random Forest, Adaptive Boosting (Adaboost), eXtreme Gradient Boosting (XGBoost), Support Vector Classifier (SVC), Naïve Bayes, K-Nearest Neighbors (KNN), Logistic Regression and Artificial Neural Network (ANN)) </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On the contrary, constructing over-complex trees that cause over fitting.</a:t>
                      </a:r>
                      <a:endParaRPr b="0" lang="en-IN" sz="1600" spc="-1" strike="noStrike">
                        <a:latin typeface="Arial"/>
                      </a:endParaRPr>
                    </a:p>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Over-complex trees that cause over fitting is a typical disadvantage.</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r>
            </a:tbl>
          </a:graphicData>
        </a:graphic>
      </p:graphicFrame>
      <p:sp>
        <p:nvSpPr>
          <p:cNvPr id="223" name="Rectangle 4"/>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IN" sz="4400" spc="-1" strike="noStrike">
                <a:solidFill>
                  <a:srgbClr val="000000"/>
                </a:solidFill>
                <a:latin typeface="Times New Roman"/>
              </a:rPr>
              <a:t>Objectives</a:t>
            </a:r>
            <a:endParaRPr b="0" lang="en-US" sz="44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anchor="t">
            <a:normAutofit/>
          </a:bodyPr>
          <a:p>
            <a:pPr algn="just">
              <a:lnSpc>
                <a:spcPct val="150000"/>
              </a:lnSpc>
              <a:spcBef>
                <a:spcPts val="1001"/>
              </a:spcBef>
              <a:buNone/>
              <a:tabLst>
                <a:tab algn="l" pos="0"/>
              </a:tabLst>
            </a:pPr>
            <a:r>
              <a:rPr b="0" lang="en-IN" sz="2000" spc="-1" strike="noStrike">
                <a:solidFill>
                  <a:srgbClr val="000000"/>
                </a:solidFill>
                <a:latin typeface="Times New Roman"/>
              </a:rPr>
              <a:t>The main objective of our project is,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tabLst>
                <a:tab algn="l" pos="0"/>
              </a:tabLst>
            </a:pPr>
            <a:r>
              <a:rPr b="0" lang="en-US" sz="2000" spc="-1" strike="noStrike">
                <a:solidFill>
                  <a:srgbClr val="000000"/>
                </a:solidFill>
                <a:latin typeface="Times New Roman"/>
              </a:rPr>
              <a:t>To forecast or to predict the stock price effectively.</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tabLst>
                <a:tab algn="l" pos="0"/>
              </a:tabLst>
            </a:pPr>
            <a:r>
              <a:rPr b="0" lang="en-US" sz="2000" spc="-1" strike="noStrike">
                <a:solidFill>
                  <a:srgbClr val="000000"/>
                </a:solidFill>
                <a:latin typeface="Times New Roman"/>
              </a:rPr>
              <a:t>To implement the different machine learning algorithms for better performance.</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tabLst>
                <a:tab algn="l" pos="0"/>
              </a:tabLst>
            </a:pPr>
            <a:r>
              <a:rPr b="0" lang="en-US" sz="2000" spc="-1" strike="noStrike">
                <a:solidFill>
                  <a:srgbClr val="000000"/>
                </a:solidFill>
                <a:latin typeface="Times New Roman"/>
              </a:rPr>
              <a:t>To enhance the overall performance for classification algorithms. </a:t>
            </a:r>
            <a:endParaRPr b="0" lang="en-US" sz="2000" spc="-1" strike="noStrike">
              <a:solidFill>
                <a:srgbClr val="000000"/>
              </a:solidFill>
              <a:latin typeface="Calibri"/>
            </a:endParaRPr>
          </a:p>
        </p:txBody>
      </p:sp>
      <p:sp>
        <p:nvSpPr>
          <p:cNvPr id="91"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489240" y="365040"/>
            <a:ext cx="11294280" cy="1180080"/>
          </a:xfrm>
          <a:prstGeom prst="rect">
            <a:avLst/>
          </a:prstGeom>
          <a:noFill/>
          <a:ln w="0">
            <a:noFill/>
          </a:ln>
        </p:spPr>
        <p:txBody>
          <a:bodyPr anchor="ctr">
            <a:normAutofit/>
          </a:bodyPr>
          <a:p>
            <a:pPr>
              <a:lnSpc>
                <a:spcPct val="90000"/>
              </a:lnSpc>
              <a:buNone/>
            </a:pPr>
            <a:r>
              <a:rPr b="1" lang="en-US" sz="4400" spc="-1" strike="noStrike">
                <a:solidFill>
                  <a:srgbClr val="000000"/>
                </a:solidFill>
                <a:latin typeface="Times New Roman"/>
              </a:rPr>
              <a:t>Literature survey</a:t>
            </a:r>
            <a:endParaRPr b="0" lang="en-US" sz="4400" spc="-1" strike="noStrike">
              <a:solidFill>
                <a:srgbClr val="000000"/>
              </a:solidFill>
              <a:latin typeface="Calibri"/>
            </a:endParaRPr>
          </a:p>
        </p:txBody>
      </p:sp>
      <p:graphicFrame>
        <p:nvGraphicFramePr>
          <p:cNvPr id="225" name="Table 3"/>
          <p:cNvGraphicFramePr/>
          <p:nvPr/>
        </p:nvGraphicFramePr>
        <p:xfrm>
          <a:off x="489240" y="1667880"/>
          <a:ext cx="11294280" cy="4602240"/>
        </p:xfrm>
        <a:graphic>
          <a:graphicData uri="http://schemas.openxmlformats.org/drawingml/2006/table">
            <a:tbl>
              <a:tblPr/>
              <a:tblGrid>
                <a:gridCol w="2258640"/>
                <a:gridCol w="2258640"/>
                <a:gridCol w="2258640"/>
                <a:gridCol w="2258640"/>
                <a:gridCol w="2259720"/>
              </a:tblGrid>
              <a:tr h="601200">
                <a:tc>
                  <a:txBody>
                    <a:bodyPr anchor="t">
                      <a:noAutofit/>
                    </a:bodyPr>
                    <a:p>
                      <a:pPr algn="ctr">
                        <a:lnSpc>
                          <a:spcPct val="100000"/>
                        </a:lnSpc>
                        <a:buNone/>
                      </a:pPr>
                      <a:r>
                        <a:rPr b="0" lang="en-US" sz="1800" spc="-1" strike="noStrike">
                          <a:solidFill>
                            <a:srgbClr val="ffffff"/>
                          </a:solidFill>
                          <a:latin typeface="Times New Roman"/>
                        </a:rPr>
                        <a:t>Title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Year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Author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Methology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Merits/demerits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r>
              <a:tr h="4001040">
                <a:tc>
                  <a:txBody>
                    <a:bodyPr anchor="t">
                      <a:noAutofit/>
                    </a:bodyPr>
                    <a:p>
                      <a:pPr algn="just">
                        <a:lnSpc>
                          <a:spcPct val="100000"/>
                        </a:lnSpc>
                        <a:buNone/>
                      </a:pPr>
                      <a:r>
                        <a:rPr b="1" lang="en-IN" sz="1600" spc="-1" strike="noStrike">
                          <a:solidFill>
                            <a:srgbClr val="000000"/>
                          </a:solidFill>
                          <a:latin typeface="Times New Roman"/>
                        </a:rPr>
                        <a:t>An innovative neural network approach for stock market prediction</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US" sz="1600" spc="-1" strike="noStrike">
                          <a:solidFill>
                            <a:srgbClr val="000000"/>
                          </a:solidFill>
                          <a:latin typeface="Times New Roman"/>
                        </a:rPr>
                        <a:t>2018</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Xiongwen Pang1 • Yanqiang Zhou1 • Pan Wang1 • Weiwei Lin2 • Victor Chang</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This paper aims to develop an innovative neural network approach to      achieve better stock market predictions. Data were obtained from the live stock market for real-time and off-line analysis and results of visualizations and analytics to demonstrate Internet of Multimedia of Things for stock analysis. </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The accuracy of two models is high.</a:t>
                      </a:r>
                      <a:endParaRPr b="0" lang="en-IN" sz="1600" spc="-1" strike="noStrike">
                        <a:latin typeface="Arial"/>
                      </a:endParaRPr>
                    </a:p>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Encoder to predict the stock market is low.</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r>
            </a:tbl>
          </a:graphicData>
        </a:graphic>
      </p:graphicFrame>
      <p:sp>
        <p:nvSpPr>
          <p:cNvPr id="226" name="Rectangle 4"/>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89240" y="365040"/>
            <a:ext cx="11294280" cy="1180080"/>
          </a:xfrm>
          <a:prstGeom prst="rect">
            <a:avLst/>
          </a:prstGeom>
          <a:noFill/>
          <a:ln w="0">
            <a:noFill/>
          </a:ln>
        </p:spPr>
        <p:txBody>
          <a:bodyPr anchor="ctr">
            <a:normAutofit/>
          </a:bodyPr>
          <a:p>
            <a:pPr>
              <a:lnSpc>
                <a:spcPct val="90000"/>
              </a:lnSpc>
              <a:buNone/>
            </a:pPr>
            <a:r>
              <a:rPr b="1" lang="en-US" sz="4400" spc="-1" strike="noStrike">
                <a:solidFill>
                  <a:srgbClr val="000000"/>
                </a:solidFill>
                <a:latin typeface="Times New Roman"/>
              </a:rPr>
              <a:t>Literature survey</a:t>
            </a:r>
            <a:endParaRPr b="0" lang="en-US" sz="4400" spc="-1" strike="noStrike">
              <a:solidFill>
                <a:srgbClr val="000000"/>
              </a:solidFill>
              <a:latin typeface="Calibri"/>
            </a:endParaRPr>
          </a:p>
        </p:txBody>
      </p:sp>
      <p:graphicFrame>
        <p:nvGraphicFramePr>
          <p:cNvPr id="228" name="Table 3"/>
          <p:cNvGraphicFramePr/>
          <p:nvPr/>
        </p:nvGraphicFramePr>
        <p:xfrm>
          <a:off x="489240" y="1667880"/>
          <a:ext cx="11294280" cy="4602240"/>
        </p:xfrm>
        <a:graphic>
          <a:graphicData uri="http://schemas.openxmlformats.org/drawingml/2006/table">
            <a:tbl>
              <a:tblPr/>
              <a:tblGrid>
                <a:gridCol w="2258640"/>
                <a:gridCol w="2258640"/>
                <a:gridCol w="2258640"/>
                <a:gridCol w="2258640"/>
                <a:gridCol w="2259720"/>
              </a:tblGrid>
              <a:tr h="601200">
                <a:tc>
                  <a:txBody>
                    <a:bodyPr anchor="t">
                      <a:noAutofit/>
                    </a:bodyPr>
                    <a:p>
                      <a:pPr algn="ctr">
                        <a:lnSpc>
                          <a:spcPct val="100000"/>
                        </a:lnSpc>
                        <a:buNone/>
                      </a:pPr>
                      <a:r>
                        <a:rPr b="0" lang="en-US" sz="1800" spc="-1" strike="noStrike">
                          <a:solidFill>
                            <a:srgbClr val="ffffff"/>
                          </a:solidFill>
                          <a:latin typeface="Times New Roman"/>
                        </a:rPr>
                        <a:t>Title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Year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Author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Methology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c>
                  <a:txBody>
                    <a:bodyPr anchor="t">
                      <a:noAutofit/>
                    </a:bodyPr>
                    <a:p>
                      <a:pPr algn="ctr">
                        <a:lnSpc>
                          <a:spcPct val="100000"/>
                        </a:lnSpc>
                        <a:buNone/>
                      </a:pPr>
                      <a:r>
                        <a:rPr b="0" lang="en-US" sz="1800" spc="-1" strike="noStrike">
                          <a:solidFill>
                            <a:srgbClr val="ffffff"/>
                          </a:solidFill>
                          <a:latin typeface="Times New Roman"/>
                        </a:rPr>
                        <a:t>Merits/demerits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a5a5a5"/>
                    </a:solidFill>
                  </a:tcPr>
                </a:tc>
              </a:tr>
              <a:tr h="4001040">
                <a:tc>
                  <a:txBody>
                    <a:bodyPr anchor="t">
                      <a:noAutofit/>
                    </a:bodyPr>
                    <a:p>
                      <a:pPr algn="just">
                        <a:lnSpc>
                          <a:spcPct val="100000"/>
                        </a:lnSpc>
                        <a:buNone/>
                      </a:pPr>
                      <a:r>
                        <a:rPr b="1" lang="en-IN" sz="1600" spc="-1" strike="noStrike">
                          <a:solidFill>
                            <a:srgbClr val="000000"/>
                          </a:solidFill>
                          <a:latin typeface="Times New Roman"/>
                        </a:rPr>
                        <a:t>Applications of deep learning in stock market prediction</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US" sz="1600" spc="-1" strike="noStrike">
                          <a:solidFill>
                            <a:srgbClr val="000000"/>
                          </a:solidFill>
                          <a:latin typeface="Times New Roman"/>
                        </a:rPr>
                        <a:t>2020</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WeiweiJiang </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Lately, deep learning models have been introduced as new frontiers for this topic and the rapid development is too fast to catch up. Hence, our motivation for this survey is to give a latest review of recent works on deep learning models for stock market prediction. </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nchor="t">
                      <a:noAutofit/>
                    </a:bodyPr>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Can achieve high classification rates.</a:t>
                      </a:r>
                      <a:endParaRPr b="0" lang="en-IN" sz="1600" spc="-1" strike="noStrike">
                        <a:latin typeface="Arial"/>
                      </a:endParaRPr>
                    </a:p>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Different sparse algorithm is analysed.</a:t>
                      </a:r>
                      <a:endParaRPr b="0" lang="en-IN" sz="1600" spc="-1" strike="noStrike">
                        <a:latin typeface="Arial"/>
                      </a:endParaRPr>
                    </a:p>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To easily reproduce the previous studies as baselines.</a:t>
                      </a:r>
                      <a:endParaRPr b="0" lang="en-IN" sz="1600" spc="-1" strike="noStrike">
                        <a:latin typeface="Arial"/>
                      </a:endParaRPr>
                    </a:p>
                    <a:p>
                      <a:pPr algn="just">
                        <a:lnSpc>
                          <a:spcPct val="100000"/>
                        </a:lnSpc>
                        <a:buNone/>
                      </a:pPr>
                      <a:r>
                        <a:rPr b="0" lang="en-IN" sz="1600" spc="-1" strike="noStrike">
                          <a:solidFill>
                            <a:srgbClr val="000000"/>
                          </a:solidFill>
                          <a:latin typeface="Times New Roman"/>
                        </a:rPr>
                        <a:t>•</a:t>
                      </a:r>
                      <a:r>
                        <a:rPr b="0" lang="en-IN" sz="1600" spc="-1" strike="noStrike">
                          <a:solidFill>
                            <a:srgbClr val="000000"/>
                          </a:solidFill>
                          <a:latin typeface="Times New Roman"/>
                        </a:rPr>
                        <a:t>	</a:t>
                      </a:r>
                      <a:r>
                        <a:rPr b="0" lang="en-IN" sz="1600" spc="-1" strike="noStrike">
                          <a:solidFill>
                            <a:srgbClr val="000000"/>
                          </a:solidFill>
                          <a:latin typeface="Times New Roman"/>
                        </a:rPr>
                        <a:t>It didn’t implement the more than one algorithm</a:t>
                      </a:r>
                      <a:endParaRPr b="0" lang="en-IN" sz="1600" spc="-1" strike="noStrike">
                        <a:latin typeface="Arial"/>
                      </a:endParaRPr>
                    </a:p>
                    <a:p>
                      <a:pPr algn="just">
                        <a:lnSpc>
                          <a:spcPct val="100000"/>
                        </a:lnSpc>
                        <a:buNone/>
                      </a:pPr>
                      <a:endParaRPr b="0" lang="en-IN" sz="1600" spc="-1" strike="noStrike">
                        <a:latin typeface="Arial"/>
                      </a:endParaRPr>
                    </a:p>
                    <a:p>
                      <a:pPr algn="just">
                        <a:lnSpc>
                          <a:spcPct val="100000"/>
                        </a:lnSpc>
                        <a:buNone/>
                      </a:pP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r>
            </a:tbl>
          </a:graphicData>
        </a:graphic>
      </p:graphicFrame>
      <p:sp>
        <p:nvSpPr>
          <p:cNvPr id="229" name="Rectangle 4"/>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709560" y="0"/>
            <a:ext cx="10515240" cy="1325160"/>
          </a:xfrm>
          <a:prstGeom prst="rect">
            <a:avLst/>
          </a:prstGeom>
          <a:noFill/>
          <a:ln w="0">
            <a:noFill/>
          </a:ln>
        </p:spPr>
        <p:txBody>
          <a:bodyPr anchor="ctr">
            <a:normAutofit/>
          </a:bodyPr>
          <a:p>
            <a:pPr algn="ctr">
              <a:lnSpc>
                <a:spcPct val="150000"/>
              </a:lnSpc>
              <a:buNone/>
            </a:pPr>
            <a:r>
              <a:rPr b="1" lang="en-US" sz="4400" spc="-1" strike="noStrike">
                <a:solidFill>
                  <a:srgbClr val="000000"/>
                </a:solidFill>
                <a:latin typeface="Times New Roman"/>
              </a:rPr>
              <a:t>Conclusion</a:t>
            </a:r>
            <a:endParaRPr b="0" lang="en-US" sz="4400" spc="-1" strike="noStrike">
              <a:solidFill>
                <a:srgbClr val="000000"/>
              </a:solidFill>
              <a:latin typeface="Calibri"/>
            </a:endParaRPr>
          </a:p>
        </p:txBody>
      </p:sp>
      <p:sp>
        <p:nvSpPr>
          <p:cNvPr id="231" name="PlaceHolder 2"/>
          <p:cNvSpPr>
            <a:spLocks noGrp="1"/>
          </p:cNvSpPr>
          <p:nvPr>
            <p:ph/>
          </p:nvPr>
        </p:nvSpPr>
        <p:spPr>
          <a:xfrm>
            <a:off x="515160" y="1325520"/>
            <a:ext cx="11204280" cy="507492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We conclude that, the stock price dataset was taken as input. The input dataset was mentioned in our research paper.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We are implemented the different machine algorithm such as support vector regression and lasso regression.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Then, we are predicted the house price and performance metrics such as MAE, MSE and RMSE.</a:t>
            </a:r>
            <a:endParaRPr b="0" lang="en-US" sz="2000" spc="-1" strike="noStrike">
              <a:solidFill>
                <a:srgbClr val="000000"/>
              </a:solidFill>
              <a:latin typeface="Calibri"/>
            </a:endParaRPr>
          </a:p>
        </p:txBody>
      </p:sp>
      <p:sp>
        <p:nvSpPr>
          <p:cNvPr id="232" name="Rectangle 5"/>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709560" y="0"/>
            <a:ext cx="10515240" cy="1325160"/>
          </a:xfrm>
          <a:prstGeom prst="rect">
            <a:avLst/>
          </a:prstGeom>
          <a:noFill/>
          <a:ln w="0">
            <a:noFill/>
          </a:ln>
        </p:spPr>
        <p:txBody>
          <a:bodyPr anchor="ctr">
            <a:normAutofit/>
          </a:bodyPr>
          <a:p>
            <a:pPr algn="ctr">
              <a:lnSpc>
                <a:spcPct val="150000"/>
              </a:lnSpc>
              <a:buNone/>
            </a:pPr>
            <a:r>
              <a:rPr b="1" lang="en-US" sz="4400" spc="-1" strike="noStrike">
                <a:solidFill>
                  <a:srgbClr val="000000"/>
                </a:solidFill>
                <a:latin typeface="Times New Roman"/>
              </a:rPr>
              <a:t>Future enhancement</a:t>
            </a:r>
            <a:endParaRPr b="0" lang="en-US" sz="4400" spc="-1" strike="noStrike">
              <a:solidFill>
                <a:srgbClr val="000000"/>
              </a:solidFill>
              <a:latin typeface="Calibri"/>
            </a:endParaRPr>
          </a:p>
        </p:txBody>
      </p:sp>
      <p:sp>
        <p:nvSpPr>
          <p:cNvPr id="234" name="PlaceHolder 2"/>
          <p:cNvSpPr>
            <a:spLocks noGrp="1"/>
          </p:cNvSpPr>
          <p:nvPr>
            <p:ph/>
          </p:nvPr>
        </p:nvSpPr>
        <p:spPr>
          <a:xfrm>
            <a:off x="502200" y="1532520"/>
            <a:ext cx="11294280" cy="499680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In future, will explore the application of more advanced deep learning methods and possible combinations of machine learning.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Future work should focus on predicting the movement of the stock market using structured data along with textual data from different resources like financial source and social media.</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 </a:t>
            </a:r>
            <a:r>
              <a:rPr b="0" lang="en-IN" sz="2000" spc="-1" strike="noStrike">
                <a:solidFill>
                  <a:srgbClr val="000000"/>
                </a:solidFill>
                <a:latin typeface="Times New Roman"/>
              </a:rPr>
              <a:t>Moreover, to achieve better results in predicting the stock market, the text mining procedure should improve feature selection, feature representation.</a:t>
            </a:r>
            <a:endParaRPr b="0" lang="en-US" sz="2000" spc="-1" strike="noStrike">
              <a:solidFill>
                <a:srgbClr val="000000"/>
              </a:solidFill>
              <a:latin typeface="Calibri"/>
            </a:endParaRPr>
          </a:p>
        </p:txBody>
      </p:sp>
      <p:sp>
        <p:nvSpPr>
          <p:cNvPr id="235" name="Rectangle 5"/>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709560" y="0"/>
            <a:ext cx="10515240" cy="1325160"/>
          </a:xfrm>
          <a:prstGeom prst="rect">
            <a:avLst/>
          </a:prstGeom>
          <a:noFill/>
          <a:ln w="0">
            <a:noFill/>
          </a:ln>
        </p:spPr>
        <p:txBody>
          <a:bodyPr anchor="ctr">
            <a:normAutofit/>
          </a:bodyPr>
          <a:p>
            <a:pPr algn="ctr">
              <a:lnSpc>
                <a:spcPct val="150000"/>
              </a:lnSpc>
              <a:buNone/>
            </a:pPr>
            <a:r>
              <a:rPr b="1" lang="en-US" sz="4400" spc="-1" strike="noStrike">
                <a:solidFill>
                  <a:srgbClr val="000000"/>
                </a:solidFill>
                <a:latin typeface="Times New Roman"/>
              </a:rPr>
              <a:t>References</a:t>
            </a:r>
            <a:endParaRPr b="0" lang="en-US" sz="4400" spc="-1" strike="noStrike">
              <a:solidFill>
                <a:srgbClr val="000000"/>
              </a:solidFill>
              <a:latin typeface="Calibri"/>
            </a:endParaRPr>
          </a:p>
        </p:txBody>
      </p:sp>
      <p:sp>
        <p:nvSpPr>
          <p:cNvPr id="237" name="PlaceHolder 2"/>
          <p:cNvSpPr>
            <a:spLocks noGrp="1"/>
          </p:cNvSpPr>
          <p:nvPr>
            <p:ph/>
          </p:nvPr>
        </p:nvSpPr>
        <p:spPr>
          <a:xfrm>
            <a:off x="321840" y="1325520"/>
            <a:ext cx="11616480" cy="537120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[1] Masoud, Najeb MH. (2017) “The impact of stock market performance upon economic growth.” International Journal of Economics and</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Financial Issues 3 (4) : 788–798.</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[2] Murkute, Amod, and Tanuja Sarode. (2015) “Forecasting market price of stock using artificial neural network.” International Journal of</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Computer Applications 124 (12) : 11-15.</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[3] Hur, Jung, Manoj Raj, and Yohanes E. Riyanto. (2006) “Finance and trade: A cross-country empirical analysis on the impact of financial development and asset tangibility on international trade.” World Development 34 (10) : 1728-1741.</a:t>
            </a:r>
            <a:endParaRPr b="0" lang="en-US" sz="2000" spc="-1" strike="noStrike">
              <a:solidFill>
                <a:srgbClr val="000000"/>
              </a:solidFill>
              <a:latin typeface="Calibri"/>
            </a:endParaRPr>
          </a:p>
        </p:txBody>
      </p:sp>
      <p:sp>
        <p:nvSpPr>
          <p:cNvPr id="238" name="Rectangle 5"/>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838080" y="2675880"/>
            <a:ext cx="10515240" cy="1325160"/>
          </a:xfrm>
          <a:prstGeom prst="rect">
            <a:avLst/>
          </a:prstGeom>
          <a:noFill/>
          <a:ln w="0">
            <a:noFill/>
          </a:ln>
        </p:spPr>
        <p:txBody>
          <a:bodyPr anchor="ctr">
            <a:normAutofit/>
          </a:bodyPr>
          <a:p>
            <a:pPr algn="ctr">
              <a:lnSpc>
                <a:spcPct val="90000"/>
              </a:lnSpc>
              <a:buNone/>
            </a:pPr>
            <a:r>
              <a:rPr b="1" i="1" lang="en-US" sz="5200" spc="-1" strike="noStrike">
                <a:solidFill>
                  <a:srgbClr val="000000"/>
                </a:solidFill>
                <a:latin typeface="Times New Roman"/>
              </a:rPr>
              <a:t>Thank You…</a:t>
            </a:r>
            <a:endParaRPr b="0" lang="en-US" sz="5200" spc="-1" strike="noStrike">
              <a:solidFill>
                <a:srgbClr val="000000"/>
              </a:solidFill>
              <a:latin typeface="Calibri"/>
            </a:endParaRPr>
          </a:p>
        </p:txBody>
      </p:sp>
      <p:sp>
        <p:nvSpPr>
          <p:cNvPr id="240"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Introduction</a:t>
            </a:r>
            <a:endParaRPr b="0" lang="en-US" sz="4400" spc="-1" strike="noStrike">
              <a:solidFill>
                <a:srgbClr val="000000"/>
              </a:solidFill>
              <a:latin typeface="Calibri"/>
            </a:endParaRPr>
          </a:p>
        </p:txBody>
      </p:sp>
      <p:sp>
        <p:nvSpPr>
          <p:cNvPr id="93" name="PlaceHolder 2"/>
          <p:cNvSpPr>
            <a:spLocks noGrp="1"/>
          </p:cNvSpPr>
          <p:nvPr>
            <p:ph/>
          </p:nvPr>
        </p:nvSpPr>
        <p:spPr>
          <a:xfrm>
            <a:off x="489240" y="1545480"/>
            <a:ext cx="11294280" cy="4777560"/>
          </a:xfrm>
          <a:prstGeom prst="rect">
            <a:avLst/>
          </a:prstGeom>
          <a:noFill/>
          <a:ln w="0">
            <a:noFill/>
          </a:ln>
        </p:spPr>
        <p:txBody>
          <a:bodyPr anchor="t">
            <a:normAutofit fontScale="94000"/>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ea typeface="Tahoma"/>
              </a:rPr>
              <a:t>Stock market is characterized as dynamic, unpredictable and non-linear in nature. Predicting stock prices is a challenging task as it depends on various factors including but not limited to political conditions, global economy, company’s financial reports and performance etc.</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ea typeface="Tahoma"/>
              </a:rPr>
              <a:t>Data mining is the computing process of discovering patterns in large datasets. It involving methods at the intersection of machine learning, statistics and database systems.</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ea typeface="Tahoma"/>
              </a:rPr>
              <a:t>Prediction is important in the sense that it provides concrete data for investment decisions. Using machine learning algorithms, to predict the stock.</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ea typeface="Tahoma"/>
              </a:rPr>
              <a:t>To deal with this variety of data efficient model is needed that can identify the hidden patterns and complex relations in this large data set. Machine learning techniques in this area have proved to improve efficiencies by 60-86 percent as compared to the past methods</a:t>
            </a:r>
            <a:endParaRPr b="0" lang="en-US" sz="2000" spc="-1" strike="noStrike">
              <a:solidFill>
                <a:srgbClr val="000000"/>
              </a:solidFill>
              <a:latin typeface="Calibri"/>
            </a:endParaRPr>
          </a:p>
          <a:p>
            <a:pPr marL="57240" algn="just">
              <a:lnSpc>
                <a:spcPct val="150000"/>
              </a:lnSpc>
              <a:buNone/>
              <a:tabLst>
                <a:tab algn="l" pos="0"/>
              </a:tabLst>
            </a:pPr>
            <a:endParaRPr b="0" lang="en-US" sz="2000" spc="-1" strike="noStrike">
              <a:solidFill>
                <a:srgbClr val="000000"/>
              </a:solidFill>
              <a:latin typeface="Calibri"/>
            </a:endParaRPr>
          </a:p>
          <a:p>
            <a:pPr algn="just">
              <a:lnSpc>
                <a:spcPct val="90000"/>
              </a:lnSpc>
              <a:spcBef>
                <a:spcPts val="1001"/>
              </a:spcBef>
              <a:buNone/>
              <a:tabLst>
                <a:tab algn="l" pos="0"/>
              </a:tabLst>
            </a:pPr>
            <a:endParaRPr b="0" lang="en-US" sz="2000" spc="-1" strike="noStrike">
              <a:solidFill>
                <a:srgbClr val="000000"/>
              </a:solidFill>
              <a:latin typeface="Calibri"/>
            </a:endParaRPr>
          </a:p>
        </p:txBody>
      </p:sp>
      <p:sp>
        <p:nvSpPr>
          <p:cNvPr id="94"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17748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Existing system</a:t>
            </a:r>
            <a:endParaRPr b="0" lang="en-US" sz="4400" spc="-1" strike="noStrike">
              <a:solidFill>
                <a:srgbClr val="000000"/>
              </a:solidFill>
              <a:latin typeface="Calibri"/>
            </a:endParaRPr>
          </a:p>
        </p:txBody>
      </p:sp>
      <p:sp>
        <p:nvSpPr>
          <p:cNvPr id="96" name="PlaceHolder 2"/>
          <p:cNvSpPr>
            <a:spLocks noGrp="1"/>
          </p:cNvSpPr>
          <p:nvPr>
            <p:ph/>
          </p:nvPr>
        </p:nvSpPr>
        <p:spPr>
          <a:xfrm>
            <a:off x="488520" y="1413000"/>
            <a:ext cx="11214720" cy="5041800"/>
          </a:xfrm>
          <a:prstGeom prst="rect">
            <a:avLst/>
          </a:prstGeom>
          <a:noFill/>
          <a:ln w="0">
            <a:noFill/>
          </a:ln>
        </p:spPr>
        <p:txBody>
          <a:bodyPr anchor="t">
            <a:normAutofit fontScale="96000"/>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In existing system, accurate prediction of a stock price is a challenging task due to the complexity, chaos, and non-linearity nature of financial systems.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In this brief, we proposed a multi-indicator feature selection method for stock price prediction based on Pearson Correlation coefficient (PCC) and Broad Learning System (BLS), Named the PCC-BLS framework.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 </a:t>
            </a:r>
            <a:r>
              <a:rPr b="0" lang="en-IN" sz="2000" spc="-1" strike="noStrike">
                <a:solidFill>
                  <a:srgbClr val="000000"/>
                </a:solidFill>
                <a:latin typeface="Times New Roman"/>
              </a:rPr>
              <a:t>In this work, Artificial Neural Network and Random Forest techniques have been utilized for predicting the next day closing price for five companies belonging to different sectors of operation.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financial data: Open, High, Low and Close prices of stock are used for creating new variables which are used as inputs to the model.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 models are evaluated using standard strategic indicators: RMSE and MAPE. The low values of these two indicators show that the models are efficient in predicting stock closing price.</a:t>
            </a:r>
            <a:endParaRPr b="0" lang="en-US" sz="2000" spc="-1" strike="noStrike">
              <a:solidFill>
                <a:srgbClr val="000000"/>
              </a:solidFill>
              <a:latin typeface="Calibri"/>
            </a:endParaRPr>
          </a:p>
        </p:txBody>
      </p:sp>
      <p:sp>
        <p:nvSpPr>
          <p:cNvPr id="97"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Disadvantages</a:t>
            </a:r>
            <a:endParaRPr b="0" lang="en-US" sz="4400" spc="-1" strike="noStrike">
              <a:solidFill>
                <a:srgbClr val="000000"/>
              </a:solidFill>
              <a:latin typeface="Calibri"/>
            </a:endParaRPr>
          </a:p>
        </p:txBody>
      </p:sp>
      <p:sp>
        <p:nvSpPr>
          <p:cNvPr id="99"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Doesn’t Efficient for handling large volume of data.</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Incorrect Classification Results.</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Less Prediction Accuracy</a:t>
            </a:r>
            <a:endParaRPr b="0" lang="en-US" sz="2000" spc="-1" strike="noStrike">
              <a:solidFill>
                <a:srgbClr val="000000"/>
              </a:solidFill>
              <a:latin typeface="Calibri"/>
            </a:endParaRPr>
          </a:p>
          <a:p>
            <a:pPr algn="just">
              <a:lnSpc>
                <a:spcPct val="150000"/>
              </a:lnSpc>
              <a:spcBef>
                <a:spcPts val="1001"/>
              </a:spcBef>
              <a:buNone/>
            </a:pPr>
            <a:endParaRPr b="0" lang="en-US" sz="2000" spc="-1" strike="noStrike">
              <a:solidFill>
                <a:srgbClr val="000000"/>
              </a:solidFill>
              <a:latin typeface="Calibri"/>
            </a:endParaRPr>
          </a:p>
        </p:txBody>
      </p:sp>
      <p:sp>
        <p:nvSpPr>
          <p:cNvPr id="100"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Proposed system</a:t>
            </a:r>
            <a:endParaRPr b="0" lang="en-US" sz="4400" spc="-1" strike="noStrike">
              <a:solidFill>
                <a:srgbClr val="000000"/>
              </a:solidFill>
              <a:latin typeface="Calibri"/>
            </a:endParaRPr>
          </a:p>
        </p:txBody>
      </p:sp>
      <p:sp>
        <p:nvSpPr>
          <p:cNvPr id="102" name="PlaceHolder 2"/>
          <p:cNvSpPr>
            <a:spLocks noGrp="1"/>
          </p:cNvSpPr>
          <p:nvPr>
            <p:ph/>
          </p:nvPr>
        </p:nvSpPr>
        <p:spPr>
          <a:xfrm>
            <a:off x="425160" y="1558440"/>
            <a:ext cx="11345760" cy="4880880"/>
          </a:xfrm>
          <a:prstGeom prst="rect">
            <a:avLst/>
          </a:prstGeom>
          <a:noFill/>
          <a:ln w="0">
            <a:noFill/>
          </a:ln>
        </p:spPr>
        <p:txBody>
          <a:bodyPr anchor="t">
            <a:noAutofit/>
          </a:bodyPr>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In this system, the stock price dataset was taken as input from the dataset repository. Then, we have to implement the data pre-processing step. In this step, we have to handle the missing values for avoid wrong prediction.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After that, we have to implement the feature selection for selecting the best features from our dataset by using Pearson coefficient. </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Then, we have to split the data into test and train. In this step, test is used for predict the model and train is used for evaluate the model.</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IN" sz="2000" spc="-1" strike="noStrike">
                <a:solidFill>
                  <a:srgbClr val="000000"/>
                </a:solidFill>
                <a:latin typeface="Times New Roman"/>
              </a:rPr>
              <a:t> </a:t>
            </a:r>
            <a:r>
              <a:rPr b="0" lang="en-IN" sz="2000" spc="-1" strike="noStrike">
                <a:solidFill>
                  <a:srgbClr val="000000"/>
                </a:solidFill>
                <a:latin typeface="Times New Roman"/>
              </a:rPr>
              <a:t>We have to implement the machine learning regression algorithms such as support vector regression and linear regression .Finally, the experimental results shows that the performance metrics such as MAE, MSE, RMSE and predict or forecast the stock price based on input attributes.</a:t>
            </a:r>
            <a:endParaRPr b="0" lang="en-US" sz="2000" spc="-1" strike="noStrike">
              <a:solidFill>
                <a:srgbClr val="000000"/>
              </a:solidFill>
              <a:latin typeface="Calibri"/>
            </a:endParaRPr>
          </a:p>
        </p:txBody>
      </p:sp>
      <p:sp>
        <p:nvSpPr>
          <p:cNvPr id="103"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n-US" sz="4400" spc="-1" strike="noStrike">
                <a:solidFill>
                  <a:srgbClr val="000000"/>
                </a:solidFill>
                <a:latin typeface="Times New Roman"/>
              </a:rPr>
              <a:t>Advantages</a:t>
            </a:r>
            <a:endParaRPr b="0" lang="en-US" sz="4400" spc="-1" strike="noStrike">
              <a:solidFill>
                <a:srgbClr val="000000"/>
              </a:solidFill>
              <a:latin typeface="Calibri"/>
            </a:endParaRPr>
          </a:p>
        </p:txBody>
      </p:sp>
      <p:sp>
        <p:nvSpPr>
          <p:cNvPr id="10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a:lnSpc>
                <a:spcPct val="150000"/>
              </a:lnSpc>
              <a:spcBef>
                <a:spcPts val="1001"/>
              </a:spcBef>
              <a:buClr>
                <a:srgbClr val="000000"/>
              </a:buClr>
              <a:buFont typeface="Arial"/>
              <a:buChar char="•"/>
            </a:pPr>
            <a:r>
              <a:rPr b="0" lang="en-US" sz="2000" spc="-1" strike="noStrike">
                <a:solidFill>
                  <a:srgbClr val="000000"/>
                </a:solidFill>
                <a:latin typeface="Times New Roman"/>
              </a:rPr>
              <a:t>Time consumption is low.</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US" sz="2000" spc="-1" strike="noStrike">
                <a:solidFill>
                  <a:srgbClr val="000000"/>
                </a:solidFill>
                <a:latin typeface="Times New Roman"/>
              </a:rPr>
              <a:t>The result or prediction is effective.</a:t>
            </a:r>
            <a:endParaRPr b="0" lang="en-US" sz="20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US" sz="2000" spc="-1" strike="noStrike">
                <a:solidFill>
                  <a:srgbClr val="000000"/>
                </a:solidFill>
                <a:latin typeface="Times New Roman"/>
              </a:rPr>
              <a:t>The data is implemented with removing the unwanted data.</a:t>
            </a:r>
            <a:endParaRPr b="0" lang="en-US" sz="2000" spc="-1" strike="noStrike">
              <a:solidFill>
                <a:srgbClr val="000000"/>
              </a:solidFill>
              <a:latin typeface="Calibri"/>
            </a:endParaRPr>
          </a:p>
        </p:txBody>
      </p:sp>
      <p:sp>
        <p:nvSpPr>
          <p:cNvPr id="106" name="Rectangle 3"/>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7" name="Group 84"/>
          <p:cNvGrpSpPr/>
          <p:nvPr/>
        </p:nvGrpSpPr>
        <p:grpSpPr>
          <a:xfrm>
            <a:off x="3168360" y="657000"/>
            <a:ext cx="7543080" cy="5741280"/>
            <a:chOff x="3168360" y="657000"/>
            <a:chExt cx="7543080" cy="5741280"/>
          </a:xfrm>
        </p:grpSpPr>
        <p:pic>
          <p:nvPicPr>
            <p:cNvPr id="108" name="Picture 4" descr=""/>
            <p:cNvPicPr/>
            <p:nvPr/>
          </p:nvPicPr>
          <p:blipFill>
            <a:blip r:embed="rId1"/>
            <a:stretch/>
          </p:blipFill>
          <p:spPr>
            <a:xfrm>
              <a:off x="3343320" y="666000"/>
              <a:ext cx="736920" cy="809640"/>
            </a:xfrm>
            <a:prstGeom prst="rect">
              <a:avLst/>
            </a:prstGeom>
            <a:ln w="0">
              <a:noFill/>
            </a:ln>
          </p:spPr>
        </p:pic>
        <p:sp>
          <p:nvSpPr>
            <p:cNvPr id="109" name="TextBox 5"/>
            <p:cNvSpPr/>
            <p:nvPr/>
          </p:nvSpPr>
          <p:spPr>
            <a:xfrm>
              <a:off x="3189240" y="1523160"/>
              <a:ext cx="1131120" cy="272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i="1" lang="en-US" sz="1200" spc="-1" strike="noStrike">
                  <a:solidFill>
                    <a:srgbClr val="000000"/>
                  </a:solidFill>
                  <a:latin typeface="Times New Roman"/>
                </a:rPr>
                <a:t>Stock Dataset</a:t>
              </a:r>
              <a:endParaRPr b="0" lang="en-IN" sz="1200" spc="-1" strike="noStrike">
                <a:latin typeface="Arial"/>
              </a:endParaRPr>
            </a:p>
          </p:txBody>
        </p:sp>
        <p:sp>
          <p:nvSpPr>
            <p:cNvPr id="110" name="Rectangle 6"/>
            <p:cNvSpPr/>
            <p:nvPr/>
          </p:nvSpPr>
          <p:spPr>
            <a:xfrm>
              <a:off x="4937400" y="1050120"/>
              <a:ext cx="1350720" cy="572040"/>
            </a:xfrm>
            <a:prstGeom prst="rect">
              <a:avLst/>
            </a:prstGeom>
            <a:gradFill rotWithShape="0">
              <a:gsLst>
                <a:gs pos="0">
                  <a:srgbClr val="979797"/>
                </a:gs>
                <a:gs pos="100000">
                  <a:srgbClr val="d6d6d6"/>
                </a:gs>
              </a:gsLst>
              <a:lin ang="2700000"/>
            </a:gra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200" spc="-1" strike="noStrike">
                  <a:solidFill>
                    <a:srgbClr val="000000"/>
                  </a:solidFill>
                  <a:latin typeface="Times New Roman"/>
                </a:rPr>
                <a:t>Input data</a:t>
              </a:r>
              <a:endParaRPr b="0" lang="en-IN" sz="1200" spc="-1" strike="noStrike">
                <a:latin typeface="Arial"/>
              </a:endParaRPr>
            </a:p>
          </p:txBody>
        </p:sp>
        <p:sp>
          <p:nvSpPr>
            <p:cNvPr id="111" name="Rectangle 7"/>
            <p:cNvSpPr/>
            <p:nvPr/>
          </p:nvSpPr>
          <p:spPr>
            <a:xfrm>
              <a:off x="6786360" y="1071000"/>
              <a:ext cx="1350720" cy="572040"/>
            </a:xfrm>
            <a:prstGeom prst="rect">
              <a:avLst/>
            </a:prstGeom>
            <a:gradFill rotWithShape="0">
              <a:gsLst>
                <a:gs pos="0">
                  <a:srgbClr val="979797"/>
                </a:gs>
                <a:gs pos="100000">
                  <a:srgbClr val="d6d6d6"/>
                </a:gs>
              </a:gsLst>
              <a:lin ang="2700000"/>
            </a:gra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200" spc="-1" strike="noStrike">
                  <a:solidFill>
                    <a:srgbClr val="000000"/>
                  </a:solidFill>
                  <a:latin typeface="Times New Roman"/>
                </a:rPr>
                <a:t>Preprocessing </a:t>
              </a:r>
              <a:endParaRPr b="0" lang="en-IN" sz="1200" spc="-1" strike="noStrike">
                <a:latin typeface="Arial"/>
              </a:endParaRPr>
            </a:p>
          </p:txBody>
        </p:sp>
        <p:sp>
          <p:nvSpPr>
            <p:cNvPr id="112" name="Straight Arrow Connector 8"/>
            <p:cNvSpPr/>
            <p:nvPr/>
          </p:nvSpPr>
          <p:spPr>
            <a:xfrm>
              <a:off x="6288480" y="1326600"/>
              <a:ext cx="476640" cy="36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1">
              <a:schemeClr val="accent1"/>
            </a:lnRef>
            <a:fillRef idx="0">
              <a:schemeClr val="accent1"/>
            </a:fillRef>
            <a:effectRef idx="0">
              <a:schemeClr val="accent1"/>
            </a:effectRef>
            <a:fontRef idx="minor"/>
          </p:style>
        </p:sp>
        <p:grpSp>
          <p:nvGrpSpPr>
            <p:cNvPr id="113" name="Group 9"/>
            <p:cNvGrpSpPr/>
            <p:nvPr/>
          </p:nvGrpSpPr>
          <p:grpSpPr>
            <a:xfrm>
              <a:off x="8772120" y="657000"/>
              <a:ext cx="1939320" cy="891720"/>
              <a:chOff x="8772120" y="657000"/>
              <a:chExt cx="1939320" cy="891720"/>
            </a:xfrm>
          </p:grpSpPr>
          <p:sp>
            <p:nvSpPr>
              <p:cNvPr id="114" name="Rectangle 52"/>
              <p:cNvSpPr/>
              <p:nvPr/>
            </p:nvSpPr>
            <p:spPr>
              <a:xfrm>
                <a:off x="8772120" y="657000"/>
                <a:ext cx="1939320" cy="891720"/>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p:style>
          </p:sp>
          <p:sp>
            <p:nvSpPr>
              <p:cNvPr id="115" name="Rectangle 53"/>
              <p:cNvSpPr/>
              <p:nvPr/>
            </p:nvSpPr>
            <p:spPr>
              <a:xfrm>
                <a:off x="8850960" y="707400"/>
                <a:ext cx="1798560" cy="32688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Handling missing value</a:t>
                </a:r>
                <a:endParaRPr b="0" lang="en-IN" sz="1200" spc="-1" strike="noStrike">
                  <a:latin typeface="Arial"/>
                </a:endParaRPr>
              </a:p>
            </p:txBody>
          </p:sp>
          <p:sp>
            <p:nvSpPr>
              <p:cNvPr id="116" name="Rectangle 54"/>
              <p:cNvSpPr/>
              <p:nvPr/>
            </p:nvSpPr>
            <p:spPr>
              <a:xfrm>
                <a:off x="8854920" y="1135440"/>
                <a:ext cx="1798560" cy="32688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Drop Unwanted Column</a:t>
                </a:r>
                <a:endParaRPr b="0" lang="en-IN" sz="1200" spc="-1" strike="noStrike">
                  <a:latin typeface="Arial"/>
                </a:endParaRPr>
              </a:p>
            </p:txBody>
          </p:sp>
        </p:grpSp>
        <p:sp>
          <p:nvSpPr>
            <p:cNvPr id="117" name="Straight Arrow Connector 10"/>
            <p:cNvSpPr/>
            <p:nvPr/>
          </p:nvSpPr>
          <p:spPr>
            <a:xfrm>
              <a:off x="7462080" y="1643400"/>
              <a:ext cx="360" cy="43128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18" name="Rectangle 11"/>
            <p:cNvSpPr/>
            <p:nvPr/>
          </p:nvSpPr>
          <p:spPr>
            <a:xfrm>
              <a:off x="6765480" y="2074680"/>
              <a:ext cx="1350720" cy="572040"/>
            </a:xfrm>
            <a:prstGeom prst="rect">
              <a:avLst/>
            </a:prstGeom>
            <a:gradFill rotWithShape="0">
              <a:gsLst>
                <a:gs pos="0">
                  <a:srgbClr val="979797"/>
                </a:gs>
                <a:gs pos="100000">
                  <a:srgbClr val="d6d6d6"/>
                </a:gs>
              </a:gsLst>
              <a:lin ang="2700000"/>
            </a:gra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200" spc="-1" strike="noStrike">
                  <a:solidFill>
                    <a:srgbClr val="000000"/>
                  </a:solidFill>
                  <a:latin typeface="Times New Roman"/>
                </a:rPr>
                <a:t>Data Splitting</a:t>
              </a:r>
              <a:endParaRPr b="0" lang="en-IN" sz="1200" spc="-1" strike="noStrike">
                <a:latin typeface="Arial"/>
              </a:endParaRPr>
            </a:p>
          </p:txBody>
        </p:sp>
        <p:sp>
          <p:nvSpPr>
            <p:cNvPr id="119" name="Straight Arrow Connector 12"/>
            <p:cNvSpPr/>
            <p:nvPr/>
          </p:nvSpPr>
          <p:spPr>
            <a:xfrm>
              <a:off x="7431120" y="2647080"/>
              <a:ext cx="360" cy="43128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20" name="Rectangle 13"/>
            <p:cNvSpPr/>
            <p:nvPr/>
          </p:nvSpPr>
          <p:spPr>
            <a:xfrm>
              <a:off x="6786360" y="3109320"/>
              <a:ext cx="1350720" cy="572040"/>
            </a:xfrm>
            <a:prstGeom prst="rect">
              <a:avLst/>
            </a:prstGeom>
            <a:gradFill rotWithShape="0">
              <a:gsLst>
                <a:gs pos="0">
                  <a:srgbClr val="979797"/>
                </a:gs>
                <a:gs pos="100000">
                  <a:srgbClr val="d6d6d6"/>
                </a:gs>
              </a:gsLst>
              <a:lin ang="2700000"/>
            </a:gra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200" spc="-1" strike="noStrike">
                  <a:solidFill>
                    <a:srgbClr val="000000"/>
                  </a:solidFill>
                  <a:latin typeface="Times New Roman"/>
                </a:rPr>
                <a:t>Feature Selection</a:t>
              </a:r>
              <a:endParaRPr b="0" lang="en-IN" sz="1200" spc="-1" strike="noStrike">
                <a:latin typeface="Arial"/>
              </a:endParaRPr>
            </a:p>
          </p:txBody>
        </p:sp>
        <p:grpSp>
          <p:nvGrpSpPr>
            <p:cNvPr id="121" name="Group 14"/>
            <p:cNvGrpSpPr/>
            <p:nvPr/>
          </p:nvGrpSpPr>
          <p:grpSpPr>
            <a:xfrm>
              <a:off x="8693640" y="2854440"/>
              <a:ext cx="1752480" cy="920520"/>
              <a:chOff x="8693640" y="2854440"/>
              <a:chExt cx="1752480" cy="920520"/>
            </a:xfrm>
          </p:grpSpPr>
          <p:sp>
            <p:nvSpPr>
              <p:cNvPr id="122" name="Rectangle 50"/>
              <p:cNvSpPr/>
              <p:nvPr/>
            </p:nvSpPr>
            <p:spPr>
              <a:xfrm>
                <a:off x="8693640" y="2854440"/>
                <a:ext cx="1752480" cy="920520"/>
              </a:xfrm>
              <a:prstGeom prst="rect">
                <a:avLst/>
              </a:prstGeom>
              <a:solidFill>
                <a:schemeClr val="bg1"/>
              </a:solidFill>
              <a:ln>
                <a:solidFill>
                  <a:srgbClr val="000000"/>
                </a:solidFill>
              </a:ln>
            </p:spPr>
            <p:style>
              <a:lnRef idx="2">
                <a:schemeClr val="dk1"/>
              </a:lnRef>
              <a:fillRef idx="1">
                <a:schemeClr val="lt1"/>
              </a:fillRef>
              <a:effectRef idx="0">
                <a:schemeClr val="dk1"/>
              </a:effectRef>
              <a:fontRef idx="minor"/>
            </p:style>
          </p:sp>
          <p:sp>
            <p:nvSpPr>
              <p:cNvPr id="123" name="Rectangle 51"/>
              <p:cNvSpPr/>
              <p:nvPr/>
            </p:nvSpPr>
            <p:spPr>
              <a:xfrm>
                <a:off x="8836200" y="3021120"/>
                <a:ext cx="1524240" cy="61200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Pearson Correlation Coefficient</a:t>
                </a:r>
                <a:endParaRPr b="0" lang="en-IN" sz="1200" spc="-1" strike="noStrike">
                  <a:latin typeface="Arial"/>
                </a:endParaRPr>
              </a:p>
            </p:txBody>
          </p:sp>
        </p:grpSp>
        <p:sp>
          <p:nvSpPr>
            <p:cNvPr id="124" name="Straight Arrow Connector 15"/>
            <p:cNvSpPr/>
            <p:nvPr/>
          </p:nvSpPr>
          <p:spPr>
            <a:xfrm>
              <a:off x="7431120" y="3681720"/>
              <a:ext cx="360" cy="43128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25" name="Rectangle 16"/>
            <p:cNvSpPr/>
            <p:nvPr/>
          </p:nvSpPr>
          <p:spPr>
            <a:xfrm>
              <a:off x="6786360" y="4139640"/>
              <a:ext cx="1350720" cy="572040"/>
            </a:xfrm>
            <a:prstGeom prst="rect">
              <a:avLst/>
            </a:prstGeom>
            <a:gradFill rotWithShape="0">
              <a:gsLst>
                <a:gs pos="0">
                  <a:srgbClr val="979797"/>
                </a:gs>
                <a:gs pos="100000">
                  <a:srgbClr val="d6d6d6"/>
                </a:gs>
              </a:gsLst>
              <a:lin ang="2700000"/>
            </a:gra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200" spc="-1" strike="noStrike">
                  <a:solidFill>
                    <a:srgbClr val="000000"/>
                  </a:solidFill>
                  <a:latin typeface="Times New Roman"/>
                </a:rPr>
                <a:t>Classification</a:t>
              </a:r>
              <a:endParaRPr b="0" lang="en-IN" sz="1200" spc="-1" strike="noStrike">
                <a:latin typeface="Arial"/>
              </a:endParaRPr>
            </a:p>
          </p:txBody>
        </p:sp>
        <p:sp>
          <p:nvSpPr>
            <p:cNvPr id="126" name="Rectangle 17"/>
            <p:cNvSpPr/>
            <p:nvPr/>
          </p:nvSpPr>
          <p:spPr>
            <a:xfrm>
              <a:off x="6786360" y="5118120"/>
              <a:ext cx="1350720" cy="572040"/>
            </a:xfrm>
            <a:prstGeom prst="rect">
              <a:avLst/>
            </a:prstGeom>
            <a:gradFill rotWithShape="0">
              <a:gsLst>
                <a:gs pos="0">
                  <a:srgbClr val="979797"/>
                </a:gs>
                <a:gs pos="100000">
                  <a:srgbClr val="d6d6d6"/>
                </a:gs>
              </a:gsLst>
              <a:lin ang="2700000"/>
            </a:gra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200" spc="-1" strike="noStrike">
                  <a:solidFill>
                    <a:srgbClr val="000000"/>
                  </a:solidFill>
                  <a:latin typeface="Times New Roman"/>
                </a:rPr>
                <a:t>Performance metrics </a:t>
              </a:r>
              <a:endParaRPr b="0" lang="en-IN" sz="1200" spc="-1" strike="noStrike">
                <a:latin typeface="Arial"/>
              </a:endParaRPr>
            </a:p>
          </p:txBody>
        </p:sp>
        <p:sp>
          <p:nvSpPr>
            <p:cNvPr id="127" name="Straight Arrow Connector 18"/>
            <p:cNvSpPr/>
            <p:nvPr/>
          </p:nvSpPr>
          <p:spPr>
            <a:xfrm>
              <a:off x="7431120" y="4680720"/>
              <a:ext cx="360" cy="43128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1">
              <a:schemeClr val="accent1"/>
            </a:lnRef>
            <a:fillRef idx="0">
              <a:schemeClr val="accent1"/>
            </a:fillRef>
            <a:effectRef idx="0">
              <a:schemeClr val="accent1"/>
            </a:effectRef>
            <a:fontRef idx="minor"/>
          </p:style>
        </p:sp>
        <p:grpSp>
          <p:nvGrpSpPr>
            <p:cNvPr id="128" name="Group 20"/>
            <p:cNvGrpSpPr/>
            <p:nvPr/>
          </p:nvGrpSpPr>
          <p:grpSpPr>
            <a:xfrm>
              <a:off x="4837680" y="1899000"/>
              <a:ext cx="1450440" cy="748080"/>
              <a:chOff x="4837680" y="1899000"/>
              <a:chExt cx="1450440" cy="748080"/>
            </a:xfrm>
          </p:grpSpPr>
          <p:sp>
            <p:nvSpPr>
              <p:cNvPr id="129" name="Rectangle 45"/>
              <p:cNvSpPr/>
              <p:nvPr/>
            </p:nvSpPr>
            <p:spPr>
              <a:xfrm>
                <a:off x="4837680" y="1899000"/>
                <a:ext cx="1450440" cy="748080"/>
              </a:xfrm>
              <a:prstGeom prst="rect">
                <a:avLst/>
              </a:prstGeom>
              <a:solidFill>
                <a:schemeClr val="bg1"/>
              </a:solidFill>
              <a:ln>
                <a:solidFill>
                  <a:srgbClr val="000000"/>
                </a:solidFill>
              </a:ln>
            </p:spPr>
            <p:style>
              <a:lnRef idx="2">
                <a:schemeClr val="dk1"/>
              </a:lnRef>
              <a:fillRef idx="1">
                <a:schemeClr val="lt1"/>
              </a:fillRef>
              <a:effectRef idx="0">
                <a:schemeClr val="dk1"/>
              </a:effectRef>
              <a:fontRef idx="minor"/>
            </p:style>
          </p:sp>
          <p:sp>
            <p:nvSpPr>
              <p:cNvPr id="130" name="Rectangle 46"/>
              <p:cNvSpPr/>
              <p:nvPr/>
            </p:nvSpPr>
            <p:spPr>
              <a:xfrm>
                <a:off x="4966560" y="1972800"/>
                <a:ext cx="1154160" cy="24120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Test</a:t>
                </a:r>
                <a:endParaRPr b="0" lang="en-IN" sz="1200" spc="-1" strike="noStrike">
                  <a:latin typeface="Arial"/>
                </a:endParaRPr>
              </a:p>
            </p:txBody>
          </p:sp>
          <p:sp>
            <p:nvSpPr>
              <p:cNvPr id="131" name="Rectangle 47"/>
              <p:cNvSpPr/>
              <p:nvPr/>
            </p:nvSpPr>
            <p:spPr>
              <a:xfrm>
                <a:off x="4966560" y="2310120"/>
                <a:ext cx="1154160" cy="24120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Train</a:t>
                </a:r>
                <a:endParaRPr b="0" lang="en-IN" sz="1200" spc="-1" strike="noStrike">
                  <a:latin typeface="Arial"/>
                </a:endParaRPr>
              </a:p>
            </p:txBody>
          </p:sp>
        </p:grpSp>
        <p:sp>
          <p:nvSpPr>
            <p:cNvPr id="132" name="Elbow Connector 21"/>
            <p:cNvSpPr/>
            <p:nvPr/>
          </p:nvSpPr>
          <p:spPr>
            <a:xfrm>
              <a:off x="4080600" y="1071000"/>
              <a:ext cx="856440" cy="26532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33" name="Elbow Connector 22"/>
            <p:cNvSpPr/>
            <p:nvPr/>
          </p:nvSpPr>
          <p:spPr>
            <a:xfrm flipV="1">
              <a:off x="8137440" y="1102320"/>
              <a:ext cx="634320" cy="25380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34" name="Elbow Connector 23"/>
            <p:cNvSpPr/>
            <p:nvPr/>
          </p:nvSpPr>
          <p:spPr>
            <a:xfrm rot="10800000">
              <a:off x="6288840" y="2273400"/>
              <a:ext cx="476640" cy="8748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grpSp>
          <p:nvGrpSpPr>
            <p:cNvPr id="135" name="Group 25"/>
            <p:cNvGrpSpPr/>
            <p:nvPr/>
          </p:nvGrpSpPr>
          <p:grpSpPr>
            <a:xfrm>
              <a:off x="5089320" y="3265920"/>
              <a:ext cx="1295640" cy="868680"/>
              <a:chOff x="5089320" y="3265920"/>
              <a:chExt cx="1295640" cy="868680"/>
            </a:xfrm>
          </p:grpSpPr>
          <p:sp>
            <p:nvSpPr>
              <p:cNvPr id="136" name="Rectangle 43"/>
              <p:cNvSpPr/>
              <p:nvPr/>
            </p:nvSpPr>
            <p:spPr>
              <a:xfrm>
                <a:off x="5089320" y="3265920"/>
                <a:ext cx="1295640" cy="868680"/>
              </a:xfrm>
              <a:prstGeom prst="rect">
                <a:avLst/>
              </a:prstGeom>
              <a:solidFill>
                <a:schemeClr val="bg1"/>
              </a:solidFill>
              <a:ln>
                <a:solidFill>
                  <a:srgbClr val="000000"/>
                </a:solidFill>
              </a:ln>
            </p:spPr>
            <p:style>
              <a:lnRef idx="2">
                <a:schemeClr val="dk1"/>
              </a:lnRef>
              <a:fillRef idx="1">
                <a:schemeClr val="lt1"/>
              </a:fillRef>
              <a:effectRef idx="0">
                <a:schemeClr val="dk1"/>
              </a:effectRef>
              <a:fontRef idx="minor"/>
            </p:style>
          </p:sp>
          <p:sp>
            <p:nvSpPr>
              <p:cNvPr id="137" name="Rectangle 44"/>
              <p:cNvSpPr/>
              <p:nvPr/>
            </p:nvSpPr>
            <p:spPr>
              <a:xfrm>
                <a:off x="5186880" y="3411720"/>
                <a:ext cx="1126800" cy="57744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Support Vector Regression</a:t>
                </a:r>
                <a:endParaRPr b="0" lang="en-IN" sz="1200" spc="-1" strike="noStrike">
                  <a:latin typeface="Arial"/>
                </a:endParaRPr>
              </a:p>
            </p:txBody>
          </p:sp>
        </p:grpSp>
        <p:grpSp>
          <p:nvGrpSpPr>
            <p:cNvPr id="138" name="Group 27"/>
            <p:cNvGrpSpPr/>
            <p:nvPr/>
          </p:nvGrpSpPr>
          <p:grpSpPr>
            <a:xfrm>
              <a:off x="8693640" y="4982040"/>
              <a:ext cx="1450440" cy="1416240"/>
              <a:chOff x="8693640" y="4982040"/>
              <a:chExt cx="1450440" cy="1416240"/>
            </a:xfrm>
          </p:grpSpPr>
          <p:sp>
            <p:nvSpPr>
              <p:cNvPr id="139" name="Rectangle 38"/>
              <p:cNvSpPr/>
              <p:nvPr/>
            </p:nvSpPr>
            <p:spPr>
              <a:xfrm>
                <a:off x="8693640" y="4982040"/>
                <a:ext cx="1450440" cy="1416240"/>
              </a:xfrm>
              <a:prstGeom prst="rect">
                <a:avLst/>
              </a:prstGeom>
              <a:solidFill>
                <a:schemeClr val="bg1"/>
              </a:solidFill>
              <a:ln>
                <a:solidFill>
                  <a:srgbClr val="000000"/>
                </a:solidFill>
              </a:ln>
            </p:spPr>
            <p:style>
              <a:lnRef idx="2">
                <a:schemeClr val="dk1"/>
              </a:lnRef>
              <a:fillRef idx="1">
                <a:schemeClr val="lt1"/>
              </a:fillRef>
              <a:effectRef idx="0">
                <a:schemeClr val="dk1"/>
              </a:effectRef>
              <a:fontRef idx="minor"/>
            </p:style>
          </p:sp>
          <p:sp>
            <p:nvSpPr>
              <p:cNvPr id="140" name="Rectangle 39"/>
              <p:cNvSpPr/>
              <p:nvPr/>
            </p:nvSpPr>
            <p:spPr>
              <a:xfrm>
                <a:off x="8822520" y="5056200"/>
                <a:ext cx="1154160" cy="24120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MAE</a:t>
                </a:r>
                <a:endParaRPr b="0" lang="en-IN" sz="1200" spc="-1" strike="noStrike">
                  <a:latin typeface="Arial"/>
                </a:endParaRPr>
              </a:p>
            </p:txBody>
          </p:sp>
          <p:sp>
            <p:nvSpPr>
              <p:cNvPr id="141" name="Rectangle 40"/>
              <p:cNvSpPr/>
              <p:nvPr/>
            </p:nvSpPr>
            <p:spPr>
              <a:xfrm>
                <a:off x="8822520" y="5393160"/>
                <a:ext cx="1154160" cy="24120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MSE</a:t>
                </a:r>
                <a:endParaRPr b="0" lang="en-IN" sz="1200" spc="-1" strike="noStrike">
                  <a:latin typeface="Arial"/>
                </a:endParaRPr>
              </a:p>
            </p:txBody>
          </p:sp>
          <p:sp>
            <p:nvSpPr>
              <p:cNvPr id="142" name="Rectangle 41"/>
              <p:cNvSpPr/>
              <p:nvPr/>
            </p:nvSpPr>
            <p:spPr>
              <a:xfrm>
                <a:off x="8828640" y="5745600"/>
                <a:ext cx="1154160" cy="24120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RMSE</a:t>
                </a:r>
                <a:endParaRPr b="0" lang="en-IN" sz="1200" spc="-1" strike="noStrike">
                  <a:latin typeface="Arial"/>
                </a:endParaRPr>
              </a:p>
            </p:txBody>
          </p:sp>
          <p:sp>
            <p:nvSpPr>
              <p:cNvPr id="143" name="Rectangle 42"/>
              <p:cNvSpPr/>
              <p:nvPr/>
            </p:nvSpPr>
            <p:spPr>
              <a:xfrm>
                <a:off x="8828640" y="6082920"/>
                <a:ext cx="1154160" cy="24120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Visualization</a:t>
                </a:r>
                <a:endParaRPr b="0" lang="en-IN" sz="1200" spc="-1" strike="noStrike">
                  <a:latin typeface="Arial"/>
                </a:endParaRPr>
              </a:p>
            </p:txBody>
          </p:sp>
        </p:grpSp>
        <p:sp>
          <p:nvSpPr>
            <p:cNvPr id="144" name="Elbow Connector 28"/>
            <p:cNvSpPr/>
            <p:nvPr/>
          </p:nvSpPr>
          <p:spPr>
            <a:xfrm>
              <a:off x="8137440" y="5404320"/>
              <a:ext cx="555840" cy="28584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45" name="Elbow Connector 59"/>
            <p:cNvSpPr/>
            <p:nvPr/>
          </p:nvSpPr>
          <p:spPr>
            <a:xfrm flipV="1">
              <a:off x="8137440" y="3314160"/>
              <a:ext cx="555840" cy="8028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grpSp>
          <p:nvGrpSpPr>
            <p:cNvPr id="146" name="Group 61"/>
            <p:cNvGrpSpPr/>
            <p:nvPr/>
          </p:nvGrpSpPr>
          <p:grpSpPr>
            <a:xfrm>
              <a:off x="5102640" y="4397760"/>
              <a:ext cx="1295640" cy="760320"/>
              <a:chOff x="5102640" y="4397760"/>
              <a:chExt cx="1295640" cy="760320"/>
            </a:xfrm>
          </p:grpSpPr>
          <p:sp>
            <p:nvSpPr>
              <p:cNvPr id="147" name="Rectangle 62"/>
              <p:cNvSpPr/>
              <p:nvPr/>
            </p:nvSpPr>
            <p:spPr>
              <a:xfrm>
                <a:off x="5102640" y="4397760"/>
                <a:ext cx="1295640" cy="760320"/>
              </a:xfrm>
              <a:prstGeom prst="rect">
                <a:avLst/>
              </a:prstGeom>
              <a:solidFill>
                <a:schemeClr val="bg1"/>
              </a:solidFill>
              <a:ln>
                <a:solidFill>
                  <a:srgbClr val="000000"/>
                </a:solidFill>
              </a:ln>
            </p:spPr>
            <p:style>
              <a:lnRef idx="2">
                <a:schemeClr val="dk1"/>
              </a:lnRef>
              <a:fillRef idx="1">
                <a:schemeClr val="lt1"/>
              </a:fillRef>
              <a:effectRef idx="0">
                <a:schemeClr val="dk1"/>
              </a:effectRef>
              <a:fontRef idx="minor"/>
            </p:style>
          </p:sp>
          <p:sp>
            <p:nvSpPr>
              <p:cNvPr id="148" name="Rectangle 63"/>
              <p:cNvSpPr/>
              <p:nvPr/>
            </p:nvSpPr>
            <p:spPr>
              <a:xfrm>
                <a:off x="5200200" y="4525200"/>
                <a:ext cx="1126800" cy="50544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Lasso Regression</a:t>
                </a:r>
                <a:endParaRPr b="0" lang="en-IN" sz="1200" spc="-1" strike="noStrike">
                  <a:latin typeface="Arial"/>
                </a:endParaRPr>
              </a:p>
            </p:txBody>
          </p:sp>
        </p:grpSp>
        <p:grpSp>
          <p:nvGrpSpPr>
            <p:cNvPr id="149" name="Group 64"/>
            <p:cNvGrpSpPr/>
            <p:nvPr/>
          </p:nvGrpSpPr>
          <p:grpSpPr>
            <a:xfrm>
              <a:off x="5157000" y="5547240"/>
              <a:ext cx="1295640" cy="572040"/>
              <a:chOff x="5157000" y="5547240"/>
              <a:chExt cx="1295640" cy="572040"/>
            </a:xfrm>
          </p:grpSpPr>
          <p:sp>
            <p:nvSpPr>
              <p:cNvPr id="150" name="Rectangle 65"/>
              <p:cNvSpPr/>
              <p:nvPr/>
            </p:nvSpPr>
            <p:spPr>
              <a:xfrm>
                <a:off x="5157000" y="5547240"/>
                <a:ext cx="1295640" cy="572040"/>
              </a:xfrm>
              <a:prstGeom prst="rect">
                <a:avLst/>
              </a:prstGeom>
              <a:solidFill>
                <a:schemeClr val="bg1"/>
              </a:solidFill>
              <a:ln>
                <a:solidFill>
                  <a:srgbClr val="000000"/>
                </a:solidFill>
              </a:ln>
            </p:spPr>
            <p:style>
              <a:lnRef idx="2">
                <a:schemeClr val="dk1"/>
              </a:lnRef>
              <a:fillRef idx="1">
                <a:schemeClr val="lt1"/>
              </a:fillRef>
              <a:effectRef idx="0">
                <a:schemeClr val="dk1"/>
              </a:effectRef>
              <a:fontRef idx="minor"/>
            </p:style>
          </p:sp>
          <p:sp>
            <p:nvSpPr>
              <p:cNvPr id="151" name="Rectangle 66"/>
              <p:cNvSpPr/>
              <p:nvPr/>
            </p:nvSpPr>
            <p:spPr>
              <a:xfrm>
                <a:off x="5258160" y="5643360"/>
                <a:ext cx="1126800" cy="3801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200" spc="-1" strike="noStrike">
                    <a:solidFill>
                      <a:srgbClr val="000000"/>
                    </a:solidFill>
                    <a:latin typeface="Times New Roman"/>
                  </a:rPr>
                  <a:t>Predict Stock Price</a:t>
                </a:r>
                <a:endParaRPr b="0" lang="en-IN" sz="1200" spc="-1" strike="noStrike">
                  <a:latin typeface="Arial"/>
                </a:endParaRPr>
              </a:p>
            </p:txBody>
          </p:sp>
        </p:grpSp>
        <p:sp>
          <p:nvSpPr>
            <p:cNvPr id="152" name="TextBox 67"/>
            <p:cNvSpPr/>
            <p:nvPr/>
          </p:nvSpPr>
          <p:spPr>
            <a:xfrm>
              <a:off x="3189240" y="3536640"/>
              <a:ext cx="1343520" cy="2721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1" lang="en-US" sz="1200" spc="-1" strike="noStrike">
                  <a:solidFill>
                    <a:srgbClr val="000000"/>
                  </a:solidFill>
                  <a:latin typeface="Times New Roman"/>
                </a:rPr>
                <a:t>Existing System</a:t>
              </a:r>
              <a:endParaRPr b="0" lang="en-IN" sz="1200" spc="-1" strike="noStrike">
                <a:latin typeface="Arial"/>
              </a:endParaRPr>
            </a:p>
          </p:txBody>
        </p:sp>
        <p:sp>
          <p:nvSpPr>
            <p:cNvPr id="153" name="TextBox 68"/>
            <p:cNvSpPr/>
            <p:nvPr/>
          </p:nvSpPr>
          <p:spPr>
            <a:xfrm>
              <a:off x="3168360" y="4271400"/>
              <a:ext cx="1343520" cy="2721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1" lang="en-US" sz="1200" spc="-1" strike="noStrike">
                  <a:solidFill>
                    <a:srgbClr val="000000"/>
                  </a:solidFill>
                  <a:latin typeface="Times New Roman"/>
                </a:rPr>
                <a:t>Proposed System</a:t>
              </a:r>
              <a:endParaRPr b="0" lang="en-IN" sz="1200" spc="-1" strike="noStrike">
                <a:latin typeface="Arial"/>
              </a:endParaRPr>
            </a:p>
          </p:txBody>
        </p:sp>
        <p:sp>
          <p:nvSpPr>
            <p:cNvPr id="154" name="Elbow Connector 72"/>
            <p:cNvSpPr/>
            <p:nvPr/>
          </p:nvSpPr>
          <p:spPr>
            <a:xfrm>
              <a:off x="4533120" y="3668040"/>
              <a:ext cx="555840" cy="3204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55" name="Elbow Connector 74"/>
            <p:cNvSpPr/>
            <p:nvPr/>
          </p:nvSpPr>
          <p:spPr>
            <a:xfrm>
              <a:off x="4512240" y="4402800"/>
              <a:ext cx="590040" cy="37512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56" name="Elbow Connector 79"/>
            <p:cNvSpPr/>
            <p:nvPr/>
          </p:nvSpPr>
          <p:spPr>
            <a:xfrm rot="10800000">
              <a:off x="6385680" y="3700800"/>
              <a:ext cx="400680" cy="72504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57" name="Elbow Connector 81"/>
            <p:cNvSpPr/>
            <p:nvPr/>
          </p:nvSpPr>
          <p:spPr>
            <a:xfrm flipV="1" rot="10800000">
              <a:off x="6399000" y="4425480"/>
              <a:ext cx="387360" cy="35172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58" name="Elbow Connector 83"/>
            <p:cNvSpPr/>
            <p:nvPr/>
          </p:nvSpPr>
          <p:spPr>
            <a:xfrm flipV="1" rot="10800000">
              <a:off x="6453360" y="5404320"/>
              <a:ext cx="333000" cy="429120"/>
            </a:xfrm>
            <a:prstGeom prst="bentConnector3">
              <a:avLst>
                <a:gd name="adj1" fmla="val 50000"/>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grpSp>
      <p:sp>
        <p:nvSpPr>
          <p:cNvPr id="159" name="PlaceHolder 1"/>
          <p:cNvSpPr>
            <a:spLocks noGrp="1"/>
          </p:cNvSpPr>
          <p:nvPr>
            <p:ph type="title"/>
          </p:nvPr>
        </p:nvSpPr>
        <p:spPr>
          <a:xfrm>
            <a:off x="399600" y="514080"/>
            <a:ext cx="2534040" cy="1494360"/>
          </a:xfrm>
          <a:prstGeom prst="rect">
            <a:avLst/>
          </a:prstGeom>
          <a:noFill/>
          <a:ln w="0">
            <a:noFill/>
          </a:ln>
        </p:spPr>
        <p:txBody>
          <a:bodyPr anchor="ctr">
            <a:noAutofit/>
          </a:bodyPr>
          <a:p>
            <a:pPr algn="ctr">
              <a:lnSpc>
                <a:spcPct val="90000"/>
              </a:lnSpc>
              <a:buNone/>
            </a:pPr>
            <a:r>
              <a:rPr b="1" lang="en-US" sz="4400" spc="-1" strike="noStrike">
                <a:solidFill>
                  <a:srgbClr val="000000"/>
                </a:solidFill>
                <a:latin typeface="Times New Roman"/>
              </a:rPr>
              <a:t>Flow diagram</a:t>
            </a:r>
            <a:endParaRPr b="0" lang="en-US" sz="4400" spc="-1" strike="noStrike">
              <a:solidFill>
                <a:srgbClr val="000000"/>
              </a:solidFill>
              <a:latin typeface="Calibri"/>
            </a:endParaRPr>
          </a:p>
        </p:txBody>
      </p:sp>
      <p:sp>
        <p:nvSpPr>
          <p:cNvPr id="160" name="Rectangle 87"/>
          <p:cNvSpPr/>
          <p:nvPr/>
        </p:nvSpPr>
        <p:spPr>
          <a:xfrm>
            <a:off x="271440" y="243000"/>
            <a:ext cx="11658240" cy="6386040"/>
          </a:xfrm>
          <a:prstGeom prst="rect">
            <a:avLst/>
          </a:prstGeom>
          <a:noFill/>
          <a:ln>
            <a:solidFill>
              <a:srgbClr val="000000"/>
            </a:solidFill>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530</TotalTime>
  <Application>LibreOffice/7.3.7.2$Linux_X86_64 LibreOffice_project/30$Build-2</Application>
  <AppVersion>15.0000</AppVersion>
  <Words>2331</Words>
  <Paragraphs>227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2021-12-17T07:36:29Z</dcterms:created>
  <dc:creator>EGC</dc:creator>
  <dc:description/>
  <dc:language>en-IN</dc:language>
  <cp:lastModifiedBy/>
  <dcterms:modified xsi:type="dcterms:W3CDTF">2024-05-08T18:53:44Z</dcterms:modified>
  <cp:revision>117</cp:revision>
  <dc:subject/>
  <dc:title>A new method for flow-based network intrusion detection using the inverse Potts model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35</vt:i4>
  </property>
</Properties>
</file>