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sldIdLst>
    <p:sldId id="256" r:id="rId2"/>
    <p:sldId id="257" r:id="rId3"/>
    <p:sldId id="258" r:id="rId4"/>
    <p:sldId id="259" r:id="rId5"/>
    <p:sldId id="260" r:id="rId6"/>
    <p:sldId id="261" r:id="rId7"/>
    <p:sldId id="262" r:id="rId8"/>
    <p:sldId id="263" r:id="rId9"/>
    <p:sldId id="322" r:id="rId10"/>
    <p:sldId id="301" r:id="rId11"/>
    <p:sldId id="300" r:id="rId12"/>
    <p:sldId id="266" r:id="rId13"/>
    <p:sldId id="312" r:id="rId14"/>
    <p:sldId id="302" r:id="rId15"/>
    <p:sldId id="313" r:id="rId16"/>
    <p:sldId id="323" r:id="rId17"/>
    <p:sldId id="324" r:id="rId18"/>
    <p:sldId id="306" r:id="rId19"/>
    <p:sldId id="314" r:id="rId20"/>
    <p:sldId id="303" r:id="rId21"/>
    <p:sldId id="315" r:id="rId22"/>
    <p:sldId id="311" r:id="rId23"/>
    <p:sldId id="305" r:id="rId24"/>
    <p:sldId id="316" r:id="rId25"/>
    <p:sldId id="325" r:id="rId26"/>
    <p:sldId id="297" r:id="rId27"/>
    <p:sldId id="317" r:id="rId28"/>
    <p:sldId id="318" r:id="rId29"/>
    <p:sldId id="319" r:id="rId30"/>
    <p:sldId id="320" r:id="rId31"/>
    <p:sldId id="321" r:id="rId32"/>
    <p:sldId id="309" r:id="rId33"/>
    <p:sldId id="310" r:id="rId34"/>
    <p:sldId id="299" r:id="rId35"/>
    <p:sldId id="287"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74" autoAdjust="0"/>
    <p:restoredTop sz="94434" autoAdjust="0"/>
  </p:normalViewPr>
  <p:slideViewPr>
    <p:cSldViewPr snapToGrid="0">
      <p:cViewPr varScale="1">
        <p:scale>
          <a:sx n="81" d="100"/>
          <a:sy n="81" d="100"/>
        </p:scale>
        <p:origin x="78" y="6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CE501F-CD1C-4216-AE69-36E606679034}" type="datetimeFigureOut">
              <a:rPr lang="en-IN" smtClean="0"/>
              <a:t>12-04-2024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80FFE07-7815-44DB-B341-7D7708DAFEF0}" type="slidenum">
              <a:rPr lang="en-IN" smtClean="0"/>
              <a:t>‹#›</a:t>
            </a:fld>
            <a:endParaRPr lang="en-IN"/>
          </a:p>
        </p:txBody>
      </p:sp>
    </p:spTree>
    <p:extLst>
      <p:ext uri="{BB962C8B-B14F-4D97-AF65-F5344CB8AC3E}">
        <p14:creationId xmlns:p14="http://schemas.microsoft.com/office/powerpoint/2010/main" val="1779099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AC61B8BA-8C01-4062-BDEE-CF2683840E9A}" type="datetimeFigureOut">
              <a:rPr lang="en-IN" smtClean="0"/>
              <a:t>12-04-2024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6A2DE6C-0E8E-4FF2-9EF3-9145EE6F7FF6}" type="slidenum">
              <a:rPr lang="en-IN" smtClean="0"/>
              <a:t>‹#›</a:t>
            </a:fld>
            <a:endParaRPr lang="en-IN"/>
          </a:p>
        </p:txBody>
      </p:sp>
    </p:spTree>
    <p:extLst>
      <p:ext uri="{BB962C8B-B14F-4D97-AF65-F5344CB8AC3E}">
        <p14:creationId xmlns:p14="http://schemas.microsoft.com/office/powerpoint/2010/main" val="17472112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C61B8BA-8C01-4062-BDEE-CF2683840E9A}" type="datetimeFigureOut">
              <a:rPr lang="en-IN" smtClean="0"/>
              <a:t>12-04-2024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6A2DE6C-0E8E-4FF2-9EF3-9145EE6F7FF6}" type="slidenum">
              <a:rPr lang="en-IN" smtClean="0"/>
              <a:t>‹#›</a:t>
            </a:fld>
            <a:endParaRPr lang="en-IN"/>
          </a:p>
        </p:txBody>
      </p:sp>
    </p:spTree>
    <p:extLst>
      <p:ext uri="{BB962C8B-B14F-4D97-AF65-F5344CB8AC3E}">
        <p14:creationId xmlns:p14="http://schemas.microsoft.com/office/powerpoint/2010/main" val="18009985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C61B8BA-8C01-4062-BDEE-CF2683840E9A}" type="datetimeFigureOut">
              <a:rPr lang="en-IN" smtClean="0"/>
              <a:t>12-04-2024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6A2DE6C-0E8E-4FF2-9EF3-9145EE6F7FF6}" type="slidenum">
              <a:rPr lang="en-IN" smtClean="0"/>
              <a:t>‹#›</a:t>
            </a:fld>
            <a:endParaRPr lang="en-IN"/>
          </a:p>
        </p:txBody>
      </p:sp>
    </p:spTree>
    <p:extLst>
      <p:ext uri="{BB962C8B-B14F-4D97-AF65-F5344CB8AC3E}">
        <p14:creationId xmlns:p14="http://schemas.microsoft.com/office/powerpoint/2010/main" val="28868452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C61B8BA-8C01-4062-BDEE-CF2683840E9A}" type="datetimeFigureOut">
              <a:rPr lang="en-IN" smtClean="0"/>
              <a:t>12-04-2024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6A2DE6C-0E8E-4FF2-9EF3-9145EE6F7FF6}" type="slidenum">
              <a:rPr lang="en-IN" smtClean="0"/>
              <a:t>‹#›</a:t>
            </a:fld>
            <a:endParaRPr lang="en-IN"/>
          </a:p>
        </p:txBody>
      </p:sp>
    </p:spTree>
    <p:extLst>
      <p:ext uri="{BB962C8B-B14F-4D97-AF65-F5344CB8AC3E}">
        <p14:creationId xmlns:p14="http://schemas.microsoft.com/office/powerpoint/2010/main" val="28839319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C61B8BA-8C01-4062-BDEE-CF2683840E9A}" type="datetimeFigureOut">
              <a:rPr lang="en-IN" smtClean="0"/>
              <a:t>12-04-2024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6A2DE6C-0E8E-4FF2-9EF3-9145EE6F7FF6}" type="slidenum">
              <a:rPr lang="en-IN" smtClean="0"/>
              <a:t>‹#›</a:t>
            </a:fld>
            <a:endParaRPr lang="en-IN"/>
          </a:p>
        </p:txBody>
      </p:sp>
    </p:spTree>
    <p:extLst>
      <p:ext uri="{BB962C8B-B14F-4D97-AF65-F5344CB8AC3E}">
        <p14:creationId xmlns:p14="http://schemas.microsoft.com/office/powerpoint/2010/main" val="12019394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AC61B8BA-8C01-4062-BDEE-CF2683840E9A}" type="datetimeFigureOut">
              <a:rPr lang="en-IN" smtClean="0"/>
              <a:t>12-04-2024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6A2DE6C-0E8E-4FF2-9EF3-9145EE6F7FF6}" type="slidenum">
              <a:rPr lang="en-IN" smtClean="0"/>
              <a:t>‹#›</a:t>
            </a:fld>
            <a:endParaRPr lang="en-IN"/>
          </a:p>
        </p:txBody>
      </p:sp>
    </p:spTree>
    <p:extLst>
      <p:ext uri="{BB962C8B-B14F-4D97-AF65-F5344CB8AC3E}">
        <p14:creationId xmlns:p14="http://schemas.microsoft.com/office/powerpoint/2010/main" val="10798823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AC61B8BA-8C01-4062-BDEE-CF2683840E9A}" type="datetimeFigureOut">
              <a:rPr lang="en-IN" smtClean="0"/>
              <a:t>12-04-2024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6A2DE6C-0E8E-4FF2-9EF3-9145EE6F7FF6}" type="slidenum">
              <a:rPr lang="en-IN" smtClean="0"/>
              <a:t>‹#›</a:t>
            </a:fld>
            <a:endParaRPr lang="en-IN"/>
          </a:p>
        </p:txBody>
      </p:sp>
    </p:spTree>
    <p:extLst>
      <p:ext uri="{BB962C8B-B14F-4D97-AF65-F5344CB8AC3E}">
        <p14:creationId xmlns:p14="http://schemas.microsoft.com/office/powerpoint/2010/main" val="2770759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AC61B8BA-8C01-4062-BDEE-CF2683840E9A}" type="datetimeFigureOut">
              <a:rPr lang="en-IN" smtClean="0"/>
              <a:t>12-04-2024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6A2DE6C-0E8E-4FF2-9EF3-9145EE6F7FF6}" type="slidenum">
              <a:rPr lang="en-IN" smtClean="0"/>
              <a:t>‹#›</a:t>
            </a:fld>
            <a:endParaRPr lang="en-IN"/>
          </a:p>
        </p:txBody>
      </p:sp>
    </p:spTree>
    <p:extLst>
      <p:ext uri="{BB962C8B-B14F-4D97-AF65-F5344CB8AC3E}">
        <p14:creationId xmlns:p14="http://schemas.microsoft.com/office/powerpoint/2010/main" val="53702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C61B8BA-8C01-4062-BDEE-CF2683840E9A}" type="datetimeFigureOut">
              <a:rPr lang="en-IN" smtClean="0"/>
              <a:t>12-04-2024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6A2DE6C-0E8E-4FF2-9EF3-9145EE6F7FF6}" type="slidenum">
              <a:rPr lang="en-IN" smtClean="0"/>
              <a:t>‹#›</a:t>
            </a:fld>
            <a:endParaRPr lang="en-IN"/>
          </a:p>
        </p:txBody>
      </p:sp>
    </p:spTree>
    <p:extLst>
      <p:ext uri="{BB962C8B-B14F-4D97-AF65-F5344CB8AC3E}">
        <p14:creationId xmlns:p14="http://schemas.microsoft.com/office/powerpoint/2010/main" val="37370127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C61B8BA-8C01-4062-BDEE-CF2683840E9A}" type="datetimeFigureOut">
              <a:rPr lang="en-IN" smtClean="0"/>
              <a:t>12-04-2024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6A2DE6C-0E8E-4FF2-9EF3-9145EE6F7FF6}" type="slidenum">
              <a:rPr lang="en-IN" smtClean="0"/>
              <a:t>‹#›</a:t>
            </a:fld>
            <a:endParaRPr lang="en-IN"/>
          </a:p>
        </p:txBody>
      </p:sp>
    </p:spTree>
    <p:extLst>
      <p:ext uri="{BB962C8B-B14F-4D97-AF65-F5344CB8AC3E}">
        <p14:creationId xmlns:p14="http://schemas.microsoft.com/office/powerpoint/2010/main" val="39274244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C61B8BA-8C01-4062-BDEE-CF2683840E9A}" type="datetimeFigureOut">
              <a:rPr lang="en-IN" smtClean="0"/>
              <a:t>12-04-2024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6A2DE6C-0E8E-4FF2-9EF3-9145EE6F7FF6}" type="slidenum">
              <a:rPr lang="en-IN" smtClean="0"/>
              <a:t>‹#›</a:t>
            </a:fld>
            <a:endParaRPr lang="en-IN"/>
          </a:p>
        </p:txBody>
      </p:sp>
    </p:spTree>
    <p:extLst>
      <p:ext uri="{BB962C8B-B14F-4D97-AF65-F5344CB8AC3E}">
        <p14:creationId xmlns:p14="http://schemas.microsoft.com/office/powerpoint/2010/main" val="39979558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C61B8BA-8C01-4062-BDEE-CF2683840E9A}" type="datetimeFigureOut">
              <a:rPr lang="en-IN" smtClean="0"/>
              <a:t>12-04-2024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A2DE6C-0E8E-4FF2-9EF3-9145EE6F7FF6}" type="slidenum">
              <a:rPr lang="en-IN" smtClean="0"/>
              <a:t>‹#›</a:t>
            </a:fld>
            <a:endParaRPr lang="en-IN"/>
          </a:p>
        </p:txBody>
      </p:sp>
    </p:spTree>
    <p:extLst>
      <p:ext uri="{BB962C8B-B14F-4D97-AF65-F5344CB8AC3E}">
        <p14:creationId xmlns:p14="http://schemas.microsoft.com/office/powerpoint/2010/main" val="11220051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01065" y="139088"/>
            <a:ext cx="11658600" cy="638651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2" name="Title 1"/>
          <p:cNvSpPr>
            <a:spLocks noGrp="1"/>
          </p:cNvSpPr>
          <p:nvPr>
            <p:ph type="ctrTitle"/>
          </p:nvPr>
        </p:nvSpPr>
        <p:spPr>
          <a:xfrm>
            <a:off x="1259441" y="1730562"/>
            <a:ext cx="10258567" cy="2387600"/>
          </a:xfrm>
        </p:spPr>
        <p:txBody>
          <a:bodyPr>
            <a:normAutofit fontScale="90000"/>
          </a:bodyPr>
          <a:lstStyle/>
          <a:p>
            <a:pPr>
              <a:lnSpc>
                <a:spcPct val="150000"/>
              </a:lnSpc>
            </a:pPr>
            <a:r>
              <a:rPr lang="en-IN" sz="3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Pearson Correlation Coefficient-Based Performance Enhancement of Broad Learning System for Stock Price Prediction</a:t>
            </a:r>
            <a:endParaRPr lang="en-IN" sz="36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500473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smtClean="0">
                <a:latin typeface="Times New Roman" panose="02020603050405020304" pitchFamily="18" charset="0"/>
                <a:cs typeface="Times New Roman" panose="02020603050405020304" pitchFamily="18" charset="0"/>
              </a:rPr>
              <a:t>Modules</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lvl="0" algn="just">
              <a:lnSpc>
                <a:spcPct val="150000"/>
              </a:lnSpc>
            </a:pPr>
            <a:r>
              <a:rPr lang="en-IN" sz="2000" dirty="0" smtClean="0">
                <a:latin typeface="Times New Roman" panose="02020603050405020304" pitchFamily="18" charset="0"/>
                <a:cs typeface="Times New Roman" panose="02020603050405020304" pitchFamily="18" charset="0"/>
              </a:rPr>
              <a:t>Input data</a:t>
            </a:r>
            <a:endParaRPr lang="en-IN" sz="2000" dirty="0">
              <a:latin typeface="Times New Roman" panose="02020603050405020304" pitchFamily="18" charset="0"/>
              <a:cs typeface="Times New Roman" panose="02020603050405020304" pitchFamily="18" charset="0"/>
            </a:endParaRPr>
          </a:p>
          <a:p>
            <a:pPr lvl="0" algn="just">
              <a:lnSpc>
                <a:spcPct val="150000"/>
              </a:lnSpc>
            </a:pPr>
            <a:r>
              <a:rPr lang="en-IN" sz="2000" dirty="0" smtClean="0">
                <a:latin typeface="Times New Roman" panose="02020603050405020304" pitchFamily="18" charset="0"/>
                <a:cs typeface="Times New Roman" panose="02020603050405020304" pitchFamily="18" charset="0"/>
              </a:rPr>
              <a:t>Preprocessing</a:t>
            </a:r>
          </a:p>
          <a:p>
            <a:pPr lvl="0" algn="just">
              <a:lnSpc>
                <a:spcPct val="150000"/>
              </a:lnSpc>
            </a:pPr>
            <a:r>
              <a:rPr lang="en-US" sz="2000" dirty="0" smtClean="0">
                <a:latin typeface="Times New Roman" panose="02020603050405020304" pitchFamily="18" charset="0"/>
                <a:cs typeface="Times New Roman" panose="02020603050405020304" pitchFamily="18" charset="0"/>
              </a:rPr>
              <a:t>Feature Selection</a:t>
            </a:r>
            <a:endParaRPr lang="en-IN" sz="2000" dirty="0">
              <a:latin typeface="Times New Roman" panose="02020603050405020304" pitchFamily="18" charset="0"/>
              <a:cs typeface="Times New Roman" panose="02020603050405020304" pitchFamily="18" charset="0"/>
            </a:endParaRPr>
          </a:p>
          <a:p>
            <a:pPr lvl="0" algn="just">
              <a:lnSpc>
                <a:spcPct val="150000"/>
              </a:lnSpc>
            </a:pPr>
            <a:r>
              <a:rPr lang="en-IN" sz="2000" dirty="0" smtClean="0">
                <a:latin typeface="Times New Roman" panose="02020603050405020304" pitchFamily="18" charset="0"/>
                <a:cs typeface="Times New Roman" panose="02020603050405020304" pitchFamily="18" charset="0"/>
              </a:rPr>
              <a:t>Data </a:t>
            </a:r>
            <a:r>
              <a:rPr lang="en-IN" sz="2000" dirty="0">
                <a:latin typeface="Times New Roman" panose="02020603050405020304" pitchFamily="18" charset="0"/>
                <a:cs typeface="Times New Roman" panose="02020603050405020304" pitchFamily="18" charset="0"/>
              </a:rPr>
              <a:t>splitting </a:t>
            </a:r>
          </a:p>
          <a:p>
            <a:pPr lvl="0" algn="just">
              <a:lnSpc>
                <a:spcPct val="150000"/>
              </a:lnSpc>
            </a:pPr>
            <a:r>
              <a:rPr lang="en-IN" sz="2000" dirty="0" smtClean="0">
                <a:latin typeface="Times New Roman" panose="02020603050405020304" pitchFamily="18" charset="0"/>
                <a:cs typeface="Times New Roman" panose="02020603050405020304" pitchFamily="18" charset="0"/>
              </a:rPr>
              <a:t>Classification</a:t>
            </a:r>
          </a:p>
          <a:p>
            <a:pPr lvl="0" algn="just">
              <a:lnSpc>
                <a:spcPct val="150000"/>
              </a:lnSpc>
            </a:pPr>
            <a:r>
              <a:rPr lang="en-US" sz="2000" dirty="0" smtClean="0">
                <a:latin typeface="Times New Roman" panose="02020603050405020304" pitchFamily="18" charset="0"/>
                <a:cs typeface="Times New Roman" panose="02020603050405020304" pitchFamily="18" charset="0"/>
              </a:rPr>
              <a:t>Prediction</a:t>
            </a:r>
            <a:endParaRPr lang="en-IN" sz="2000" dirty="0">
              <a:latin typeface="Times New Roman" panose="02020603050405020304" pitchFamily="18" charset="0"/>
              <a:cs typeface="Times New Roman" panose="02020603050405020304" pitchFamily="18" charset="0"/>
            </a:endParaRPr>
          </a:p>
          <a:p>
            <a:pPr lvl="0" algn="just">
              <a:lnSpc>
                <a:spcPct val="150000"/>
              </a:lnSpc>
            </a:pPr>
            <a:r>
              <a:rPr lang="en-IN" sz="2000" dirty="0" smtClean="0">
                <a:latin typeface="Times New Roman" panose="02020603050405020304" pitchFamily="18" charset="0"/>
                <a:cs typeface="Times New Roman" panose="02020603050405020304" pitchFamily="18" charset="0"/>
              </a:rPr>
              <a:t>Result </a:t>
            </a:r>
            <a:r>
              <a:rPr lang="en-IN" sz="2000" dirty="0">
                <a:latin typeface="Times New Roman" panose="02020603050405020304" pitchFamily="18" charset="0"/>
                <a:cs typeface="Times New Roman" panose="02020603050405020304" pitchFamily="18" charset="0"/>
              </a:rPr>
              <a:t>Generation</a:t>
            </a:r>
          </a:p>
        </p:txBody>
      </p:sp>
      <p:sp>
        <p:nvSpPr>
          <p:cNvPr id="4" name="Rectangle 3"/>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652022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2963" y="2428964"/>
            <a:ext cx="10515600" cy="1325563"/>
          </a:xfrm>
        </p:spPr>
        <p:txBody>
          <a:bodyPr/>
          <a:lstStyle/>
          <a:p>
            <a:pPr algn="ctr"/>
            <a:r>
              <a:rPr lang="en-US" b="1" dirty="0" smtClean="0">
                <a:latin typeface="Times New Roman" panose="02020603050405020304" pitchFamily="18" charset="0"/>
                <a:cs typeface="Times New Roman" panose="02020603050405020304" pitchFamily="18" charset="0"/>
              </a:rPr>
              <a:t>Modules description</a:t>
            </a:r>
            <a:endParaRPr lang="en-IN" b="1" dirty="0">
              <a:latin typeface="Times New Roman" panose="02020603050405020304" pitchFamily="18" charset="0"/>
              <a:cs typeface="Times New Roman" panose="02020603050405020304" pitchFamily="18" charset="0"/>
            </a:endParaRPr>
          </a:p>
        </p:txBody>
      </p:sp>
      <p:sp>
        <p:nvSpPr>
          <p:cNvPr id="4" name="Rectangle 3"/>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35016283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smtClean="0">
                <a:latin typeface="Times New Roman" panose="02020603050405020304" pitchFamily="18" charset="0"/>
                <a:cs typeface="Times New Roman" panose="02020603050405020304" pitchFamily="18" charset="0"/>
              </a:rPr>
              <a:t>Data selection</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lvl="0" algn="just">
              <a:lnSpc>
                <a:spcPct val="150000"/>
              </a:lnSpc>
            </a:pPr>
            <a:r>
              <a:rPr lang="en-IN" sz="2000" dirty="0" smtClean="0">
                <a:latin typeface="Times New Roman" panose="02020603050405020304" pitchFamily="18" charset="0"/>
                <a:cs typeface="Times New Roman" panose="02020603050405020304" pitchFamily="18" charset="0"/>
              </a:rPr>
              <a:t>The </a:t>
            </a:r>
            <a:r>
              <a:rPr lang="en-IN" sz="2000" dirty="0">
                <a:latin typeface="Times New Roman" panose="02020603050405020304" pitchFamily="18" charset="0"/>
                <a:cs typeface="Times New Roman" panose="02020603050405020304" pitchFamily="18" charset="0"/>
              </a:rPr>
              <a:t>data selection is the process of selecting the data for predicting the stock. </a:t>
            </a:r>
          </a:p>
          <a:p>
            <a:pPr lvl="0" algn="just">
              <a:lnSpc>
                <a:spcPct val="150000"/>
              </a:lnSpc>
            </a:pPr>
            <a:r>
              <a:rPr lang="en-IN" sz="2000" dirty="0" smtClean="0">
                <a:latin typeface="Times New Roman" panose="02020603050405020304" pitchFamily="18" charset="0"/>
                <a:cs typeface="Times New Roman" panose="02020603050405020304" pitchFamily="18" charset="0"/>
              </a:rPr>
              <a:t>The </a:t>
            </a:r>
            <a:r>
              <a:rPr lang="en-IN" sz="2000" dirty="0">
                <a:latin typeface="Times New Roman" panose="02020603050405020304" pitchFamily="18" charset="0"/>
                <a:cs typeface="Times New Roman" panose="02020603050405020304" pitchFamily="18" charset="0"/>
              </a:rPr>
              <a:t>dataset was collected from dataset repository like UCI.</a:t>
            </a:r>
          </a:p>
          <a:p>
            <a:pPr lvl="0" algn="just">
              <a:lnSpc>
                <a:spcPct val="150000"/>
              </a:lnSpc>
            </a:pPr>
            <a:r>
              <a:rPr lang="en-IN" sz="2000" dirty="0" smtClean="0">
                <a:latin typeface="Times New Roman" panose="02020603050405020304" pitchFamily="18" charset="0"/>
                <a:cs typeface="Times New Roman" panose="02020603050405020304" pitchFamily="18" charset="0"/>
              </a:rPr>
              <a:t>The </a:t>
            </a:r>
            <a:r>
              <a:rPr lang="en-IN" sz="2000" dirty="0">
                <a:latin typeface="Times New Roman" panose="02020603050405020304" pitchFamily="18" charset="0"/>
                <a:cs typeface="Times New Roman" panose="02020603050405020304" pitchFamily="18" charset="0"/>
              </a:rPr>
              <a:t>dataset is in the format like ‘.csv’</a:t>
            </a:r>
          </a:p>
          <a:p>
            <a:pPr lvl="0" algn="just">
              <a:lnSpc>
                <a:spcPct val="150000"/>
              </a:lnSpc>
            </a:pPr>
            <a:r>
              <a:rPr lang="en-IN" sz="2000" dirty="0" smtClean="0">
                <a:latin typeface="Times New Roman" panose="02020603050405020304" pitchFamily="18" charset="0"/>
                <a:cs typeface="Times New Roman" panose="02020603050405020304" pitchFamily="18" charset="0"/>
              </a:rPr>
              <a:t>In </a:t>
            </a:r>
            <a:r>
              <a:rPr lang="en-IN" sz="2000" dirty="0">
                <a:latin typeface="Times New Roman" panose="02020603050405020304" pitchFamily="18" charset="0"/>
                <a:cs typeface="Times New Roman" panose="02020603050405020304" pitchFamily="18" charset="0"/>
              </a:rPr>
              <a:t>this system, the time series dataset is used for predicting the stock. </a:t>
            </a:r>
          </a:p>
          <a:p>
            <a:pPr lvl="0" algn="just">
              <a:lnSpc>
                <a:spcPct val="150000"/>
              </a:lnSpc>
            </a:pPr>
            <a:r>
              <a:rPr lang="en-IN" sz="2000" dirty="0" smtClean="0">
                <a:latin typeface="Times New Roman" panose="02020603050405020304" pitchFamily="18" charset="0"/>
                <a:cs typeface="Times New Roman" panose="02020603050405020304" pitchFamily="18" charset="0"/>
              </a:rPr>
              <a:t>The </a:t>
            </a:r>
            <a:r>
              <a:rPr lang="en-IN" sz="2000" dirty="0">
                <a:latin typeface="Times New Roman" panose="02020603050405020304" pitchFamily="18" charset="0"/>
                <a:cs typeface="Times New Roman" panose="02020603050405020304" pitchFamily="18" charset="0"/>
              </a:rPr>
              <a:t>dataset which contains the information about the high, low, open and close price.</a:t>
            </a:r>
          </a:p>
          <a:p>
            <a:pPr lvl="0" algn="just">
              <a:lnSpc>
                <a:spcPct val="150000"/>
              </a:lnSpc>
            </a:pPr>
            <a:r>
              <a:rPr lang="en-IN" sz="2000" dirty="0" smtClean="0">
                <a:latin typeface="Times New Roman" panose="02020603050405020304" pitchFamily="18" charset="0"/>
                <a:cs typeface="Times New Roman" panose="02020603050405020304" pitchFamily="18" charset="0"/>
              </a:rPr>
              <a:t>With </a:t>
            </a:r>
            <a:r>
              <a:rPr lang="en-IN" sz="2000" dirty="0">
                <a:latin typeface="Times New Roman" panose="02020603050405020304" pitchFamily="18" charset="0"/>
                <a:cs typeface="Times New Roman" panose="02020603050405020304" pitchFamily="18" charset="0"/>
              </a:rPr>
              <a:t>the help of panda’s package, we can read or load our input dataset.</a:t>
            </a:r>
          </a:p>
          <a:p>
            <a:pPr lvl="0" algn="just">
              <a:lnSpc>
                <a:spcPct val="150000"/>
              </a:lnSpc>
            </a:pPr>
            <a:endParaRPr lang="en-IN" sz="2000" dirty="0">
              <a:latin typeface="Times New Roman" panose="02020603050405020304" pitchFamily="18" charset="0"/>
              <a:cs typeface="Times New Roman" panose="02020603050405020304" pitchFamily="18" charset="0"/>
            </a:endParaRPr>
          </a:p>
        </p:txBody>
      </p:sp>
      <p:sp>
        <p:nvSpPr>
          <p:cNvPr id="4" name="Rectangle 3"/>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32264121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smtClean="0">
                <a:latin typeface="Times New Roman" panose="02020603050405020304" pitchFamily="18" charset="0"/>
                <a:cs typeface="Times New Roman" panose="02020603050405020304" pitchFamily="18" charset="0"/>
              </a:rPr>
              <a:t>Data selection</a:t>
            </a:r>
            <a:endParaRPr lang="en-IN" b="1" dirty="0">
              <a:latin typeface="Times New Roman" panose="02020603050405020304" pitchFamily="18" charset="0"/>
              <a:cs typeface="Times New Roman" panose="02020603050405020304" pitchFamily="18" charset="0"/>
            </a:endParaRPr>
          </a:p>
        </p:txBody>
      </p:sp>
      <p:sp>
        <p:nvSpPr>
          <p:cNvPr id="4" name="Rectangle 3"/>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pic>
        <p:nvPicPr>
          <p:cNvPr id="5" name="Content Placeholder 4"/>
          <p:cNvPicPr>
            <a:picLocks noGrp="1"/>
          </p:cNvPicPr>
          <p:nvPr>
            <p:ph idx="1"/>
          </p:nvPr>
        </p:nvPicPr>
        <p:blipFill>
          <a:blip r:embed="rId2"/>
          <a:stretch>
            <a:fillRect/>
          </a:stretch>
        </p:blipFill>
        <p:spPr>
          <a:xfrm>
            <a:off x="3910012" y="2171957"/>
            <a:ext cx="4371975" cy="3581400"/>
          </a:xfrm>
          <a:prstGeom prst="rect">
            <a:avLst/>
          </a:prstGeom>
        </p:spPr>
      </p:pic>
    </p:spTree>
    <p:extLst>
      <p:ext uri="{BB962C8B-B14F-4D97-AF65-F5344CB8AC3E}">
        <p14:creationId xmlns:p14="http://schemas.microsoft.com/office/powerpoint/2010/main" val="22296442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a:latin typeface="Times New Roman" panose="02020603050405020304" pitchFamily="18" charset="0"/>
                <a:cs typeface="Times New Roman" panose="02020603050405020304" pitchFamily="18" charset="0"/>
              </a:rPr>
              <a:t>Preprocessing</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lvl="0" algn="just">
              <a:lnSpc>
                <a:spcPct val="150000"/>
              </a:lnSpc>
            </a:pPr>
            <a:r>
              <a:rPr lang="en-IN" sz="2000" dirty="0" smtClean="0">
                <a:latin typeface="Times New Roman" panose="02020603050405020304" pitchFamily="18" charset="0"/>
                <a:cs typeface="Times New Roman" panose="02020603050405020304" pitchFamily="18" charset="0"/>
              </a:rPr>
              <a:t>Data </a:t>
            </a:r>
            <a:r>
              <a:rPr lang="en-IN" sz="2000" dirty="0">
                <a:latin typeface="Times New Roman" panose="02020603050405020304" pitchFamily="18" charset="0"/>
                <a:cs typeface="Times New Roman" panose="02020603050405020304" pitchFamily="18" charset="0"/>
              </a:rPr>
              <a:t>pre-processing is the process of removing the unwanted data from the dataset. </a:t>
            </a:r>
          </a:p>
          <a:p>
            <a:pPr lvl="0" algn="just">
              <a:lnSpc>
                <a:spcPct val="150000"/>
              </a:lnSpc>
            </a:pPr>
            <a:r>
              <a:rPr lang="en-IN" sz="2000" dirty="0" smtClean="0">
                <a:latin typeface="Times New Roman" panose="02020603050405020304" pitchFamily="18" charset="0"/>
                <a:cs typeface="Times New Roman" panose="02020603050405020304" pitchFamily="18" charset="0"/>
              </a:rPr>
              <a:t>Data </a:t>
            </a:r>
            <a:r>
              <a:rPr lang="en-IN" sz="2000" dirty="0">
                <a:latin typeface="Times New Roman" panose="02020603050405020304" pitchFamily="18" charset="0"/>
                <a:cs typeface="Times New Roman" panose="02020603050405020304" pitchFamily="18" charset="0"/>
              </a:rPr>
              <a:t>pre-processing allows for the removal of unwanted data with the use of data cleansing, this allows the user to have a dataset to contain more valuable information after the pre-processing stage for data manipulation later in the data mining process.</a:t>
            </a:r>
          </a:p>
          <a:p>
            <a:pPr lvl="0" algn="just">
              <a:lnSpc>
                <a:spcPct val="150000"/>
              </a:lnSpc>
            </a:pPr>
            <a:r>
              <a:rPr lang="en-IN" sz="2000" dirty="0" smtClean="0">
                <a:latin typeface="Times New Roman" panose="02020603050405020304" pitchFamily="18" charset="0"/>
                <a:cs typeface="Times New Roman" panose="02020603050405020304" pitchFamily="18" charset="0"/>
              </a:rPr>
              <a:t>Missing </a:t>
            </a:r>
            <a:r>
              <a:rPr lang="en-IN" sz="2000" dirty="0">
                <a:latin typeface="Times New Roman" panose="02020603050405020304" pitchFamily="18" charset="0"/>
                <a:cs typeface="Times New Roman" panose="02020603050405020304" pitchFamily="18" charset="0"/>
              </a:rPr>
              <a:t>data removal: In this process, the null values such as missing values and Nan values are replaced by 0. </a:t>
            </a:r>
          </a:p>
          <a:p>
            <a:pPr lvl="0" algn="just">
              <a:lnSpc>
                <a:spcPct val="150000"/>
              </a:lnSpc>
            </a:pPr>
            <a:r>
              <a:rPr lang="en-IN" sz="2000" dirty="0" smtClean="0">
                <a:latin typeface="Times New Roman" panose="02020603050405020304" pitchFamily="18" charset="0"/>
                <a:cs typeface="Times New Roman" panose="02020603050405020304" pitchFamily="18" charset="0"/>
              </a:rPr>
              <a:t>Encoding </a:t>
            </a:r>
            <a:r>
              <a:rPr lang="en-IN" sz="2000" dirty="0">
                <a:latin typeface="Times New Roman" panose="02020603050405020304" pitchFamily="18" charset="0"/>
                <a:cs typeface="Times New Roman" panose="02020603050405020304" pitchFamily="18" charset="0"/>
              </a:rPr>
              <a:t>Categorical data: That categorical data is defined as variables with a finite set of label values.</a:t>
            </a:r>
          </a:p>
          <a:p>
            <a:pPr lvl="0" algn="just">
              <a:lnSpc>
                <a:spcPct val="150000"/>
              </a:lnSpc>
            </a:pPr>
            <a:endParaRPr lang="en-IN" sz="2000" dirty="0">
              <a:latin typeface="Times New Roman" panose="02020603050405020304" pitchFamily="18" charset="0"/>
              <a:cs typeface="Times New Roman" panose="02020603050405020304" pitchFamily="18" charset="0"/>
            </a:endParaRPr>
          </a:p>
        </p:txBody>
      </p:sp>
      <p:sp>
        <p:nvSpPr>
          <p:cNvPr id="4" name="Rectangle 3"/>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34468847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a:latin typeface="Times New Roman" panose="02020603050405020304" pitchFamily="18" charset="0"/>
                <a:cs typeface="Times New Roman" panose="02020603050405020304" pitchFamily="18" charset="0"/>
              </a:rPr>
              <a:t>Preprocessing</a:t>
            </a:r>
            <a:endParaRPr lang="en-IN" b="1" dirty="0">
              <a:latin typeface="Times New Roman" panose="02020603050405020304" pitchFamily="18" charset="0"/>
              <a:cs typeface="Times New Roman" panose="02020603050405020304" pitchFamily="18" charset="0"/>
            </a:endParaRPr>
          </a:p>
        </p:txBody>
      </p:sp>
      <p:sp>
        <p:nvSpPr>
          <p:cNvPr id="4" name="Rectangle 3"/>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pic>
        <p:nvPicPr>
          <p:cNvPr id="5" name="Content Placeholder 4"/>
          <p:cNvPicPr>
            <a:picLocks noGrp="1"/>
          </p:cNvPicPr>
          <p:nvPr>
            <p:ph idx="1"/>
          </p:nvPr>
        </p:nvPicPr>
        <p:blipFill>
          <a:blip r:embed="rId2"/>
          <a:stretch>
            <a:fillRect/>
          </a:stretch>
        </p:blipFill>
        <p:spPr>
          <a:xfrm>
            <a:off x="4410075" y="2536031"/>
            <a:ext cx="3371850" cy="1800225"/>
          </a:xfrm>
          <a:prstGeom prst="rect">
            <a:avLst/>
          </a:prstGeom>
        </p:spPr>
      </p:pic>
    </p:spTree>
    <p:extLst>
      <p:ext uri="{BB962C8B-B14F-4D97-AF65-F5344CB8AC3E}">
        <p14:creationId xmlns:p14="http://schemas.microsoft.com/office/powerpoint/2010/main" val="16325565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smtClean="0">
                <a:latin typeface="Times New Roman" panose="02020603050405020304" pitchFamily="18" charset="0"/>
                <a:cs typeface="Times New Roman" panose="02020603050405020304" pitchFamily="18" charset="0"/>
              </a:rPr>
              <a:t>Feature Selection</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15155" y="1690688"/>
            <a:ext cx="11165983" cy="4671475"/>
          </a:xfrm>
        </p:spPr>
        <p:txBody>
          <a:bodyPr>
            <a:normAutofit/>
          </a:bodyPr>
          <a:lstStyle/>
          <a:p>
            <a:pPr lvl="0" algn="just">
              <a:lnSpc>
                <a:spcPct val="150000"/>
              </a:lnSpc>
            </a:pPr>
            <a:r>
              <a:rPr lang="en-IN" sz="2000" dirty="0" smtClean="0">
                <a:latin typeface="Times New Roman" panose="02020603050405020304" pitchFamily="18" charset="0"/>
                <a:cs typeface="Times New Roman" panose="02020603050405020304" pitchFamily="18" charset="0"/>
              </a:rPr>
              <a:t>In </a:t>
            </a:r>
            <a:r>
              <a:rPr lang="en-IN" sz="2000" dirty="0">
                <a:latin typeface="Times New Roman" panose="02020603050405020304" pitchFamily="18" charset="0"/>
                <a:cs typeface="Times New Roman" panose="02020603050405020304" pitchFamily="18" charset="0"/>
              </a:rPr>
              <a:t>this step, we can select the features from </a:t>
            </a:r>
            <a:r>
              <a:rPr lang="en-IN" sz="2000" dirty="0" smtClean="0">
                <a:latin typeface="Times New Roman" panose="02020603050405020304" pitchFamily="18" charset="0"/>
                <a:cs typeface="Times New Roman" panose="02020603050405020304" pitchFamily="18" charset="0"/>
              </a:rPr>
              <a:t>pre-processed </a:t>
            </a:r>
            <a:r>
              <a:rPr lang="en-IN" sz="2000" dirty="0">
                <a:latin typeface="Times New Roman" panose="02020603050405020304" pitchFamily="18" charset="0"/>
                <a:cs typeface="Times New Roman" panose="02020603050405020304" pitchFamily="18" charset="0"/>
              </a:rPr>
              <a:t>data by using Pearson’s correlation.</a:t>
            </a:r>
          </a:p>
          <a:p>
            <a:pPr lvl="0" algn="just">
              <a:lnSpc>
                <a:spcPct val="150000"/>
              </a:lnSpc>
            </a:pPr>
            <a:r>
              <a:rPr lang="en-IN" sz="2000" dirty="0" smtClean="0">
                <a:latin typeface="Times New Roman" panose="02020603050405020304" pitchFamily="18" charset="0"/>
                <a:cs typeface="Times New Roman" panose="02020603050405020304" pitchFamily="18" charset="0"/>
              </a:rPr>
              <a:t>One </a:t>
            </a:r>
            <a:r>
              <a:rPr lang="en-IN" sz="2000" dirty="0">
                <a:latin typeface="Times New Roman" panose="02020603050405020304" pitchFamily="18" charset="0"/>
                <a:cs typeface="Times New Roman" panose="02020603050405020304" pitchFamily="18" charset="0"/>
              </a:rPr>
              <a:t>of the measures used for feature selection is dependency measures. Many dependency based methods have been proposed. </a:t>
            </a:r>
          </a:p>
          <a:p>
            <a:pPr lvl="0" algn="just">
              <a:lnSpc>
                <a:spcPct val="150000"/>
              </a:lnSpc>
            </a:pPr>
            <a:r>
              <a:rPr lang="en-IN" sz="2000" dirty="0" smtClean="0">
                <a:latin typeface="Times New Roman" panose="02020603050405020304" pitchFamily="18" charset="0"/>
                <a:cs typeface="Times New Roman" panose="02020603050405020304" pitchFamily="18" charset="0"/>
              </a:rPr>
              <a:t>The </a:t>
            </a:r>
            <a:r>
              <a:rPr lang="en-IN" sz="2000" dirty="0">
                <a:latin typeface="Times New Roman" panose="02020603050405020304" pitchFamily="18" charset="0"/>
                <a:cs typeface="Times New Roman" panose="02020603050405020304" pitchFamily="18" charset="0"/>
              </a:rPr>
              <a:t>main measure is Correlation based method. Pearson's Correlation method is used for finding the association between the continuous features and the class feature.</a:t>
            </a:r>
          </a:p>
          <a:p>
            <a:pPr lvl="0" algn="just">
              <a:lnSpc>
                <a:spcPct val="150000"/>
              </a:lnSpc>
            </a:pPr>
            <a:r>
              <a:rPr lang="en-IN" sz="2000" dirty="0" smtClean="0">
                <a:latin typeface="Times New Roman" panose="02020603050405020304" pitchFamily="18" charset="0"/>
                <a:cs typeface="Times New Roman" panose="02020603050405020304" pitchFamily="18" charset="0"/>
              </a:rPr>
              <a:t>Features </a:t>
            </a:r>
            <a:r>
              <a:rPr lang="en-IN" sz="2000" dirty="0">
                <a:latin typeface="Times New Roman" panose="02020603050405020304" pitchFamily="18" charset="0"/>
                <a:cs typeface="Times New Roman" panose="02020603050405020304" pitchFamily="18" charset="0"/>
              </a:rPr>
              <a:t>with high correlation are more linearly dependent and hence have almost the same effect on the dependent variable.</a:t>
            </a:r>
          </a:p>
          <a:p>
            <a:pPr lvl="0" algn="just">
              <a:lnSpc>
                <a:spcPct val="150000"/>
              </a:lnSpc>
            </a:pPr>
            <a:r>
              <a:rPr lang="en-IN" sz="2000" dirty="0" smtClean="0">
                <a:latin typeface="Times New Roman" panose="02020603050405020304" pitchFamily="18" charset="0"/>
                <a:cs typeface="Times New Roman" panose="02020603050405020304" pitchFamily="18" charset="0"/>
              </a:rPr>
              <a:t>So</a:t>
            </a:r>
            <a:r>
              <a:rPr lang="en-IN" sz="2000" dirty="0">
                <a:latin typeface="Times New Roman" panose="02020603050405020304" pitchFamily="18" charset="0"/>
                <a:cs typeface="Times New Roman" panose="02020603050405020304" pitchFamily="18" charset="0"/>
              </a:rPr>
              <a:t>, when two features have high correlation, we can drop one of the two features. </a:t>
            </a:r>
          </a:p>
          <a:p>
            <a:pPr lvl="0" algn="just">
              <a:lnSpc>
                <a:spcPct val="150000"/>
              </a:lnSpc>
            </a:pPr>
            <a:endParaRPr lang="en-IN" sz="2000" dirty="0">
              <a:latin typeface="Times New Roman" panose="02020603050405020304" pitchFamily="18" charset="0"/>
              <a:cs typeface="Times New Roman" panose="02020603050405020304" pitchFamily="18" charset="0"/>
            </a:endParaRPr>
          </a:p>
        </p:txBody>
      </p:sp>
      <p:sp>
        <p:nvSpPr>
          <p:cNvPr id="4" name="Rectangle 3"/>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2606076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smtClean="0">
                <a:latin typeface="Times New Roman" panose="02020603050405020304" pitchFamily="18" charset="0"/>
                <a:cs typeface="Times New Roman" panose="02020603050405020304" pitchFamily="18" charset="0"/>
              </a:rPr>
              <a:t>Feature Selection</a:t>
            </a:r>
            <a:endParaRPr lang="en-IN" b="1" dirty="0">
              <a:latin typeface="Times New Roman" panose="02020603050405020304" pitchFamily="18" charset="0"/>
              <a:cs typeface="Times New Roman" panose="02020603050405020304" pitchFamily="18" charset="0"/>
            </a:endParaRPr>
          </a:p>
        </p:txBody>
      </p:sp>
      <p:sp>
        <p:nvSpPr>
          <p:cNvPr id="4" name="Rectangle 3"/>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pic>
        <p:nvPicPr>
          <p:cNvPr id="5" name="Content Placeholder 4"/>
          <p:cNvPicPr>
            <a:picLocks noGrp="1"/>
          </p:cNvPicPr>
          <p:nvPr>
            <p:ph idx="1"/>
          </p:nvPr>
        </p:nvPicPr>
        <p:blipFill>
          <a:blip r:embed="rId2"/>
          <a:stretch>
            <a:fillRect/>
          </a:stretch>
        </p:blipFill>
        <p:spPr>
          <a:xfrm>
            <a:off x="3683357" y="2807594"/>
            <a:ext cx="4817001" cy="1519807"/>
          </a:xfrm>
          <a:prstGeom prst="rect">
            <a:avLst/>
          </a:prstGeom>
        </p:spPr>
      </p:pic>
    </p:spTree>
    <p:extLst>
      <p:ext uri="{BB962C8B-B14F-4D97-AF65-F5344CB8AC3E}">
        <p14:creationId xmlns:p14="http://schemas.microsoft.com/office/powerpoint/2010/main" val="33869618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lgn="ctr">
              <a:lnSpc>
                <a:spcPct val="150000"/>
              </a:lnSpc>
            </a:pPr>
            <a:r>
              <a:rPr lang="en-US" b="1" dirty="0" smtClean="0">
                <a:latin typeface="Times New Roman" panose="02020603050405020304" pitchFamily="18" charset="0"/>
                <a:cs typeface="Times New Roman" panose="02020603050405020304" pitchFamily="18" charset="0"/>
              </a:rPr>
              <a:t>Data splitting </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66670" y="1812924"/>
            <a:ext cx="11050074" cy="4420451"/>
          </a:xfrm>
        </p:spPr>
        <p:txBody>
          <a:bodyPr>
            <a:normAutofit/>
          </a:bodyPr>
          <a:lstStyle/>
          <a:p>
            <a:pPr lvl="0" algn="just">
              <a:lnSpc>
                <a:spcPct val="150000"/>
              </a:lnSpc>
            </a:pPr>
            <a:r>
              <a:rPr lang="en-US" sz="2000" dirty="0">
                <a:latin typeface="Times New Roman" panose="02020603050405020304" pitchFamily="18" charset="0"/>
                <a:cs typeface="Times New Roman" panose="02020603050405020304" pitchFamily="18" charset="0"/>
              </a:rPr>
              <a:t>Data splitting is the act of partitioning available data into two portions, usually for cross-validator purposes.  </a:t>
            </a:r>
            <a:endParaRPr lang="en-IN" sz="2000" dirty="0">
              <a:latin typeface="Times New Roman" panose="02020603050405020304" pitchFamily="18" charset="0"/>
              <a:cs typeface="Times New Roman" panose="02020603050405020304" pitchFamily="18" charset="0"/>
            </a:endParaRPr>
          </a:p>
          <a:p>
            <a:pPr lvl="0" algn="just">
              <a:lnSpc>
                <a:spcPct val="150000"/>
              </a:lnSpc>
            </a:pPr>
            <a:r>
              <a:rPr lang="en-IN" sz="2000" dirty="0">
                <a:latin typeface="Times New Roman" panose="02020603050405020304" pitchFamily="18" charset="0"/>
                <a:cs typeface="Times New Roman" panose="02020603050405020304" pitchFamily="18" charset="0"/>
              </a:rPr>
              <a:t>One Portion of the data is used to develop a predictive model and the other to evaluate the model's performance.</a:t>
            </a:r>
          </a:p>
          <a:p>
            <a:pPr lvl="0" algn="just">
              <a:lnSpc>
                <a:spcPct val="150000"/>
              </a:lnSpc>
            </a:pPr>
            <a:r>
              <a:rPr lang="en-US" sz="2000" dirty="0">
                <a:latin typeface="Times New Roman" panose="02020603050405020304" pitchFamily="18" charset="0"/>
                <a:cs typeface="Times New Roman" panose="02020603050405020304" pitchFamily="18" charset="0"/>
              </a:rPr>
              <a:t>Separating data into training and testing sets is an important part of evaluating data mining models. </a:t>
            </a:r>
            <a:endParaRPr lang="en-IN" sz="2000" dirty="0">
              <a:latin typeface="Times New Roman" panose="02020603050405020304" pitchFamily="18" charset="0"/>
              <a:cs typeface="Times New Roman" panose="02020603050405020304" pitchFamily="18" charset="0"/>
            </a:endParaRPr>
          </a:p>
          <a:p>
            <a:pPr lvl="0" algn="just">
              <a:lnSpc>
                <a:spcPct val="150000"/>
              </a:lnSpc>
            </a:pPr>
            <a:r>
              <a:rPr lang="en-US" sz="2000" dirty="0">
                <a:latin typeface="Times New Roman" panose="02020603050405020304" pitchFamily="18" charset="0"/>
                <a:cs typeface="Times New Roman" panose="02020603050405020304" pitchFamily="18" charset="0"/>
              </a:rPr>
              <a:t>Typically, when you separate a data set into a training set and testing set, most of the data is used for training, and a smaller portion of the data is used for testing. </a:t>
            </a:r>
            <a:endParaRPr lang="en-IN" sz="2000" dirty="0">
              <a:latin typeface="Times New Roman" panose="02020603050405020304" pitchFamily="18" charset="0"/>
              <a:cs typeface="Times New Roman" panose="02020603050405020304" pitchFamily="18" charset="0"/>
            </a:endParaRPr>
          </a:p>
          <a:p>
            <a:pPr marL="0" lvl="0" indent="0" algn="just">
              <a:lnSpc>
                <a:spcPct val="150000"/>
              </a:lnSpc>
              <a:buNone/>
            </a:pPr>
            <a:endParaRPr lang="en-IN" sz="2000" dirty="0">
              <a:latin typeface="Times New Roman" panose="02020603050405020304" pitchFamily="18" charset="0"/>
              <a:cs typeface="Times New Roman" panose="02020603050405020304" pitchFamily="18" charset="0"/>
            </a:endParaRPr>
          </a:p>
        </p:txBody>
      </p:sp>
      <p:sp>
        <p:nvSpPr>
          <p:cNvPr id="4" name="Rectangle 3"/>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37896874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lgn="ctr">
              <a:lnSpc>
                <a:spcPct val="150000"/>
              </a:lnSpc>
            </a:pPr>
            <a:r>
              <a:rPr lang="en-US" b="1" dirty="0" smtClean="0">
                <a:latin typeface="Times New Roman" panose="02020603050405020304" pitchFamily="18" charset="0"/>
                <a:cs typeface="Times New Roman" panose="02020603050405020304" pitchFamily="18" charset="0"/>
              </a:rPr>
              <a:t>Data splitting </a:t>
            </a:r>
            <a:endParaRPr lang="en-IN" b="1" dirty="0">
              <a:latin typeface="Times New Roman" panose="02020603050405020304" pitchFamily="18" charset="0"/>
              <a:cs typeface="Times New Roman" panose="02020603050405020304" pitchFamily="18" charset="0"/>
            </a:endParaRPr>
          </a:p>
        </p:txBody>
      </p:sp>
      <p:sp>
        <p:nvSpPr>
          <p:cNvPr id="4" name="Rectangle 3"/>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pic>
        <p:nvPicPr>
          <p:cNvPr id="5" name="Content Placeholder 4"/>
          <p:cNvPicPr>
            <a:picLocks noGrp="1"/>
          </p:cNvPicPr>
          <p:nvPr>
            <p:ph idx="1"/>
          </p:nvPr>
        </p:nvPicPr>
        <p:blipFill>
          <a:blip r:embed="rId2"/>
          <a:stretch>
            <a:fillRect/>
          </a:stretch>
        </p:blipFill>
        <p:spPr>
          <a:xfrm>
            <a:off x="3734873" y="2537139"/>
            <a:ext cx="4665238" cy="2076908"/>
          </a:xfrm>
          <a:prstGeom prst="rect">
            <a:avLst/>
          </a:prstGeom>
        </p:spPr>
      </p:pic>
    </p:spTree>
    <p:extLst>
      <p:ext uri="{BB962C8B-B14F-4D97-AF65-F5344CB8AC3E}">
        <p14:creationId xmlns:p14="http://schemas.microsoft.com/office/powerpoint/2010/main" val="34941395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2" name="Title 1"/>
          <p:cNvSpPr>
            <a:spLocks noGrp="1"/>
          </p:cNvSpPr>
          <p:nvPr>
            <p:ph type="title"/>
          </p:nvPr>
        </p:nvSpPr>
        <p:spPr>
          <a:xfrm>
            <a:off x="647131" y="240754"/>
            <a:ext cx="10515600" cy="1325563"/>
          </a:xfrm>
        </p:spPr>
        <p:txBody>
          <a:bodyPr>
            <a:normAutofit/>
          </a:bodyPr>
          <a:lstStyle/>
          <a:p>
            <a:pPr algn="ctr"/>
            <a:r>
              <a:rPr lang="en-US" b="1" dirty="0" smtClean="0">
                <a:latin typeface="Times New Roman" panose="02020603050405020304" pitchFamily="18" charset="0"/>
                <a:cs typeface="Times New Roman" panose="02020603050405020304" pitchFamily="18" charset="0"/>
              </a:rPr>
              <a:t>Abstract</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8761" y="1358669"/>
            <a:ext cx="11364045" cy="5106526"/>
          </a:xfrm>
        </p:spPr>
        <p:txBody>
          <a:bodyPr>
            <a:noAutofit/>
          </a:bodyPr>
          <a:lstStyle/>
          <a:p>
            <a:pPr algn="just">
              <a:lnSpc>
                <a:spcPct val="150000"/>
              </a:lnSpc>
            </a:pPr>
            <a:r>
              <a:rPr lang="en-IN" sz="2000" dirty="0">
                <a:latin typeface="Times New Roman" panose="02020603050405020304" pitchFamily="18" charset="0"/>
                <a:cs typeface="Times New Roman" panose="02020603050405020304" pitchFamily="18" charset="0"/>
              </a:rPr>
              <a:t>Accurate prediction of stock market returns is a very challenging task due to volatile and non-linear nature of the financial </a:t>
            </a:r>
            <a:r>
              <a:rPr lang="en-IN" sz="2000" dirty="0" smtClean="0">
                <a:latin typeface="Times New Roman" panose="02020603050405020304" pitchFamily="18" charset="0"/>
                <a:cs typeface="Times New Roman" panose="02020603050405020304" pitchFamily="18" charset="0"/>
              </a:rPr>
              <a:t>stock markets</a:t>
            </a:r>
            <a:r>
              <a:rPr lang="en-IN" sz="2000" dirty="0">
                <a:latin typeface="Times New Roman" panose="02020603050405020304" pitchFamily="18" charset="0"/>
                <a:cs typeface="Times New Roman" panose="02020603050405020304" pitchFamily="18" charset="0"/>
              </a:rPr>
              <a:t>. </a:t>
            </a:r>
            <a:endParaRPr lang="en-IN" sz="2000" dirty="0" smtClean="0">
              <a:latin typeface="Times New Roman" panose="02020603050405020304" pitchFamily="18" charset="0"/>
              <a:cs typeface="Times New Roman" panose="02020603050405020304" pitchFamily="18" charset="0"/>
            </a:endParaRPr>
          </a:p>
          <a:p>
            <a:pPr algn="just">
              <a:lnSpc>
                <a:spcPct val="150000"/>
              </a:lnSpc>
            </a:pPr>
            <a:r>
              <a:rPr lang="en-IN" sz="2000" dirty="0" smtClean="0">
                <a:latin typeface="Times New Roman" panose="02020603050405020304" pitchFamily="18" charset="0"/>
                <a:cs typeface="Times New Roman" panose="02020603050405020304" pitchFamily="18" charset="0"/>
              </a:rPr>
              <a:t>With </a:t>
            </a:r>
            <a:r>
              <a:rPr lang="en-IN" sz="2000" dirty="0">
                <a:latin typeface="Times New Roman" panose="02020603050405020304" pitchFamily="18" charset="0"/>
                <a:cs typeface="Times New Roman" panose="02020603050405020304" pitchFamily="18" charset="0"/>
              </a:rPr>
              <a:t>the introduction of artificial intelligence and increased computational capabilities, programmed methods of prediction have proved to be more efficient in predicting stock </a:t>
            </a:r>
            <a:r>
              <a:rPr lang="en-IN" sz="2000" dirty="0" smtClean="0">
                <a:latin typeface="Times New Roman" panose="02020603050405020304" pitchFamily="18" charset="0"/>
                <a:cs typeface="Times New Roman" panose="02020603050405020304" pitchFamily="18" charset="0"/>
              </a:rPr>
              <a:t>prices.</a:t>
            </a:r>
          </a:p>
          <a:p>
            <a:pPr algn="just">
              <a:lnSpc>
                <a:spcPct val="150000"/>
              </a:lnSpc>
            </a:pPr>
            <a:r>
              <a:rPr lang="en-IN" sz="2000" dirty="0">
                <a:latin typeface="Times New Roman" panose="02020603050405020304" pitchFamily="18" charset="0"/>
                <a:cs typeface="Times New Roman" panose="02020603050405020304" pitchFamily="18" charset="0"/>
              </a:rPr>
              <a:t>The financial data: Open, High, Low and Close prices of stock are used for creating new variables which are used as inputs </a:t>
            </a:r>
            <a:r>
              <a:rPr lang="en-IN" sz="2000" dirty="0" smtClean="0">
                <a:latin typeface="Times New Roman" panose="02020603050405020304" pitchFamily="18" charset="0"/>
                <a:cs typeface="Times New Roman" panose="02020603050405020304" pitchFamily="18" charset="0"/>
              </a:rPr>
              <a:t>to the </a:t>
            </a:r>
            <a:r>
              <a:rPr lang="en-IN" sz="2000" dirty="0">
                <a:latin typeface="Times New Roman" panose="02020603050405020304" pitchFamily="18" charset="0"/>
                <a:cs typeface="Times New Roman" panose="02020603050405020304" pitchFamily="18" charset="0"/>
              </a:rPr>
              <a:t>model. </a:t>
            </a:r>
            <a:endParaRPr lang="en-IN" sz="2000" dirty="0" smtClean="0">
              <a:latin typeface="Times New Roman" panose="02020603050405020304" pitchFamily="18" charset="0"/>
              <a:cs typeface="Times New Roman" panose="02020603050405020304" pitchFamily="18" charset="0"/>
            </a:endParaRPr>
          </a:p>
          <a:p>
            <a:pPr algn="just">
              <a:lnSpc>
                <a:spcPct val="150000"/>
              </a:lnSpc>
            </a:pPr>
            <a:r>
              <a:rPr lang="en-IN" sz="2000" dirty="0" smtClean="0">
                <a:latin typeface="Times New Roman" panose="02020603050405020304" pitchFamily="18" charset="0"/>
                <a:cs typeface="Times New Roman" panose="02020603050405020304" pitchFamily="18" charset="0"/>
              </a:rPr>
              <a:t>The </a:t>
            </a:r>
            <a:r>
              <a:rPr lang="en-IN" sz="2000" dirty="0">
                <a:latin typeface="Times New Roman" panose="02020603050405020304" pitchFamily="18" charset="0"/>
                <a:cs typeface="Times New Roman" panose="02020603050405020304" pitchFamily="18" charset="0"/>
              </a:rPr>
              <a:t>models are evaluated using standard strategic indicators: RMSE and MAPE. The low values of these two </a:t>
            </a:r>
            <a:r>
              <a:rPr lang="en-IN" sz="2000" dirty="0" smtClean="0">
                <a:latin typeface="Times New Roman" panose="02020603050405020304" pitchFamily="18" charset="0"/>
                <a:cs typeface="Times New Roman" panose="02020603050405020304" pitchFamily="18" charset="0"/>
              </a:rPr>
              <a:t>indicators show </a:t>
            </a:r>
            <a:r>
              <a:rPr lang="en-IN" sz="2000" dirty="0">
                <a:latin typeface="Times New Roman" panose="02020603050405020304" pitchFamily="18" charset="0"/>
                <a:cs typeface="Times New Roman" panose="02020603050405020304" pitchFamily="18" charset="0"/>
              </a:rPr>
              <a:t>that the models are efficient in predicting stock closing price</a:t>
            </a:r>
            <a:r>
              <a:rPr lang="en-IN" sz="2000" dirty="0" smtClean="0">
                <a:latin typeface="Times New Roman" panose="02020603050405020304" pitchFamily="18" charset="0"/>
                <a:cs typeface="Times New Roman" panose="02020603050405020304" pitchFamily="18" charset="0"/>
              </a:rPr>
              <a:t>.</a:t>
            </a:r>
          </a:p>
          <a:p>
            <a:pPr algn="just">
              <a:lnSpc>
                <a:spcPct val="150000"/>
              </a:lnSpc>
            </a:pPr>
            <a:r>
              <a:rPr lang="en-US" sz="2000" dirty="0" smtClean="0">
                <a:latin typeface="Times New Roman" panose="02020603050405020304" pitchFamily="18" charset="0"/>
                <a:cs typeface="Times New Roman" panose="02020603050405020304" pitchFamily="18" charset="0"/>
              </a:rPr>
              <a:t>The system is developed the machine learning algorithm such as lasso regression and support vector regression.</a:t>
            </a:r>
            <a:endParaRPr lang="en-IN" sz="2000" dirty="0" smtClean="0">
              <a:latin typeface="Times New Roman" panose="02020603050405020304" pitchFamily="18" charset="0"/>
              <a:cs typeface="Times New Roman" panose="02020603050405020304" pitchFamily="18" charset="0"/>
            </a:endParaRPr>
          </a:p>
          <a:p>
            <a:pPr algn="just">
              <a:lnSpc>
                <a:spcPct val="150000"/>
              </a:lnSpc>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403078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smtClean="0">
                <a:latin typeface="Times New Roman" panose="02020603050405020304" pitchFamily="18" charset="0"/>
                <a:cs typeface="Times New Roman" panose="02020603050405020304" pitchFamily="18" charset="0"/>
              </a:rPr>
              <a:t>Regression</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42334" y="1690688"/>
            <a:ext cx="10907332" cy="4351338"/>
          </a:xfrm>
        </p:spPr>
        <p:txBody>
          <a:bodyPr>
            <a:normAutofit fontScale="92500" lnSpcReduction="10000"/>
          </a:bodyPr>
          <a:lstStyle/>
          <a:p>
            <a:pPr lvl="0" algn="just">
              <a:lnSpc>
                <a:spcPct val="150000"/>
              </a:lnSpc>
            </a:pPr>
            <a:r>
              <a:rPr lang="en-IN" sz="2000" dirty="0" smtClean="0">
                <a:latin typeface="Times New Roman" panose="02020603050405020304" pitchFamily="18" charset="0"/>
                <a:cs typeface="Times New Roman" panose="02020603050405020304" pitchFamily="18" charset="0"/>
              </a:rPr>
              <a:t>In </a:t>
            </a:r>
            <a:r>
              <a:rPr lang="en-IN" sz="2000" dirty="0">
                <a:latin typeface="Times New Roman" panose="02020603050405020304" pitchFamily="18" charset="0"/>
                <a:cs typeface="Times New Roman" panose="02020603050405020304" pitchFamily="18" charset="0"/>
              </a:rPr>
              <a:t>our process, we have to implement the two machine learning algorithm such as lasso regression and support vector regression. </a:t>
            </a:r>
          </a:p>
          <a:p>
            <a:pPr lvl="0" algn="just">
              <a:lnSpc>
                <a:spcPct val="150000"/>
              </a:lnSpc>
            </a:pPr>
            <a:r>
              <a:rPr lang="en-IN" sz="2000" b="1" dirty="0" smtClean="0">
                <a:latin typeface="Times New Roman" panose="02020603050405020304" pitchFamily="18" charset="0"/>
                <a:cs typeface="Times New Roman" panose="02020603050405020304" pitchFamily="18" charset="0"/>
              </a:rPr>
              <a:t>Support </a:t>
            </a:r>
            <a:r>
              <a:rPr lang="en-IN" sz="2000" b="1" dirty="0">
                <a:latin typeface="Times New Roman" panose="02020603050405020304" pitchFamily="18" charset="0"/>
                <a:cs typeface="Times New Roman" panose="02020603050405020304" pitchFamily="18" charset="0"/>
              </a:rPr>
              <a:t>Vector Regression </a:t>
            </a:r>
            <a:r>
              <a:rPr lang="en-IN" sz="2000" dirty="0">
                <a:latin typeface="Times New Roman" panose="02020603050405020304" pitchFamily="18" charset="0"/>
                <a:cs typeface="Times New Roman" panose="02020603050405020304" pitchFamily="18" charset="0"/>
              </a:rPr>
              <a:t>is a supervised learning algorithm that is used to predict discrete values. Support Vector Regression uses the same principle as the SVMs. </a:t>
            </a:r>
          </a:p>
          <a:p>
            <a:pPr lvl="0" algn="just">
              <a:lnSpc>
                <a:spcPct val="150000"/>
              </a:lnSpc>
            </a:pPr>
            <a:r>
              <a:rPr lang="en-IN" sz="2000" dirty="0" smtClean="0">
                <a:latin typeface="Times New Roman" panose="02020603050405020304" pitchFamily="18" charset="0"/>
                <a:cs typeface="Times New Roman" panose="02020603050405020304" pitchFamily="18" charset="0"/>
              </a:rPr>
              <a:t>The </a:t>
            </a:r>
            <a:r>
              <a:rPr lang="en-IN" sz="2000" dirty="0">
                <a:latin typeface="Times New Roman" panose="02020603050405020304" pitchFamily="18" charset="0"/>
                <a:cs typeface="Times New Roman" panose="02020603050405020304" pitchFamily="18" charset="0"/>
              </a:rPr>
              <a:t>basic idea behind SVR is to find the best fit line. In SVR, the best fit line is the hyper plane that has the maximum number of points.</a:t>
            </a:r>
          </a:p>
          <a:p>
            <a:pPr lvl="0" algn="just">
              <a:lnSpc>
                <a:spcPct val="150000"/>
              </a:lnSpc>
            </a:pPr>
            <a:r>
              <a:rPr lang="en-IN" sz="2000" b="1" dirty="0" smtClean="0">
                <a:latin typeface="Times New Roman" panose="02020603050405020304" pitchFamily="18" charset="0"/>
                <a:cs typeface="Times New Roman" panose="02020603050405020304" pitchFamily="18" charset="0"/>
              </a:rPr>
              <a:t>Lasso </a:t>
            </a:r>
            <a:r>
              <a:rPr lang="en-IN" sz="2000" b="1" dirty="0">
                <a:latin typeface="Times New Roman" panose="02020603050405020304" pitchFamily="18" charset="0"/>
                <a:cs typeface="Times New Roman" panose="02020603050405020304" pitchFamily="18" charset="0"/>
              </a:rPr>
              <a:t>regression </a:t>
            </a:r>
            <a:r>
              <a:rPr lang="en-IN" sz="2000" dirty="0">
                <a:latin typeface="Times New Roman" panose="02020603050405020304" pitchFamily="18" charset="0"/>
                <a:cs typeface="Times New Roman" panose="02020603050405020304" pitchFamily="18" charset="0"/>
              </a:rPr>
              <a:t>is a type of linear regression that uses shrinkage. Shrinkage is where data values are shrunk towards a central point, like the mean. </a:t>
            </a:r>
          </a:p>
          <a:p>
            <a:pPr lvl="0" algn="just">
              <a:lnSpc>
                <a:spcPct val="150000"/>
              </a:lnSpc>
            </a:pPr>
            <a:r>
              <a:rPr lang="en-IN" sz="2000" dirty="0" smtClean="0">
                <a:latin typeface="Times New Roman" panose="02020603050405020304" pitchFamily="18" charset="0"/>
                <a:cs typeface="Times New Roman" panose="02020603050405020304" pitchFamily="18" charset="0"/>
              </a:rPr>
              <a:t>The </a:t>
            </a:r>
            <a:r>
              <a:rPr lang="en-IN" sz="2000" dirty="0">
                <a:latin typeface="Times New Roman" panose="02020603050405020304" pitchFamily="18" charset="0"/>
                <a:cs typeface="Times New Roman" panose="02020603050405020304" pitchFamily="18" charset="0"/>
              </a:rPr>
              <a:t>lasso procedure encourages simple, sparse models (i.e. models with fewer parameters).</a:t>
            </a:r>
          </a:p>
        </p:txBody>
      </p:sp>
      <p:sp>
        <p:nvSpPr>
          <p:cNvPr id="4" name="Rectangle 3"/>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32288408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smtClean="0">
                <a:latin typeface="Times New Roman" panose="02020603050405020304" pitchFamily="18" charset="0"/>
                <a:cs typeface="Times New Roman" panose="02020603050405020304" pitchFamily="18" charset="0"/>
              </a:rPr>
              <a:t>Regression</a:t>
            </a:r>
            <a:endParaRPr lang="en-US" b="1" dirty="0">
              <a:latin typeface="Times New Roman" panose="02020603050405020304" pitchFamily="18" charset="0"/>
              <a:cs typeface="Times New Roman" panose="02020603050405020304" pitchFamily="18" charset="0"/>
            </a:endParaRPr>
          </a:p>
        </p:txBody>
      </p:sp>
      <p:sp>
        <p:nvSpPr>
          <p:cNvPr id="4" name="Rectangle 3"/>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pic>
        <p:nvPicPr>
          <p:cNvPr id="5" name="Picture 4"/>
          <p:cNvPicPr/>
          <p:nvPr/>
        </p:nvPicPr>
        <p:blipFill>
          <a:blip r:embed="rId2"/>
          <a:stretch>
            <a:fillRect/>
          </a:stretch>
        </p:blipFill>
        <p:spPr>
          <a:xfrm>
            <a:off x="1042719" y="2740818"/>
            <a:ext cx="4469439" cy="2320579"/>
          </a:xfrm>
          <a:prstGeom prst="rect">
            <a:avLst/>
          </a:prstGeom>
        </p:spPr>
      </p:pic>
      <p:pic>
        <p:nvPicPr>
          <p:cNvPr id="6" name="Picture 5"/>
          <p:cNvPicPr/>
          <p:nvPr/>
        </p:nvPicPr>
        <p:blipFill>
          <a:blip r:embed="rId3"/>
          <a:stretch>
            <a:fillRect/>
          </a:stretch>
        </p:blipFill>
        <p:spPr>
          <a:xfrm>
            <a:off x="7233029" y="2721769"/>
            <a:ext cx="4120771" cy="2339628"/>
          </a:xfrm>
          <a:prstGeom prst="rect">
            <a:avLst/>
          </a:prstGeom>
        </p:spPr>
      </p:pic>
    </p:spTree>
    <p:extLst>
      <p:ext uri="{BB962C8B-B14F-4D97-AF65-F5344CB8AC3E}">
        <p14:creationId xmlns:p14="http://schemas.microsoft.com/office/powerpoint/2010/main" val="25886255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smtClean="0">
                <a:latin typeface="Times New Roman" panose="02020603050405020304" pitchFamily="18" charset="0"/>
                <a:cs typeface="Times New Roman" panose="02020603050405020304" pitchFamily="18" charset="0"/>
              </a:rPr>
              <a:t>Performance analysis</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Autofit/>
          </a:bodyPr>
          <a:lstStyle/>
          <a:p>
            <a:pPr algn="just">
              <a:lnSpc>
                <a:spcPct val="150000"/>
              </a:lnSpc>
            </a:pPr>
            <a:r>
              <a:rPr lang="en-IN" sz="2000" dirty="0">
                <a:latin typeface="Times New Roman" panose="02020603050405020304" pitchFamily="18" charset="0"/>
                <a:cs typeface="Times New Roman" panose="02020603050405020304" pitchFamily="18" charset="0"/>
              </a:rPr>
              <a:t>The Final Result will get generated based on the overall classification and prediction. The performance of this proposed approach is evaluated using some measures </a:t>
            </a:r>
            <a:r>
              <a:rPr lang="en-IN" sz="2000" dirty="0" smtClean="0">
                <a:latin typeface="Times New Roman" panose="02020603050405020304" pitchFamily="18" charset="0"/>
                <a:cs typeface="Times New Roman" panose="02020603050405020304" pitchFamily="18" charset="0"/>
              </a:rPr>
              <a:t>like,</a:t>
            </a:r>
          </a:p>
          <a:p>
            <a:pPr algn="just">
              <a:lnSpc>
                <a:spcPct val="150000"/>
              </a:lnSpc>
            </a:pPr>
            <a:r>
              <a:rPr lang="en-IN" sz="2000" b="1" dirty="0" smtClean="0">
                <a:latin typeface="Times New Roman" panose="02020603050405020304" pitchFamily="18" charset="0"/>
                <a:cs typeface="Times New Roman" panose="02020603050405020304" pitchFamily="18" charset="0"/>
              </a:rPr>
              <a:t>MAE</a:t>
            </a:r>
            <a:r>
              <a:rPr lang="en-IN" sz="2000" b="1" dirty="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In statistics, the mean absolute error (MAE) is a way to measure the accuracy of a given model. It is calculated </a:t>
            </a:r>
            <a:r>
              <a:rPr lang="en-IN" sz="2000" dirty="0" smtClean="0">
                <a:latin typeface="Times New Roman" panose="02020603050405020304" pitchFamily="18" charset="0"/>
                <a:cs typeface="Times New Roman" panose="02020603050405020304" pitchFamily="18" charset="0"/>
              </a:rPr>
              <a:t>as,</a:t>
            </a:r>
          </a:p>
          <a:p>
            <a:pPr marL="0" lvl="0" indent="0" algn="just">
              <a:lnSpc>
                <a:spcPct val="150000"/>
              </a:lnSpc>
              <a:buNone/>
            </a:pPr>
            <a:r>
              <a:rPr lang="en-IN" sz="2000" dirty="0" smtClean="0">
                <a:latin typeface="Times New Roman" panose="02020603050405020304" pitchFamily="18" charset="0"/>
                <a:cs typeface="Times New Roman" panose="02020603050405020304" pitchFamily="18" charset="0"/>
              </a:rPr>
              <a:t>Σ: </a:t>
            </a:r>
            <a:r>
              <a:rPr lang="en-IN" sz="2000" dirty="0">
                <a:latin typeface="Times New Roman" panose="02020603050405020304" pitchFamily="18" charset="0"/>
                <a:cs typeface="Times New Roman" panose="02020603050405020304" pitchFamily="18" charset="0"/>
              </a:rPr>
              <a:t>A Greek symbol that means “sum”</a:t>
            </a:r>
          </a:p>
          <a:p>
            <a:pPr marL="0" lvl="0" indent="0" algn="just">
              <a:lnSpc>
                <a:spcPct val="150000"/>
              </a:lnSpc>
              <a:buNone/>
            </a:pPr>
            <a:r>
              <a:rPr lang="en-IN" sz="2000" dirty="0" err="1" smtClean="0">
                <a:latin typeface="Times New Roman" panose="02020603050405020304" pitchFamily="18" charset="0"/>
                <a:cs typeface="Times New Roman" panose="02020603050405020304" pitchFamily="18" charset="0"/>
              </a:rPr>
              <a:t>yi</a:t>
            </a:r>
            <a:r>
              <a:rPr lang="en-IN" sz="2000" dirty="0">
                <a:latin typeface="Times New Roman" panose="02020603050405020304" pitchFamily="18" charset="0"/>
                <a:cs typeface="Times New Roman" panose="02020603050405020304" pitchFamily="18" charset="0"/>
              </a:rPr>
              <a:t>: The observed value for the </a:t>
            </a:r>
            <a:r>
              <a:rPr lang="en-IN" sz="2000" dirty="0" err="1">
                <a:latin typeface="Times New Roman" panose="02020603050405020304" pitchFamily="18" charset="0"/>
                <a:cs typeface="Times New Roman" panose="02020603050405020304" pitchFamily="18" charset="0"/>
              </a:rPr>
              <a:t>ith</a:t>
            </a:r>
            <a:r>
              <a:rPr lang="en-IN" sz="2000" dirty="0">
                <a:latin typeface="Times New Roman" panose="02020603050405020304" pitchFamily="18" charset="0"/>
                <a:cs typeface="Times New Roman" panose="02020603050405020304" pitchFamily="18" charset="0"/>
              </a:rPr>
              <a:t> observation</a:t>
            </a:r>
          </a:p>
          <a:p>
            <a:pPr marL="0" lvl="0" indent="0" algn="just">
              <a:lnSpc>
                <a:spcPct val="150000"/>
              </a:lnSpc>
              <a:buNone/>
            </a:pPr>
            <a:r>
              <a:rPr lang="en-IN" sz="2000" dirty="0" smtClean="0">
                <a:latin typeface="Times New Roman" panose="02020603050405020304" pitchFamily="18" charset="0"/>
                <a:cs typeface="Times New Roman" panose="02020603050405020304" pitchFamily="18" charset="0"/>
              </a:rPr>
              <a:t>xi</a:t>
            </a:r>
            <a:r>
              <a:rPr lang="en-IN" sz="2000" dirty="0">
                <a:latin typeface="Times New Roman" panose="02020603050405020304" pitchFamily="18" charset="0"/>
                <a:cs typeface="Times New Roman" panose="02020603050405020304" pitchFamily="18" charset="0"/>
              </a:rPr>
              <a:t>: The predicted value for the </a:t>
            </a:r>
            <a:r>
              <a:rPr lang="en-IN" sz="2000" dirty="0" err="1">
                <a:latin typeface="Times New Roman" panose="02020603050405020304" pitchFamily="18" charset="0"/>
                <a:cs typeface="Times New Roman" panose="02020603050405020304" pitchFamily="18" charset="0"/>
              </a:rPr>
              <a:t>ith</a:t>
            </a:r>
            <a:r>
              <a:rPr lang="en-IN" sz="2000" dirty="0">
                <a:latin typeface="Times New Roman" panose="02020603050405020304" pitchFamily="18" charset="0"/>
                <a:cs typeface="Times New Roman" panose="02020603050405020304" pitchFamily="18" charset="0"/>
              </a:rPr>
              <a:t> observation</a:t>
            </a:r>
          </a:p>
          <a:p>
            <a:pPr marL="0" lvl="0" indent="0" algn="just">
              <a:lnSpc>
                <a:spcPct val="150000"/>
              </a:lnSpc>
              <a:buNone/>
            </a:pPr>
            <a:r>
              <a:rPr lang="en-IN" sz="2000" dirty="0" smtClean="0">
                <a:latin typeface="Times New Roman" panose="02020603050405020304" pitchFamily="18" charset="0"/>
                <a:cs typeface="Times New Roman" panose="02020603050405020304" pitchFamily="18" charset="0"/>
              </a:rPr>
              <a:t>n</a:t>
            </a:r>
            <a:r>
              <a:rPr lang="en-IN" sz="2000" dirty="0">
                <a:latin typeface="Times New Roman" panose="02020603050405020304" pitchFamily="18" charset="0"/>
                <a:cs typeface="Times New Roman" panose="02020603050405020304" pitchFamily="18" charset="0"/>
              </a:rPr>
              <a:t>: The total number of observations</a:t>
            </a:r>
          </a:p>
          <a:p>
            <a:pPr lvl="0" algn="just">
              <a:lnSpc>
                <a:spcPct val="150000"/>
              </a:lnSpc>
              <a:buFont typeface="Courier New" panose="02070309020205020404" pitchFamily="49" charset="0"/>
              <a:buChar char="o"/>
            </a:pPr>
            <a:endParaRPr lang="en-IN" sz="2000" dirty="0">
              <a:latin typeface="Times New Roman" panose="02020603050405020304" pitchFamily="18" charset="0"/>
              <a:cs typeface="Times New Roman" panose="02020603050405020304" pitchFamily="18" charset="0"/>
            </a:endParaRPr>
          </a:p>
        </p:txBody>
      </p:sp>
      <p:sp>
        <p:nvSpPr>
          <p:cNvPr id="4" name="Rectangle 3"/>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5" name="Text Box 2"/>
          <p:cNvSpPr txBox="1">
            <a:spLocks noChangeArrowheads="1"/>
          </p:cNvSpPr>
          <p:nvPr/>
        </p:nvSpPr>
        <p:spPr bwMode="auto">
          <a:xfrm>
            <a:off x="4327427" y="3522897"/>
            <a:ext cx="3258230" cy="418038"/>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noAutofit/>
          </a:bodyPr>
          <a:lstStyle/>
          <a:p>
            <a:pPr algn="ctr" fontAlgn="base">
              <a:lnSpc>
                <a:spcPct val="107000"/>
              </a:lnSpc>
              <a:spcAft>
                <a:spcPts val="800"/>
              </a:spcAft>
            </a:pPr>
            <a:r>
              <a:rPr lang="en-IN" sz="14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MAE = (1/n) * </a:t>
            </a:r>
            <a:r>
              <a:rPr lang="en-IN" sz="1400" b="1"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Σ|y</a:t>
            </a:r>
            <a:r>
              <a:rPr lang="en-IN" sz="1400" b="1" baseline="-250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a:t>
            </a:r>
            <a:r>
              <a:rPr lang="en-IN" sz="14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 x</a:t>
            </a:r>
            <a:r>
              <a:rPr lang="en-IN" sz="1400" b="1" baseline="-25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a:t>
            </a:r>
            <a:r>
              <a:rPr lang="en-IN" sz="14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IN" sz="1100" dirty="0">
                <a:effectLst/>
                <a:latin typeface="Calibri" panose="020F0502020204030204" pitchFamily="34" charset="0"/>
                <a:ea typeface="Calibri" panose="020F0502020204030204" pitchFamily="34" charset="0"/>
                <a:cs typeface="Times New Roman" panose="02020603050405020304" pitchFamily="18" charset="0"/>
              </a:rPr>
              <a:t> </a:t>
            </a:r>
          </a:p>
        </p:txBody>
      </p:sp>
    </p:spTree>
    <p:extLst>
      <p:ext uri="{BB962C8B-B14F-4D97-AF65-F5344CB8AC3E}">
        <p14:creationId xmlns:p14="http://schemas.microsoft.com/office/powerpoint/2010/main" val="27291176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smtClean="0">
                <a:latin typeface="Times New Roman" panose="02020603050405020304" pitchFamily="18" charset="0"/>
                <a:cs typeface="Times New Roman" panose="02020603050405020304" pitchFamily="18" charset="0"/>
              </a:rPr>
              <a:t>Performance analysis</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lnSpc>
                <a:spcPct val="150000"/>
              </a:lnSpc>
            </a:pPr>
            <a:r>
              <a:rPr lang="en-IN" sz="2000" b="1" dirty="0">
                <a:latin typeface="Times New Roman" panose="02020603050405020304" pitchFamily="18" charset="0"/>
                <a:cs typeface="Times New Roman" panose="02020603050405020304" pitchFamily="18" charset="0"/>
              </a:rPr>
              <a:t>MSE: </a:t>
            </a:r>
            <a:r>
              <a:rPr lang="en-IN" sz="2000" dirty="0">
                <a:latin typeface="Times New Roman" panose="02020603050405020304" pitchFamily="18" charset="0"/>
                <a:cs typeface="Times New Roman" panose="02020603050405020304" pitchFamily="18" charset="0"/>
              </a:rPr>
              <a:t>The mean squared error (MSE) is a common way to measure the prediction accuracy of a model. It is calculated as:</a:t>
            </a:r>
          </a:p>
          <a:p>
            <a:pPr marL="0" lvl="0" indent="0" algn="just">
              <a:lnSpc>
                <a:spcPct val="150000"/>
              </a:lnSpc>
              <a:buNone/>
            </a:pPr>
            <a:endParaRPr lang="en-US" sz="2000" dirty="0">
              <a:latin typeface="Times New Roman" panose="02020603050405020304" pitchFamily="18" charset="0"/>
              <a:cs typeface="Times New Roman" panose="02020603050405020304" pitchFamily="18" charset="0"/>
            </a:endParaRPr>
          </a:p>
          <a:p>
            <a:pPr fontAlgn="base"/>
            <a:r>
              <a:rPr lang="en-IN" sz="2000" dirty="0">
                <a:latin typeface="Times New Roman" panose="02020603050405020304" pitchFamily="18" charset="0"/>
                <a:cs typeface="Times New Roman" panose="02020603050405020304" pitchFamily="18" charset="0"/>
              </a:rPr>
              <a:t>Where:</a:t>
            </a:r>
          </a:p>
          <a:p>
            <a:pPr lvl="0" fontAlgn="base"/>
            <a:r>
              <a:rPr lang="en-IN" sz="2000" b="1" dirty="0">
                <a:latin typeface="Times New Roman" panose="02020603050405020304" pitchFamily="18" charset="0"/>
                <a:cs typeface="Times New Roman" panose="02020603050405020304" pitchFamily="18" charset="0"/>
              </a:rPr>
              <a:t>Σ</a:t>
            </a:r>
            <a:r>
              <a:rPr lang="en-IN" sz="2000" dirty="0">
                <a:latin typeface="Times New Roman" panose="02020603050405020304" pitchFamily="18" charset="0"/>
                <a:cs typeface="Times New Roman" panose="02020603050405020304" pitchFamily="18" charset="0"/>
              </a:rPr>
              <a:t> – a fancy symbol that means “sum”</a:t>
            </a:r>
          </a:p>
          <a:p>
            <a:pPr lvl="0" fontAlgn="base"/>
            <a:r>
              <a:rPr lang="en-IN" sz="2000" b="1" dirty="0">
                <a:latin typeface="Times New Roman" panose="02020603050405020304" pitchFamily="18" charset="0"/>
                <a:cs typeface="Times New Roman" panose="02020603050405020304" pitchFamily="18" charset="0"/>
              </a:rPr>
              <a:t>n</a:t>
            </a:r>
            <a:r>
              <a:rPr lang="en-IN" sz="2000" dirty="0">
                <a:latin typeface="Times New Roman" panose="02020603050405020304" pitchFamily="18" charset="0"/>
                <a:cs typeface="Times New Roman" panose="02020603050405020304" pitchFamily="18" charset="0"/>
              </a:rPr>
              <a:t> – sample size</a:t>
            </a:r>
          </a:p>
          <a:p>
            <a:pPr lvl="0" fontAlgn="base"/>
            <a:r>
              <a:rPr lang="en-IN" sz="2000" b="1" dirty="0">
                <a:latin typeface="Times New Roman" panose="02020603050405020304" pitchFamily="18" charset="0"/>
                <a:cs typeface="Times New Roman" panose="02020603050405020304" pitchFamily="18" charset="0"/>
              </a:rPr>
              <a:t>actual</a:t>
            </a:r>
            <a:r>
              <a:rPr lang="en-IN" sz="2000" dirty="0">
                <a:latin typeface="Times New Roman" panose="02020603050405020304" pitchFamily="18" charset="0"/>
                <a:cs typeface="Times New Roman" panose="02020603050405020304" pitchFamily="18" charset="0"/>
              </a:rPr>
              <a:t> – the actual data value</a:t>
            </a:r>
          </a:p>
          <a:p>
            <a:pPr lvl="0" fontAlgn="base"/>
            <a:r>
              <a:rPr lang="en-IN" sz="2000" b="1" dirty="0">
                <a:latin typeface="Times New Roman" panose="02020603050405020304" pitchFamily="18" charset="0"/>
                <a:cs typeface="Times New Roman" panose="02020603050405020304" pitchFamily="18" charset="0"/>
              </a:rPr>
              <a:t>forecast</a:t>
            </a:r>
            <a:r>
              <a:rPr lang="en-IN" sz="2000" dirty="0">
                <a:latin typeface="Times New Roman" panose="02020603050405020304" pitchFamily="18" charset="0"/>
                <a:cs typeface="Times New Roman" panose="02020603050405020304" pitchFamily="18" charset="0"/>
              </a:rPr>
              <a:t> – the predicted data value</a:t>
            </a:r>
          </a:p>
          <a:p>
            <a:pPr lvl="0" algn="just">
              <a:lnSpc>
                <a:spcPct val="150000"/>
              </a:lnSpc>
            </a:pPr>
            <a:endParaRPr lang="en-IN" sz="2000" dirty="0">
              <a:latin typeface="Times New Roman" panose="02020603050405020304" pitchFamily="18" charset="0"/>
              <a:cs typeface="Times New Roman" panose="02020603050405020304" pitchFamily="18" charset="0"/>
            </a:endParaRPr>
          </a:p>
        </p:txBody>
      </p:sp>
      <p:sp>
        <p:nvSpPr>
          <p:cNvPr id="4" name="Rectangle 3"/>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10" name="Text Box 276"/>
          <p:cNvSpPr txBox="1">
            <a:spLocks noChangeArrowheads="1"/>
          </p:cNvSpPr>
          <p:nvPr/>
        </p:nvSpPr>
        <p:spPr bwMode="auto">
          <a:xfrm>
            <a:off x="3554570" y="3027675"/>
            <a:ext cx="4533363" cy="346589"/>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noAutofit/>
          </a:bodyPr>
          <a:lstStyle/>
          <a:p>
            <a:pPr algn="ctr">
              <a:lnSpc>
                <a:spcPct val="107000"/>
              </a:lnSpc>
              <a:spcAft>
                <a:spcPts val="800"/>
              </a:spcAft>
            </a:pPr>
            <a:r>
              <a:rPr lang="en-IN" sz="14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MSE </a:t>
            </a:r>
            <a:r>
              <a:rPr lang="en-IN" sz="14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(1/n) * Σ (actual – prediction)</a:t>
            </a:r>
            <a:r>
              <a:rPr lang="en-IN" sz="1400" baseline="300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5575881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smtClean="0">
                <a:latin typeface="Times New Roman" panose="02020603050405020304" pitchFamily="18" charset="0"/>
                <a:cs typeface="Times New Roman" panose="02020603050405020304" pitchFamily="18" charset="0"/>
              </a:rPr>
              <a:t>Prediction</a:t>
            </a:r>
            <a:endParaRPr lang="en-US" b="1" dirty="0">
              <a:latin typeface="Times New Roman" panose="02020603050405020304" pitchFamily="18" charset="0"/>
              <a:cs typeface="Times New Roman" panose="02020603050405020304" pitchFamily="18" charset="0"/>
            </a:endParaRPr>
          </a:p>
        </p:txBody>
      </p:sp>
      <p:sp>
        <p:nvSpPr>
          <p:cNvPr id="4" name="Rectangle 3"/>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pic>
        <p:nvPicPr>
          <p:cNvPr id="5" name="Picture 4"/>
          <p:cNvPicPr/>
          <p:nvPr/>
        </p:nvPicPr>
        <p:blipFill>
          <a:blip r:embed="rId2"/>
          <a:stretch>
            <a:fillRect/>
          </a:stretch>
        </p:blipFill>
        <p:spPr>
          <a:xfrm>
            <a:off x="972355" y="1812925"/>
            <a:ext cx="3962400" cy="3848100"/>
          </a:xfrm>
          <a:prstGeom prst="rect">
            <a:avLst/>
          </a:prstGeom>
        </p:spPr>
      </p:pic>
      <p:pic>
        <p:nvPicPr>
          <p:cNvPr id="6" name="Picture 5"/>
          <p:cNvPicPr/>
          <p:nvPr/>
        </p:nvPicPr>
        <p:blipFill>
          <a:blip r:embed="rId3"/>
          <a:stretch>
            <a:fillRect/>
          </a:stretch>
        </p:blipFill>
        <p:spPr>
          <a:xfrm>
            <a:off x="6553835" y="2060892"/>
            <a:ext cx="4799965" cy="3352165"/>
          </a:xfrm>
          <a:prstGeom prst="rect">
            <a:avLst/>
          </a:prstGeom>
        </p:spPr>
      </p:pic>
    </p:spTree>
    <p:extLst>
      <p:ext uri="{BB962C8B-B14F-4D97-AF65-F5344CB8AC3E}">
        <p14:creationId xmlns:p14="http://schemas.microsoft.com/office/powerpoint/2010/main" val="32448024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smtClean="0">
                <a:latin typeface="Times New Roman" panose="02020603050405020304" pitchFamily="18" charset="0"/>
                <a:cs typeface="Times New Roman" panose="02020603050405020304" pitchFamily="18" charset="0"/>
              </a:rPr>
              <a:t>Prediction</a:t>
            </a:r>
            <a:endParaRPr lang="en-US" b="1" dirty="0">
              <a:latin typeface="Times New Roman" panose="02020603050405020304" pitchFamily="18" charset="0"/>
              <a:cs typeface="Times New Roman" panose="02020603050405020304" pitchFamily="18" charset="0"/>
            </a:endParaRPr>
          </a:p>
        </p:txBody>
      </p:sp>
      <p:sp>
        <p:nvSpPr>
          <p:cNvPr id="4" name="Rectangle 3"/>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pic>
        <p:nvPicPr>
          <p:cNvPr id="7" name="Picture 6"/>
          <p:cNvPicPr/>
          <p:nvPr/>
        </p:nvPicPr>
        <p:blipFill>
          <a:blip r:embed="rId2"/>
          <a:stretch>
            <a:fillRect/>
          </a:stretch>
        </p:blipFill>
        <p:spPr>
          <a:xfrm>
            <a:off x="3889916" y="1958979"/>
            <a:ext cx="4901565" cy="3352165"/>
          </a:xfrm>
          <a:prstGeom prst="rect">
            <a:avLst/>
          </a:prstGeom>
        </p:spPr>
      </p:pic>
    </p:spTree>
    <p:extLst>
      <p:ext uri="{BB962C8B-B14F-4D97-AF65-F5344CB8AC3E}">
        <p14:creationId xmlns:p14="http://schemas.microsoft.com/office/powerpoint/2010/main" val="7880761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a:spLocks noGrp="1"/>
          </p:cNvSpPr>
          <p:nvPr>
            <p:ph type="title"/>
          </p:nvPr>
        </p:nvSpPr>
        <p:spPr>
          <a:xfrm>
            <a:off x="709411" y="0"/>
            <a:ext cx="10515600" cy="1325563"/>
          </a:xfrm>
        </p:spPr>
        <p:txBody>
          <a:bodyPr>
            <a:normAutofit/>
          </a:bodyPr>
          <a:lstStyle/>
          <a:p>
            <a:pPr algn="ctr">
              <a:lnSpc>
                <a:spcPct val="150000"/>
              </a:lnSpc>
            </a:pPr>
            <a:r>
              <a:rPr lang="en-US" sz="4400" b="1" dirty="0" smtClean="0">
                <a:latin typeface="Times New Roman" pitchFamily="18" charset="0"/>
                <a:cs typeface="Times New Roman" pitchFamily="18" charset="0"/>
              </a:rPr>
              <a:t>System requirements</a:t>
            </a:r>
            <a:endParaRPr lang="en-US" sz="4400" b="1" dirty="0">
              <a:latin typeface="Times New Roman" pitchFamily="18" charset="0"/>
              <a:cs typeface="Times New Roman" pitchFamily="18" charset="0"/>
            </a:endParaRPr>
          </a:p>
        </p:txBody>
      </p:sp>
      <p:sp>
        <p:nvSpPr>
          <p:cNvPr id="5" name="Content Placeholder 1"/>
          <p:cNvSpPr>
            <a:spLocks noGrp="1"/>
          </p:cNvSpPr>
          <p:nvPr>
            <p:ph idx="1"/>
          </p:nvPr>
        </p:nvSpPr>
        <p:spPr>
          <a:xfrm>
            <a:off x="838200" y="1325564"/>
            <a:ext cx="10515600" cy="5371450"/>
          </a:xfrm>
        </p:spPr>
        <p:txBody>
          <a:bodyPr>
            <a:normAutofit/>
          </a:bodyPr>
          <a:lstStyle/>
          <a:p>
            <a:pPr algn="just">
              <a:lnSpc>
                <a:spcPct val="150000"/>
              </a:lnSpc>
              <a:buNone/>
            </a:pPr>
            <a:r>
              <a:rPr lang="en-US" sz="2000" b="1" dirty="0" smtClean="0">
                <a:solidFill>
                  <a:schemeClr val="tx1"/>
                </a:solidFill>
                <a:latin typeface="Times New Roman" pitchFamily="18" charset="0"/>
                <a:cs typeface="Times New Roman" pitchFamily="18" charset="0"/>
              </a:rPr>
              <a:t>SOFTWARE REQUIREMENTS:</a:t>
            </a:r>
          </a:p>
          <a:p>
            <a:pPr lvl="0" algn="just">
              <a:lnSpc>
                <a:spcPct val="150000"/>
              </a:lnSpc>
            </a:pPr>
            <a:r>
              <a:rPr lang="en-US" sz="2000" dirty="0">
                <a:latin typeface="Times New Roman" panose="02020603050405020304" pitchFamily="18" charset="0"/>
                <a:cs typeface="Times New Roman" panose="02020603050405020304" pitchFamily="18" charset="0"/>
              </a:rPr>
              <a:t>O/S                    :  Windows 7.</a:t>
            </a:r>
            <a:endParaRPr lang="en-IN" sz="2000" dirty="0">
              <a:latin typeface="Times New Roman" panose="02020603050405020304" pitchFamily="18" charset="0"/>
              <a:cs typeface="Times New Roman" panose="02020603050405020304" pitchFamily="18" charset="0"/>
            </a:endParaRPr>
          </a:p>
          <a:p>
            <a:pPr lvl="0" algn="just">
              <a:lnSpc>
                <a:spcPct val="150000"/>
              </a:lnSpc>
            </a:pPr>
            <a:r>
              <a:rPr lang="en-US" sz="2000" dirty="0">
                <a:latin typeface="Times New Roman" panose="02020603050405020304" pitchFamily="18" charset="0"/>
                <a:cs typeface="Times New Roman" panose="02020603050405020304" pitchFamily="18" charset="0"/>
              </a:rPr>
              <a:t>Language	 </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Python</a:t>
            </a:r>
            <a:endParaRPr lang="en-IN" sz="2000" dirty="0">
              <a:latin typeface="Times New Roman" panose="02020603050405020304" pitchFamily="18" charset="0"/>
              <a:cs typeface="Times New Roman" panose="02020603050405020304" pitchFamily="18" charset="0"/>
            </a:endParaRPr>
          </a:p>
          <a:p>
            <a:pPr lvl="0" algn="just">
              <a:lnSpc>
                <a:spcPct val="150000"/>
              </a:lnSpc>
            </a:pPr>
            <a:r>
              <a:rPr lang="en-US" sz="2000" dirty="0">
                <a:latin typeface="Times New Roman" panose="02020603050405020304" pitchFamily="18" charset="0"/>
                <a:cs typeface="Times New Roman" panose="02020603050405020304" pitchFamily="18" charset="0"/>
              </a:rPr>
              <a:t>Front End          </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Anaconda Navigator – </a:t>
            </a:r>
            <a:r>
              <a:rPr lang="en-US" sz="2000" dirty="0" err="1" smtClean="0">
                <a:latin typeface="Times New Roman" panose="02020603050405020304" pitchFamily="18" charset="0"/>
                <a:cs typeface="Times New Roman" panose="02020603050405020304" pitchFamily="18" charset="0"/>
              </a:rPr>
              <a:t>Spyder</a:t>
            </a:r>
            <a:endParaRPr lang="en-IN" sz="2000" dirty="0">
              <a:latin typeface="Times New Roman" panose="02020603050405020304" pitchFamily="18" charset="0"/>
              <a:cs typeface="Times New Roman" panose="02020603050405020304" pitchFamily="18" charset="0"/>
            </a:endParaRPr>
          </a:p>
          <a:p>
            <a:pPr algn="just">
              <a:lnSpc>
                <a:spcPct val="150000"/>
              </a:lnSpc>
              <a:buNone/>
            </a:pPr>
            <a:r>
              <a:rPr lang="en-US" sz="2000" b="1" dirty="0" smtClean="0">
                <a:solidFill>
                  <a:schemeClr val="tx1"/>
                </a:solidFill>
                <a:latin typeface="Times New Roman" pitchFamily="18" charset="0"/>
                <a:cs typeface="Times New Roman" pitchFamily="18" charset="0"/>
              </a:rPr>
              <a:t>HARDWARE  REQUIREMENTS:</a:t>
            </a:r>
          </a:p>
          <a:p>
            <a:pPr lvl="0" algn="just">
              <a:lnSpc>
                <a:spcPct val="150000"/>
              </a:lnSpc>
            </a:pPr>
            <a:r>
              <a:rPr lang="en-US" sz="2000" dirty="0" smtClean="0">
                <a:latin typeface="Times New Roman" panose="02020603050405020304" pitchFamily="18" charset="0"/>
                <a:cs typeface="Times New Roman" panose="02020603050405020304" pitchFamily="18" charset="0"/>
              </a:rPr>
              <a:t>System</a:t>
            </a: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Pentium IV 2.4 GHz </a:t>
            </a:r>
            <a:endParaRPr lang="en-IN" sz="2000" dirty="0">
              <a:latin typeface="Times New Roman" panose="02020603050405020304" pitchFamily="18" charset="0"/>
              <a:cs typeface="Times New Roman" panose="02020603050405020304" pitchFamily="18" charset="0"/>
            </a:endParaRPr>
          </a:p>
          <a:p>
            <a:pPr lvl="0" algn="just">
              <a:lnSpc>
                <a:spcPct val="150000"/>
              </a:lnSpc>
            </a:pPr>
            <a:r>
              <a:rPr lang="en-US" sz="2000" dirty="0">
                <a:latin typeface="Times New Roman" panose="02020603050405020304" pitchFamily="18" charset="0"/>
                <a:cs typeface="Times New Roman" panose="02020603050405020304" pitchFamily="18" charset="0"/>
              </a:rPr>
              <a:t>Hard </a:t>
            </a:r>
            <a:r>
              <a:rPr lang="en-US" sz="2000" dirty="0" smtClean="0">
                <a:latin typeface="Times New Roman" panose="02020603050405020304" pitchFamily="18" charset="0"/>
                <a:cs typeface="Times New Roman" panose="02020603050405020304" pitchFamily="18" charset="0"/>
              </a:rPr>
              <a:t>Disk	:   </a:t>
            </a:r>
            <a:r>
              <a:rPr lang="en-US" sz="2000" dirty="0">
                <a:latin typeface="Times New Roman" panose="02020603050405020304" pitchFamily="18" charset="0"/>
                <a:cs typeface="Times New Roman" panose="02020603050405020304" pitchFamily="18" charset="0"/>
              </a:rPr>
              <a:t>200 GB</a:t>
            </a:r>
            <a:endParaRPr lang="en-IN" sz="2000" dirty="0">
              <a:latin typeface="Times New Roman" panose="02020603050405020304" pitchFamily="18" charset="0"/>
              <a:cs typeface="Times New Roman" panose="02020603050405020304" pitchFamily="18" charset="0"/>
            </a:endParaRPr>
          </a:p>
          <a:p>
            <a:pPr lvl="0" algn="just">
              <a:lnSpc>
                <a:spcPct val="150000"/>
              </a:lnSpc>
            </a:pPr>
            <a:r>
              <a:rPr lang="en-US" sz="2000" dirty="0" smtClean="0">
                <a:latin typeface="Times New Roman" panose="02020603050405020304" pitchFamily="18" charset="0"/>
                <a:cs typeface="Times New Roman" panose="02020603050405020304" pitchFamily="18" charset="0"/>
              </a:rPr>
              <a:t>Ram</a:t>
            </a: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      </a:t>
            </a:r>
            <a:r>
              <a:rPr lang="en-US" sz="2000" dirty="0">
                <a:latin typeface="Times New Roman" panose="02020603050405020304" pitchFamily="18" charset="0"/>
                <a:cs typeface="Times New Roman" panose="02020603050405020304" pitchFamily="18" charset="0"/>
              </a:rPr>
              <a:t>4GB</a:t>
            </a:r>
            <a:endParaRPr lang="en-IN" sz="2000" dirty="0">
              <a:latin typeface="Times New Roman" panose="02020603050405020304" pitchFamily="18" charset="0"/>
              <a:cs typeface="Times New Roman" panose="02020603050405020304" pitchFamily="18" charset="0"/>
            </a:endParaRPr>
          </a:p>
        </p:txBody>
      </p:sp>
      <p:sp>
        <p:nvSpPr>
          <p:cNvPr id="6" name="Rectangle 5"/>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211538460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9876" y="367239"/>
            <a:ext cx="11215655" cy="778981"/>
          </a:xfrm>
        </p:spPr>
        <p:txBody>
          <a:bodyPr>
            <a:normAutofit/>
          </a:bodyPr>
          <a:lstStyle/>
          <a:p>
            <a:r>
              <a:rPr lang="en-US" b="1" dirty="0" smtClean="0">
                <a:latin typeface="Times New Roman" panose="02020603050405020304" pitchFamily="18" charset="0"/>
                <a:cs typeface="Times New Roman" panose="02020603050405020304" pitchFamily="18" charset="0"/>
              </a:rPr>
              <a:t>Literature survey</a:t>
            </a:r>
            <a:endParaRPr lang="en-IN" b="1" dirty="0">
              <a:latin typeface="Times New Roman" panose="02020603050405020304" pitchFamily="18" charset="0"/>
              <a:cs typeface="Times New Roman" panose="02020603050405020304" pitchFamily="18" charset="0"/>
            </a:endParaRPr>
          </a:p>
        </p:txBody>
      </p:sp>
      <p:graphicFrame>
        <p:nvGraphicFramePr>
          <p:cNvPr id="4" name="Table 3"/>
          <p:cNvGraphicFramePr>
            <a:graphicFrameLocks noGrp="1"/>
          </p:cNvGraphicFramePr>
          <p:nvPr>
            <p:extLst>
              <p:ext uri="{D42A27DB-BD31-4B8C-83A1-F6EECF244321}">
                <p14:modId xmlns:p14="http://schemas.microsoft.com/office/powerpoint/2010/main" val="2814412833"/>
              </p:ext>
            </p:extLst>
          </p:nvPr>
        </p:nvGraphicFramePr>
        <p:xfrm>
          <a:off x="428650" y="1267242"/>
          <a:ext cx="11368399" cy="5262347"/>
        </p:xfrm>
        <a:graphic>
          <a:graphicData uri="http://schemas.openxmlformats.org/drawingml/2006/table">
            <a:tbl>
              <a:tblPr firstRow="1" bandRow="1">
                <a:tableStyleId>{F5AB1C69-6EDB-4FF4-983F-18BD219EF322}</a:tableStyleId>
              </a:tblPr>
              <a:tblGrid>
                <a:gridCol w="2145198"/>
                <a:gridCol w="2145198"/>
                <a:gridCol w="2145198"/>
                <a:gridCol w="2145198"/>
                <a:gridCol w="2787607"/>
              </a:tblGrid>
              <a:tr h="456079">
                <a:tc>
                  <a:txBody>
                    <a:bodyPr/>
                    <a:lstStyle/>
                    <a:p>
                      <a:pPr algn="ctr"/>
                      <a:r>
                        <a:rPr lang="en-US" sz="1800" dirty="0" smtClean="0">
                          <a:latin typeface="Times New Roman" panose="02020603050405020304" pitchFamily="18" charset="0"/>
                          <a:cs typeface="Times New Roman" panose="02020603050405020304" pitchFamily="18" charset="0"/>
                        </a:rPr>
                        <a:t>Title</a:t>
                      </a:r>
                      <a:endParaRPr lang="en-IN" sz="1800" dirty="0">
                        <a:latin typeface="Times New Roman" panose="02020603050405020304" pitchFamily="18" charset="0"/>
                        <a:cs typeface="Times New Roman" panose="02020603050405020304" pitchFamily="18" charset="0"/>
                      </a:endParaRPr>
                    </a:p>
                  </a:txBody>
                  <a:tcPr/>
                </a:tc>
                <a:tc>
                  <a:txBody>
                    <a:bodyPr/>
                    <a:lstStyle/>
                    <a:p>
                      <a:pPr algn="ctr"/>
                      <a:r>
                        <a:rPr lang="en-US" sz="1800" dirty="0" smtClean="0">
                          <a:latin typeface="Times New Roman" panose="02020603050405020304" pitchFamily="18" charset="0"/>
                          <a:cs typeface="Times New Roman" panose="02020603050405020304" pitchFamily="18" charset="0"/>
                        </a:rPr>
                        <a:t>Year</a:t>
                      </a:r>
                      <a:endParaRPr lang="en-IN" sz="1800" dirty="0">
                        <a:latin typeface="Times New Roman" panose="02020603050405020304" pitchFamily="18" charset="0"/>
                        <a:cs typeface="Times New Roman" panose="02020603050405020304" pitchFamily="18" charset="0"/>
                      </a:endParaRPr>
                    </a:p>
                  </a:txBody>
                  <a:tcPr/>
                </a:tc>
                <a:tc>
                  <a:txBody>
                    <a:bodyPr/>
                    <a:lstStyle/>
                    <a:p>
                      <a:pPr algn="ctr"/>
                      <a:r>
                        <a:rPr lang="en-US" sz="1800" dirty="0" smtClean="0">
                          <a:latin typeface="Times New Roman" panose="02020603050405020304" pitchFamily="18" charset="0"/>
                          <a:cs typeface="Times New Roman" panose="02020603050405020304" pitchFamily="18" charset="0"/>
                        </a:rPr>
                        <a:t>Author</a:t>
                      </a:r>
                      <a:endParaRPr lang="en-IN" sz="1800" dirty="0">
                        <a:latin typeface="Times New Roman" panose="02020603050405020304" pitchFamily="18" charset="0"/>
                        <a:cs typeface="Times New Roman" panose="02020603050405020304" pitchFamily="18" charset="0"/>
                      </a:endParaRPr>
                    </a:p>
                  </a:txBody>
                  <a:tcPr/>
                </a:tc>
                <a:tc>
                  <a:txBody>
                    <a:bodyPr/>
                    <a:lstStyle/>
                    <a:p>
                      <a:pPr algn="ctr"/>
                      <a:r>
                        <a:rPr lang="en-US" sz="1800" dirty="0" smtClean="0">
                          <a:latin typeface="Times New Roman" panose="02020603050405020304" pitchFamily="18" charset="0"/>
                          <a:cs typeface="Times New Roman" panose="02020603050405020304" pitchFamily="18" charset="0"/>
                        </a:rPr>
                        <a:t>Methology</a:t>
                      </a:r>
                      <a:endParaRPr lang="en-IN" sz="1800" dirty="0">
                        <a:latin typeface="Times New Roman" panose="02020603050405020304" pitchFamily="18" charset="0"/>
                        <a:cs typeface="Times New Roman" panose="02020603050405020304" pitchFamily="18" charset="0"/>
                      </a:endParaRPr>
                    </a:p>
                  </a:txBody>
                  <a:tcPr/>
                </a:tc>
                <a:tc>
                  <a:txBody>
                    <a:bodyPr/>
                    <a:lstStyle/>
                    <a:p>
                      <a:pPr algn="ctr"/>
                      <a:r>
                        <a:rPr lang="en-US" sz="1800" dirty="0" smtClean="0">
                          <a:latin typeface="Times New Roman" panose="02020603050405020304" pitchFamily="18" charset="0"/>
                          <a:cs typeface="Times New Roman" panose="02020603050405020304" pitchFamily="18" charset="0"/>
                        </a:rPr>
                        <a:t>Merits/demerits</a:t>
                      </a:r>
                      <a:endParaRPr lang="en-IN" sz="1800" dirty="0">
                        <a:latin typeface="Times New Roman" panose="02020603050405020304" pitchFamily="18" charset="0"/>
                        <a:cs typeface="Times New Roman" panose="02020603050405020304" pitchFamily="18" charset="0"/>
                      </a:endParaRPr>
                    </a:p>
                  </a:txBody>
                  <a:tcPr/>
                </a:tc>
              </a:tr>
              <a:tr h="4806268">
                <a:tc>
                  <a:txBody>
                    <a:bodyPr/>
                    <a:lstStyle/>
                    <a:p>
                      <a:pPr algn="just"/>
                      <a:r>
                        <a:rPr lang="en-IN" sz="1600" b="1" kern="1200" dirty="0" smtClean="0">
                          <a:solidFill>
                            <a:schemeClr val="tx1"/>
                          </a:solidFill>
                          <a:effectLst/>
                          <a:latin typeface="Times New Roman" panose="02020603050405020304" pitchFamily="18" charset="0"/>
                          <a:ea typeface="+mn-ea"/>
                          <a:cs typeface="Times New Roman" panose="02020603050405020304" pitchFamily="18" charset="0"/>
                        </a:rPr>
                        <a:t>Stock Closing Price Prediction using Machine Learning Techniques</a:t>
                      </a:r>
                      <a:endParaRPr lang="en-IN" sz="1600" b="1" kern="1200" dirty="0">
                        <a:solidFill>
                          <a:schemeClr val="tx1"/>
                        </a:solidFill>
                        <a:effectLst/>
                        <a:latin typeface="Times New Roman" panose="02020603050405020304" pitchFamily="18" charset="0"/>
                        <a:ea typeface="+mn-ea"/>
                        <a:cs typeface="Times New Roman" panose="02020603050405020304" pitchFamily="18" charset="0"/>
                      </a:endParaRPr>
                    </a:p>
                  </a:txBody>
                  <a:tcPr/>
                </a:tc>
                <a:tc>
                  <a:txBody>
                    <a:bodyPr/>
                    <a:lstStyle/>
                    <a:p>
                      <a:pPr algn="just"/>
                      <a:r>
                        <a:rPr lang="en-US" sz="1600" b="0" dirty="0" smtClean="0">
                          <a:solidFill>
                            <a:schemeClr val="tx1"/>
                          </a:solidFill>
                          <a:latin typeface="Times New Roman" panose="02020603050405020304" pitchFamily="18" charset="0"/>
                          <a:cs typeface="Times New Roman" panose="02020603050405020304" pitchFamily="18" charset="0"/>
                        </a:rPr>
                        <a:t>2020</a:t>
                      </a:r>
                      <a:endParaRPr lang="en-IN" sz="1600" b="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just"/>
                      <a:r>
                        <a:rPr lang="en-IN" sz="1600" b="0" u="none" dirty="0" err="1" smtClean="0">
                          <a:solidFill>
                            <a:schemeClr val="tx1"/>
                          </a:solidFill>
                          <a:latin typeface="Times New Roman" panose="02020603050405020304" pitchFamily="18" charset="0"/>
                          <a:cs typeface="Times New Roman" panose="02020603050405020304" pitchFamily="18" charset="0"/>
                        </a:rPr>
                        <a:t>Mehar</a:t>
                      </a:r>
                      <a:r>
                        <a:rPr lang="en-IN" sz="1600" b="0" u="none" dirty="0" smtClean="0">
                          <a:solidFill>
                            <a:schemeClr val="tx1"/>
                          </a:solidFill>
                          <a:latin typeface="Times New Roman" panose="02020603050405020304" pitchFamily="18" charset="0"/>
                          <a:cs typeface="Times New Roman" panose="02020603050405020304" pitchFamily="18" charset="0"/>
                        </a:rPr>
                        <a:t> </a:t>
                      </a:r>
                      <a:r>
                        <a:rPr lang="en-IN" sz="1600" b="0" u="none" dirty="0" err="1" smtClean="0">
                          <a:solidFill>
                            <a:schemeClr val="tx1"/>
                          </a:solidFill>
                          <a:latin typeface="Times New Roman" panose="02020603050405020304" pitchFamily="18" charset="0"/>
                          <a:cs typeface="Times New Roman" panose="02020603050405020304" pitchFamily="18" charset="0"/>
                        </a:rPr>
                        <a:t>Vijha</a:t>
                      </a:r>
                      <a:r>
                        <a:rPr lang="en-IN" sz="1600" b="0" u="none" dirty="0" smtClean="0">
                          <a:solidFill>
                            <a:schemeClr val="tx1"/>
                          </a:solidFill>
                          <a:latin typeface="Times New Roman" panose="02020603050405020304" pitchFamily="18" charset="0"/>
                          <a:cs typeface="Times New Roman" panose="02020603050405020304" pitchFamily="18" charset="0"/>
                        </a:rPr>
                        <a:t> , </a:t>
                      </a:r>
                      <a:r>
                        <a:rPr lang="en-IN" sz="1600" b="0" u="none" dirty="0" err="1" smtClean="0">
                          <a:solidFill>
                            <a:schemeClr val="tx1"/>
                          </a:solidFill>
                          <a:latin typeface="Times New Roman" panose="02020603050405020304" pitchFamily="18" charset="0"/>
                          <a:cs typeface="Times New Roman" panose="02020603050405020304" pitchFamily="18" charset="0"/>
                        </a:rPr>
                        <a:t>Deeksha</a:t>
                      </a:r>
                      <a:r>
                        <a:rPr lang="en-IN" sz="1600" b="0" u="none" dirty="0" smtClean="0">
                          <a:solidFill>
                            <a:schemeClr val="tx1"/>
                          </a:solidFill>
                          <a:latin typeface="Times New Roman" panose="02020603050405020304" pitchFamily="18" charset="0"/>
                          <a:cs typeface="Times New Roman" panose="02020603050405020304" pitchFamily="18" charset="0"/>
                        </a:rPr>
                        <a:t> </a:t>
                      </a:r>
                      <a:r>
                        <a:rPr lang="en-IN" sz="1600" b="0" u="none" dirty="0" err="1" smtClean="0">
                          <a:solidFill>
                            <a:schemeClr val="tx1"/>
                          </a:solidFill>
                          <a:latin typeface="Times New Roman" panose="02020603050405020304" pitchFamily="18" charset="0"/>
                          <a:cs typeface="Times New Roman" panose="02020603050405020304" pitchFamily="18" charset="0"/>
                        </a:rPr>
                        <a:t>Chandolab</a:t>
                      </a:r>
                      <a:r>
                        <a:rPr lang="en-IN" sz="1600" b="0" u="none" dirty="0" smtClean="0">
                          <a:solidFill>
                            <a:schemeClr val="tx1"/>
                          </a:solidFill>
                          <a:latin typeface="Times New Roman" panose="02020603050405020304" pitchFamily="18" charset="0"/>
                          <a:cs typeface="Times New Roman" panose="02020603050405020304" pitchFamily="18" charset="0"/>
                        </a:rPr>
                        <a:t>, </a:t>
                      </a:r>
                      <a:r>
                        <a:rPr lang="en-IN" sz="1600" b="0" u="none" dirty="0" err="1" smtClean="0">
                          <a:solidFill>
                            <a:schemeClr val="tx1"/>
                          </a:solidFill>
                          <a:latin typeface="Times New Roman" panose="02020603050405020304" pitchFamily="18" charset="0"/>
                          <a:cs typeface="Times New Roman" panose="02020603050405020304" pitchFamily="18" charset="0"/>
                        </a:rPr>
                        <a:t>Vinay</a:t>
                      </a:r>
                      <a:r>
                        <a:rPr lang="en-IN" sz="1600" b="0" u="none" dirty="0" smtClean="0">
                          <a:solidFill>
                            <a:schemeClr val="tx1"/>
                          </a:solidFill>
                          <a:latin typeface="Times New Roman" panose="02020603050405020304" pitchFamily="18" charset="0"/>
                          <a:cs typeface="Times New Roman" panose="02020603050405020304" pitchFamily="18" charset="0"/>
                        </a:rPr>
                        <a:t> </a:t>
                      </a:r>
                      <a:r>
                        <a:rPr lang="en-IN" sz="1600" b="0" u="none" dirty="0" err="1" smtClean="0">
                          <a:solidFill>
                            <a:schemeClr val="tx1"/>
                          </a:solidFill>
                          <a:latin typeface="Times New Roman" panose="02020603050405020304" pitchFamily="18" charset="0"/>
                          <a:cs typeface="Times New Roman" panose="02020603050405020304" pitchFamily="18" charset="0"/>
                        </a:rPr>
                        <a:t>Anand</a:t>
                      </a:r>
                      <a:r>
                        <a:rPr lang="en-IN" sz="1600" b="0" u="none" dirty="0" smtClean="0">
                          <a:solidFill>
                            <a:schemeClr val="tx1"/>
                          </a:solidFill>
                          <a:latin typeface="Times New Roman" panose="02020603050405020304" pitchFamily="18" charset="0"/>
                          <a:cs typeface="Times New Roman" panose="02020603050405020304" pitchFamily="18" charset="0"/>
                        </a:rPr>
                        <a:t> </a:t>
                      </a:r>
                      <a:r>
                        <a:rPr lang="en-IN" sz="1600" b="0" u="none" dirty="0" err="1" smtClean="0">
                          <a:solidFill>
                            <a:schemeClr val="tx1"/>
                          </a:solidFill>
                          <a:latin typeface="Times New Roman" panose="02020603050405020304" pitchFamily="18" charset="0"/>
                          <a:cs typeface="Times New Roman" panose="02020603050405020304" pitchFamily="18" charset="0"/>
                        </a:rPr>
                        <a:t>Tikkiwalb</a:t>
                      </a:r>
                      <a:r>
                        <a:rPr lang="en-IN" sz="1600" b="0" u="none" dirty="0" smtClean="0">
                          <a:solidFill>
                            <a:schemeClr val="tx1"/>
                          </a:solidFill>
                          <a:latin typeface="Times New Roman" panose="02020603050405020304" pitchFamily="18" charset="0"/>
                          <a:cs typeface="Times New Roman" panose="02020603050405020304" pitchFamily="18" charset="0"/>
                        </a:rPr>
                        <a:t>, </a:t>
                      </a:r>
                      <a:r>
                        <a:rPr lang="en-IN" sz="1600" b="0" u="none" dirty="0" err="1" smtClean="0">
                          <a:solidFill>
                            <a:schemeClr val="tx1"/>
                          </a:solidFill>
                          <a:latin typeface="Times New Roman" panose="02020603050405020304" pitchFamily="18" charset="0"/>
                          <a:cs typeface="Times New Roman" panose="02020603050405020304" pitchFamily="18" charset="0"/>
                        </a:rPr>
                        <a:t>Arun</a:t>
                      </a:r>
                      <a:r>
                        <a:rPr lang="en-IN" sz="1600" b="0" u="none" dirty="0" smtClean="0">
                          <a:solidFill>
                            <a:schemeClr val="tx1"/>
                          </a:solidFill>
                          <a:latin typeface="Times New Roman" panose="02020603050405020304" pitchFamily="18" charset="0"/>
                          <a:cs typeface="Times New Roman" panose="02020603050405020304" pitchFamily="18" charset="0"/>
                        </a:rPr>
                        <a:t> </a:t>
                      </a:r>
                      <a:r>
                        <a:rPr lang="en-IN" sz="1600" b="0" u="none" dirty="0" err="1" smtClean="0">
                          <a:solidFill>
                            <a:schemeClr val="tx1"/>
                          </a:solidFill>
                          <a:latin typeface="Times New Roman" panose="02020603050405020304" pitchFamily="18" charset="0"/>
                          <a:cs typeface="Times New Roman" panose="02020603050405020304" pitchFamily="18" charset="0"/>
                        </a:rPr>
                        <a:t>Kumarc</a:t>
                      </a:r>
                      <a:endParaRPr lang="en-IN" sz="1600" b="0" u="none"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just"/>
                      <a:r>
                        <a:rPr lang="en-IN" sz="1600" b="0" dirty="0" smtClean="0">
                          <a:solidFill>
                            <a:schemeClr val="tx1"/>
                          </a:solidFill>
                          <a:latin typeface="Times New Roman" panose="02020603050405020304" pitchFamily="18" charset="0"/>
                          <a:cs typeface="Times New Roman" panose="02020603050405020304" pitchFamily="18" charset="0"/>
                        </a:rPr>
                        <a:t>With the introduction of artificial intelligence and increased computational capabilities, programmed methods of prediction have proved to be more efficient in predicting stock prices. In this work, Artificial Neural Network and Random Forest techniques have been utilized for predicting the next day closing price for five companies belonging to different sectors of operation. </a:t>
                      </a:r>
                      <a:endParaRPr lang="en-IN" sz="1600" b="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just"/>
                      <a:r>
                        <a:rPr lang="en-IN" sz="1600" b="0" dirty="0" smtClean="0">
                          <a:solidFill>
                            <a:schemeClr val="tx1"/>
                          </a:solidFill>
                          <a:latin typeface="Times New Roman" panose="02020603050405020304" pitchFamily="18" charset="0"/>
                          <a:cs typeface="Times New Roman" panose="02020603050405020304" pitchFamily="18" charset="0"/>
                        </a:rPr>
                        <a:t>•	It prove to be highly useful for making stock market movements</a:t>
                      </a:r>
                    </a:p>
                    <a:p>
                      <a:pPr algn="just"/>
                      <a:endParaRPr lang="en-IN" sz="1600" b="0" dirty="0" smtClean="0">
                        <a:solidFill>
                          <a:schemeClr val="tx1"/>
                        </a:solidFill>
                        <a:latin typeface="Times New Roman" panose="02020603050405020304" pitchFamily="18" charset="0"/>
                        <a:cs typeface="Times New Roman" panose="02020603050405020304" pitchFamily="18" charset="0"/>
                      </a:endParaRPr>
                    </a:p>
                    <a:p>
                      <a:pPr algn="just"/>
                      <a:r>
                        <a:rPr lang="en-IN" sz="1600" b="0" dirty="0" smtClean="0">
                          <a:solidFill>
                            <a:schemeClr val="tx1"/>
                          </a:solidFill>
                          <a:latin typeface="Times New Roman" panose="02020603050405020304" pitchFamily="18" charset="0"/>
                          <a:cs typeface="Times New Roman" panose="02020603050405020304" pitchFamily="18" charset="0"/>
                        </a:rPr>
                        <a:t>•	To obtain higher accuracy in the predicted price value.</a:t>
                      </a:r>
                    </a:p>
                    <a:p>
                      <a:pPr algn="just"/>
                      <a:r>
                        <a:rPr lang="en-IN" sz="1600" b="0" dirty="0" smtClean="0">
                          <a:solidFill>
                            <a:schemeClr val="tx1"/>
                          </a:solidFill>
                          <a:latin typeface="Times New Roman" panose="02020603050405020304" pitchFamily="18" charset="0"/>
                          <a:cs typeface="Times New Roman" panose="02020603050405020304" pitchFamily="18" charset="0"/>
                        </a:rPr>
                        <a:t>•	The noise in stock market data is usually quite high</a:t>
                      </a:r>
                    </a:p>
                    <a:p>
                      <a:pPr algn="just"/>
                      <a:endParaRPr lang="en-IN" sz="1600" b="0" dirty="0" smtClean="0">
                        <a:solidFill>
                          <a:schemeClr val="tx1"/>
                        </a:solidFill>
                        <a:latin typeface="Times New Roman" panose="02020603050405020304" pitchFamily="18" charset="0"/>
                        <a:cs typeface="Times New Roman" panose="02020603050405020304" pitchFamily="18" charset="0"/>
                      </a:endParaRPr>
                    </a:p>
                    <a:p>
                      <a:pPr algn="just"/>
                      <a:r>
                        <a:rPr lang="en-IN" sz="1600" b="0" dirty="0" smtClean="0">
                          <a:solidFill>
                            <a:schemeClr val="tx1"/>
                          </a:solidFill>
                          <a:latin typeface="Times New Roman" panose="02020603050405020304" pitchFamily="18" charset="0"/>
                          <a:cs typeface="Times New Roman" panose="02020603050405020304" pitchFamily="18" charset="0"/>
                        </a:rPr>
                        <a:t>•	Complexity is high </a:t>
                      </a:r>
                    </a:p>
                    <a:p>
                      <a:pPr algn="just"/>
                      <a:endParaRPr lang="en-IN" sz="1600" b="0" dirty="0">
                        <a:solidFill>
                          <a:schemeClr val="tx1"/>
                        </a:solidFill>
                        <a:latin typeface="Times New Roman" panose="02020603050405020304" pitchFamily="18" charset="0"/>
                        <a:cs typeface="Times New Roman" panose="02020603050405020304" pitchFamily="18" charset="0"/>
                      </a:endParaRPr>
                    </a:p>
                  </a:txBody>
                  <a:tcPr/>
                </a:tc>
              </a:tr>
            </a:tbl>
          </a:graphicData>
        </a:graphic>
      </p:graphicFrame>
      <p:sp>
        <p:nvSpPr>
          <p:cNvPr id="5" name="Rectangle 4"/>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282814777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7880" y="352247"/>
            <a:ext cx="10825766" cy="1154582"/>
          </a:xfrm>
        </p:spPr>
        <p:txBody>
          <a:bodyPr>
            <a:normAutofit/>
          </a:bodyPr>
          <a:lstStyle/>
          <a:p>
            <a:r>
              <a:rPr lang="en-US" b="1" dirty="0" smtClean="0">
                <a:latin typeface="Times New Roman" panose="02020603050405020304" pitchFamily="18" charset="0"/>
                <a:cs typeface="Times New Roman" panose="02020603050405020304" pitchFamily="18" charset="0"/>
              </a:rPr>
              <a:t>Literature survey</a:t>
            </a:r>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2713927936"/>
              </p:ext>
            </p:extLst>
          </p:nvPr>
        </p:nvGraphicFramePr>
        <p:xfrm>
          <a:off x="530085" y="1506829"/>
          <a:ext cx="11266965" cy="4971244"/>
        </p:xfrm>
        <a:graphic>
          <a:graphicData uri="http://schemas.openxmlformats.org/drawingml/2006/table">
            <a:tbl>
              <a:tblPr firstRow="1" bandRow="1">
                <a:tableStyleId>{F5AB1C69-6EDB-4FF4-983F-18BD219EF322}</a:tableStyleId>
              </a:tblPr>
              <a:tblGrid>
                <a:gridCol w="2253393"/>
                <a:gridCol w="2253393"/>
                <a:gridCol w="2253393"/>
                <a:gridCol w="2253393"/>
                <a:gridCol w="2253393"/>
              </a:tblGrid>
              <a:tr h="649662">
                <a:tc>
                  <a:txBody>
                    <a:bodyPr/>
                    <a:lstStyle/>
                    <a:p>
                      <a:pPr algn="ctr"/>
                      <a:r>
                        <a:rPr lang="en-US" sz="1800" dirty="0" smtClean="0">
                          <a:latin typeface="Times New Roman" panose="02020603050405020304" pitchFamily="18" charset="0"/>
                          <a:cs typeface="Times New Roman" panose="02020603050405020304" pitchFamily="18" charset="0"/>
                        </a:rPr>
                        <a:t>Title</a:t>
                      </a:r>
                      <a:endParaRPr lang="en-IN" sz="1800" dirty="0">
                        <a:latin typeface="Times New Roman" panose="02020603050405020304" pitchFamily="18" charset="0"/>
                        <a:cs typeface="Times New Roman" panose="02020603050405020304" pitchFamily="18" charset="0"/>
                      </a:endParaRPr>
                    </a:p>
                  </a:txBody>
                  <a:tcPr/>
                </a:tc>
                <a:tc>
                  <a:txBody>
                    <a:bodyPr/>
                    <a:lstStyle/>
                    <a:p>
                      <a:pPr algn="ctr"/>
                      <a:r>
                        <a:rPr lang="en-US" sz="1800" dirty="0" smtClean="0">
                          <a:latin typeface="Times New Roman" panose="02020603050405020304" pitchFamily="18" charset="0"/>
                          <a:cs typeface="Times New Roman" panose="02020603050405020304" pitchFamily="18" charset="0"/>
                        </a:rPr>
                        <a:t>Year</a:t>
                      </a:r>
                      <a:endParaRPr lang="en-IN" sz="1800" dirty="0">
                        <a:latin typeface="Times New Roman" panose="02020603050405020304" pitchFamily="18" charset="0"/>
                        <a:cs typeface="Times New Roman" panose="02020603050405020304" pitchFamily="18" charset="0"/>
                      </a:endParaRPr>
                    </a:p>
                  </a:txBody>
                  <a:tcPr/>
                </a:tc>
                <a:tc>
                  <a:txBody>
                    <a:bodyPr/>
                    <a:lstStyle/>
                    <a:p>
                      <a:pPr algn="ctr"/>
                      <a:r>
                        <a:rPr lang="en-US" sz="1800" dirty="0" smtClean="0">
                          <a:latin typeface="Times New Roman" panose="02020603050405020304" pitchFamily="18" charset="0"/>
                          <a:cs typeface="Times New Roman" panose="02020603050405020304" pitchFamily="18" charset="0"/>
                        </a:rPr>
                        <a:t>Author</a:t>
                      </a:r>
                      <a:endParaRPr lang="en-IN" sz="1800" dirty="0">
                        <a:latin typeface="Times New Roman" panose="02020603050405020304" pitchFamily="18" charset="0"/>
                        <a:cs typeface="Times New Roman" panose="02020603050405020304" pitchFamily="18" charset="0"/>
                      </a:endParaRPr>
                    </a:p>
                  </a:txBody>
                  <a:tcPr/>
                </a:tc>
                <a:tc>
                  <a:txBody>
                    <a:bodyPr/>
                    <a:lstStyle/>
                    <a:p>
                      <a:pPr algn="ctr"/>
                      <a:r>
                        <a:rPr lang="en-US" sz="1800" dirty="0" smtClean="0">
                          <a:latin typeface="Times New Roman" panose="02020603050405020304" pitchFamily="18" charset="0"/>
                          <a:cs typeface="Times New Roman" panose="02020603050405020304" pitchFamily="18" charset="0"/>
                        </a:rPr>
                        <a:t>Methology</a:t>
                      </a:r>
                      <a:endParaRPr lang="en-IN" sz="1800" dirty="0">
                        <a:latin typeface="Times New Roman" panose="02020603050405020304" pitchFamily="18" charset="0"/>
                        <a:cs typeface="Times New Roman" panose="02020603050405020304" pitchFamily="18" charset="0"/>
                      </a:endParaRPr>
                    </a:p>
                  </a:txBody>
                  <a:tcPr/>
                </a:tc>
                <a:tc>
                  <a:txBody>
                    <a:bodyPr/>
                    <a:lstStyle/>
                    <a:p>
                      <a:pPr algn="ctr"/>
                      <a:r>
                        <a:rPr lang="en-US" sz="1800" dirty="0" smtClean="0">
                          <a:latin typeface="Times New Roman" panose="02020603050405020304" pitchFamily="18" charset="0"/>
                          <a:cs typeface="Times New Roman" panose="02020603050405020304" pitchFamily="18" charset="0"/>
                        </a:rPr>
                        <a:t>Merits/demerits</a:t>
                      </a:r>
                      <a:endParaRPr lang="en-IN" sz="1800" dirty="0">
                        <a:latin typeface="Times New Roman" panose="02020603050405020304" pitchFamily="18" charset="0"/>
                        <a:cs typeface="Times New Roman" panose="02020603050405020304" pitchFamily="18" charset="0"/>
                      </a:endParaRPr>
                    </a:p>
                  </a:txBody>
                  <a:tcPr/>
                </a:tc>
              </a:tr>
              <a:tr h="4321582">
                <a:tc>
                  <a:txBody>
                    <a:bodyPr/>
                    <a:lstStyle/>
                    <a:p>
                      <a:pPr algn="just"/>
                      <a:r>
                        <a:rPr lang="en-IN" sz="1600" b="1" dirty="0" smtClean="0">
                          <a:latin typeface="Times New Roman" panose="02020603050405020304" pitchFamily="18" charset="0"/>
                          <a:cs typeface="Times New Roman" panose="02020603050405020304" pitchFamily="18" charset="0"/>
                        </a:rPr>
                        <a:t>Computational Intelligence Techniques Used for Stock Market    Prediction: A Systematic Review</a:t>
                      </a:r>
                      <a:endParaRPr lang="en-IN" sz="1600" b="1" dirty="0">
                        <a:latin typeface="Times New Roman" panose="02020603050405020304" pitchFamily="18" charset="0"/>
                        <a:cs typeface="Times New Roman" panose="02020603050405020304" pitchFamily="18" charset="0"/>
                      </a:endParaRPr>
                    </a:p>
                  </a:txBody>
                  <a:tcPr/>
                </a:tc>
                <a:tc>
                  <a:txBody>
                    <a:bodyPr/>
                    <a:lstStyle/>
                    <a:p>
                      <a:pPr algn="just"/>
                      <a:r>
                        <a:rPr lang="en-US" sz="1600" dirty="0" smtClean="0">
                          <a:latin typeface="Times New Roman" panose="02020603050405020304" pitchFamily="18" charset="0"/>
                          <a:cs typeface="Times New Roman" panose="02020603050405020304" pitchFamily="18" charset="0"/>
                        </a:rPr>
                        <a:t>2020</a:t>
                      </a:r>
                      <a:endParaRPr lang="en-IN" sz="1600" dirty="0">
                        <a:latin typeface="Times New Roman" panose="02020603050405020304" pitchFamily="18" charset="0"/>
                        <a:cs typeface="Times New Roman" panose="02020603050405020304" pitchFamily="18" charset="0"/>
                      </a:endParaRPr>
                    </a:p>
                  </a:txBody>
                  <a:tcPr/>
                </a:tc>
                <a:tc>
                  <a:txBody>
                    <a:bodyPr/>
                    <a:lstStyle/>
                    <a:p>
                      <a:pPr algn="just"/>
                      <a:r>
                        <a:rPr lang="pl-PL" sz="1600" dirty="0" smtClean="0">
                          <a:latin typeface="Times New Roman" panose="02020603050405020304" pitchFamily="18" charset="0"/>
                          <a:cs typeface="Times New Roman" panose="02020603050405020304" pitchFamily="18" charset="0"/>
                        </a:rPr>
                        <a:t>S. Zavadzki; M. Kleina; F. Drozda; M. Marques</a:t>
                      </a:r>
                      <a:endParaRPr lang="en-IN" sz="1600" dirty="0">
                        <a:latin typeface="Times New Roman" panose="02020603050405020304" pitchFamily="18" charset="0"/>
                        <a:cs typeface="Times New Roman" panose="02020603050405020304" pitchFamily="18" charset="0"/>
                      </a:endParaRPr>
                    </a:p>
                  </a:txBody>
                  <a:tcPr/>
                </a:tc>
                <a:tc>
                  <a:txBody>
                    <a:bodyPr/>
                    <a:lstStyle/>
                    <a:p>
                      <a:pPr algn="just"/>
                      <a:r>
                        <a:rPr lang="en-IN" sz="1600" dirty="0" smtClean="0">
                          <a:latin typeface="Times New Roman" panose="02020603050405020304" pitchFamily="18" charset="0"/>
                          <a:cs typeface="Times New Roman" panose="02020603050405020304" pitchFamily="18" charset="0"/>
                        </a:rPr>
                        <a:t>With the advancement of various computational techniques and the growing search for assertive predictive models, computational intelligence methods have attracted much attention. They are data-based methodologies and mainly include fuzzy logic, artificial neural networks and evolutionary computation.</a:t>
                      </a:r>
                      <a:endParaRPr lang="en-IN" sz="1600" dirty="0">
                        <a:latin typeface="Times New Roman" panose="02020603050405020304" pitchFamily="18" charset="0"/>
                        <a:cs typeface="Times New Roman" panose="02020603050405020304" pitchFamily="18" charset="0"/>
                      </a:endParaRPr>
                    </a:p>
                  </a:txBody>
                  <a:tcPr/>
                </a:tc>
                <a:tc>
                  <a:txBody>
                    <a:bodyPr/>
                    <a:lstStyle/>
                    <a:p>
                      <a:pPr lvl="0"/>
                      <a:r>
                        <a:rPr lang="en-IN" sz="1600" kern="1200" dirty="0" smtClean="0">
                          <a:solidFill>
                            <a:schemeClr val="dk1"/>
                          </a:solidFill>
                          <a:effectLst/>
                          <a:latin typeface="Times New Roman" panose="02020603050405020304" pitchFamily="18" charset="0"/>
                          <a:ea typeface="+mn-ea"/>
                          <a:cs typeface="Times New Roman" panose="02020603050405020304" pitchFamily="18" charset="0"/>
                        </a:rPr>
                        <a:t>•	Hybrid articles were collected from four large databases.</a:t>
                      </a:r>
                    </a:p>
                    <a:p>
                      <a:pPr lvl="0"/>
                      <a:r>
                        <a:rPr lang="en-IN" sz="1600" kern="1200" dirty="0" smtClean="0">
                          <a:solidFill>
                            <a:schemeClr val="dk1"/>
                          </a:solidFill>
                          <a:effectLst/>
                          <a:latin typeface="Times New Roman" panose="02020603050405020304" pitchFamily="18" charset="0"/>
                          <a:ea typeface="+mn-ea"/>
                          <a:cs typeface="Times New Roman" panose="02020603050405020304" pitchFamily="18" charset="0"/>
                        </a:rPr>
                        <a:t>•	It remove duplicated articles</a:t>
                      </a:r>
                    </a:p>
                    <a:p>
                      <a:pPr lvl="0"/>
                      <a:r>
                        <a:rPr lang="en-IN" sz="1600" kern="1200" dirty="0" smtClean="0">
                          <a:solidFill>
                            <a:schemeClr val="dk1"/>
                          </a:solidFill>
                          <a:effectLst/>
                          <a:latin typeface="Times New Roman" panose="02020603050405020304" pitchFamily="18" charset="0"/>
                          <a:ea typeface="+mn-ea"/>
                          <a:cs typeface="Times New Roman" panose="02020603050405020304" pitchFamily="18" charset="0"/>
                        </a:rPr>
                        <a:t>•	Prediction of stock is improper </a:t>
                      </a:r>
                    </a:p>
                    <a:p>
                      <a:pPr lvl="0"/>
                      <a:r>
                        <a:rPr lang="en-IN" sz="1600" kern="1200" dirty="0" smtClean="0">
                          <a:solidFill>
                            <a:schemeClr val="dk1"/>
                          </a:solidFill>
                          <a:effectLst/>
                          <a:latin typeface="Times New Roman" panose="02020603050405020304" pitchFamily="18" charset="0"/>
                          <a:ea typeface="+mn-ea"/>
                          <a:cs typeface="Times New Roman" panose="02020603050405020304" pitchFamily="18" charset="0"/>
                        </a:rPr>
                        <a:t>•	It occurred low accuracy</a:t>
                      </a:r>
                    </a:p>
                    <a:p>
                      <a:pPr lvl="0"/>
                      <a:endParaRPr lang="en-IN" sz="160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r>
            </a:tbl>
          </a:graphicData>
        </a:graphic>
      </p:graphicFrame>
      <p:sp>
        <p:nvSpPr>
          <p:cNvPr id="5" name="Rectangle 4"/>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397506288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9397" y="365126"/>
            <a:ext cx="11294771" cy="1180340"/>
          </a:xfrm>
        </p:spPr>
        <p:txBody>
          <a:bodyPr>
            <a:normAutofit/>
          </a:bodyPr>
          <a:lstStyle/>
          <a:p>
            <a:r>
              <a:rPr lang="en-US" b="1" dirty="0" smtClean="0">
                <a:latin typeface="Times New Roman" panose="02020603050405020304" pitchFamily="18" charset="0"/>
                <a:cs typeface="Times New Roman" panose="02020603050405020304" pitchFamily="18" charset="0"/>
              </a:rPr>
              <a:t>Literature survey</a:t>
            </a:r>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1881562229"/>
              </p:ext>
            </p:extLst>
          </p:nvPr>
        </p:nvGraphicFramePr>
        <p:xfrm>
          <a:off x="489397" y="1667704"/>
          <a:ext cx="11294770" cy="4602562"/>
        </p:xfrm>
        <a:graphic>
          <a:graphicData uri="http://schemas.openxmlformats.org/drawingml/2006/table">
            <a:tbl>
              <a:tblPr firstRow="1" bandRow="1">
                <a:tableStyleId>{F5AB1C69-6EDB-4FF4-983F-18BD219EF322}</a:tableStyleId>
              </a:tblPr>
              <a:tblGrid>
                <a:gridCol w="2258954"/>
                <a:gridCol w="2258954"/>
                <a:gridCol w="2258954"/>
                <a:gridCol w="2258954"/>
                <a:gridCol w="2258954"/>
              </a:tblGrid>
              <a:tr h="601480">
                <a:tc>
                  <a:txBody>
                    <a:bodyPr/>
                    <a:lstStyle/>
                    <a:p>
                      <a:pPr algn="ctr"/>
                      <a:r>
                        <a:rPr lang="en-US" sz="1800" dirty="0" smtClean="0">
                          <a:latin typeface="Times New Roman" panose="02020603050405020304" pitchFamily="18" charset="0"/>
                          <a:cs typeface="Times New Roman" panose="02020603050405020304" pitchFamily="18" charset="0"/>
                        </a:rPr>
                        <a:t>Title</a:t>
                      </a:r>
                      <a:endParaRPr lang="en-IN" sz="1800" dirty="0">
                        <a:latin typeface="Times New Roman" panose="02020603050405020304" pitchFamily="18" charset="0"/>
                        <a:cs typeface="Times New Roman" panose="02020603050405020304" pitchFamily="18" charset="0"/>
                      </a:endParaRPr>
                    </a:p>
                  </a:txBody>
                  <a:tcPr/>
                </a:tc>
                <a:tc>
                  <a:txBody>
                    <a:bodyPr/>
                    <a:lstStyle/>
                    <a:p>
                      <a:pPr algn="ctr"/>
                      <a:r>
                        <a:rPr lang="en-US" sz="1800" dirty="0" smtClean="0">
                          <a:latin typeface="Times New Roman" panose="02020603050405020304" pitchFamily="18" charset="0"/>
                          <a:cs typeface="Times New Roman" panose="02020603050405020304" pitchFamily="18" charset="0"/>
                        </a:rPr>
                        <a:t>Year</a:t>
                      </a:r>
                      <a:endParaRPr lang="en-IN" sz="1800" dirty="0">
                        <a:latin typeface="Times New Roman" panose="02020603050405020304" pitchFamily="18" charset="0"/>
                        <a:cs typeface="Times New Roman" panose="02020603050405020304" pitchFamily="18" charset="0"/>
                      </a:endParaRPr>
                    </a:p>
                  </a:txBody>
                  <a:tcPr/>
                </a:tc>
                <a:tc>
                  <a:txBody>
                    <a:bodyPr/>
                    <a:lstStyle/>
                    <a:p>
                      <a:pPr algn="ctr"/>
                      <a:r>
                        <a:rPr lang="en-US" sz="1800" dirty="0" smtClean="0">
                          <a:latin typeface="Times New Roman" panose="02020603050405020304" pitchFamily="18" charset="0"/>
                          <a:cs typeface="Times New Roman" panose="02020603050405020304" pitchFamily="18" charset="0"/>
                        </a:rPr>
                        <a:t>Author</a:t>
                      </a:r>
                      <a:endParaRPr lang="en-IN" sz="1800" dirty="0">
                        <a:latin typeface="Times New Roman" panose="02020603050405020304" pitchFamily="18" charset="0"/>
                        <a:cs typeface="Times New Roman" panose="02020603050405020304" pitchFamily="18" charset="0"/>
                      </a:endParaRPr>
                    </a:p>
                  </a:txBody>
                  <a:tcPr/>
                </a:tc>
                <a:tc>
                  <a:txBody>
                    <a:bodyPr/>
                    <a:lstStyle/>
                    <a:p>
                      <a:pPr algn="ctr"/>
                      <a:r>
                        <a:rPr lang="en-US" sz="1800" dirty="0" smtClean="0">
                          <a:latin typeface="Times New Roman" panose="02020603050405020304" pitchFamily="18" charset="0"/>
                          <a:cs typeface="Times New Roman" panose="02020603050405020304" pitchFamily="18" charset="0"/>
                        </a:rPr>
                        <a:t>Methology</a:t>
                      </a:r>
                      <a:endParaRPr lang="en-IN" sz="1800" dirty="0">
                        <a:latin typeface="Times New Roman" panose="02020603050405020304" pitchFamily="18" charset="0"/>
                        <a:cs typeface="Times New Roman" panose="02020603050405020304" pitchFamily="18" charset="0"/>
                      </a:endParaRPr>
                    </a:p>
                  </a:txBody>
                  <a:tcPr/>
                </a:tc>
                <a:tc>
                  <a:txBody>
                    <a:bodyPr/>
                    <a:lstStyle/>
                    <a:p>
                      <a:pPr algn="ctr"/>
                      <a:r>
                        <a:rPr lang="en-US" sz="1800" dirty="0" smtClean="0">
                          <a:latin typeface="Times New Roman" panose="02020603050405020304" pitchFamily="18" charset="0"/>
                          <a:cs typeface="Times New Roman" panose="02020603050405020304" pitchFamily="18" charset="0"/>
                        </a:rPr>
                        <a:t>Merits/demerits</a:t>
                      </a:r>
                      <a:endParaRPr lang="en-IN" sz="1800" dirty="0">
                        <a:latin typeface="Times New Roman" panose="02020603050405020304" pitchFamily="18" charset="0"/>
                        <a:cs typeface="Times New Roman" panose="02020603050405020304" pitchFamily="18" charset="0"/>
                      </a:endParaRPr>
                    </a:p>
                  </a:txBody>
                  <a:tcPr/>
                </a:tc>
              </a:tr>
              <a:tr h="4001082">
                <a:tc>
                  <a:txBody>
                    <a:bodyPr/>
                    <a:lstStyle/>
                    <a:p>
                      <a:pPr algn="just"/>
                      <a:r>
                        <a:rPr lang="en-IN" sz="1600" b="1" dirty="0" smtClean="0">
                          <a:latin typeface="Times New Roman" panose="02020603050405020304" pitchFamily="18" charset="0"/>
                          <a:cs typeface="Times New Roman" panose="02020603050405020304" pitchFamily="18" charset="0"/>
                        </a:rPr>
                        <a:t>Predicting Stock Market Trends Using Machine Learning and Deep         Learning Algorithms Via Continuous and Binary Data; a Comparative Analysis</a:t>
                      </a:r>
                      <a:endParaRPr lang="en-IN" sz="1600" b="1" dirty="0">
                        <a:latin typeface="Times New Roman" panose="02020603050405020304" pitchFamily="18" charset="0"/>
                        <a:cs typeface="Times New Roman" panose="02020603050405020304" pitchFamily="18" charset="0"/>
                      </a:endParaRPr>
                    </a:p>
                  </a:txBody>
                  <a:tcPr/>
                </a:tc>
                <a:tc>
                  <a:txBody>
                    <a:bodyPr/>
                    <a:lstStyle/>
                    <a:p>
                      <a:pPr algn="just"/>
                      <a:r>
                        <a:rPr lang="en-US" sz="1600" dirty="0" smtClean="0">
                          <a:latin typeface="Times New Roman" panose="02020603050405020304" pitchFamily="18" charset="0"/>
                          <a:cs typeface="Times New Roman" panose="02020603050405020304" pitchFamily="18" charset="0"/>
                        </a:rPr>
                        <a:t>2020</a:t>
                      </a:r>
                      <a:endParaRPr lang="en-IN" sz="1600" dirty="0">
                        <a:latin typeface="Times New Roman" panose="02020603050405020304" pitchFamily="18" charset="0"/>
                        <a:cs typeface="Times New Roman" panose="02020603050405020304" pitchFamily="18" charset="0"/>
                      </a:endParaRPr>
                    </a:p>
                  </a:txBody>
                  <a:tcPr/>
                </a:tc>
                <a:tc>
                  <a:txBody>
                    <a:bodyPr/>
                    <a:lstStyle/>
                    <a:p>
                      <a:pPr algn="just"/>
                      <a:r>
                        <a:rPr lang="en-IN" sz="1600" u="none" dirty="0" smtClean="0">
                          <a:latin typeface="Times New Roman" panose="02020603050405020304" pitchFamily="18" charset="0"/>
                          <a:cs typeface="Times New Roman" panose="02020603050405020304" pitchFamily="18" charset="0"/>
                        </a:rPr>
                        <a:t>MOJTABA NABIPOUR1, POOYAN NAYYERI, HAMED JABANI3 ,SHAHAB S</a:t>
                      </a:r>
                      <a:endParaRPr lang="en-IN" sz="1600" u="none" dirty="0">
                        <a:latin typeface="Times New Roman" panose="02020603050405020304" pitchFamily="18" charset="0"/>
                        <a:cs typeface="Times New Roman" panose="02020603050405020304" pitchFamily="18" charset="0"/>
                      </a:endParaRPr>
                    </a:p>
                  </a:txBody>
                  <a:tcPr/>
                </a:tc>
                <a:tc>
                  <a:txBody>
                    <a:bodyPr/>
                    <a:lstStyle/>
                    <a:p>
                      <a:pPr algn="just"/>
                      <a:r>
                        <a:rPr lang="en-IN" sz="1600" dirty="0" smtClean="0">
                          <a:latin typeface="Times New Roman" panose="02020603050405020304" pitchFamily="18" charset="0"/>
                          <a:cs typeface="Times New Roman" panose="02020603050405020304" pitchFamily="18" charset="0"/>
                        </a:rPr>
                        <a:t>This study compares nine machine learning models (Decision Tree, Random Forest, Adaptive Boosting (</a:t>
                      </a:r>
                      <a:r>
                        <a:rPr lang="en-IN" sz="1600" dirty="0" err="1" smtClean="0">
                          <a:latin typeface="Times New Roman" panose="02020603050405020304" pitchFamily="18" charset="0"/>
                          <a:cs typeface="Times New Roman" panose="02020603050405020304" pitchFamily="18" charset="0"/>
                        </a:rPr>
                        <a:t>Adaboost</a:t>
                      </a:r>
                      <a:r>
                        <a:rPr lang="en-IN" sz="1600" dirty="0" smtClean="0">
                          <a:latin typeface="Times New Roman" panose="02020603050405020304" pitchFamily="18" charset="0"/>
                          <a:cs typeface="Times New Roman" panose="02020603050405020304" pitchFamily="18" charset="0"/>
                        </a:rPr>
                        <a:t>), </a:t>
                      </a:r>
                      <a:r>
                        <a:rPr lang="en-IN" sz="1600" dirty="0" err="1" smtClean="0">
                          <a:latin typeface="Times New Roman" panose="02020603050405020304" pitchFamily="18" charset="0"/>
                          <a:cs typeface="Times New Roman" panose="02020603050405020304" pitchFamily="18" charset="0"/>
                        </a:rPr>
                        <a:t>eXtreme</a:t>
                      </a:r>
                      <a:r>
                        <a:rPr lang="en-IN" sz="1600" dirty="0" smtClean="0">
                          <a:latin typeface="Times New Roman" panose="02020603050405020304" pitchFamily="18" charset="0"/>
                          <a:cs typeface="Times New Roman" panose="02020603050405020304" pitchFamily="18" charset="0"/>
                        </a:rPr>
                        <a:t> Gradient Boosting (</a:t>
                      </a:r>
                      <a:r>
                        <a:rPr lang="en-IN" sz="1600" dirty="0" err="1" smtClean="0">
                          <a:latin typeface="Times New Roman" panose="02020603050405020304" pitchFamily="18" charset="0"/>
                          <a:cs typeface="Times New Roman" panose="02020603050405020304" pitchFamily="18" charset="0"/>
                        </a:rPr>
                        <a:t>XGBoost</a:t>
                      </a:r>
                      <a:r>
                        <a:rPr lang="en-IN" sz="1600" dirty="0" smtClean="0">
                          <a:latin typeface="Times New Roman" panose="02020603050405020304" pitchFamily="18" charset="0"/>
                          <a:cs typeface="Times New Roman" panose="02020603050405020304" pitchFamily="18" charset="0"/>
                        </a:rPr>
                        <a:t>), Support Vector Classifier (SVC), Naïve Bayes, K-Nearest </a:t>
                      </a:r>
                      <a:r>
                        <a:rPr lang="en-IN" sz="1600" dirty="0" err="1" smtClean="0">
                          <a:latin typeface="Times New Roman" panose="02020603050405020304" pitchFamily="18" charset="0"/>
                          <a:cs typeface="Times New Roman" panose="02020603050405020304" pitchFamily="18" charset="0"/>
                        </a:rPr>
                        <a:t>Neighbors</a:t>
                      </a:r>
                      <a:r>
                        <a:rPr lang="en-IN" sz="1600" dirty="0" smtClean="0">
                          <a:latin typeface="Times New Roman" panose="02020603050405020304" pitchFamily="18" charset="0"/>
                          <a:cs typeface="Times New Roman" panose="02020603050405020304" pitchFamily="18" charset="0"/>
                        </a:rPr>
                        <a:t> (KNN), Logistic Regression and Artificial Neural Network (ANN)) </a:t>
                      </a:r>
                      <a:endParaRPr lang="en-IN" sz="1600" dirty="0">
                        <a:latin typeface="Times New Roman" panose="02020603050405020304" pitchFamily="18" charset="0"/>
                        <a:cs typeface="Times New Roman" panose="02020603050405020304" pitchFamily="18" charset="0"/>
                      </a:endParaRPr>
                    </a:p>
                  </a:txBody>
                  <a:tcPr/>
                </a:tc>
                <a:tc>
                  <a:txBody>
                    <a:bodyPr/>
                    <a:lstStyle/>
                    <a:p>
                      <a:pPr algn="just"/>
                      <a:r>
                        <a:rPr lang="en-IN" sz="1600" dirty="0" smtClean="0">
                          <a:latin typeface="Times New Roman" panose="02020603050405020304" pitchFamily="18" charset="0"/>
                          <a:cs typeface="Times New Roman" panose="02020603050405020304" pitchFamily="18" charset="0"/>
                        </a:rPr>
                        <a:t>•	On the contrary, constructing over-complex trees that cause over fitting.</a:t>
                      </a:r>
                    </a:p>
                    <a:p>
                      <a:pPr algn="just"/>
                      <a:r>
                        <a:rPr lang="en-IN" sz="1600" dirty="0" smtClean="0">
                          <a:latin typeface="Times New Roman" panose="02020603050405020304" pitchFamily="18" charset="0"/>
                          <a:cs typeface="Times New Roman" panose="02020603050405020304" pitchFamily="18" charset="0"/>
                        </a:rPr>
                        <a:t>•	Over-complex trees that cause over fitting is a typical disadvantage.</a:t>
                      </a:r>
                      <a:endParaRPr lang="en-IN" sz="1600" dirty="0">
                        <a:latin typeface="Times New Roman" panose="02020603050405020304" pitchFamily="18" charset="0"/>
                        <a:cs typeface="Times New Roman" panose="02020603050405020304" pitchFamily="18" charset="0"/>
                      </a:endParaRPr>
                    </a:p>
                  </a:txBody>
                  <a:tcPr/>
                </a:tc>
              </a:tr>
            </a:tbl>
          </a:graphicData>
        </a:graphic>
      </p:graphicFrame>
      <p:sp>
        <p:nvSpPr>
          <p:cNvPr id="5" name="Rectangle 4"/>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21118466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b="1" dirty="0" smtClean="0">
                <a:latin typeface="Times New Roman" panose="02020603050405020304" pitchFamily="18" charset="0"/>
                <a:cs typeface="Times New Roman" panose="02020603050405020304" pitchFamily="18" charset="0"/>
              </a:rPr>
              <a:t>Objectives</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0" indent="0" algn="just">
              <a:lnSpc>
                <a:spcPct val="150000"/>
              </a:lnSpc>
              <a:buNone/>
            </a:pPr>
            <a:r>
              <a:rPr lang="en-IN" sz="2000" dirty="0">
                <a:latin typeface="Times New Roman" panose="02020603050405020304" pitchFamily="18" charset="0"/>
                <a:cs typeface="Times New Roman" panose="02020603050405020304" pitchFamily="18" charset="0"/>
              </a:rPr>
              <a:t>The main objective of our project is, </a:t>
            </a:r>
          </a:p>
          <a:p>
            <a:pPr lvl="0" algn="just">
              <a:lnSpc>
                <a:spcPct val="150000"/>
              </a:lnSpc>
            </a:pPr>
            <a:r>
              <a:rPr lang="en-US" sz="2000" dirty="0">
                <a:latin typeface="Times New Roman" panose="02020603050405020304" pitchFamily="18" charset="0"/>
                <a:cs typeface="Times New Roman" panose="02020603050405020304" pitchFamily="18" charset="0"/>
              </a:rPr>
              <a:t>To </a:t>
            </a:r>
            <a:r>
              <a:rPr lang="en-US" sz="2000" dirty="0" smtClean="0">
                <a:latin typeface="Times New Roman" panose="02020603050405020304" pitchFamily="18" charset="0"/>
                <a:cs typeface="Times New Roman" panose="02020603050405020304" pitchFamily="18" charset="0"/>
              </a:rPr>
              <a:t>forecast or to predict the stock price effectively.</a:t>
            </a:r>
          </a:p>
          <a:p>
            <a:pPr lvl="0" algn="just">
              <a:lnSpc>
                <a:spcPct val="150000"/>
              </a:lnSpc>
            </a:pPr>
            <a:r>
              <a:rPr lang="en-US" sz="2000" dirty="0" smtClean="0">
                <a:latin typeface="Times New Roman" panose="02020603050405020304" pitchFamily="18" charset="0"/>
                <a:cs typeface="Times New Roman" panose="02020603050405020304" pitchFamily="18" charset="0"/>
              </a:rPr>
              <a:t>To </a:t>
            </a:r>
            <a:r>
              <a:rPr lang="en-US" sz="2000" dirty="0">
                <a:latin typeface="Times New Roman" panose="02020603050405020304" pitchFamily="18" charset="0"/>
                <a:cs typeface="Times New Roman" panose="02020603050405020304" pitchFamily="18" charset="0"/>
              </a:rPr>
              <a:t>implement the </a:t>
            </a:r>
            <a:r>
              <a:rPr lang="en-US" sz="2000" dirty="0" smtClean="0">
                <a:latin typeface="Times New Roman" panose="02020603050405020304" pitchFamily="18" charset="0"/>
                <a:cs typeface="Times New Roman" panose="02020603050405020304" pitchFamily="18" charset="0"/>
              </a:rPr>
              <a:t>different machine learning algorithms for better performance.</a:t>
            </a:r>
            <a:endParaRPr lang="en-IN" sz="2000" dirty="0">
              <a:latin typeface="Times New Roman" panose="02020603050405020304" pitchFamily="18" charset="0"/>
              <a:cs typeface="Times New Roman" panose="02020603050405020304" pitchFamily="18" charset="0"/>
            </a:endParaRPr>
          </a:p>
          <a:p>
            <a:pPr lvl="0" algn="just">
              <a:lnSpc>
                <a:spcPct val="150000"/>
              </a:lnSpc>
            </a:pPr>
            <a:r>
              <a:rPr lang="en-US" sz="2000" dirty="0">
                <a:latin typeface="Times New Roman" panose="02020603050405020304" pitchFamily="18" charset="0"/>
                <a:cs typeface="Times New Roman" panose="02020603050405020304" pitchFamily="18" charset="0"/>
              </a:rPr>
              <a:t>To enhance the overall performance for classification algorithms. </a:t>
            </a:r>
            <a:endParaRPr lang="en-IN" sz="2000" dirty="0">
              <a:latin typeface="Times New Roman" panose="02020603050405020304" pitchFamily="18" charset="0"/>
              <a:cs typeface="Times New Roman" panose="02020603050405020304" pitchFamily="18" charset="0"/>
            </a:endParaRPr>
          </a:p>
        </p:txBody>
      </p:sp>
      <p:sp>
        <p:nvSpPr>
          <p:cNvPr id="4" name="Rectangle 3"/>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91903929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9397" y="365126"/>
            <a:ext cx="11294771" cy="1180340"/>
          </a:xfrm>
        </p:spPr>
        <p:txBody>
          <a:bodyPr>
            <a:normAutofit/>
          </a:bodyPr>
          <a:lstStyle/>
          <a:p>
            <a:r>
              <a:rPr lang="en-US" b="1" dirty="0" smtClean="0">
                <a:latin typeface="Times New Roman" panose="02020603050405020304" pitchFamily="18" charset="0"/>
                <a:cs typeface="Times New Roman" panose="02020603050405020304" pitchFamily="18" charset="0"/>
              </a:rPr>
              <a:t>Literature survey</a:t>
            </a:r>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3819731194"/>
              </p:ext>
            </p:extLst>
          </p:nvPr>
        </p:nvGraphicFramePr>
        <p:xfrm>
          <a:off x="489397" y="1667704"/>
          <a:ext cx="11294770" cy="4602562"/>
        </p:xfrm>
        <a:graphic>
          <a:graphicData uri="http://schemas.openxmlformats.org/drawingml/2006/table">
            <a:tbl>
              <a:tblPr firstRow="1" bandRow="1">
                <a:tableStyleId>{F5AB1C69-6EDB-4FF4-983F-18BD219EF322}</a:tableStyleId>
              </a:tblPr>
              <a:tblGrid>
                <a:gridCol w="2258954"/>
                <a:gridCol w="2258954"/>
                <a:gridCol w="2258954"/>
                <a:gridCol w="2258954"/>
                <a:gridCol w="2258954"/>
              </a:tblGrid>
              <a:tr h="601480">
                <a:tc>
                  <a:txBody>
                    <a:bodyPr/>
                    <a:lstStyle/>
                    <a:p>
                      <a:pPr algn="ctr"/>
                      <a:r>
                        <a:rPr lang="en-US" sz="1800" dirty="0" smtClean="0">
                          <a:latin typeface="Times New Roman" panose="02020603050405020304" pitchFamily="18" charset="0"/>
                          <a:cs typeface="Times New Roman" panose="02020603050405020304" pitchFamily="18" charset="0"/>
                        </a:rPr>
                        <a:t>Title</a:t>
                      </a:r>
                      <a:endParaRPr lang="en-IN" sz="1800" dirty="0">
                        <a:latin typeface="Times New Roman" panose="02020603050405020304" pitchFamily="18" charset="0"/>
                        <a:cs typeface="Times New Roman" panose="02020603050405020304" pitchFamily="18" charset="0"/>
                      </a:endParaRPr>
                    </a:p>
                  </a:txBody>
                  <a:tcPr/>
                </a:tc>
                <a:tc>
                  <a:txBody>
                    <a:bodyPr/>
                    <a:lstStyle/>
                    <a:p>
                      <a:pPr algn="ctr"/>
                      <a:r>
                        <a:rPr lang="en-US" sz="1800" dirty="0" smtClean="0">
                          <a:latin typeface="Times New Roman" panose="02020603050405020304" pitchFamily="18" charset="0"/>
                          <a:cs typeface="Times New Roman" panose="02020603050405020304" pitchFamily="18" charset="0"/>
                        </a:rPr>
                        <a:t>Year</a:t>
                      </a:r>
                      <a:endParaRPr lang="en-IN" sz="1800" dirty="0">
                        <a:latin typeface="Times New Roman" panose="02020603050405020304" pitchFamily="18" charset="0"/>
                        <a:cs typeface="Times New Roman" panose="02020603050405020304" pitchFamily="18" charset="0"/>
                      </a:endParaRPr>
                    </a:p>
                  </a:txBody>
                  <a:tcPr/>
                </a:tc>
                <a:tc>
                  <a:txBody>
                    <a:bodyPr/>
                    <a:lstStyle/>
                    <a:p>
                      <a:pPr algn="ctr"/>
                      <a:r>
                        <a:rPr lang="en-US" sz="1800" dirty="0" smtClean="0">
                          <a:latin typeface="Times New Roman" panose="02020603050405020304" pitchFamily="18" charset="0"/>
                          <a:cs typeface="Times New Roman" panose="02020603050405020304" pitchFamily="18" charset="0"/>
                        </a:rPr>
                        <a:t>Author</a:t>
                      </a:r>
                      <a:endParaRPr lang="en-IN" sz="1800" dirty="0">
                        <a:latin typeface="Times New Roman" panose="02020603050405020304" pitchFamily="18" charset="0"/>
                        <a:cs typeface="Times New Roman" panose="02020603050405020304" pitchFamily="18" charset="0"/>
                      </a:endParaRPr>
                    </a:p>
                  </a:txBody>
                  <a:tcPr/>
                </a:tc>
                <a:tc>
                  <a:txBody>
                    <a:bodyPr/>
                    <a:lstStyle/>
                    <a:p>
                      <a:pPr algn="ctr"/>
                      <a:r>
                        <a:rPr lang="en-US" sz="1800" dirty="0" smtClean="0">
                          <a:latin typeface="Times New Roman" panose="02020603050405020304" pitchFamily="18" charset="0"/>
                          <a:cs typeface="Times New Roman" panose="02020603050405020304" pitchFamily="18" charset="0"/>
                        </a:rPr>
                        <a:t>Methology</a:t>
                      </a:r>
                      <a:endParaRPr lang="en-IN" sz="1800" dirty="0">
                        <a:latin typeface="Times New Roman" panose="02020603050405020304" pitchFamily="18" charset="0"/>
                        <a:cs typeface="Times New Roman" panose="02020603050405020304" pitchFamily="18" charset="0"/>
                      </a:endParaRPr>
                    </a:p>
                  </a:txBody>
                  <a:tcPr/>
                </a:tc>
                <a:tc>
                  <a:txBody>
                    <a:bodyPr/>
                    <a:lstStyle/>
                    <a:p>
                      <a:pPr algn="ctr"/>
                      <a:r>
                        <a:rPr lang="en-US" sz="1800" dirty="0" smtClean="0">
                          <a:latin typeface="Times New Roman" panose="02020603050405020304" pitchFamily="18" charset="0"/>
                          <a:cs typeface="Times New Roman" panose="02020603050405020304" pitchFamily="18" charset="0"/>
                        </a:rPr>
                        <a:t>Merits/demerits</a:t>
                      </a:r>
                      <a:endParaRPr lang="en-IN" sz="1800" dirty="0">
                        <a:latin typeface="Times New Roman" panose="02020603050405020304" pitchFamily="18" charset="0"/>
                        <a:cs typeface="Times New Roman" panose="02020603050405020304" pitchFamily="18" charset="0"/>
                      </a:endParaRPr>
                    </a:p>
                  </a:txBody>
                  <a:tcPr/>
                </a:tc>
              </a:tr>
              <a:tr h="4001082">
                <a:tc>
                  <a:txBody>
                    <a:bodyPr/>
                    <a:lstStyle/>
                    <a:p>
                      <a:pPr algn="just"/>
                      <a:r>
                        <a:rPr lang="en-IN" sz="1600" b="1" dirty="0" smtClean="0">
                          <a:latin typeface="Times New Roman" panose="02020603050405020304" pitchFamily="18" charset="0"/>
                          <a:cs typeface="Times New Roman" panose="02020603050405020304" pitchFamily="18" charset="0"/>
                        </a:rPr>
                        <a:t>An innovative neural network approach for stock market prediction</a:t>
                      </a:r>
                      <a:endParaRPr lang="en-IN" sz="1600" b="1" dirty="0">
                        <a:latin typeface="Times New Roman" panose="02020603050405020304" pitchFamily="18" charset="0"/>
                        <a:cs typeface="Times New Roman" panose="02020603050405020304" pitchFamily="18" charset="0"/>
                      </a:endParaRPr>
                    </a:p>
                  </a:txBody>
                  <a:tcPr/>
                </a:tc>
                <a:tc>
                  <a:txBody>
                    <a:bodyPr/>
                    <a:lstStyle/>
                    <a:p>
                      <a:pPr algn="just"/>
                      <a:r>
                        <a:rPr lang="en-US" sz="1600" dirty="0" smtClean="0">
                          <a:latin typeface="Times New Roman" panose="02020603050405020304" pitchFamily="18" charset="0"/>
                          <a:cs typeface="Times New Roman" panose="02020603050405020304" pitchFamily="18" charset="0"/>
                        </a:rPr>
                        <a:t>2018</a:t>
                      </a:r>
                      <a:endParaRPr lang="en-IN" sz="1600" dirty="0">
                        <a:latin typeface="Times New Roman" panose="02020603050405020304" pitchFamily="18" charset="0"/>
                        <a:cs typeface="Times New Roman" panose="02020603050405020304" pitchFamily="18" charset="0"/>
                      </a:endParaRPr>
                    </a:p>
                  </a:txBody>
                  <a:tcPr/>
                </a:tc>
                <a:tc>
                  <a:txBody>
                    <a:bodyPr/>
                    <a:lstStyle/>
                    <a:p>
                      <a:pPr algn="just"/>
                      <a:r>
                        <a:rPr lang="en-IN" sz="1600" u="none" dirty="0" err="1" smtClean="0">
                          <a:latin typeface="Times New Roman" panose="02020603050405020304" pitchFamily="18" charset="0"/>
                          <a:cs typeface="Times New Roman" panose="02020603050405020304" pitchFamily="18" charset="0"/>
                        </a:rPr>
                        <a:t>Xiongwen</a:t>
                      </a:r>
                      <a:r>
                        <a:rPr lang="en-IN" sz="1600" u="none" dirty="0" smtClean="0">
                          <a:latin typeface="Times New Roman" panose="02020603050405020304" pitchFamily="18" charset="0"/>
                          <a:cs typeface="Times New Roman" panose="02020603050405020304" pitchFamily="18" charset="0"/>
                        </a:rPr>
                        <a:t> Pang1 • </a:t>
                      </a:r>
                      <a:r>
                        <a:rPr lang="en-IN" sz="1600" u="none" dirty="0" err="1" smtClean="0">
                          <a:latin typeface="Times New Roman" panose="02020603050405020304" pitchFamily="18" charset="0"/>
                          <a:cs typeface="Times New Roman" panose="02020603050405020304" pitchFamily="18" charset="0"/>
                        </a:rPr>
                        <a:t>Yanqiang</a:t>
                      </a:r>
                      <a:r>
                        <a:rPr lang="en-IN" sz="1600" u="none" dirty="0" smtClean="0">
                          <a:latin typeface="Times New Roman" panose="02020603050405020304" pitchFamily="18" charset="0"/>
                          <a:cs typeface="Times New Roman" panose="02020603050405020304" pitchFamily="18" charset="0"/>
                        </a:rPr>
                        <a:t> Zhou1 • Pan Wang1 • </a:t>
                      </a:r>
                      <a:r>
                        <a:rPr lang="en-IN" sz="1600" u="none" dirty="0" err="1" smtClean="0">
                          <a:latin typeface="Times New Roman" panose="02020603050405020304" pitchFamily="18" charset="0"/>
                          <a:cs typeface="Times New Roman" panose="02020603050405020304" pitchFamily="18" charset="0"/>
                        </a:rPr>
                        <a:t>Weiwei</a:t>
                      </a:r>
                      <a:r>
                        <a:rPr lang="en-IN" sz="1600" u="none" dirty="0" smtClean="0">
                          <a:latin typeface="Times New Roman" panose="02020603050405020304" pitchFamily="18" charset="0"/>
                          <a:cs typeface="Times New Roman" panose="02020603050405020304" pitchFamily="18" charset="0"/>
                        </a:rPr>
                        <a:t> Lin2 • Victor Chang</a:t>
                      </a:r>
                      <a:endParaRPr lang="en-IN" sz="1600" u="none" dirty="0">
                        <a:latin typeface="Times New Roman" panose="02020603050405020304" pitchFamily="18" charset="0"/>
                        <a:cs typeface="Times New Roman" panose="02020603050405020304" pitchFamily="18" charset="0"/>
                      </a:endParaRPr>
                    </a:p>
                  </a:txBody>
                  <a:tcPr/>
                </a:tc>
                <a:tc>
                  <a:txBody>
                    <a:bodyPr/>
                    <a:lstStyle/>
                    <a:p>
                      <a:pPr algn="just"/>
                      <a:r>
                        <a:rPr lang="en-IN" sz="1600" dirty="0" smtClean="0">
                          <a:latin typeface="Times New Roman" panose="02020603050405020304" pitchFamily="18" charset="0"/>
                          <a:cs typeface="Times New Roman" panose="02020603050405020304" pitchFamily="18" charset="0"/>
                        </a:rPr>
                        <a:t>This paper aims to develop an innovative neural network approach to      achieve better stock market predictions. Data were obtained from the live stock market for real-time and off-line analysis and results of visualizations and analytics to demonstrate Internet of Multimedia of Things for stock analysis. </a:t>
                      </a:r>
                      <a:endParaRPr lang="en-IN" sz="1600" dirty="0">
                        <a:latin typeface="Times New Roman" panose="02020603050405020304" pitchFamily="18" charset="0"/>
                        <a:cs typeface="Times New Roman" panose="02020603050405020304" pitchFamily="18" charset="0"/>
                      </a:endParaRPr>
                    </a:p>
                  </a:txBody>
                  <a:tcPr/>
                </a:tc>
                <a:tc>
                  <a:txBody>
                    <a:bodyPr/>
                    <a:lstStyle/>
                    <a:p>
                      <a:pPr algn="just"/>
                      <a:r>
                        <a:rPr lang="en-IN" sz="1600" dirty="0" smtClean="0">
                          <a:latin typeface="Times New Roman" panose="02020603050405020304" pitchFamily="18" charset="0"/>
                          <a:cs typeface="Times New Roman" panose="02020603050405020304" pitchFamily="18" charset="0"/>
                        </a:rPr>
                        <a:t>•	The accuracy of two models is high.</a:t>
                      </a:r>
                    </a:p>
                    <a:p>
                      <a:pPr algn="just"/>
                      <a:r>
                        <a:rPr lang="en-IN" sz="1600" dirty="0" smtClean="0">
                          <a:latin typeface="Times New Roman" panose="02020603050405020304" pitchFamily="18" charset="0"/>
                          <a:cs typeface="Times New Roman" panose="02020603050405020304" pitchFamily="18" charset="0"/>
                        </a:rPr>
                        <a:t>•	Encoder to predict the stock market is low.</a:t>
                      </a:r>
                      <a:endParaRPr lang="en-IN" sz="1600" dirty="0">
                        <a:latin typeface="Times New Roman" panose="02020603050405020304" pitchFamily="18" charset="0"/>
                        <a:cs typeface="Times New Roman" panose="02020603050405020304" pitchFamily="18" charset="0"/>
                      </a:endParaRPr>
                    </a:p>
                  </a:txBody>
                  <a:tcPr/>
                </a:tc>
              </a:tr>
            </a:tbl>
          </a:graphicData>
        </a:graphic>
      </p:graphicFrame>
      <p:sp>
        <p:nvSpPr>
          <p:cNvPr id="5" name="Rectangle 4"/>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13711558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9397" y="365126"/>
            <a:ext cx="11294771" cy="1180340"/>
          </a:xfrm>
        </p:spPr>
        <p:txBody>
          <a:bodyPr>
            <a:normAutofit/>
          </a:bodyPr>
          <a:lstStyle/>
          <a:p>
            <a:r>
              <a:rPr lang="en-US" b="1" dirty="0" smtClean="0">
                <a:latin typeface="Times New Roman" panose="02020603050405020304" pitchFamily="18" charset="0"/>
                <a:cs typeface="Times New Roman" panose="02020603050405020304" pitchFamily="18" charset="0"/>
              </a:rPr>
              <a:t>Literature survey</a:t>
            </a:r>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115359304"/>
              </p:ext>
            </p:extLst>
          </p:nvPr>
        </p:nvGraphicFramePr>
        <p:xfrm>
          <a:off x="489397" y="1667704"/>
          <a:ext cx="11294770" cy="4602562"/>
        </p:xfrm>
        <a:graphic>
          <a:graphicData uri="http://schemas.openxmlformats.org/drawingml/2006/table">
            <a:tbl>
              <a:tblPr firstRow="1" bandRow="1">
                <a:tableStyleId>{F5AB1C69-6EDB-4FF4-983F-18BD219EF322}</a:tableStyleId>
              </a:tblPr>
              <a:tblGrid>
                <a:gridCol w="2258954"/>
                <a:gridCol w="2258954"/>
                <a:gridCol w="2258954"/>
                <a:gridCol w="2258954"/>
                <a:gridCol w="2258954"/>
              </a:tblGrid>
              <a:tr h="601480">
                <a:tc>
                  <a:txBody>
                    <a:bodyPr/>
                    <a:lstStyle/>
                    <a:p>
                      <a:pPr algn="ctr"/>
                      <a:r>
                        <a:rPr lang="en-US" sz="1800" dirty="0" smtClean="0">
                          <a:latin typeface="Times New Roman" panose="02020603050405020304" pitchFamily="18" charset="0"/>
                          <a:cs typeface="Times New Roman" panose="02020603050405020304" pitchFamily="18" charset="0"/>
                        </a:rPr>
                        <a:t>Title</a:t>
                      </a:r>
                      <a:endParaRPr lang="en-IN" sz="1800" dirty="0">
                        <a:latin typeface="Times New Roman" panose="02020603050405020304" pitchFamily="18" charset="0"/>
                        <a:cs typeface="Times New Roman" panose="02020603050405020304" pitchFamily="18" charset="0"/>
                      </a:endParaRPr>
                    </a:p>
                  </a:txBody>
                  <a:tcPr/>
                </a:tc>
                <a:tc>
                  <a:txBody>
                    <a:bodyPr/>
                    <a:lstStyle/>
                    <a:p>
                      <a:pPr algn="ctr"/>
                      <a:r>
                        <a:rPr lang="en-US" sz="1800" dirty="0" smtClean="0">
                          <a:latin typeface="Times New Roman" panose="02020603050405020304" pitchFamily="18" charset="0"/>
                          <a:cs typeface="Times New Roman" panose="02020603050405020304" pitchFamily="18" charset="0"/>
                        </a:rPr>
                        <a:t>Year</a:t>
                      </a:r>
                      <a:endParaRPr lang="en-IN" sz="1800" dirty="0">
                        <a:latin typeface="Times New Roman" panose="02020603050405020304" pitchFamily="18" charset="0"/>
                        <a:cs typeface="Times New Roman" panose="02020603050405020304" pitchFamily="18" charset="0"/>
                      </a:endParaRPr>
                    </a:p>
                  </a:txBody>
                  <a:tcPr/>
                </a:tc>
                <a:tc>
                  <a:txBody>
                    <a:bodyPr/>
                    <a:lstStyle/>
                    <a:p>
                      <a:pPr algn="ctr"/>
                      <a:r>
                        <a:rPr lang="en-US" sz="1800" dirty="0" smtClean="0">
                          <a:latin typeface="Times New Roman" panose="02020603050405020304" pitchFamily="18" charset="0"/>
                          <a:cs typeface="Times New Roman" panose="02020603050405020304" pitchFamily="18" charset="0"/>
                        </a:rPr>
                        <a:t>Author</a:t>
                      </a:r>
                      <a:endParaRPr lang="en-IN" sz="1800" dirty="0">
                        <a:latin typeface="Times New Roman" panose="02020603050405020304" pitchFamily="18" charset="0"/>
                        <a:cs typeface="Times New Roman" panose="02020603050405020304" pitchFamily="18" charset="0"/>
                      </a:endParaRPr>
                    </a:p>
                  </a:txBody>
                  <a:tcPr/>
                </a:tc>
                <a:tc>
                  <a:txBody>
                    <a:bodyPr/>
                    <a:lstStyle/>
                    <a:p>
                      <a:pPr algn="ctr"/>
                      <a:r>
                        <a:rPr lang="en-US" sz="1800" dirty="0" smtClean="0">
                          <a:latin typeface="Times New Roman" panose="02020603050405020304" pitchFamily="18" charset="0"/>
                          <a:cs typeface="Times New Roman" panose="02020603050405020304" pitchFamily="18" charset="0"/>
                        </a:rPr>
                        <a:t>Methology</a:t>
                      </a:r>
                      <a:endParaRPr lang="en-IN" sz="1800" dirty="0">
                        <a:latin typeface="Times New Roman" panose="02020603050405020304" pitchFamily="18" charset="0"/>
                        <a:cs typeface="Times New Roman" panose="02020603050405020304" pitchFamily="18" charset="0"/>
                      </a:endParaRPr>
                    </a:p>
                  </a:txBody>
                  <a:tcPr/>
                </a:tc>
                <a:tc>
                  <a:txBody>
                    <a:bodyPr/>
                    <a:lstStyle/>
                    <a:p>
                      <a:pPr algn="ctr"/>
                      <a:r>
                        <a:rPr lang="en-US" sz="1800" dirty="0" smtClean="0">
                          <a:latin typeface="Times New Roman" panose="02020603050405020304" pitchFamily="18" charset="0"/>
                          <a:cs typeface="Times New Roman" panose="02020603050405020304" pitchFamily="18" charset="0"/>
                        </a:rPr>
                        <a:t>Merits/demerits</a:t>
                      </a:r>
                      <a:endParaRPr lang="en-IN" sz="1800" dirty="0">
                        <a:latin typeface="Times New Roman" panose="02020603050405020304" pitchFamily="18" charset="0"/>
                        <a:cs typeface="Times New Roman" panose="02020603050405020304" pitchFamily="18" charset="0"/>
                      </a:endParaRPr>
                    </a:p>
                  </a:txBody>
                  <a:tcPr/>
                </a:tc>
              </a:tr>
              <a:tr h="4001082">
                <a:tc>
                  <a:txBody>
                    <a:bodyPr/>
                    <a:lstStyle/>
                    <a:p>
                      <a:pPr algn="just"/>
                      <a:r>
                        <a:rPr lang="en-IN" sz="1600" b="1" dirty="0" smtClean="0">
                          <a:latin typeface="Times New Roman" panose="02020603050405020304" pitchFamily="18" charset="0"/>
                          <a:cs typeface="Times New Roman" panose="02020603050405020304" pitchFamily="18" charset="0"/>
                        </a:rPr>
                        <a:t>Applications of deep learning in stock market prediction</a:t>
                      </a:r>
                      <a:endParaRPr lang="en-IN" sz="1600" b="1" dirty="0">
                        <a:latin typeface="Times New Roman" panose="02020603050405020304" pitchFamily="18" charset="0"/>
                        <a:cs typeface="Times New Roman" panose="02020603050405020304" pitchFamily="18" charset="0"/>
                      </a:endParaRPr>
                    </a:p>
                  </a:txBody>
                  <a:tcPr/>
                </a:tc>
                <a:tc>
                  <a:txBody>
                    <a:bodyPr/>
                    <a:lstStyle/>
                    <a:p>
                      <a:pPr algn="just"/>
                      <a:r>
                        <a:rPr lang="en-US" sz="1600" dirty="0" smtClean="0">
                          <a:latin typeface="Times New Roman" panose="02020603050405020304" pitchFamily="18" charset="0"/>
                          <a:cs typeface="Times New Roman" panose="02020603050405020304" pitchFamily="18" charset="0"/>
                        </a:rPr>
                        <a:t>2020</a:t>
                      </a:r>
                      <a:endParaRPr lang="en-IN" sz="1600" dirty="0">
                        <a:latin typeface="Times New Roman" panose="02020603050405020304" pitchFamily="18" charset="0"/>
                        <a:cs typeface="Times New Roman" panose="02020603050405020304" pitchFamily="18" charset="0"/>
                      </a:endParaRPr>
                    </a:p>
                  </a:txBody>
                  <a:tcPr/>
                </a:tc>
                <a:tc>
                  <a:txBody>
                    <a:bodyPr/>
                    <a:lstStyle/>
                    <a:p>
                      <a:pPr algn="just"/>
                      <a:r>
                        <a:rPr lang="en-IN" sz="1600" u="none" dirty="0" err="1" smtClean="0">
                          <a:latin typeface="Times New Roman" panose="02020603050405020304" pitchFamily="18" charset="0"/>
                          <a:cs typeface="Times New Roman" panose="02020603050405020304" pitchFamily="18" charset="0"/>
                        </a:rPr>
                        <a:t>WeiweiJiang</a:t>
                      </a:r>
                      <a:r>
                        <a:rPr lang="en-IN" sz="1600" u="none" dirty="0" smtClean="0">
                          <a:latin typeface="Times New Roman" panose="02020603050405020304" pitchFamily="18" charset="0"/>
                          <a:cs typeface="Times New Roman" panose="02020603050405020304" pitchFamily="18" charset="0"/>
                        </a:rPr>
                        <a:t> </a:t>
                      </a:r>
                      <a:endParaRPr lang="en-IN" sz="1600" u="none" dirty="0">
                        <a:latin typeface="Times New Roman" panose="02020603050405020304" pitchFamily="18" charset="0"/>
                        <a:cs typeface="Times New Roman" panose="02020603050405020304" pitchFamily="18" charset="0"/>
                      </a:endParaRPr>
                    </a:p>
                  </a:txBody>
                  <a:tcPr/>
                </a:tc>
                <a:tc>
                  <a:txBody>
                    <a:bodyPr/>
                    <a:lstStyle/>
                    <a:p>
                      <a:pPr algn="just"/>
                      <a:r>
                        <a:rPr lang="en-IN" sz="1600" dirty="0" smtClean="0">
                          <a:latin typeface="Times New Roman" panose="02020603050405020304" pitchFamily="18" charset="0"/>
                          <a:cs typeface="Times New Roman" panose="02020603050405020304" pitchFamily="18" charset="0"/>
                        </a:rPr>
                        <a:t>Lately, deep learning models have been introduced as new frontiers for this topic and the rapid development is too fast to catch up. Hence, our motivation for this survey is to give a latest review of recent works on deep learning models for stock market prediction. </a:t>
                      </a:r>
                      <a:endParaRPr lang="en-IN" sz="1600" dirty="0">
                        <a:latin typeface="Times New Roman" panose="02020603050405020304" pitchFamily="18" charset="0"/>
                        <a:cs typeface="Times New Roman" panose="02020603050405020304" pitchFamily="18" charset="0"/>
                      </a:endParaRPr>
                    </a:p>
                  </a:txBody>
                  <a:tcPr/>
                </a:tc>
                <a:tc>
                  <a:txBody>
                    <a:bodyPr/>
                    <a:lstStyle/>
                    <a:p>
                      <a:pPr algn="just"/>
                      <a:r>
                        <a:rPr lang="en-IN" sz="1600" dirty="0" smtClean="0">
                          <a:latin typeface="Times New Roman" panose="02020603050405020304" pitchFamily="18" charset="0"/>
                          <a:cs typeface="Times New Roman" panose="02020603050405020304" pitchFamily="18" charset="0"/>
                        </a:rPr>
                        <a:t>•	Can achieve high classification rates.</a:t>
                      </a:r>
                    </a:p>
                    <a:p>
                      <a:pPr algn="just"/>
                      <a:r>
                        <a:rPr lang="en-IN" sz="1600" dirty="0" smtClean="0">
                          <a:latin typeface="Times New Roman" panose="02020603050405020304" pitchFamily="18" charset="0"/>
                          <a:cs typeface="Times New Roman" panose="02020603050405020304" pitchFamily="18" charset="0"/>
                        </a:rPr>
                        <a:t>•	Different sparse algorithm is analysed.</a:t>
                      </a:r>
                    </a:p>
                    <a:p>
                      <a:pPr algn="just"/>
                      <a:r>
                        <a:rPr lang="en-IN" sz="1600" dirty="0" smtClean="0">
                          <a:latin typeface="Times New Roman" panose="02020603050405020304" pitchFamily="18" charset="0"/>
                          <a:cs typeface="Times New Roman" panose="02020603050405020304" pitchFamily="18" charset="0"/>
                        </a:rPr>
                        <a:t>•	To easily reproduce the previous studies as baselines.</a:t>
                      </a:r>
                    </a:p>
                    <a:p>
                      <a:pPr algn="just"/>
                      <a:r>
                        <a:rPr lang="en-IN" sz="1600" dirty="0" smtClean="0">
                          <a:latin typeface="Times New Roman" panose="02020603050405020304" pitchFamily="18" charset="0"/>
                          <a:cs typeface="Times New Roman" panose="02020603050405020304" pitchFamily="18" charset="0"/>
                        </a:rPr>
                        <a:t>•	It didn’t implement the more than one algorithm</a:t>
                      </a:r>
                    </a:p>
                    <a:p>
                      <a:pPr algn="just"/>
                      <a:endParaRPr lang="en-IN" sz="1600" dirty="0" smtClean="0">
                        <a:latin typeface="Times New Roman" panose="02020603050405020304" pitchFamily="18" charset="0"/>
                        <a:cs typeface="Times New Roman" panose="02020603050405020304" pitchFamily="18" charset="0"/>
                      </a:endParaRPr>
                    </a:p>
                    <a:p>
                      <a:pPr algn="just"/>
                      <a:endParaRPr lang="en-IN" sz="1600" dirty="0">
                        <a:latin typeface="Times New Roman" panose="02020603050405020304" pitchFamily="18" charset="0"/>
                        <a:cs typeface="Times New Roman" panose="02020603050405020304" pitchFamily="18" charset="0"/>
                      </a:endParaRPr>
                    </a:p>
                  </a:txBody>
                  <a:tcPr/>
                </a:tc>
              </a:tr>
            </a:tbl>
          </a:graphicData>
        </a:graphic>
      </p:graphicFrame>
      <p:sp>
        <p:nvSpPr>
          <p:cNvPr id="5" name="Rectangle 4"/>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117400587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a:spLocks noGrp="1"/>
          </p:cNvSpPr>
          <p:nvPr>
            <p:ph type="title"/>
          </p:nvPr>
        </p:nvSpPr>
        <p:spPr>
          <a:xfrm>
            <a:off x="709411" y="0"/>
            <a:ext cx="10515600" cy="1325563"/>
          </a:xfrm>
        </p:spPr>
        <p:txBody>
          <a:bodyPr>
            <a:normAutofit/>
          </a:bodyPr>
          <a:lstStyle/>
          <a:p>
            <a:pPr algn="ctr">
              <a:lnSpc>
                <a:spcPct val="150000"/>
              </a:lnSpc>
            </a:pPr>
            <a:r>
              <a:rPr lang="en-US" sz="4400" b="1" dirty="0" smtClean="0">
                <a:latin typeface="Times New Roman" pitchFamily="18" charset="0"/>
                <a:cs typeface="Times New Roman" pitchFamily="18" charset="0"/>
              </a:rPr>
              <a:t>Conclusion</a:t>
            </a:r>
            <a:endParaRPr lang="en-US" sz="4400" b="1" dirty="0">
              <a:latin typeface="Times New Roman" pitchFamily="18" charset="0"/>
              <a:cs typeface="Times New Roman" pitchFamily="18" charset="0"/>
            </a:endParaRPr>
          </a:p>
        </p:txBody>
      </p:sp>
      <p:sp>
        <p:nvSpPr>
          <p:cNvPr id="5" name="Content Placeholder 1"/>
          <p:cNvSpPr>
            <a:spLocks noGrp="1"/>
          </p:cNvSpPr>
          <p:nvPr>
            <p:ph idx="1"/>
          </p:nvPr>
        </p:nvSpPr>
        <p:spPr>
          <a:xfrm>
            <a:off x="515156" y="1325563"/>
            <a:ext cx="11204620" cy="5075237"/>
          </a:xfrm>
        </p:spPr>
        <p:txBody>
          <a:bodyPr>
            <a:normAutofit/>
          </a:bodyPr>
          <a:lstStyle/>
          <a:p>
            <a:pPr algn="just">
              <a:lnSpc>
                <a:spcPct val="150000"/>
              </a:lnSpc>
            </a:pPr>
            <a:r>
              <a:rPr lang="en-IN" sz="2000" dirty="0">
                <a:latin typeface="Times New Roman" pitchFamily="18" charset="0"/>
                <a:cs typeface="Times New Roman" pitchFamily="18" charset="0"/>
              </a:rPr>
              <a:t>We conclude that, the stock price dataset was taken as input. The input dataset was mentioned in our research paper. </a:t>
            </a:r>
            <a:endParaRPr lang="en-IN" sz="2000" dirty="0" smtClean="0">
              <a:latin typeface="Times New Roman" pitchFamily="18" charset="0"/>
              <a:cs typeface="Times New Roman" pitchFamily="18" charset="0"/>
            </a:endParaRPr>
          </a:p>
          <a:p>
            <a:pPr algn="just">
              <a:lnSpc>
                <a:spcPct val="150000"/>
              </a:lnSpc>
            </a:pPr>
            <a:r>
              <a:rPr lang="en-IN" sz="2000" dirty="0" smtClean="0">
                <a:latin typeface="Times New Roman" pitchFamily="18" charset="0"/>
                <a:cs typeface="Times New Roman" pitchFamily="18" charset="0"/>
              </a:rPr>
              <a:t>We </a:t>
            </a:r>
            <a:r>
              <a:rPr lang="en-IN" sz="2000" dirty="0">
                <a:latin typeface="Times New Roman" pitchFamily="18" charset="0"/>
                <a:cs typeface="Times New Roman" pitchFamily="18" charset="0"/>
              </a:rPr>
              <a:t>are implemented the different machine algorithm such as support vector regression and lasso regression. </a:t>
            </a:r>
            <a:endParaRPr lang="en-IN" sz="2000" dirty="0" smtClean="0">
              <a:latin typeface="Times New Roman" pitchFamily="18" charset="0"/>
              <a:cs typeface="Times New Roman" pitchFamily="18" charset="0"/>
            </a:endParaRPr>
          </a:p>
          <a:p>
            <a:pPr algn="just">
              <a:lnSpc>
                <a:spcPct val="150000"/>
              </a:lnSpc>
            </a:pPr>
            <a:r>
              <a:rPr lang="en-IN" sz="2000" dirty="0" smtClean="0">
                <a:latin typeface="Times New Roman" pitchFamily="18" charset="0"/>
                <a:cs typeface="Times New Roman" pitchFamily="18" charset="0"/>
              </a:rPr>
              <a:t>Then</a:t>
            </a:r>
            <a:r>
              <a:rPr lang="en-IN" sz="2000" dirty="0">
                <a:latin typeface="Times New Roman" pitchFamily="18" charset="0"/>
                <a:cs typeface="Times New Roman" pitchFamily="18" charset="0"/>
              </a:rPr>
              <a:t>, we are predicted the house price and performance metrics such as MAE, MSE and RMSE.</a:t>
            </a:r>
          </a:p>
        </p:txBody>
      </p:sp>
      <p:sp>
        <p:nvSpPr>
          <p:cNvPr id="6" name="Rectangle 5"/>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405542564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a:spLocks noGrp="1"/>
          </p:cNvSpPr>
          <p:nvPr>
            <p:ph type="title"/>
          </p:nvPr>
        </p:nvSpPr>
        <p:spPr>
          <a:xfrm>
            <a:off x="709411" y="0"/>
            <a:ext cx="10515600" cy="1325563"/>
          </a:xfrm>
        </p:spPr>
        <p:txBody>
          <a:bodyPr>
            <a:normAutofit/>
          </a:bodyPr>
          <a:lstStyle/>
          <a:p>
            <a:pPr algn="ctr">
              <a:lnSpc>
                <a:spcPct val="150000"/>
              </a:lnSpc>
            </a:pPr>
            <a:r>
              <a:rPr lang="en-US" sz="4400" b="1" dirty="0" smtClean="0">
                <a:latin typeface="Times New Roman" pitchFamily="18" charset="0"/>
                <a:cs typeface="Times New Roman" pitchFamily="18" charset="0"/>
              </a:rPr>
              <a:t>Future enhancement</a:t>
            </a:r>
            <a:endParaRPr lang="en-US" sz="4400" b="1" dirty="0">
              <a:latin typeface="Times New Roman" pitchFamily="18" charset="0"/>
              <a:cs typeface="Times New Roman" pitchFamily="18" charset="0"/>
            </a:endParaRPr>
          </a:p>
        </p:txBody>
      </p:sp>
      <p:sp>
        <p:nvSpPr>
          <p:cNvPr id="5" name="Content Placeholder 1"/>
          <p:cNvSpPr>
            <a:spLocks noGrp="1"/>
          </p:cNvSpPr>
          <p:nvPr>
            <p:ph idx="1"/>
          </p:nvPr>
        </p:nvSpPr>
        <p:spPr>
          <a:xfrm>
            <a:off x="502276" y="1532586"/>
            <a:ext cx="11294772" cy="4997003"/>
          </a:xfrm>
        </p:spPr>
        <p:txBody>
          <a:bodyPr>
            <a:normAutofit/>
          </a:bodyPr>
          <a:lstStyle/>
          <a:p>
            <a:pPr algn="just">
              <a:lnSpc>
                <a:spcPct val="150000"/>
              </a:lnSpc>
            </a:pPr>
            <a:r>
              <a:rPr lang="en-IN" sz="2000" dirty="0">
                <a:latin typeface="Times New Roman" pitchFamily="18" charset="0"/>
                <a:cs typeface="Times New Roman" pitchFamily="18" charset="0"/>
              </a:rPr>
              <a:t>In future, will explore the application of more advanced deep learning methods and possible combinations of machine learning. </a:t>
            </a:r>
            <a:endParaRPr lang="en-IN" sz="2000" dirty="0" smtClean="0">
              <a:latin typeface="Times New Roman" pitchFamily="18" charset="0"/>
              <a:cs typeface="Times New Roman" pitchFamily="18" charset="0"/>
            </a:endParaRPr>
          </a:p>
          <a:p>
            <a:pPr algn="just">
              <a:lnSpc>
                <a:spcPct val="150000"/>
              </a:lnSpc>
            </a:pPr>
            <a:r>
              <a:rPr lang="en-IN" sz="2000" dirty="0" smtClean="0">
                <a:latin typeface="Times New Roman" pitchFamily="18" charset="0"/>
                <a:cs typeface="Times New Roman" pitchFamily="18" charset="0"/>
              </a:rPr>
              <a:t>Future </a:t>
            </a:r>
            <a:r>
              <a:rPr lang="en-IN" sz="2000" dirty="0">
                <a:latin typeface="Times New Roman" pitchFamily="18" charset="0"/>
                <a:cs typeface="Times New Roman" pitchFamily="18" charset="0"/>
              </a:rPr>
              <a:t>work should focus on predicting the movement of the stock market using structured data along with textual data from different resources like financial source and social media</a:t>
            </a:r>
            <a:r>
              <a:rPr lang="en-IN" sz="2000" dirty="0" smtClean="0">
                <a:latin typeface="Times New Roman" pitchFamily="18" charset="0"/>
                <a:cs typeface="Times New Roman" pitchFamily="18" charset="0"/>
              </a:rPr>
              <a:t>.</a:t>
            </a:r>
          </a:p>
          <a:p>
            <a:pPr algn="just">
              <a:lnSpc>
                <a:spcPct val="150000"/>
              </a:lnSpc>
            </a:pPr>
            <a:r>
              <a:rPr lang="en-IN" sz="2000" dirty="0" smtClean="0">
                <a:latin typeface="Times New Roman" pitchFamily="18" charset="0"/>
                <a:cs typeface="Times New Roman" pitchFamily="18" charset="0"/>
              </a:rPr>
              <a:t> </a:t>
            </a:r>
            <a:r>
              <a:rPr lang="en-IN" sz="2000" dirty="0">
                <a:latin typeface="Times New Roman" pitchFamily="18" charset="0"/>
                <a:cs typeface="Times New Roman" pitchFamily="18" charset="0"/>
              </a:rPr>
              <a:t>Moreover, to achieve better results in predicting the stock market, the text mining procedure should improve feature selection, feature representation.</a:t>
            </a:r>
          </a:p>
        </p:txBody>
      </p:sp>
      <p:sp>
        <p:nvSpPr>
          <p:cNvPr id="6" name="Rectangle 5"/>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53702800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a:spLocks noGrp="1"/>
          </p:cNvSpPr>
          <p:nvPr>
            <p:ph type="title"/>
          </p:nvPr>
        </p:nvSpPr>
        <p:spPr>
          <a:xfrm>
            <a:off x="709411" y="0"/>
            <a:ext cx="10515600" cy="1325563"/>
          </a:xfrm>
        </p:spPr>
        <p:txBody>
          <a:bodyPr>
            <a:normAutofit/>
          </a:bodyPr>
          <a:lstStyle/>
          <a:p>
            <a:pPr algn="ctr">
              <a:lnSpc>
                <a:spcPct val="150000"/>
              </a:lnSpc>
            </a:pPr>
            <a:r>
              <a:rPr lang="en-US" sz="4400" b="1" dirty="0" smtClean="0">
                <a:latin typeface="Times New Roman" pitchFamily="18" charset="0"/>
                <a:cs typeface="Times New Roman" pitchFamily="18" charset="0"/>
              </a:rPr>
              <a:t>References</a:t>
            </a:r>
            <a:endParaRPr lang="en-US" sz="4400" b="1" dirty="0">
              <a:latin typeface="Times New Roman" pitchFamily="18" charset="0"/>
              <a:cs typeface="Times New Roman" pitchFamily="18" charset="0"/>
            </a:endParaRPr>
          </a:p>
        </p:txBody>
      </p:sp>
      <p:sp>
        <p:nvSpPr>
          <p:cNvPr id="5" name="Content Placeholder 1"/>
          <p:cNvSpPr>
            <a:spLocks noGrp="1"/>
          </p:cNvSpPr>
          <p:nvPr>
            <p:ph idx="1"/>
          </p:nvPr>
        </p:nvSpPr>
        <p:spPr>
          <a:xfrm>
            <a:off x="321971" y="1325563"/>
            <a:ext cx="11616743" cy="5371450"/>
          </a:xfrm>
        </p:spPr>
        <p:txBody>
          <a:bodyPr>
            <a:normAutofit/>
          </a:bodyPr>
          <a:lstStyle/>
          <a:p>
            <a:pPr algn="just">
              <a:lnSpc>
                <a:spcPct val="150000"/>
              </a:lnSpc>
            </a:pPr>
            <a:r>
              <a:rPr lang="en-IN" sz="2000" dirty="0">
                <a:latin typeface="Times New Roman" pitchFamily="18" charset="0"/>
                <a:cs typeface="Times New Roman" pitchFamily="18" charset="0"/>
              </a:rPr>
              <a:t>[1] </a:t>
            </a:r>
            <a:r>
              <a:rPr lang="en-IN" sz="2000" dirty="0" err="1">
                <a:latin typeface="Times New Roman" pitchFamily="18" charset="0"/>
                <a:cs typeface="Times New Roman" pitchFamily="18" charset="0"/>
              </a:rPr>
              <a:t>Masoud</a:t>
            </a:r>
            <a:r>
              <a:rPr lang="en-IN" sz="2000" dirty="0">
                <a:latin typeface="Times New Roman" pitchFamily="18" charset="0"/>
                <a:cs typeface="Times New Roman" pitchFamily="18" charset="0"/>
              </a:rPr>
              <a:t>, </a:t>
            </a:r>
            <a:r>
              <a:rPr lang="en-IN" sz="2000" dirty="0" err="1">
                <a:latin typeface="Times New Roman" pitchFamily="18" charset="0"/>
                <a:cs typeface="Times New Roman" pitchFamily="18" charset="0"/>
              </a:rPr>
              <a:t>Najeb</a:t>
            </a:r>
            <a:r>
              <a:rPr lang="en-IN" sz="2000" dirty="0">
                <a:latin typeface="Times New Roman" pitchFamily="18" charset="0"/>
                <a:cs typeface="Times New Roman" pitchFamily="18" charset="0"/>
              </a:rPr>
              <a:t> MH. (2017) “The impact of stock market performance upon economic growth.” International Journal of Economics and</a:t>
            </a:r>
          </a:p>
          <a:p>
            <a:pPr algn="just">
              <a:lnSpc>
                <a:spcPct val="150000"/>
              </a:lnSpc>
            </a:pPr>
            <a:r>
              <a:rPr lang="en-IN" sz="2000" dirty="0">
                <a:latin typeface="Times New Roman" pitchFamily="18" charset="0"/>
                <a:cs typeface="Times New Roman" pitchFamily="18" charset="0"/>
              </a:rPr>
              <a:t>Financial Issues 3 (4) : 788–798.</a:t>
            </a:r>
          </a:p>
          <a:p>
            <a:pPr algn="just">
              <a:lnSpc>
                <a:spcPct val="150000"/>
              </a:lnSpc>
            </a:pPr>
            <a:r>
              <a:rPr lang="en-IN" sz="2000" dirty="0">
                <a:latin typeface="Times New Roman" pitchFamily="18" charset="0"/>
                <a:cs typeface="Times New Roman" pitchFamily="18" charset="0"/>
              </a:rPr>
              <a:t>[2] </a:t>
            </a:r>
            <a:r>
              <a:rPr lang="en-IN" sz="2000" dirty="0" err="1">
                <a:latin typeface="Times New Roman" pitchFamily="18" charset="0"/>
                <a:cs typeface="Times New Roman" pitchFamily="18" charset="0"/>
              </a:rPr>
              <a:t>Murkute</a:t>
            </a:r>
            <a:r>
              <a:rPr lang="en-IN" sz="2000" dirty="0">
                <a:latin typeface="Times New Roman" pitchFamily="18" charset="0"/>
                <a:cs typeface="Times New Roman" pitchFamily="18" charset="0"/>
              </a:rPr>
              <a:t>, </a:t>
            </a:r>
            <a:r>
              <a:rPr lang="en-IN" sz="2000" dirty="0" err="1">
                <a:latin typeface="Times New Roman" pitchFamily="18" charset="0"/>
                <a:cs typeface="Times New Roman" pitchFamily="18" charset="0"/>
              </a:rPr>
              <a:t>Amod</a:t>
            </a:r>
            <a:r>
              <a:rPr lang="en-IN" sz="2000" dirty="0">
                <a:latin typeface="Times New Roman" pitchFamily="18" charset="0"/>
                <a:cs typeface="Times New Roman" pitchFamily="18" charset="0"/>
              </a:rPr>
              <a:t>, and </a:t>
            </a:r>
            <a:r>
              <a:rPr lang="en-IN" sz="2000" dirty="0" err="1">
                <a:latin typeface="Times New Roman" pitchFamily="18" charset="0"/>
                <a:cs typeface="Times New Roman" pitchFamily="18" charset="0"/>
              </a:rPr>
              <a:t>Tanuja</a:t>
            </a:r>
            <a:r>
              <a:rPr lang="en-IN" sz="2000" dirty="0">
                <a:latin typeface="Times New Roman" pitchFamily="18" charset="0"/>
                <a:cs typeface="Times New Roman" pitchFamily="18" charset="0"/>
              </a:rPr>
              <a:t> </a:t>
            </a:r>
            <a:r>
              <a:rPr lang="en-IN" sz="2000" dirty="0" err="1">
                <a:latin typeface="Times New Roman" pitchFamily="18" charset="0"/>
                <a:cs typeface="Times New Roman" pitchFamily="18" charset="0"/>
              </a:rPr>
              <a:t>Sarode</a:t>
            </a:r>
            <a:r>
              <a:rPr lang="en-IN" sz="2000" dirty="0">
                <a:latin typeface="Times New Roman" pitchFamily="18" charset="0"/>
                <a:cs typeface="Times New Roman" pitchFamily="18" charset="0"/>
              </a:rPr>
              <a:t>. (2015) “Forecasting market price of stock using artificial neural network.” International Journal of</a:t>
            </a:r>
          </a:p>
          <a:p>
            <a:pPr algn="just">
              <a:lnSpc>
                <a:spcPct val="150000"/>
              </a:lnSpc>
            </a:pPr>
            <a:r>
              <a:rPr lang="en-IN" sz="2000" dirty="0">
                <a:latin typeface="Times New Roman" pitchFamily="18" charset="0"/>
                <a:cs typeface="Times New Roman" pitchFamily="18" charset="0"/>
              </a:rPr>
              <a:t>Computer Applications 124 (12) : 11-15.</a:t>
            </a:r>
          </a:p>
          <a:p>
            <a:pPr algn="just">
              <a:lnSpc>
                <a:spcPct val="150000"/>
              </a:lnSpc>
            </a:pPr>
            <a:r>
              <a:rPr lang="en-IN" sz="2000" dirty="0">
                <a:latin typeface="Times New Roman" pitchFamily="18" charset="0"/>
                <a:cs typeface="Times New Roman" pitchFamily="18" charset="0"/>
              </a:rPr>
              <a:t>[3] </a:t>
            </a:r>
            <a:r>
              <a:rPr lang="en-IN" sz="2000" dirty="0" err="1">
                <a:latin typeface="Times New Roman" pitchFamily="18" charset="0"/>
                <a:cs typeface="Times New Roman" pitchFamily="18" charset="0"/>
              </a:rPr>
              <a:t>Hur</a:t>
            </a:r>
            <a:r>
              <a:rPr lang="en-IN" sz="2000" dirty="0">
                <a:latin typeface="Times New Roman" pitchFamily="18" charset="0"/>
                <a:cs typeface="Times New Roman" pitchFamily="18" charset="0"/>
              </a:rPr>
              <a:t>, Jung, Manoj Raj, and </a:t>
            </a:r>
            <a:r>
              <a:rPr lang="en-IN" sz="2000" dirty="0" err="1">
                <a:latin typeface="Times New Roman" pitchFamily="18" charset="0"/>
                <a:cs typeface="Times New Roman" pitchFamily="18" charset="0"/>
              </a:rPr>
              <a:t>Yohanes</a:t>
            </a:r>
            <a:r>
              <a:rPr lang="en-IN" sz="2000" dirty="0">
                <a:latin typeface="Times New Roman" pitchFamily="18" charset="0"/>
                <a:cs typeface="Times New Roman" pitchFamily="18" charset="0"/>
              </a:rPr>
              <a:t> E. </a:t>
            </a:r>
            <a:r>
              <a:rPr lang="en-IN" sz="2000" dirty="0" err="1">
                <a:latin typeface="Times New Roman" pitchFamily="18" charset="0"/>
                <a:cs typeface="Times New Roman" pitchFamily="18" charset="0"/>
              </a:rPr>
              <a:t>Riyanto</a:t>
            </a:r>
            <a:r>
              <a:rPr lang="en-IN" sz="2000" dirty="0">
                <a:latin typeface="Times New Roman" pitchFamily="18" charset="0"/>
                <a:cs typeface="Times New Roman" pitchFamily="18" charset="0"/>
              </a:rPr>
              <a:t>. (2006) “Finance and trade: A cross-country empirical analysis on the impact of </a:t>
            </a:r>
            <a:r>
              <a:rPr lang="en-IN" sz="2000" dirty="0" smtClean="0">
                <a:latin typeface="Times New Roman" pitchFamily="18" charset="0"/>
                <a:cs typeface="Times New Roman" pitchFamily="18" charset="0"/>
              </a:rPr>
              <a:t>financial development </a:t>
            </a:r>
            <a:r>
              <a:rPr lang="en-IN" sz="2000" dirty="0">
                <a:latin typeface="Times New Roman" pitchFamily="18" charset="0"/>
                <a:cs typeface="Times New Roman" pitchFamily="18" charset="0"/>
              </a:rPr>
              <a:t>and asset tangibility on international trade.” World Development 34 (10) : 1728-1741.</a:t>
            </a:r>
          </a:p>
        </p:txBody>
      </p:sp>
      <p:sp>
        <p:nvSpPr>
          <p:cNvPr id="6" name="Rectangle 5"/>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118168497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675731"/>
            <a:ext cx="10515600" cy="1325563"/>
          </a:xfrm>
        </p:spPr>
        <p:txBody>
          <a:bodyPr>
            <a:normAutofit/>
          </a:bodyPr>
          <a:lstStyle/>
          <a:p>
            <a:pPr algn="ctr"/>
            <a:r>
              <a:rPr lang="en-US" sz="5200" b="1" i="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Thank You…</a:t>
            </a:r>
            <a:endParaRPr lang="en-IN" sz="52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4" name="Rectangle 3"/>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15976344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smtClean="0">
                <a:latin typeface="Times New Roman" panose="02020603050405020304" pitchFamily="18" charset="0"/>
                <a:cs typeface="Times New Roman" panose="02020603050405020304" pitchFamily="18" charset="0"/>
              </a:rPr>
              <a:t>Introduction</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89397" y="1545465"/>
            <a:ext cx="11294771" cy="4778061"/>
          </a:xfrm>
        </p:spPr>
        <p:txBody>
          <a:bodyPr>
            <a:normAutofit lnSpcReduction="10000"/>
          </a:bodyPr>
          <a:lstStyle/>
          <a:p>
            <a:pPr algn="just">
              <a:lnSpc>
                <a:spcPct val="150000"/>
              </a:lnSpc>
            </a:pPr>
            <a:r>
              <a:rPr lang="en-IN" sz="2000" dirty="0">
                <a:latin typeface="Times New Roman" panose="02020603050405020304" pitchFamily="18" charset="0"/>
                <a:ea typeface="Tahoma" panose="020B0604030504040204" pitchFamily="34" charset="0"/>
                <a:cs typeface="Times New Roman" panose="02020603050405020304" pitchFamily="18" charset="0"/>
              </a:rPr>
              <a:t>Stock market is characterized as dynamic, unpredictable and non-linear in nature. Predicting stock prices is </a:t>
            </a:r>
            <a:r>
              <a:rPr lang="en-IN" sz="2000" dirty="0" smtClean="0">
                <a:latin typeface="Times New Roman" panose="02020603050405020304" pitchFamily="18" charset="0"/>
                <a:ea typeface="Tahoma" panose="020B0604030504040204" pitchFamily="34" charset="0"/>
                <a:cs typeface="Times New Roman" panose="02020603050405020304" pitchFamily="18" charset="0"/>
              </a:rPr>
              <a:t>a challenging </a:t>
            </a:r>
            <a:r>
              <a:rPr lang="en-IN" sz="2000" dirty="0">
                <a:latin typeface="Times New Roman" panose="02020603050405020304" pitchFamily="18" charset="0"/>
                <a:ea typeface="Tahoma" panose="020B0604030504040204" pitchFamily="34" charset="0"/>
                <a:cs typeface="Times New Roman" panose="02020603050405020304" pitchFamily="18" charset="0"/>
              </a:rPr>
              <a:t>task as it depends on various factors including but not limited to political conditions, global </a:t>
            </a:r>
            <a:r>
              <a:rPr lang="en-IN" sz="2000" dirty="0" smtClean="0">
                <a:latin typeface="Times New Roman" panose="02020603050405020304" pitchFamily="18" charset="0"/>
                <a:ea typeface="Tahoma" panose="020B0604030504040204" pitchFamily="34" charset="0"/>
                <a:cs typeface="Times New Roman" panose="02020603050405020304" pitchFamily="18" charset="0"/>
              </a:rPr>
              <a:t>economy, company’s </a:t>
            </a:r>
            <a:r>
              <a:rPr lang="en-IN" sz="2000" dirty="0">
                <a:latin typeface="Times New Roman" panose="02020603050405020304" pitchFamily="18" charset="0"/>
                <a:ea typeface="Tahoma" panose="020B0604030504040204" pitchFamily="34" charset="0"/>
                <a:cs typeface="Times New Roman" panose="02020603050405020304" pitchFamily="18" charset="0"/>
              </a:rPr>
              <a:t>financial reports and performance etc.</a:t>
            </a:r>
          </a:p>
          <a:p>
            <a:pPr algn="just">
              <a:lnSpc>
                <a:spcPct val="150000"/>
              </a:lnSpc>
            </a:pPr>
            <a:r>
              <a:rPr lang="en-IN" sz="2000" dirty="0" smtClean="0">
                <a:latin typeface="Times New Roman" panose="02020603050405020304" pitchFamily="18" charset="0"/>
                <a:ea typeface="Tahoma" panose="020B0604030504040204" pitchFamily="34" charset="0"/>
                <a:cs typeface="Times New Roman" panose="02020603050405020304" pitchFamily="18" charset="0"/>
              </a:rPr>
              <a:t>Data </a:t>
            </a:r>
            <a:r>
              <a:rPr lang="en-IN" sz="2000" dirty="0">
                <a:latin typeface="Times New Roman" panose="02020603050405020304" pitchFamily="18" charset="0"/>
                <a:ea typeface="Tahoma" panose="020B0604030504040204" pitchFamily="34" charset="0"/>
                <a:cs typeface="Times New Roman" panose="02020603050405020304" pitchFamily="18" charset="0"/>
              </a:rPr>
              <a:t>mining is the computing process of discovering patterns in large </a:t>
            </a:r>
            <a:r>
              <a:rPr lang="en-IN" sz="2000" dirty="0" smtClean="0">
                <a:latin typeface="Times New Roman" panose="02020603050405020304" pitchFamily="18" charset="0"/>
                <a:ea typeface="Tahoma" panose="020B0604030504040204" pitchFamily="34" charset="0"/>
                <a:cs typeface="Times New Roman" panose="02020603050405020304" pitchFamily="18" charset="0"/>
              </a:rPr>
              <a:t>datasets. It </a:t>
            </a:r>
            <a:r>
              <a:rPr lang="en-IN" sz="2000" dirty="0">
                <a:latin typeface="Times New Roman" panose="02020603050405020304" pitchFamily="18" charset="0"/>
                <a:ea typeface="Tahoma" panose="020B0604030504040204" pitchFamily="34" charset="0"/>
                <a:cs typeface="Times New Roman" panose="02020603050405020304" pitchFamily="18" charset="0"/>
              </a:rPr>
              <a:t>involving methods at the intersection of machine learning, statistics and database </a:t>
            </a:r>
            <a:r>
              <a:rPr lang="en-IN" sz="2000" dirty="0" smtClean="0">
                <a:latin typeface="Times New Roman" panose="02020603050405020304" pitchFamily="18" charset="0"/>
                <a:ea typeface="Tahoma" panose="020B0604030504040204" pitchFamily="34" charset="0"/>
                <a:cs typeface="Times New Roman" panose="02020603050405020304" pitchFamily="18" charset="0"/>
              </a:rPr>
              <a:t>systems.</a:t>
            </a:r>
            <a:endParaRPr lang="en-IN" sz="2000" dirty="0" smtClean="0">
              <a:latin typeface="Times New Roman" panose="02020603050405020304" pitchFamily="18" charset="0"/>
              <a:cs typeface="Times New Roman" panose="02020603050405020304" pitchFamily="18" charset="0"/>
            </a:endParaRPr>
          </a:p>
          <a:p>
            <a:pPr algn="just">
              <a:lnSpc>
                <a:spcPct val="150000"/>
              </a:lnSpc>
            </a:pPr>
            <a:r>
              <a:rPr lang="en-IN" sz="2000" dirty="0" smtClean="0">
                <a:latin typeface="Times New Roman" panose="02020603050405020304" pitchFamily="18" charset="0"/>
                <a:cs typeface="Times New Roman" panose="02020603050405020304" pitchFamily="18" charset="0"/>
              </a:rPr>
              <a:t>Prediction </a:t>
            </a:r>
            <a:r>
              <a:rPr lang="en-IN" sz="2000" dirty="0">
                <a:latin typeface="Times New Roman" panose="02020603050405020304" pitchFamily="18" charset="0"/>
                <a:cs typeface="Times New Roman" panose="02020603050405020304" pitchFamily="18" charset="0"/>
              </a:rPr>
              <a:t>is important in the sense that it provides concrete data for investment </a:t>
            </a:r>
            <a:r>
              <a:rPr lang="en-IN" sz="2000" dirty="0" smtClean="0">
                <a:latin typeface="Times New Roman" panose="02020603050405020304" pitchFamily="18" charset="0"/>
                <a:cs typeface="Times New Roman" panose="02020603050405020304" pitchFamily="18" charset="0"/>
              </a:rPr>
              <a:t>decisions. Using </a:t>
            </a:r>
            <a:r>
              <a:rPr lang="en-IN" sz="2000" dirty="0">
                <a:latin typeface="Times New Roman" panose="02020603050405020304" pitchFamily="18" charset="0"/>
                <a:cs typeface="Times New Roman" panose="02020603050405020304" pitchFamily="18" charset="0"/>
              </a:rPr>
              <a:t>machine learning algorithms, to predict the stock</a:t>
            </a:r>
            <a:r>
              <a:rPr lang="en-IN" sz="2000" dirty="0" smtClean="0">
                <a:latin typeface="Times New Roman" panose="02020603050405020304" pitchFamily="18" charset="0"/>
                <a:cs typeface="Times New Roman" panose="02020603050405020304" pitchFamily="18" charset="0"/>
              </a:rPr>
              <a:t>.</a:t>
            </a:r>
          </a:p>
          <a:p>
            <a:pPr algn="just">
              <a:lnSpc>
                <a:spcPct val="150000"/>
              </a:lnSpc>
            </a:pPr>
            <a:r>
              <a:rPr lang="en-IN" sz="2000" dirty="0">
                <a:latin typeface="Times New Roman" panose="02020603050405020304" pitchFamily="18" charset="0"/>
                <a:cs typeface="Times New Roman" panose="02020603050405020304" pitchFamily="18" charset="0"/>
              </a:rPr>
              <a:t>To deal with this variety of data efficient model is needed that can identify the hidden patterns and complex </a:t>
            </a:r>
            <a:r>
              <a:rPr lang="en-IN" sz="2000" dirty="0" smtClean="0">
                <a:latin typeface="Times New Roman" panose="02020603050405020304" pitchFamily="18" charset="0"/>
                <a:cs typeface="Times New Roman" panose="02020603050405020304" pitchFamily="18" charset="0"/>
              </a:rPr>
              <a:t>relations in </a:t>
            </a:r>
            <a:r>
              <a:rPr lang="en-IN" sz="2000" dirty="0">
                <a:latin typeface="Times New Roman" panose="02020603050405020304" pitchFamily="18" charset="0"/>
                <a:cs typeface="Times New Roman" panose="02020603050405020304" pitchFamily="18" charset="0"/>
              </a:rPr>
              <a:t>this large data set. Machine learning techniques in this area have proved to improve efficiencies by 60-86 </a:t>
            </a:r>
            <a:r>
              <a:rPr lang="en-IN" sz="2000" dirty="0" smtClean="0">
                <a:latin typeface="Times New Roman" panose="02020603050405020304" pitchFamily="18" charset="0"/>
                <a:cs typeface="Times New Roman" panose="02020603050405020304" pitchFamily="18" charset="0"/>
              </a:rPr>
              <a:t>percent as </a:t>
            </a:r>
            <a:r>
              <a:rPr lang="en-IN" sz="2000" dirty="0">
                <a:latin typeface="Times New Roman" panose="02020603050405020304" pitchFamily="18" charset="0"/>
                <a:cs typeface="Times New Roman" panose="02020603050405020304" pitchFamily="18" charset="0"/>
              </a:rPr>
              <a:t>compared to the past methods</a:t>
            </a:r>
          </a:p>
          <a:p>
            <a:pPr marL="57150" lvl="0" indent="0" algn="just">
              <a:lnSpc>
                <a:spcPct val="150000"/>
              </a:lnSpc>
              <a:spcBef>
                <a:spcPts val="0"/>
              </a:spcBef>
              <a:buSzPts val="2700"/>
              <a:buNone/>
            </a:pPr>
            <a:endParaRPr lang="en-IN" sz="2000" dirty="0">
              <a:latin typeface="Times New Roman" panose="02020603050405020304" pitchFamily="18" charset="0"/>
              <a:cs typeface="Times New Roman" panose="02020603050405020304" pitchFamily="18" charset="0"/>
            </a:endParaRPr>
          </a:p>
          <a:p>
            <a:pPr lvl="0" indent="-400050" algn="just">
              <a:buSzPts val="2700"/>
            </a:pPr>
            <a:endParaRPr lang="en-IN" sz="2000" dirty="0"/>
          </a:p>
        </p:txBody>
      </p:sp>
      <p:sp>
        <p:nvSpPr>
          <p:cNvPr id="4" name="Rectangle 3"/>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33656838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77462"/>
            <a:ext cx="10515600" cy="1325563"/>
          </a:xfrm>
        </p:spPr>
        <p:txBody>
          <a:bodyPr>
            <a:normAutofit/>
          </a:bodyPr>
          <a:lstStyle/>
          <a:p>
            <a:pPr algn="ctr"/>
            <a:r>
              <a:rPr lang="en-US" b="1" dirty="0" smtClean="0">
                <a:latin typeface="Times New Roman" panose="02020603050405020304" pitchFamily="18" charset="0"/>
                <a:cs typeface="Times New Roman" panose="02020603050405020304" pitchFamily="18" charset="0"/>
              </a:rPr>
              <a:t>Existing system</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88400" y="1412873"/>
            <a:ext cx="11215200" cy="5042012"/>
          </a:xfrm>
        </p:spPr>
        <p:txBody>
          <a:bodyPr>
            <a:normAutofit fontScale="92500"/>
          </a:bodyPr>
          <a:lstStyle/>
          <a:p>
            <a:pPr algn="just">
              <a:lnSpc>
                <a:spcPct val="150000"/>
              </a:lnSpc>
            </a:pPr>
            <a:r>
              <a:rPr lang="en-IN" sz="2000" dirty="0">
                <a:latin typeface="Times New Roman" panose="02020603050405020304" pitchFamily="18" charset="0"/>
                <a:cs typeface="Times New Roman" panose="02020603050405020304" pitchFamily="18" charset="0"/>
              </a:rPr>
              <a:t>In existing system, accurate prediction of a stock price is a challenging task due to the complexity, chaos, and non-linearity nature of financial systems. </a:t>
            </a:r>
            <a:endParaRPr lang="en-IN" sz="2000" dirty="0" smtClean="0">
              <a:latin typeface="Times New Roman" panose="02020603050405020304" pitchFamily="18" charset="0"/>
              <a:cs typeface="Times New Roman" panose="02020603050405020304" pitchFamily="18" charset="0"/>
            </a:endParaRPr>
          </a:p>
          <a:p>
            <a:pPr algn="just">
              <a:lnSpc>
                <a:spcPct val="150000"/>
              </a:lnSpc>
            </a:pPr>
            <a:r>
              <a:rPr lang="en-IN" sz="2000" dirty="0" smtClean="0">
                <a:latin typeface="Times New Roman" panose="02020603050405020304" pitchFamily="18" charset="0"/>
                <a:cs typeface="Times New Roman" panose="02020603050405020304" pitchFamily="18" charset="0"/>
              </a:rPr>
              <a:t>In </a:t>
            </a:r>
            <a:r>
              <a:rPr lang="en-IN" sz="2000" dirty="0">
                <a:latin typeface="Times New Roman" panose="02020603050405020304" pitchFamily="18" charset="0"/>
                <a:cs typeface="Times New Roman" panose="02020603050405020304" pitchFamily="18" charset="0"/>
              </a:rPr>
              <a:t>this brief, we proposed a multi-indicator feature selection method for stock price prediction based on Pearson Correlation coefficient (PCC) and Broad Learning System (BLS), Named the PCC-BLS framework. </a:t>
            </a:r>
            <a:endParaRPr lang="en-IN" sz="2000" dirty="0" smtClean="0">
              <a:latin typeface="Times New Roman" panose="02020603050405020304" pitchFamily="18" charset="0"/>
              <a:cs typeface="Times New Roman" panose="02020603050405020304" pitchFamily="18" charset="0"/>
            </a:endParaRPr>
          </a:p>
          <a:p>
            <a:pPr algn="just">
              <a:lnSpc>
                <a:spcPct val="150000"/>
              </a:lnSpc>
            </a:pPr>
            <a:r>
              <a:rPr lang="en-IN" sz="2000" dirty="0" smtClean="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In this work, Artificial Neural Network and Random Forest techniques have been utilized for predicting the next day closing price for five companies belonging to different sectors of operation. </a:t>
            </a:r>
          </a:p>
          <a:p>
            <a:pPr algn="just">
              <a:lnSpc>
                <a:spcPct val="150000"/>
              </a:lnSpc>
            </a:pPr>
            <a:r>
              <a:rPr lang="en-IN" sz="2000" dirty="0" smtClean="0">
                <a:latin typeface="Times New Roman" panose="02020603050405020304" pitchFamily="18" charset="0"/>
                <a:cs typeface="Times New Roman" panose="02020603050405020304" pitchFamily="18" charset="0"/>
              </a:rPr>
              <a:t>The </a:t>
            </a:r>
            <a:r>
              <a:rPr lang="en-IN" sz="2000" dirty="0">
                <a:latin typeface="Times New Roman" panose="02020603050405020304" pitchFamily="18" charset="0"/>
                <a:cs typeface="Times New Roman" panose="02020603050405020304" pitchFamily="18" charset="0"/>
              </a:rPr>
              <a:t>financial data: Open, High, Low and Close prices of stock are used for creating new variables which are used as inputs to the model. </a:t>
            </a:r>
            <a:endParaRPr lang="en-IN" sz="2000" dirty="0" smtClean="0">
              <a:latin typeface="Times New Roman" panose="02020603050405020304" pitchFamily="18" charset="0"/>
              <a:cs typeface="Times New Roman" panose="02020603050405020304" pitchFamily="18" charset="0"/>
            </a:endParaRPr>
          </a:p>
          <a:p>
            <a:pPr algn="just">
              <a:lnSpc>
                <a:spcPct val="150000"/>
              </a:lnSpc>
            </a:pPr>
            <a:r>
              <a:rPr lang="en-IN" sz="2000" dirty="0" smtClean="0">
                <a:latin typeface="Times New Roman" panose="02020603050405020304" pitchFamily="18" charset="0"/>
                <a:cs typeface="Times New Roman" panose="02020603050405020304" pitchFamily="18" charset="0"/>
              </a:rPr>
              <a:t>The </a:t>
            </a:r>
            <a:r>
              <a:rPr lang="en-IN" sz="2000" dirty="0">
                <a:latin typeface="Times New Roman" panose="02020603050405020304" pitchFamily="18" charset="0"/>
                <a:cs typeface="Times New Roman" panose="02020603050405020304" pitchFamily="18" charset="0"/>
              </a:rPr>
              <a:t>models are evaluated using standard strategic indicators: RMSE and MAPE. The low values of these two indicators show that the models are efficient in predicting stock closing price.</a:t>
            </a:r>
          </a:p>
        </p:txBody>
      </p:sp>
      <p:sp>
        <p:nvSpPr>
          <p:cNvPr id="4" name="Rectangle 3"/>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24842681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smtClean="0">
                <a:latin typeface="Times New Roman" panose="02020603050405020304" pitchFamily="18" charset="0"/>
                <a:cs typeface="Times New Roman" panose="02020603050405020304" pitchFamily="18" charset="0"/>
              </a:rPr>
              <a:t>Disadvantages</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lvl="0" algn="just">
              <a:lnSpc>
                <a:spcPct val="150000"/>
              </a:lnSpc>
            </a:pPr>
            <a:r>
              <a:rPr lang="en-IN" sz="2000" dirty="0">
                <a:latin typeface="Times New Roman" panose="02020603050405020304" pitchFamily="18" charset="0"/>
                <a:cs typeface="Times New Roman" panose="02020603050405020304" pitchFamily="18" charset="0"/>
              </a:rPr>
              <a:t>Doesn’t Efficient for handling large volume of data.</a:t>
            </a:r>
          </a:p>
          <a:p>
            <a:pPr lvl="0" algn="just">
              <a:lnSpc>
                <a:spcPct val="150000"/>
              </a:lnSpc>
            </a:pPr>
            <a:r>
              <a:rPr lang="en-IN" sz="2000" dirty="0" smtClean="0">
                <a:latin typeface="Times New Roman" panose="02020603050405020304" pitchFamily="18" charset="0"/>
                <a:cs typeface="Times New Roman" panose="02020603050405020304" pitchFamily="18" charset="0"/>
              </a:rPr>
              <a:t>Incorrect </a:t>
            </a:r>
            <a:r>
              <a:rPr lang="en-IN" sz="2000" dirty="0">
                <a:latin typeface="Times New Roman" panose="02020603050405020304" pitchFamily="18" charset="0"/>
                <a:cs typeface="Times New Roman" panose="02020603050405020304" pitchFamily="18" charset="0"/>
              </a:rPr>
              <a:t>Classification Results.</a:t>
            </a:r>
          </a:p>
          <a:p>
            <a:pPr lvl="0" algn="just">
              <a:lnSpc>
                <a:spcPct val="150000"/>
              </a:lnSpc>
            </a:pPr>
            <a:r>
              <a:rPr lang="en-IN" sz="2000" dirty="0">
                <a:latin typeface="Times New Roman" panose="02020603050405020304" pitchFamily="18" charset="0"/>
                <a:cs typeface="Times New Roman" panose="02020603050405020304" pitchFamily="18" charset="0"/>
              </a:rPr>
              <a:t>Less Prediction Accuracy</a:t>
            </a:r>
          </a:p>
          <a:p>
            <a:pPr lvl="0" algn="just">
              <a:lnSpc>
                <a:spcPct val="150000"/>
              </a:lnSpc>
            </a:pPr>
            <a:endParaRPr lang="en-IN" sz="2000" dirty="0">
              <a:latin typeface="Times New Roman" panose="02020603050405020304" pitchFamily="18" charset="0"/>
              <a:cs typeface="Times New Roman" panose="02020603050405020304" pitchFamily="18" charset="0"/>
            </a:endParaRPr>
          </a:p>
        </p:txBody>
      </p:sp>
      <p:sp>
        <p:nvSpPr>
          <p:cNvPr id="4" name="Rectangle 3"/>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8774797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smtClean="0">
                <a:latin typeface="Times New Roman" panose="02020603050405020304" pitchFamily="18" charset="0"/>
                <a:cs typeface="Times New Roman" panose="02020603050405020304" pitchFamily="18" charset="0"/>
              </a:rPr>
              <a:t>Proposed system</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25003" y="1558343"/>
            <a:ext cx="11346287" cy="4881093"/>
          </a:xfrm>
        </p:spPr>
        <p:txBody>
          <a:bodyPr>
            <a:noAutofit/>
          </a:bodyPr>
          <a:lstStyle/>
          <a:p>
            <a:pPr algn="just">
              <a:lnSpc>
                <a:spcPct val="150000"/>
              </a:lnSpc>
            </a:pPr>
            <a:r>
              <a:rPr lang="en-IN" sz="2000" dirty="0">
                <a:latin typeface="Times New Roman" panose="02020603050405020304" pitchFamily="18" charset="0"/>
                <a:cs typeface="Times New Roman" panose="02020603050405020304" pitchFamily="18" charset="0"/>
              </a:rPr>
              <a:t>In this system, the stock price dataset was taken as input from the dataset repository. Then, we have to implement the data pre-processing step. In this step, we have to handle the missing values for avoid wrong prediction. </a:t>
            </a:r>
            <a:endParaRPr lang="en-IN" sz="2000" dirty="0" smtClean="0">
              <a:latin typeface="Times New Roman" panose="02020603050405020304" pitchFamily="18" charset="0"/>
              <a:cs typeface="Times New Roman" panose="02020603050405020304" pitchFamily="18" charset="0"/>
            </a:endParaRPr>
          </a:p>
          <a:p>
            <a:pPr algn="just">
              <a:lnSpc>
                <a:spcPct val="150000"/>
              </a:lnSpc>
            </a:pPr>
            <a:r>
              <a:rPr lang="en-IN" sz="2000" dirty="0" smtClean="0">
                <a:latin typeface="Times New Roman" panose="02020603050405020304" pitchFamily="18" charset="0"/>
                <a:cs typeface="Times New Roman" panose="02020603050405020304" pitchFamily="18" charset="0"/>
              </a:rPr>
              <a:t>After </a:t>
            </a:r>
            <a:r>
              <a:rPr lang="en-IN" sz="2000" dirty="0">
                <a:latin typeface="Times New Roman" panose="02020603050405020304" pitchFamily="18" charset="0"/>
                <a:cs typeface="Times New Roman" panose="02020603050405020304" pitchFamily="18" charset="0"/>
              </a:rPr>
              <a:t>that, we have to implement the feature selection for selecting the best features from our dataset by using Pearson coefficient. </a:t>
            </a:r>
            <a:endParaRPr lang="en-IN" sz="2000" dirty="0" smtClean="0">
              <a:latin typeface="Times New Roman" panose="02020603050405020304" pitchFamily="18" charset="0"/>
              <a:cs typeface="Times New Roman" panose="02020603050405020304" pitchFamily="18" charset="0"/>
            </a:endParaRPr>
          </a:p>
          <a:p>
            <a:pPr algn="just">
              <a:lnSpc>
                <a:spcPct val="150000"/>
              </a:lnSpc>
            </a:pPr>
            <a:r>
              <a:rPr lang="en-IN" sz="2000" dirty="0" smtClean="0">
                <a:latin typeface="Times New Roman" panose="02020603050405020304" pitchFamily="18" charset="0"/>
                <a:cs typeface="Times New Roman" panose="02020603050405020304" pitchFamily="18" charset="0"/>
              </a:rPr>
              <a:t>Then</a:t>
            </a:r>
            <a:r>
              <a:rPr lang="en-IN" sz="2000" dirty="0">
                <a:latin typeface="Times New Roman" panose="02020603050405020304" pitchFamily="18" charset="0"/>
                <a:cs typeface="Times New Roman" panose="02020603050405020304" pitchFamily="18" charset="0"/>
              </a:rPr>
              <a:t>, we have to split the data into test and train. In this step, test is used for predict the model and train is used for evaluate the </a:t>
            </a:r>
            <a:r>
              <a:rPr lang="en-IN" sz="2000" dirty="0" smtClean="0">
                <a:latin typeface="Times New Roman" panose="02020603050405020304" pitchFamily="18" charset="0"/>
                <a:cs typeface="Times New Roman" panose="02020603050405020304" pitchFamily="18" charset="0"/>
              </a:rPr>
              <a:t>model.</a:t>
            </a:r>
          </a:p>
          <a:p>
            <a:pPr algn="just">
              <a:lnSpc>
                <a:spcPct val="150000"/>
              </a:lnSpc>
            </a:pPr>
            <a:r>
              <a:rPr lang="en-IN" sz="2000" dirty="0" smtClean="0">
                <a:latin typeface="Times New Roman" panose="02020603050405020304" pitchFamily="18" charset="0"/>
                <a:cs typeface="Times New Roman" panose="02020603050405020304" pitchFamily="18" charset="0"/>
              </a:rPr>
              <a:t> We </a:t>
            </a:r>
            <a:r>
              <a:rPr lang="en-IN" sz="2000" dirty="0">
                <a:latin typeface="Times New Roman" panose="02020603050405020304" pitchFamily="18" charset="0"/>
                <a:cs typeface="Times New Roman" panose="02020603050405020304" pitchFamily="18" charset="0"/>
              </a:rPr>
              <a:t>have to implement the machine learning regression algorithms such as support vector regression and linear regression .Finally, the experimental results shows that the performance metrics such as MAE, MSE, RMSE and predict or forecast the stock price based on input attributes.</a:t>
            </a:r>
          </a:p>
        </p:txBody>
      </p:sp>
      <p:sp>
        <p:nvSpPr>
          <p:cNvPr id="4" name="Rectangle 3"/>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142830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smtClean="0">
                <a:latin typeface="Times New Roman" panose="02020603050405020304" pitchFamily="18" charset="0"/>
                <a:cs typeface="Times New Roman" panose="02020603050405020304" pitchFamily="18" charset="0"/>
              </a:rPr>
              <a:t>Advantages</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lvl="0" algn="just">
              <a:lnSpc>
                <a:spcPct val="150000"/>
              </a:lnSpc>
            </a:pPr>
            <a:r>
              <a:rPr lang="en-US" sz="2000" dirty="0" smtClean="0">
                <a:latin typeface="Times New Roman" panose="02020603050405020304" pitchFamily="18" charset="0"/>
                <a:cs typeface="Times New Roman" panose="02020603050405020304" pitchFamily="18" charset="0"/>
              </a:rPr>
              <a:t>Time consumption is low.</a:t>
            </a:r>
          </a:p>
          <a:p>
            <a:pPr lvl="0" algn="just">
              <a:lnSpc>
                <a:spcPct val="150000"/>
              </a:lnSpc>
            </a:pPr>
            <a:r>
              <a:rPr lang="en-US" sz="2000" dirty="0" smtClean="0">
                <a:latin typeface="Times New Roman" panose="02020603050405020304" pitchFamily="18" charset="0"/>
                <a:cs typeface="Times New Roman" panose="02020603050405020304" pitchFamily="18" charset="0"/>
              </a:rPr>
              <a:t>The result or prediction is effective.</a:t>
            </a:r>
          </a:p>
          <a:p>
            <a:pPr lvl="0" algn="just">
              <a:lnSpc>
                <a:spcPct val="150000"/>
              </a:lnSpc>
            </a:pPr>
            <a:r>
              <a:rPr lang="en-US" sz="2000" dirty="0" smtClean="0">
                <a:latin typeface="Times New Roman" panose="02020603050405020304" pitchFamily="18" charset="0"/>
                <a:cs typeface="Times New Roman" panose="02020603050405020304" pitchFamily="18" charset="0"/>
              </a:rPr>
              <a:t>The data is implemented with removing the unwanted data.</a:t>
            </a:r>
            <a:endParaRPr lang="en-IN" sz="2000" dirty="0">
              <a:latin typeface="Times New Roman" panose="02020603050405020304" pitchFamily="18" charset="0"/>
              <a:cs typeface="Times New Roman" panose="02020603050405020304" pitchFamily="18" charset="0"/>
            </a:endParaRPr>
          </a:p>
        </p:txBody>
      </p:sp>
      <p:sp>
        <p:nvSpPr>
          <p:cNvPr id="4" name="Rectangle 3"/>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409026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5" name="Group 84"/>
          <p:cNvGrpSpPr/>
          <p:nvPr/>
        </p:nvGrpSpPr>
        <p:grpSpPr>
          <a:xfrm>
            <a:off x="3168203" y="656823"/>
            <a:ext cx="7543750" cy="5741923"/>
            <a:chOff x="3126885" y="707329"/>
            <a:chExt cx="7301732" cy="6052027"/>
          </a:xfrm>
        </p:grpSpPr>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96374" y="716812"/>
              <a:ext cx="713593" cy="853753"/>
            </a:xfrm>
            <a:prstGeom prst="rect">
              <a:avLst/>
            </a:prstGeom>
          </p:spPr>
        </p:pic>
        <p:sp>
          <p:nvSpPr>
            <p:cNvPr id="6" name="TextBox 5"/>
            <p:cNvSpPr txBox="1"/>
            <p:nvPr/>
          </p:nvSpPr>
          <p:spPr>
            <a:xfrm>
              <a:off x="3147342" y="1620329"/>
              <a:ext cx="1095273" cy="276999"/>
            </a:xfrm>
            <a:prstGeom prst="rect">
              <a:avLst/>
            </a:prstGeom>
            <a:noFill/>
          </p:spPr>
          <p:txBody>
            <a:bodyPr wrap="square" rtlCol="0">
              <a:spAutoFit/>
            </a:bodyPr>
            <a:lstStyle/>
            <a:p>
              <a:pPr algn="ctr"/>
              <a:r>
                <a:rPr lang="en-US" sz="1200" b="1" i="1" dirty="0" smtClean="0">
                  <a:latin typeface="Times New Roman" panose="02020603050405020304" pitchFamily="18" charset="0"/>
                  <a:cs typeface="Times New Roman" panose="02020603050405020304" pitchFamily="18" charset="0"/>
                </a:rPr>
                <a:t>Stock Dataset</a:t>
              </a:r>
              <a:endParaRPr lang="en-IN" sz="1200" b="1" i="1" dirty="0">
                <a:latin typeface="Times New Roman" panose="02020603050405020304" pitchFamily="18" charset="0"/>
                <a:cs typeface="Times New Roman" panose="02020603050405020304" pitchFamily="18" charset="0"/>
              </a:endParaRPr>
            </a:p>
          </p:txBody>
        </p:sp>
        <p:sp>
          <p:nvSpPr>
            <p:cNvPr id="7" name="Rectangle 6"/>
            <p:cNvSpPr/>
            <p:nvPr/>
          </p:nvSpPr>
          <p:spPr>
            <a:xfrm>
              <a:off x="4839369" y="1121994"/>
              <a:ext cx="1307621" cy="603317"/>
            </a:xfrm>
            <a:prstGeom prst="rect">
              <a:avLst/>
            </a:prstGeom>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2700000" scaled="1"/>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latin typeface="Times New Roman" panose="02020603050405020304" pitchFamily="18" charset="0"/>
                  <a:cs typeface="Times New Roman" panose="02020603050405020304" pitchFamily="18" charset="0"/>
                </a:rPr>
                <a:t>Input data</a:t>
              </a:r>
              <a:endParaRPr lang="en-IN" sz="1200" b="1" dirty="0">
                <a:solidFill>
                  <a:schemeClr val="tx1"/>
                </a:solidFill>
                <a:latin typeface="Times New Roman" panose="02020603050405020304" pitchFamily="18" charset="0"/>
                <a:cs typeface="Times New Roman" panose="02020603050405020304" pitchFamily="18" charset="0"/>
              </a:endParaRPr>
            </a:p>
          </p:txBody>
        </p:sp>
        <p:sp>
          <p:nvSpPr>
            <p:cNvPr id="8" name="Rectangle 7"/>
            <p:cNvSpPr/>
            <p:nvPr/>
          </p:nvSpPr>
          <p:spPr>
            <a:xfrm>
              <a:off x="6629067" y="1143689"/>
              <a:ext cx="1307621" cy="603317"/>
            </a:xfrm>
            <a:prstGeom prst="rect">
              <a:avLst/>
            </a:prstGeom>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2700000" scaled="1"/>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latin typeface="Times New Roman" panose="02020603050405020304" pitchFamily="18" charset="0"/>
                  <a:cs typeface="Times New Roman" panose="02020603050405020304" pitchFamily="18" charset="0"/>
                </a:rPr>
                <a:t>Preprocessing </a:t>
              </a:r>
              <a:endParaRPr lang="en-IN" sz="1200" b="1" dirty="0">
                <a:solidFill>
                  <a:schemeClr val="tx1"/>
                </a:solidFill>
                <a:latin typeface="Times New Roman" panose="02020603050405020304" pitchFamily="18" charset="0"/>
                <a:cs typeface="Times New Roman" panose="02020603050405020304" pitchFamily="18" charset="0"/>
              </a:endParaRPr>
            </a:p>
          </p:txBody>
        </p:sp>
        <p:cxnSp>
          <p:nvCxnSpPr>
            <p:cNvPr id="9" name="Straight Arrow Connector 8"/>
            <p:cNvCxnSpPr/>
            <p:nvPr/>
          </p:nvCxnSpPr>
          <p:spPr>
            <a:xfrm>
              <a:off x="6146991" y="1413206"/>
              <a:ext cx="46177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0" name="Group 9"/>
            <p:cNvGrpSpPr/>
            <p:nvPr/>
          </p:nvGrpSpPr>
          <p:grpSpPr>
            <a:xfrm>
              <a:off x="8551006" y="707329"/>
              <a:ext cx="1877611" cy="940430"/>
              <a:chOff x="7767402" y="813468"/>
              <a:chExt cx="1877611" cy="1328619"/>
            </a:xfrm>
          </p:grpSpPr>
          <p:sp>
            <p:nvSpPr>
              <p:cNvPr id="53" name="Rectangle 52"/>
              <p:cNvSpPr/>
              <p:nvPr/>
            </p:nvSpPr>
            <p:spPr>
              <a:xfrm>
                <a:off x="7767402" y="813468"/>
                <a:ext cx="1877611" cy="1328619"/>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IN" sz="1200" dirty="0">
                  <a:latin typeface="Times New Roman" panose="02020603050405020304" pitchFamily="18" charset="0"/>
                  <a:cs typeface="Times New Roman" panose="02020603050405020304" pitchFamily="18" charset="0"/>
                </a:endParaRPr>
              </a:p>
            </p:txBody>
          </p:sp>
          <p:sp>
            <p:nvSpPr>
              <p:cNvPr id="54" name="Rectangle 53"/>
              <p:cNvSpPr/>
              <p:nvPr/>
            </p:nvSpPr>
            <p:spPr>
              <a:xfrm>
                <a:off x="7843892" y="888796"/>
                <a:ext cx="1741268" cy="48753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i="1" dirty="0" smtClean="0">
                    <a:solidFill>
                      <a:schemeClr val="tx1"/>
                    </a:solidFill>
                    <a:latin typeface="Times New Roman" panose="02020603050405020304" pitchFamily="18" charset="0"/>
                    <a:cs typeface="Times New Roman" panose="02020603050405020304" pitchFamily="18" charset="0"/>
                  </a:rPr>
                  <a:t>Handling missing value</a:t>
                </a:r>
                <a:endParaRPr lang="en-IN" sz="1200" b="1" i="1" dirty="0">
                  <a:solidFill>
                    <a:schemeClr val="tx1"/>
                  </a:solidFill>
                  <a:latin typeface="Times New Roman" panose="02020603050405020304" pitchFamily="18" charset="0"/>
                  <a:cs typeface="Times New Roman" panose="02020603050405020304" pitchFamily="18" charset="0"/>
                </a:endParaRPr>
              </a:p>
            </p:txBody>
          </p:sp>
          <p:sp>
            <p:nvSpPr>
              <p:cNvPr id="55" name="Rectangle 54"/>
              <p:cNvSpPr/>
              <p:nvPr/>
            </p:nvSpPr>
            <p:spPr>
              <a:xfrm>
                <a:off x="7847725" y="1526055"/>
                <a:ext cx="1741268" cy="48753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i="1" dirty="0" smtClean="0">
                    <a:solidFill>
                      <a:schemeClr val="tx1"/>
                    </a:solidFill>
                    <a:latin typeface="Times New Roman" panose="02020603050405020304" pitchFamily="18" charset="0"/>
                    <a:cs typeface="Times New Roman" panose="02020603050405020304" pitchFamily="18" charset="0"/>
                  </a:rPr>
                  <a:t>Drop Unwanted Column</a:t>
                </a:r>
                <a:endParaRPr lang="en-IN" sz="1200" b="1" i="1" dirty="0">
                  <a:solidFill>
                    <a:schemeClr val="tx1"/>
                  </a:solidFill>
                  <a:latin typeface="Times New Roman" panose="02020603050405020304" pitchFamily="18" charset="0"/>
                  <a:cs typeface="Times New Roman" panose="02020603050405020304" pitchFamily="18" charset="0"/>
                </a:endParaRPr>
              </a:p>
            </p:txBody>
          </p:sp>
        </p:grpSp>
        <p:cxnSp>
          <p:nvCxnSpPr>
            <p:cNvPr id="11" name="Straight Arrow Connector 10"/>
            <p:cNvCxnSpPr>
              <a:stCxn id="8" idx="2"/>
            </p:cNvCxnSpPr>
            <p:nvPr/>
          </p:nvCxnSpPr>
          <p:spPr>
            <a:xfrm>
              <a:off x="7282878" y="1747004"/>
              <a:ext cx="0" cy="45493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6608768" y="2201938"/>
              <a:ext cx="1307621" cy="603317"/>
            </a:xfrm>
            <a:prstGeom prst="rect">
              <a:avLst/>
            </a:prstGeom>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2700000" scaled="1"/>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latin typeface="Times New Roman" panose="02020603050405020304" pitchFamily="18" charset="0"/>
                  <a:cs typeface="Times New Roman" panose="02020603050405020304" pitchFamily="18" charset="0"/>
                </a:rPr>
                <a:t>Data Splitting</a:t>
              </a:r>
              <a:endParaRPr lang="en-IN" sz="1200" b="1" dirty="0">
                <a:solidFill>
                  <a:schemeClr val="tx1"/>
                </a:solidFill>
                <a:latin typeface="Times New Roman" panose="02020603050405020304" pitchFamily="18" charset="0"/>
                <a:cs typeface="Times New Roman" panose="02020603050405020304" pitchFamily="18" charset="0"/>
              </a:endParaRPr>
            </a:p>
          </p:txBody>
        </p:sp>
        <p:cxnSp>
          <p:nvCxnSpPr>
            <p:cNvPr id="13" name="Straight Arrow Connector 12"/>
            <p:cNvCxnSpPr/>
            <p:nvPr/>
          </p:nvCxnSpPr>
          <p:spPr>
            <a:xfrm>
              <a:off x="7253074" y="2805255"/>
              <a:ext cx="0" cy="45493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6629067" y="3292326"/>
              <a:ext cx="1307621" cy="603317"/>
            </a:xfrm>
            <a:prstGeom prst="rect">
              <a:avLst/>
            </a:prstGeom>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2700000" scaled="1"/>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latin typeface="Times New Roman" panose="02020603050405020304" pitchFamily="18" charset="0"/>
                  <a:cs typeface="Times New Roman" panose="02020603050405020304" pitchFamily="18" charset="0"/>
                </a:rPr>
                <a:t>Feature Selection</a:t>
              </a:r>
              <a:endParaRPr lang="en-IN" sz="1200" b="1" dirty="0">
                <a:solidFill>
                  <a:schemeClr val="tx1"/>
                </a:solidFill>
                <a:latin typeface="Times New Roman" panose="02020603050405020304" pitchFamily="18" charset="0"/>
                <a:cs typeface="Times New Roman" panose="02020603050405020304" pitchFamily="18" charset="0"/>
              </a:endParaRPr>
            </a:p>
          </p:txBody>
        </p:sp>
        <p:grpSp>
          <p:nvGrpSpPr>
            <p:cNvPr id="15" name="Group 14"/>
            <p:cNvGrpSpPr/>
            <p:nvPr/>
          </p:nvGrpSpPr>
          <p:grpSpPr>
            <a:xfrm>
              <a:off x="8475021" y="3023531"/>
              <a:ext cx="1696743" cy="970561"/>
              <a:chOff x="7949933" y="3395840"/>
              <a:chExt cx="1284955" cy="603317"/>
            </a:xfrm>
          </p:grpSpPr>
          <p:sp>
            <p:nvSpPr>
              <p:cNvPr id="51" name="Rectangle 50"/>
              <p:cNvSpPr/>
              <p:nvPr/>
            </p:nvSpPr>
            <p:spPr>
              <a:xfrm>
                <a:off x="7949933" y="3395840"/>
                <a:ext cx="1284955" cy="603317"/>
              </a:xfrm>
              <a:prstGeom prst="rect">
                <a:avLst/>
              </a:prstGeom>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IN" sz="1200">
                  <a:latin typeface="Times New Roman" panose="02020603050405020304" pitchFamily="18" charset="0"/>
                  <a:cs typeface="Times New Roman" panose="02020603050405020304" pitchFamily="18" charset="0"/>
                </a:endParaRPr>
              </a:p>
            </p:txBody>
          </p:sp>
          <p:sp>
            <p:nvSpPr>
              <p:cNvPr id="52" name="Rectangle 51"/>
              <p:cNvSpPr/>
              <p:nvPr/>
            </p:nvSpPr>
            <p:spPr>
              <a:xfrm>
                <a:off x="8054434" y="3505219"/>
                <a:ext cx="1117626" cy="40113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i="1" dirty="0" smtClean="0">
                    <a:solidFill>
                      <a:schemeClr val="tx1"/>
                    </a:solidFill>
                    <a:latin typeface="Times New Roman" panose="02020603050405020304" pitchFamily="18" charset="0"/>
                    <a:cs typeface="Times New Roman" panose="02020603050405020304" pitchFamily="18" charset="0"/>
                  </a:rPr>
                  <a:t>Pearson Correlation Coefficient</a:t>
                </a:r>
                <a:endParaRPr lang="en-IN" sz="1200" b="1" i="1" dirty="0">
                  <a:solidFill>
                    <a:schemeClr val="tx1"/>
                  </a:solidFill>
                  <a:latin typeface="Times New Roman" panose="02020603050405020304" pitchFamily="18" charset="0"/>
                  <a:cs typeface="Times New Roman" panose="02020603050405020304" pitchFamily="18" charset="0"/>
                </a:endParaRPr>
              </a:p>
            </p:txBody>
          </p:sp>
        </p:grpSp>
        <p:cxnSp>
          <p:nvCxnSpPr>
            <p:cNvPr id="16" name="Straight Arrow Connector 15"/>
            <p:cNvCxnSpPr/>
            <p:nvPr/>
          </p:nvCxnSpPr>
          <p:spPr>
            <a:xfrm>
              <a:off x="7253074" y="3895643"/>
              <a:ext cx="0" cy="45493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6629067" y="4378300"/>
              <a:ext cx="1307621" cy="603317"/>
            </a:xfrm>
            <a:prstGeom prst="rect">
              <a:avLst/>
            </a:prstGeom>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2700000" scaled="1"/>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latin typeface="Times New Roman" panose="02020603050405020304" pitchFamily="18" charset="0"/>
                  <a:cs typeface="Times New Roman" panose="02020603050405020304" pitchFamily="18" charset="0"/>
                </a:rPr>
                <a:t>Classification</a:t>
              </a:r>
              <a:endParaRPr lang="en-IN" sz="1200" dirty="0">
                <a:solidFill>
                  <a:schemeClr val="tx1"/>
                </a:solidFill>
                <a:latin typeface="Times New Roman" panose="02020603050405020304" pitchFamily="18" charset="0"/>
                <a:cs typeface="Times New Roman" panose="02020603050405020304" pitchFamily="18" charset="0"/>
              </a:endParaRPr>
            </a:p>
          </p:txBody>
        </p:sp>
        <p:sp>
          <p:nvSpPr>
            <p:cNvPr id="18" name="Rectangle 17"/>
            <p:cNvSpPr/>
            <p:nvPr/>
          </p:nvSpPr>
          <p:spPr>
            <a:xfrm>
              <a:off x="6629067" y="5409485"/>
              <a:ext cx="1307621" cy="603317"/>
            </a:xfrm>
            <a:prstGeom prst="rect">
              <a:avLst/>
            </a:prstGeom>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2700000" scaled="1"/>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latin typeface="Times New Roman" panose="02020603050405020304" pitchFamily="18" charset="0"/>
                  <a:cs typeface="Times New Roman" panose="02020603050405020304" pitchFamily="18" charset="0"/>
                </a:rPr>
                <a:t>Performance metrics </a:t>
              </a:r>
              <a:endParaRPr lang="en-IN" sz="1200" b="1" dirty="0">
                <a:solidFill>
                  <a:schemeClr val="tx1"/>
                </a:solidFill>
                <a:latin typeface="Times New Roman" panose="02020603050405020304" pitchFamily="18" charset="0"/>
                <a:cs typeface="Times New Roman" panose="02020603050405020304" pitchFamily="18" charset="0"/>
              </a:endParaRPr>
            </a:p>
          </p:txBody>
        </p:sp>
        <p:cxnSp>
          <p:nvCxnSpPr>
            <p:cNvPr id="19" name="Straight Arrow Connector 18"/>
            <p:cNvCxnSpPr/>
            <p:nvPr/>
          </p:nvCxnSpPr>
          <p:spPr>
            <a:xfrm>
              <a:off x="7253074" y="4948455"/>
              <a:ext cx="0" cy="45493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21" name="Group 20"/>
            <p:cNvGrpSpPr/>
            <p:nvPr/>
          </p:nvGrpSpPr>
          <p:grpSpPr>
            <a:xfrm>
              <a:off x="4742682" y="2016523"/>
              <a:ext cx="1404308" cy="788732"/>
              <a:chOff x="7685501" y="3507504"/>
              <a:chExt cx="1714855" cy="1269242"/>
            </a:xfrm>
          </p:grpSpPr>
          <p:sp>
            <p:nvSpPr>
              <p:cNvPr id="46" name="Rectangle 45"/>
              <p:cNvSpPr/>
              <p:nvPr/>
            </p:nvSpPr>
            <p:spPr>
              <a:xfrm>
                <a:off x="7685501" y="3507504"/>
                <a:ext cx="1714855" cy="1269242"/>
              </a:xfrm>
              <a:prstGeom prst="rect">
                <a:avLst/>
              </a:prstGeom>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IN" sz="1200">
                  <a:latin typeface="Times New Roman" panose="02020603050405020304" pitchFamily="18" charset="0"/>
                  <a:cs typeface="Times New Roman" panose="02020603050405020304" pitchFamily="18" charset="0"/>
                </a:endParaRPr>
              </a:p>
            </p:txBody>
          </p:sp>
          <p:sp>
            <p:nvSpPr>
              <p:cNvPr id="47" name="Rectangle 46"/>
              <p:cNvSpPr/>
              <p:nvPr/>
            </p:nvSpPr>
            <p:spPr>
              <a:xfrm>
                <a:off x="7837901" y="3632920"/>
                <a:ext cx="1364776" cy="4094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i="1" dirty="0" smtClean="0">
                    <a:solidFill>
                      <a:schemeClr val="tx1"/>
                    </a:solidFill>
                    <a:latin typeface="Times New Roman" panose="02020603050405020304" pitchFamily="18" charset="0"/>
                    <a:cs typeface="Times New Roman" panose="02020603050405020304" pitchFamily="18" charset="0"/>
                  </a:rPr>
                  <a:t>Test</a:t>
                </a:r>
                <a:endParaRPr lang="en-IN" sz="1200" b="1" i="1" dirty="0">
                  <a:solidFill>
                    <a:schemeClr val="tx1"/>
                  </a:solidFill>
                  <a:latin typeface="Times New Roman" panose="02020603050405020304" pitchFamily="18" charset="0"/>
                  <a:cs typeface="Times New Roman" panose="02020603050405020304" pitchFamily="18" charset="0"/>
                </a:endParaRPr>
              </a:p>
            </p:txBody>
          </p:sp>
          <p:sp>
            <p:nvSpPr>
              <p:cNvPr id="48" name="Rectangle 47"/>
              <p:cNvSpPr/>
              <p:nvPr/>
            </p:nvSpPr>
            <p:spPr>
              <a:xfrm>
                <a:off x="7837901" y="4204833"/>
                <a:ext cx="1364776" cy="4094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i="1" dirty="0" smtClean="0">
                    <a:solidFill>
                      <a:schemeClr val="tx1"/>
                    </a:solidFill>
                    <a:latin typeface="Times New Roman" panose="02020603050405020304" pitchFamily="18" charset="0"/>
                    <a:cs typeface="Times New Roman" panose="02020603050405020304" pitchFamily="18" charset="0"/>
                  </a:rPr>
                  <a:t>Train</a:t>
                </a:r>
                <a:endParaRPr lang="en-IN" sz="1200" b="1" i="1" dirty="0">
                  <a:solidFill>
                    <a:schemeClr val="tx1"/>
                  </a:solidFill>
                  <a:latin typeface="Times New Roman" panose="02020603050405020304" pitchFamily="18" charset="0"/>
                  <a:cs typeface="Times New Roman" panose="02020603050405020304" pitchFamily="18" charset="0"/>
                </a:endParaRPr>
              </a:p>
            </p:txBody>
          </p:sp>
        </p:grpSp>
        <p:cxnSp>
          <p:nvCxnSpPr>
            <p:cNvPr id="22" name="Elbow Connector 21"/>
            <p:cNvCxnSpPr>
              <a:stCxn id="5" idx="3"/>
              <a:endCxn id="7" idx="1"/>
            </p:cNvCxnSpPr>
            <p:nvPr/>
          </p:nvCxnSpPr>
          <p:spPr>
            <a:xfrm>
              <a:off x="4009967" y="1143689"/>
              <a:ext cx="829402" cy="279964"/>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Elbow Connector 22"/>
            <p:cNvCxnSpPr>
              <a:stCxn id="8" idx="3"/>
              <a:endCxn id="53" idx="1"/>
            </p:cNvCxnSpPr>
            <p:nvPr/>
          </p:nvCxnSpPr>
          <p:spPr>
            <a:xfrm flipV="1">
              <a:off x="7936688" y="1177544"/>
              <a:ext cx="614318" cy="267804"/>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Elbow Connector 23"/>
            <p:cNvCxnSpPr>
              <a:stCxn id="12" idx="1"/>
              <a:endCxn id="46" idx="3"/>
            </p:cNvCxnSpPr>
            <p:nvPr/>
          </p:nvCxnSpPr>
          <p:spPr>
            <a:xfrm rot="10800000">
              <a:off x="6146990" y="2410889"/>
              <a:ext cx="461778" cy="92708"/>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26" name="Group 25"/>
            <p:cNvGrpSpPr/>
            <p:nvPr/>
          </p:nvGrpSpPr>
          <p:grpSpPr>
            <a:xfrm>
              <a:off x="4986441" y="3457331"/>
              <a:ext cx="1254485" cy="916047"/>
              <a:chOff x="7897111" y="3163122"/>
              <a:chExt cx="1284955" cy="603317"/>
            </a:xfrm>
          </p:grpSpPr>
          <p:sp>
            <p:nvSpPr>
              <p:cNvPr id="44" name="Rectangle 43"/>
              <p:cNvSpPr/>
              <p:nvPr/>
            </p:nvSpPr>
            <p:spPr>
              <a:xfrm>
                <a:off x="7897111" y="3163122"/>
                <a:ext cx="1284955" cy="603317"/>
              </a:xfrm>
              <a:prstGeom prst="rect">
                <a:avLst/>
              </a:prstGeom>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IN" sz="1200">
                  <a:latin typeface="Times New Roman" panose="02020603050405020304" pitchFamily="18" charset="0"/>
                  <a:cs typeface="Times New Roman" panose="02020603050405020304" pitchFamily="18" charset="0"/>
                </a:endParaRPr>
              </a:p>
            </p:txBody>
          </p:sp>
          <p:sp>
            <p:nvSpPr>
              <p:cNvPr id="45" name="Rectangle 44"/>
              <p:cNvSpPr/>
              <p:nvPr/>
            </p:nvSpPr>
            <p:spPr>
              <a:xfrm>
                <a:off x="7993859" y="3264216"/>
                <a:ext cx="1117626" cy="40113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i="1" dirty="0" smtClean="0">
                    <a:solidFill>
                      <a:schemeClr val="tx1"/>
                    </a:solidFill>
                    <a:latin typeface="Times New Roman" panose="02020603050405020304" pitchFamily="18" charset="0"/>
                    <a:cs typeface="Times New Roman" panose="02020603050405020304" pitchFamily="18" charset="0"/>
                  </a:rPr>
                  <a:t>Support Vector Regression</a:t>
                </a:r>
                <a:endParaRPr lang="en-IN" sz="1200" b="1" i="1" dirty="0">
                  <a:solidFill>
                    <a:schemeClr val="tx1"/>
                  </a:solidFill>
                  <a:latin typeface="Times New Roman" panose="02020603050405020304" pitchFamily="18" charset="0"/>
                  <a:cs typeface="Times New Roman" panose="02020603050405020304" pitchFamily="18" charset="0"/>
                </a:endParaRPr>
              </a:p>
            </p:txBody>
          </p:sp>
        </p:grpSp>
        <p:grpSp>
          <p:nvGrpSpPr>
            <p:cNvPr id="28" name="Group 27"/>
            <p:cNvGrpSpPr/>
            <p:nvPr/>
          </p:nvGrpSpPr>
          <p:grpSpPr>
            <a:xfrm>
              <a:off x="8475021" y="5266247"/>
              <a:ext cx="1404308" cy="1493109"/>
              <a:chOff x="3684240" y="4346370"/>
              <a:chExt cx="1404308" cy="1493109"/>
            </a:xfrm>
          </p:grpSpPr>
          <p:sp>
            <p:nvSpPr>
              <p:cNvPr id="39" name="Rectangle 38"/>
              <p:cNvSpPr/>
              <p:nvPr/>
            </p:nvSpPr>
            <p:spPr>
              <a:xfrm>
                <a:off x="3684240" y="4346370"/>
                <a:ext cx="1404308" cy="1493109"/>
              </a:xfrm>
              <a:prstGeom prst="rect">
                <a:avLst/>
              </a:prstGeom>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IN" sz="1200">
                  <a:latin typeface="Times New Roman" panose="02020603050405020304" pitchFamily="18" charset="0"/>
                  <a:cs typeface="Times New Roman" panose="02020603050405020304" pitchFamily="18" charset="0"/>
                </a:endParaRPr>
              </a:p>
            </p:txBody>
          </p:sp>
          <p:sp>
            <p:nvSpPr>
              <p:cNvPr id="40" name="Rectangle 39"/>
              <p:cNvSpPr/>
              <p:nvPr/>
            </p:nvSpPr>
            <p:spPr>
              <a:xfrm>
                <a:off x="3809042" y="4424307"/>
                <a:ext cx="1117626" cy="2544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i="1" dirty="0" smtClean="0">
                    <a:solidFill>
                      <a:schemeClr val="tx1"/>
                    </a:solidFill>
                    <a:latin typeface="Times New Roman" panose="02020603050405020304" pitchFamily="18" charset="0"/>
                    <a:cs typeface="Times New Roman" panose="02020603050405020304" pitchFamily="18" charset="0"/>
                  </a:rPr>
                  <a:t>MAE</a:t>
                </a:r>
                <a:endParaRPr lang="en-IN" sz="1200" b="1" i="1" dirty="0">
                  <a:solidFill>
                    <a:schemeClr val="tx1"/>
                  </a:solidFill>
                  <a:latin typeface="Times New Roman" panose="02020603050405020304" pitchFamily="18" charset="0"/>
                  <a:cs typeface="Times New Roman" panose="02020603050405020304" pitchFamily="18" charset="0"/>
                </a:endParaRPr>
              </a:p>
            </p:txBody>
          </p:sp>
          <p:sp>
            <p:nvSpPr>
              <p:cNvPr id="41" name="Rectangle 40"/>
              <p:cNvSpPr/>
              <p:nvPr/>
            </p:nvSpPr>
            <p:spPr>
              <a:xfrm>
                <a:off x="3809042" y="4779705"/>
                <a:ext cx="1117626" cy="2544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i="1" dirty="0" smtClean="0">
                    <a:solidFill>
                      <a:schemeClr val="tx1"/>
                    </a:solidFill>
                    <a:latin typeface="Times New Roman" panose="02020603050405020304" pitchFamily="18" charset="0"/>
                    <a:cs typeface="Times New Roman" panose="02020603050405020304" pitchFamily="18" charset="0"/>
                  </a:rPr>
                  <a:t>MSE</a:t>
                </a:r>
                <a:endParaRPr lang="en-IN" sz="1200" b="1" i="1" dirty="0">
                  <a:solidFill>
                    <a:schemeClr val="tx1"/>
                  </a:solidFill>
                  <a:latin typeface="Times New Roman" panose="02020603050405020304" pitchFamily="18" charset="0"/>
                  <a:cs typeface="Times New Roman" panose="02020603050405020304" pitchFamily="18" charset="0"/>
                </a:endParaRPr>
              </a:p>
            </p:txBody>
          </p:sp>
          <p:sp>
            <p:nvSpPr>
              <p:cNvPr id="42" name="Rectangle 41"/>
              <p:cNvSpPr/>
              <p:nvPr/>
            </p:nvSpPr>
            <p:spPr>
              <a:xfrm>
                <a:off x="3814908" y="5151015"/>
                <a:ext cx="1117626" cy="2544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i="1" dirty="0" smtClean="0">
                    <a:solidFill>
                      <a:schemeClr val="tx1"/>
                    </a:solidFill>
                    <a:latin typeface="Times New Roman" panose="02020603050405020304" pitchFamily="18" charset="0"/>
                    <a:cs typeface="Times New Roman" panose="02020603050405020304" pitchFamily="18" charset="0"/>
                  </a:rPr>
                  <a:t>RMSE</a:t>
                </a:r>
                <a:endParaRPr lang="en-IN" sz="1200" b="1" i="1" dirty="0">
                  <a:solidFill>
                    <a:schemeClr val="tx1"/>
                  </a:solidFill>
                  <a:latin typeface="Times New Roman" panose="02020603050405020304" pitchFamily="18" charset="0"/>
                  <a:cs typeface="Times New Roman" panose="02020603050405020304" pitchFamily="18" charset="0"/>
                </a:endParaRPr>
              </a:p>
            </p:txBody>
          </p:sp>
          <p:sp>
            <p:nvSpPr>
              <p:cNvPr id="43" name="Rectangle 42"/>
              <p:cNvSpPr/>
              <p:nvPr/>
            </p:nvSpPr>
            <p:spPr>
              <a:xfrm>
                <a:off x="3814908" y="5506413"/>
                <a:ext cx="1117626" cy="2544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i="1" dirty="0" smtClean="0">
                    <a:solidFill>
                      <a:schemeClr val="tx1"/>
                    </a:solidFill>
                    <a:latin typeface="Times New Roman" panose="02020603050405020304" pitchFamily="18" charset="0"/>
                    <a:cs typeface="Times New Roman" panose="02020603050405020304" pitchFamily="18" charset="0"/>
                  </a:rPr>
                  <a:t>Visualization</a:t>
                </a:r>
                <a:endParaRPr lang="en-IN" sz="1200" b="1" i="1" dirty="0">
                  <a:solidFill>
                    <a:schemeClr val="tx1"/>
                  </a:solidFill>
                  <a:latin typeface="Times New Roman" panose="02020603050405020304" pitchFamily="18" charset="0"/>
                  <a:cs typeface="Times New Roman" panose="02020603050405020304" pitchFamily="18" charset="0"/>
                </a:endParaRPr>
              </a:p>
            </p:txBody>
          </p:sp>
        </p:grpSp>
        <p:cxnSp>
          <p:nvCxnSpPr>
            <p:cNvPr id="29" name="Elbow Connector 28"/>
            <p:cNvCxnSpPr>
              <a:stCxn id="18" idx="3"/>
              <a:endCxn id="39" idx="1"/>
            </p:cNvCxnSpPr>
            <p:nvPr/>
          </p:nvCxnSpPr>
          <p:spPr>
            <a:xfrm>
              <a:off x="7936688" y="5711144"/>
              <a:ext cx="538333" cy="301658"/>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0" name="Elbow Connector 59"/>
            <p:cNvCxnSpPr>
              <a:stCxn id="14" idx="3"/>
              <a:endCxn id="51" idx="1"/>
            </p:cNvCxnSpPr>
            <p:nvPr/>
          </p:nvCxnSpPr>
          <p:spPr>
            <a:xfrm flipV="1">
              <a:off x="7936688" y="3508812"/>
              <a:ext cx="538333" cy="85173"/>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62" name="Group 61"/>
            <p:cNvGrpSpPr/>
            <p:nvPr/>
          </p:nvGrpSpPr>
          <p:grpSpPr>
            <a:xfrm>
              <a:off x="4999214" y="4650225"/>
              <a:ext cx="1254485" cy="801898"/>
              <a:chOff x="7897111" y="3163122"/>
              <a:chExt cx="1284955" cy="603317"/>
            </a:xfrm>
          </p:grpSpPr>
          <p:sp>
            <p:nvSpPr>
              <p:cNvPr id="63" name="Rectangle 62"/>
              <p:cNvSpPr/>
              <p:nvPr/>
            </p:nvSpPr>
            <p:spPr>
              <a:xfrm>
                <a:off x="7897111" y="3163122"/>
                <a:ext cx="1284955" cy="603317"/>
              </a:xfrm>
              <a:prstGeom prst="rect">
                <a:avLst/>
              </a:prstGeom>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IN" sz="1200">
                  <a:latin typeface="Times New Roman" panose="02020603050405020304" pitchFamily="18" charset="0"/>
                  <a:cs typeface="Times New Roman" panose="02020603050405020304" pitchFamily="18" charset="0"/>
                </a:endParaRPr>
              </a:p>
            </p:txBody>
          </p:sp>
          <p:sp>
            <p:nvSpPr>
              <p:cNvPr id="64" name="Rectangle 63"/>
              <p:cNvSpPr/>
              <p:nvPr/>
            </p:nvSpPr>
            <p:spPr>
              <a:xfrm>
                <a:off x="7993859" y="3264215"/>
                <a:ext cx="1117626" cy="40113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i="1" dirty="0" smtClean="0">
                    <a:solidFill>
                      <a:schemeClr val="tx1"/>
                    </a:solidFill>
                    <a:latin typeface="Times New Roman" panose="02020603050405020304" pitchFamily="18" charset="0"/>
                    <a:cs typeface="Times New Roman" panose="02020603050405020304" pitchFamily="18" charset="0"/>
                  </a:rPr>
                  <a:t>Lasso Regression</a:t>
                </a:r>
                <a:endParaRPr lang="en-IN" sz="1200" b="1" i="1" dirty="0">
                  <a:solidFill>
                    <a:schemeClr val="tx1"/>
                  </a:solidFill>
                  <a:latin typeface="Times New Roman" panose="02020603050405020304" pitchFamily="18" charset="0"/>
                  <a:cs typeface="Times New Roman" panose="02020603050405020304" pitchFamily="18" charset="0"/>
                </a:endParaRPr>
              </a:p>
            </p:txBody>
          </p:sp>
        </p:grpSp>
        <p:grpSp>
          <p:nvGrpSpPr>
            <p:cNvPr id="65" name="Group 64"/>
            <p:cNvGrpSpPr/>
            <p:nvPr/>
          </p:nvGrpSpPr>
          <p:grpSpPr>
            <a:xfrm>
              <a:off x="5051752" y="5861973"/>
              <a:ext cx="1254485" cy="603317"/>
              <a:chOff x="8027655" y="3238689"/>
              <a:chExt cx="1284955" cy="603317"/>
            </a:xfrm>
          </p:grpSpPr>
          <p:sp>
            <p:nvSpPr>
              <p:cNvPr id="66" name="Rectangle 65"/>
              <p:cNvSpPr/>
              <p:nvPr/>
            </p:nvSpPr>
            <p:spPr>
              <a:xfrm>
                <a:off x="8027655" y="3238689"/>
                <a:ext cx="1284955" cy="603317"/>
              </a:xfrm>
              <a:prstGeom prst="rect">
                <a:avLst/>
              </a:prstGeom>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IN" sz="1200">
                  <a:latin typeface="Times New Roman" panose="02020603050405020304" pitchFamily="18" charset="0"/>
                  <a:cs typeface="Times New Roman" panose="02020603050405020304" pitchFamily="18" charset="0"/>
                </a:endParaRPr>
              </a:p>
            </p:txBody>
          </p:sp>
          <p:sp>
            <p:nvSpPr>
              <p:cNvPr id="67" name="Rectangle 66"/>
              <p:cNvSpPr/>
              <p:nvPr/>
            </p:nvSpPr>
            <p:spPr>
              <a:xfrm>
                <a:off x="8128088" y="3339782"/>
                <a:ext cx="1117626" cy="40113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i="1" dirty="0" smtClean="0">
                    <a:solidFill>
                      <a:schemeClr val="tx1"/>
                    </a:solidFill>
                    <a:latin typeface="Times New Roman" panose="02020603050405020304" pitchFamily="18" charset="0"/>
                    <a:cs typeface="Times New Roman" panose="02020603050405020304" pitchFamily="18" charset="0"/>
                  </a:rPr>
                  <a:t>Predict Stock Price</a:t>
                </a:r>
                <a:endParaRPr lang="en-IN" sz="1200" b="1" i="1" dirty="0">
                  <a:solidFill>
                    <a:schemeClr val="tx1"/>
                  </a:solidFill>
                  <a:latin typeface="Times New Roman" panose="02020603050405020304" pitchFamily="18" charset="0"/>
                  <a:cs typeface="Times New Roman" panose="02020603050405020304" pitchFamily="18" charset="0"/>
                </a:endParaRPr>
              </a:p>
            </p:txBody>
          </p:sp>
        </p:grpSp>
        <p:sp>
          <p:nvSpPr>
            <p:cNvPr id="68" name="TextBox 67"/>
            <p:cNvSpPr txBox="1"/>
            <p:nvPr/>
          </p:nvSpPr>
          <p:spPr>
            <a:xfrm>
              <a:off x="3147342" y="3742564"/>
              <a:ext cx="1300766" cy="276999"/>
            </a:xfrm>
            <a:prstGeom prst="rect">
              <a:avLst/>
            </a:prstGeom>
            <a:noFill/>
            <a:ln>
              <a:solidFill>
                <a:schemeClr val="tx1"/>
              </a:solidFill>
            </a:ln>
          </p:spPr>
          <p:txBody>
            <a:bodyPr wrap="square" rtlCol="0">
              <a:spAutoFit/>
            </a:bodyPr>
            <a:lstStyle/>
            <a:p>
              <a:pPr algn="ctr"/>
              <a:r>
                <a:rPr lang="en-US" sz="1200" b="1" dirty="0" smtClean="0">
                  <a:latin typeface="Times New Roman" panose="02020603050405020304" pitchFamily="18" charset="0"/>
                  <a:cs typeface="Times New Roman" panose="02020603050405020304" pitchFamily="18" charset="0"/>
                </a:rPr>
                <a:t>Existing System</a:t>
              </a:r>
              <a:endParaRPr lang="en-IN" sz="1200" b="1" dirty="0">
                <a:latin typeface="Times New Roman" panose="02020603050405020304" pitchFamily="18" charset="0"/>
                <a:cs typeface="Times New Roman" panose="02020603050405020304" pitchFamily="18" charset="0"/>
              </a:endParaRPr>
            </a:p>
          </p:txBody>
        </p:sp>
        <p:sp>
          <p:nvSpPr>
            <p:cNvPr id="69" name="TextBox 68"/>
            <p:cNvSpPr txBox="1"/>
            <p:nvPr/>
          </p:nvSpPr>
          <p:spPr>
            <a:xfrm>
              <a:off x="3126885" y="4516980"/>
              <a:ext cx="1300766" cy="276999"/>
            </a:xfrm>
            <a:prstGeom prst="rect">
              <a:avLst/>
            </a:prstGeom>
            <a:noFill/>
            <a:ln>
              <a:solidFill>
                <a:schemeClr val="tx1"/>
              </a:solidFill>
            </a:ln>
          </p:spPr>
          <p:txBody>
            <a:bodyPr wrap="square" rtlCol="0">
              <a:spAutoFit/>
            </a:bodyPr>
            <a:lstStyle/>
            <a:p>
              <a:pPr algn="ctr"/>
              <a:r>
                <a:rPr lang="en-US" sz="1200" b="1" dirty="0" smtClean="0">
                  <a:latin typeface="Times New Roman" panose="02020603050405020304" pitchFamily="18" charset="0"/>
                  <a:cs typeface="Times New Roman" panose="02020603050405020304" pitchFamily="18" charset="0"/>
                </a:rPr>
                <a:t>Proposed System</a:t>
              </a:r>
              <a:endParaRPr lang="en-IN" sz="1200" b="1" dirty="0">
                <a:latin typeface="Times New Roman" panose="02020603050405020304" pitchFamily="18" charset="0"/>
                <a:cs typeface="Times New Roman" panose="02020603050405020304" pitchFamily="18" charset="0"/>
              </a:endParaRPr>
            </a:p>
          </p:txBody>
        </p:sp>
        <p:cxnSp>
          <p:nvCxnSpPr>
            <p:cNvPr id="73" name="Elbow Connector 72"/>
            <p:cNvCxnSpPr>
              <a:stCxn id="68" idx="3"/>
              <a:endCxn id="44" idx="1"/>
            </p:cNvCxnSpPr>
            <p:nvPr/>
          </p:nvCxnSpPr>
          <p:spPr>
            <a:xfrm>
              <a:off x="4448108" y="3881064"/>
              <a:ext cx="538333" cy="34291"/>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5" name="Elbow Connector 74"/>
            <p:cNvCxnSpPr>
              <a:stCxn id="69" idx="3"/>
              <a:endCxn id="63" idx="1"/>
            </p:cNvCxnSpPr>
            <p:nvPr/>
          </p:nvCxnSpPr>
          <p:spPr>
            <a:xfrm>
              <a:off x="4427651" y="4655480"/>
              <a:ext cx="571563" cy="395694"/>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0" name="Elbow Connector 79"/>
            <p:cNvCxnSpPr>
              <a:stCxn id="17" idx="1"/>
              <a:endCxn id="44" idx="3"/>
            </p:cNvCxnSpPr>
            <p:nvPr/>
          </p:nvCxnSpPr>
          <p:spPr>
            <a:xfrm rot="10800000">
              <a:off x="6240927" y="3915355"/>
              <a:ext cx="388141" cy="764604"/>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2" name="Elbow Connector 81"/>
            <p:cNvCxnSpPr/>
            <p:nvPr/>
          </p:nvCxnSpPr>
          <p:spPr>
            <a:xfrm rot="10800000" flipV="1">
              <a:off x="6253699" y="4679958"/>
              <a:ext cx="375368" cy="371215"/>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4" name="Elbow Connector 83"/>
            <p:cNvCxnSpPr>
              <a:stCxn id="18" idx="1"/>
              <a:endCxn id="66" idx="3"/>
            </p:cNvCxnSpPr>
            <p:nvPr/>
          </p:nvCxnSpPr>
          <p:spPr>
            <a:xfrm rot="10800000" flipV="1">
              <a:off x="6306235" y="5711144"/>
              <a:ext cx="322832" cy="452488"/>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86" name="Title 1"/>
          <p:cNvSpPr>
            <a:spLocks noGrp="1"/>
          </p:cNvSpPr>
          <p:nvPr>
            <p:ph type="title"/>
          </p:nvPr>
        </p:nvSpPr>
        <p:spPr>
          <a:xfrm>
            <a:off x="399699" y="514040"/>
            <a:ext cx="2534423" cy="1494704"/>
          </a:xfrm>
        </p:spPr>
        <p:txBody>
          <a:bodyPr/>
          <a:lstStyle/>
          <a:p>
            <a:pPr algn="ctr"/>
            <a:r>
              <a:rPr lang="en-US"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Flow diagram</a:t>
            </a:r>
            <a:endPar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88" name="Rectangle 87"/>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31533562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516</TotalTime>
  <Words>2023</Words>
  <Application>Microsoft Office PowerPoint</Application>
  <PresentationFormat>Widescreen</PresentationFormat>
  <Paragraphs>213</Paragraphs>
  <Slides>35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35</vt:i4>
      </vt:variant>
    </vt:vector>
  </HeadingPairs>
  <TitlesOfParts>
    <vt:vector size="42" baseType="lpstr">
      <vt:lpstr>Arial</vt:lpstr>
      <vt:lpstr>Calibri</vt:lpstr>
      <vt:lpstr>Calibri Light</vt:lpstr>
      <vt:lpstr>Courier New</vt:lpstr>
      <vt:lpstr>Tahoma</vt:lpstr>
      <vt:lpstr>Times New Roman</vt:lpstr>
      <vt:lpstr>Office Theme</vt:lpstr>
      <vt:lpstr>Pearson Correlation Coefficient-Based Performance Enhancement of Broad Learning System for Stock Price Prediction</vt:lpstr>
      <vt:lpstr>Abstract</vt:lpstr>
      <vt:lpstr>Objectives</vt:lpstr>
      <vt:lpstr>Introduction</vt:lpstr>
      <vt:lpstr>Existing system</vt:lpstr>
      <vt:lpstr>Disadvantages</vt:lpstr>
      <vt:lpstr>Proposed system</vt:lpstr>
      <vt:lpstr>Advantages</vt:lpstr>
      <vt:lpstr>Flow diagram</vt:lpstr>
      <vt:lpstr>Modules</vt:lpstr>
      <vt:lpstr>Modules description</vt:lpstr>
      <vt:lpstr>Data selection</vt:lpstr>
      <vt:lpstr>Data selection</vt:lpstr>
      <vt:lpstr>Preprocessing</vt:lpstr>
      <vt:lpstr>Preprocessing</vt:lpstr>
      <vt:lpstr>Feature Selection</vt:lpstr>
      <vt:lpstr>Feature Selection</vt:lpstr>
      <vt:lpstr>Data splitting </vt:lpstr>
      <vt:lpstr>Data splitting </vt:lpstr>
      <vt:lpstr>Regression</vt:lpstr>
      <vt:lpstr>Regression</vt:lpstr>
      <vt:lpstr>Performance analysis</vt:lpstr>
      <vt:lpstr>Performance analysis</vt:lpstr>
      <vt:lpstr>Prediction</vt:lpstr>
      <vt:lpstr>Prediction</vt:lpstr>
      <vt:lpstr>System requirements</vt:lpstr>
      <vt:lpstr>Literature survey</vt:lpstr>
      <vt:lpstr>Literature survey</vt:lpstr>
      <vt:lpstr>Literature survey</vt:lpstr>
      <vt:lpstr>Literature survey</vt:lpstr>
      <vt:lpstr>Literature survey</vt:lpstr>
      <vt:lpstr>Conclusion</vt:lpstr>
      <vt:lpstr>Future enhancement</vt:lpstr>
      <vt:lpstr>References</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new method for flow-based network intrusion detection using the inverse Potts model </dc:title>
  <dc:creator>EGC</dc:creator>
  <cp:lastModifiedBy>IT</cp:lastModifiedBy>
  <cp:revision>111</cp:revision>
  <dcterms:created xsi:type="dcterms:W3CDTF">2021-12-17T07:36:29Z</dcterms:created>
  <dcterms:modified xsi:type="dcterms:W3CDTF">2024-04-12T04:27:32Z</dcterms:modified>
</cp:coreProperties>
</file>