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89" r:id="rId5"/>
    <p:sldId id="288" r:id="rId6"/>
    <p:sldId id="283" r:id="rId7"/>
    <p:sldId id="264" r:id="rId8"/>
    <p:sldId id="265" r:id="rId9"/>
    <p:sldId id="263" r:id="rId10"/>
    <p:sldId id="268" r:id="rId11"/>
    <p:sldId id="266"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94" autoAdjust="0"/>
  </p:normalViewPr>
  <p:slideViewPr>
    <p:cSldViewPr snapToGrid="0">
      <p:cViewPr varScale="1">
        <p:scale>
          <a:sx n="91" d="100"/>
          <a:sy n="91" d="100"/>
        </p:scale>
        <p:origin x="63" y="5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2CCB0C-AEEE-4646-8E7B-A9CE9A5A23D9}" type="doc">
      <dgm:prSet loTypeId="urn:microsoft.com/office/officeart/2016/7/layout/VerticalHollowActionList" loCatId="List" qsTypeId="urn:microsoft.com/office/officeart/2005/8/quickstyle/simple2" qsCatId="simple" csTypeId="urn:microsoft.com/office/officeart/2005/8/colors/accent2_2" csCatId="accent2"/>
      <dgm:spPr/>
      <dgm:t>
        <a:bodyPr/>
        <a:lstStyle/>
        <a:p>
          <a:endParaRPr lang="en-US"/>
        </a:p>
      </dgm:t>
    </dgm:pt>
    <dgm:pt modelId="{0B5760AE-169F-4A09-A179-11353FA9BF32}">
      <dgm:prSet/>
      <dgm:spPr/>
      <dgm:t>
        <a:bodyPr/>
        <a:lstStyle/>
        <a:p>
          <a:r>
            <a:rPr lang="en-US"/>
            <a:t>Cost</a:t>
          </a:r>
        </a:p>
      </dgm:t>
    </dgm:pt>
    <dgm:pt modelId="{52C1876B-2F1D-46EA-90A0-BE3C5D0CF969}" type="parTrans" cxnId="{1B524D52-833A-49A4-BF06-94CB575B1EFA}">
      <dgm:prSet/>
      <dgm:spPr/>
      <dgm:t>
        <a:bodyPr/>
        <a:lstStyle/>
        <a:p>
          <a:endParaRPr lang="en-US"/>
        </a:p>
      </dgm:t>
    </dgm:pt>
    <dgm:pt modelId="{F742AAE8-3EA5-47DA-B003-0388E39AD61C}" type="sibTrans" cxnId="{1B524D52-833A-49A4-BF06-94CB575B1EFA}">
      <dgm:prSet/>
      <dgm:spPr/>
      <dgm:t>
        <a:bodyPr/>
        <a:lstStyle/>
        <a:p>
          <a:endParaRPr lang="en-US"/>
        </a:p>
      </dgm:t>
    </dgm:pt>
    <dgm:pt modelId="{220A1E67-E571-4797-A27B-71A21C62B7EE}">
      <dgm:prSet/>
      <dgm:spPr/>
      <dgm:t>
        <a:bodyPr/>
        <a:lstStyle/>
        <a:p>
          <a:r>
            <a:rPr lang="en-US"/>
            <a:t>High Cost</a:t>
          </a:r>
        </a:p>
      </dgm:t>
    </dgm:pt>
    <dgm:pt modelId="{6CB17187-C482-4D81-8A65-AE29872BAC2A}" type="parTrans" cxnId="{788B3AEE-6596-449D-9494-6B0A65EEAF9A}">
      <dgm:prSet/>
      <dgm:spPr/>
      <dgm:t>
        <a:bodyPr/>
        <a:lstStyle/>
        <a:p>
          <a:endParaRPr lang="en-US"/>
        </a:p>
      </dgm:t>
    </dgm:pt>
    <dgm:pt modelId="{54847BC7-725E-46AD-B020-2F41868F5A14}" type="sibTrans" cxnId="{788B3AEE-6596-449D-9494-6B0A65EEAF9A}">
      <dgm:prSet/>
      <dgm:spPr/>
      <dgm:t>
        <a:bodyPr/>
        <a:lstStyle/>
        <a:p>
          <a:endParaRPr lang="en-US"/>
        </a:p>
      </dgm:t>
    </dgm:pt>
    <dgm:pt modelId="{08DBAD4C-9D0E-42F3-810C-43D9ACABDC8D}">
      <dgm:prSet/>
      <dgm:spPr/>
      <dgm:t>
        <a:bodyPr/>
        <a:lstStyle/>
        <a:p>
          <a:r>
            <a:rPr lang="en-US"/>
            <a:t>Drug</a:t>
          </a:r>
        </a:p>
      </dgm:t>
    </dgm:pt>
    <dgm:pt modelId="{7D52FE73-2DE7-46BC-A9B3-C617A068B4D1}" type="parTrans" cxnId="{C0C80308-02D0-4C19-B5AB-C064818C23AA}">
      <dgm:prSet/>
      <dgm:spPr/>
      <dgm:t>
        <a:bodyPr/>
        <a:lstStyle/>
        <a:p>
          <a:endParaRPr lang="en-US"/>
        </a:p>
      </dgm:t>
    </dgm:pt>
    <dgm:pt modelId="{8ED3FAB5-E14C-4CD7-8914-722C02605A23}" type="sibTrans" cxnId="{C0C80308-02D0-4C19-B5AB-C064818C23AA}">
      <dgm:prSet/>
      <dgm:spPr/>
      <dgm:t>
        <a:bodyPr/>
        <a:lstStyle/>
        <a:p>
          <a:endParaRPr lang="en-US"/>
        </a:p>
      </dgm:t>
    </dgm:pt>
    <dgm:pt modelId="{A923F2D6-4FC4-4A54-A9E4-14C2C785FCCA}">
      <dgm:prSet/>
      <dgm:spPr/>
      <dgm:t>
        <a:bodyPr/>
        <a:lstStyle/>
        <a:p>
          <a:r>
            <a:rPr lang="en-US"/>
            <a:t>Drug discovery and development is an expensive process due to the need for extensive research, clinical trials, and regulatory compliance.</a:t>
          </a:r>
        </a:p>
      </dgm:t>
    </dgm:pt>
    <dgm:pt modelId="{8131BF36-286F-4615-80B1-378065F6B8B0}" type="parTrans" cxnId="{69777425-3A87-4D63-933A-1557AD325BAC}">
      <dgm:prSet/>
      <dgm:spPr/>
      <dgm:t>
        <a:bodyPr/>
        <a:lstStyle/>
        <a:p>
          <a:endParaRPr lang="en-US"/>
        </a:p>
      </dgm:t>
    </dgm:pt>
    <dgm:pt modelId="{7F3A8E68-F5C4-44AB-B781-B74D9B73E2EE}" type="sibTrans" cxnId="{69777425-3A87-4D63-933A-1557AD325BAC}">
      <dgm:prSet/>
      <dgm:spPr/>
      <dgm:t>
        <a:bodyPr/>
        <a:lstStyle/>
        <a:p>
          <a:endParaRPr lang="en-US"/>
        </a:p>
      </dgm:t>
    </dgm:pt>
    <dgm:pt modelId="{4D3A0681-AE6F-4A58-B890-DBF009ED7423}">
      <dgm:prSet/>
      <dgm:spPr/>
      <dgm:t>
        <a:bodyPr/>
        <a:lstStyle/>
        <a:p>
          <a:r>
            <a:rPr lang="en-US"/>
            <a:t>Help</a:t>
          </a:r>
        </a:p>
      </dgm:t>
    </dgm:pt>
    <dgm:pt modelId="{59973877-EBCC-45EA-865C-6FA5D4212A0F}" type="parTrans" cxnId="{1407D2B3-5EC4-4BCB-84B1-B3F1C0E5E68E}">
      <dgm:prSet/>
      <dgm:spPr/>
      <dgm:t>
        <a:bodyPr/>
        <a:lstStyle/>
        <a:p>
          <a:endParaRPr lang="en-US"/>
        </a:p>
      </dgm:t>
    </dgm:pt>
    <dgm:pt modelId="{4D046955-853E-4736-8714-E1F4B81412AA}" type="sibTrans" cxnId="{1407D2B3-5EC4-4BCB-84B1-B3F1C0E5E68E}">
      <dgm:prSet/>
      <dgm:spPr/>
      <dgm:t>
        <a:bodyPr/>
        <a:lstStyle/>
        <a:p>
          <a:endParaRPr lang="en-US"/>
        </a:p>
      </dgm:t>
    </dgm:pt>
    <dgm:pt modelId="{222E3B4B-B0EF-4213-B6DD-71B241AA60B9}">
      <dgm:prSet/>
      <dgm:spPr/>
      <dgm:t>
        <a:bodyPr/>
        <a:lstStyle/>
        <a:p>
          <a:r>
            <a:rPr lang="en-US"/>
            <a:t>AI can help optimize resources and identify potential drug candidates more efficiently, reducing costs.</a:t>
          </a:r>
        </a:p>
      </dgm:t>
    </dgm:pt>
    <dgm:pt modelId="{63A4E8F8-A41E-4D7C-AAE3-0313C31CBB06}" type="parTrans" cxnId="{A0727A3D-AC9C-4CC1-ACA1-509E04EFDE73}">
      <dgm:prSet/>
      <dgm:spPr/>
      <dgm:t>
        <a:bodyPr/>
        <a:lstStyle/>
        <a:p>
          <a:endParaRPr lang="en-US"/>
        </a:p>
      </dgm:t>
    </dgm:pt>
    <dgm:pt modelId="{563323BE-D0E2-43E2-8AAF-F1A848986037}" type="sibTrans" cxnId="{A0727A3D-AC9C-4CC1-ACA1-509E04EFDE73}">
      <dgm:prSet/>
      <dgm:spPr/>
      <dgm:t>
        <a:bodyPr/>
        <a:lstStyle/>
        <a:p>
          <a:endParaRPr lang="en-US"/>
        </a:p>
      </dgm:t>
    </dgm:pt>
    <dgm:pt modelId="{24E7A0A3-A476-4146-8726-E38BC2F782D5}">
      <dgm:prSet/>
      <dgm:spPr/>
      <dgm:t>
        <a:bodyPr/>
        <a:lstStyle/>
        <a:p>
          <a:r>
            <a:rPr lang="en-US"/>
            <a:t>Time</a:t>
          </a:r>
        </a:p>
      </dgm:t>
    </dgm:pt>
    <dgm:pt modelId="{33DC8DE4-4A2C-404C-84C6-095891EA9F2F}" type="parTrans" cxnId="{A8A680A7-CA87-4C83-9084-B7997B0A8DC2}">
      <dgm:prSet/>
      <dgm:spPr/>
      <dgm:t>
        <a:bodyPr/>
        <a:lstStyle/>
        <a:p>
          <a:endParaRPr lang="en-US"/>
        </a:p>
      </dgm:t>
    </dgm:pt>
    <dgm:pt modelId="{F4B132FC-421A-481C-B1B2-A348AA3AA550}" type="sibTrans" cxnId="{A8A680A7-CA87-4C83-9084-B7997B0A8DC2}">
      <dgm:prSet/>
      <dgm:spPr/>
      <dgm:t>
        <a:bodyPr/>
        <a:lstStyle/>
        <a:p>
          <a:endParaRPr lang="en-US"/>
        </a:p>
      </dgm:t>
    </dgm:pt>
    <dgm:pt modelId="{C4725CFA-FD37-494B-B856-5760E9A1F0F3}">
      <dgm:prSet/>
      <dgm:spPr/>
      <dgm:t>
        <a:bodyPr/>
        <a:lstStyle/>
        <a:p>
          <a:r>
            <a:rPr lang="en-US"/>
            <a:t>Time-Consuming</a:t>
          </a:r>
        </a:p>
      </dgm:t>
    </dgm:pt>
    <dgm:pt modelId="{3F85FB9B-54DF-41C2-868D-316F469F0D52}" type="parTrans" cxnId="{84255A74-210E-42C2-BF61-A98EF3991CA6}">
      <dgm:prSet/>
      <dgm:spPr/>
      <dgm:t>
        <a:bodyPr/>
        <a:lstStyle/>
        <a:p>
          <a:endParaRPr lang="en-US"/>
        </a:p>
      </dgm:t>
    </dgm:pt>
    <dgm:pt modelId="{BE53661D-AFEA-4370-9910-C997FD8E0E11}" type="sibTrans" cxnId="{84255A74-210E-42C2-BF61-A98EF3991CA6}">
      <dgm:prSet/>
      <dgm:spPr/>
      <dgm:t>
        <a:bodyPr/>
        <a:lstStyle/>
        <a:p>
          <a:endParaRPr lang="en-US"/>
        </a:p>
      </dgm:t>
    </dgm:pt>
    <dgm:pt modelId="{D311E96C-D2ED-4459-A8DE-11BB2F983ACF}">
      <dgm:prSet/>
      <dgm:spPr/>
      <dgm:t>
        <a:bodyPr/>
        <a:lstStyle/>
        <a:p>
          <a:r>
            <a:rPr lang="en-US"/>
            <a:t>Take</a:t>
          </a:r>
        </a:p>
      </dgm:t>
    </dgm:pt>
    <dgm:pt modelId="{2AFF0709-CAEF-4135-A845-47E60FC7F157}" type="parTrans" cxnId="{7BFE9484-39E6-41D3-AB2B-E27C92D556A2}">
      <dgm:prSet/>
      <dgm:spPr/>
      <dgm:t>
        <a:bodyPr/>
        <a:lstStyle/>
        <a:p>
          <a:endParaRPr lang="en-US"/>
        </a:p>
      </dgm:t>
    </dgm:pt>
    <dgm:pt modelId="{7E43C990-8AB7-427B-B212-2F84F86F4DA6}" type="sibTrans" cxnId="{7BFE9484-39E6-41D3-AB2B-E27C92D556A2}">
      <dgm:prSet/>
      <dgm:spPr/>
      <dgm:t>
        <a:bodyPr/>
        <a:lstStyle/>
        <a:p>
          <a:endParaRPr lang="en-US"/>
        </a:p>
      </dgm:t>
    </dgm:pt>
    <dgm:pt modelId="{1DBE504E-24C6-4118-A27B-223D24D1C3DA}">
      <dgm:prSet/>
      <dgm:spPr/>
      <dgm:t>
        <a:bodyPr/>
        <a:lstStyle/>
        <a:p>
          <a:r>
            <a:rPr lang="en-US"/>
            <a:t>The drug discovery process can take several years, from target identification to clinical trials.</a:t>
          </a:r>
        </a:p>
      </dgm:t>
    </dgm:pt>
    <dgm:pt modelId="{1C43B840-52D2-48B2-9131-347BE6C71D87}" type="parTrans" cxnId="{03DFB1FC-5615-4A28-A3B4-228CB2882AFD}">
      <dgm:prSet/>
      <dgm:spPr/>
      <dgm:t>
        <a:bodyPr/>
        <a:lstStyle/>
        <a:p>
          <a:endParaRPr lang="en-US"/>
        </a:p>
      </dgm:t>
    </dgm:pt>
    <dgm:pt modelId="{38AC6078-FD12-4D80-8B21-86EF34ADA0E7}" type="sibTrans" cxnId="{03DFB1FC-5615-4A28-A3B4-228CB2882AFD}">
      <dgm:prSet/>
      <dgm:spPr/>
      <dgm:t>
        <a:bodyPr/>
        <a:lstStyle/>
        <a:p>
          <a:endParaRPr lang="en-US"/>
        </a:p>
      </dgm:t>
    </dgm:pt>
    <dgm:pt modelId="{B8E16C9D-3C11-4C5B-A326-399E9CB412DF}">
      <dgm:prSet/>
      <dgm:spPr/>
      <dgm:t>
        <a:bodyPr/>
        <a:lstStyle/>
        <a:p>
          <a:r>
            <a:rPr lang="en-US"/>
            <a:t>Accelerate</a:t>
          </a:r>
        </a:p>
      </dgm:t>
    </dgm:pt>
    <dgm:pt modelId="{D98B0769-4E40-4B76-9A76-098A3BBA1CFF}" type="parTrans" cxnId="{F8DA89CC-ED2A-48CC-8BAC-72702C5D24DB}">
      <dgm:prSet/>
      <dgm:spPr/>
      <dgm:t>
        <a:bodyPr/>
        <a:lstStyle/>
        <a:p>
          <a:endParaRPr lang="en-US"/>
        </a:p>
      </dgm:t>
    </dgm:pt>
    <dgm:pt modelId="{3DC38759-23A3-4C10-AA4F-80CDCDF94EEA}" type="sibTrans" cxnId="{F8DA89CC-ED2A-48CC-8BAC-72702C5D24DB}">
      <dgm:prSet/>
      <dgm:spPr/>
      <dgm:t>
        <a:bodyPr/>
        <a:lstStyle/>
        <a:p>
          <a:endParaRPr lang="en-US"/>
        </a:p>
      </dgm:t>
    </dgm:pt>
    <dgm:pt modelId="{3C063CAC-1004-4BEA-8C65-E1C1EF12869E}">
      <dgm:prSet/>
      <dgm:spPr/>
      <dgm:t>
        <a:bodyPr/>
        <a:lstStyle/>
        <a:p>
          <a:r>
            <a:rPr lang="en-US"/>
            <a:t>AI can accelerate this process by analyzing vast amounts of data and predicting the effectiveness of drug candidates, saving time.</a:t>
          </a:r>
        </a:p>
      </dgm:t>
    </dgm:pt>
    <dgm:pt modelId="{96364CAA-BE72-43FB-B8BD-CCFE47C15DBF}" type="parTrans" cxnId="{29DFE7A5-32D4-4C05-A09B-26254366D938}">
      <dgm:prSet/>
      <dgm:spPr/>
      <dgm:t>
        <a:bodyPr/>
        <a:lstStyle/>
        <a:p>
          <a:endParaRPr lang="en-US"/>
        </a:p>
      </dgm:t>
    </dgm:pt>
    <dgm:pt modelId="{E9D59A64-2731-47A6-BAFA-A9E9B02B85CC}" type="sibTrans" cxnId="{29DFE7A5-32D4-4C05-A09B-26254366D938}">
      <dgm:prSet/>
      <dgm:spPr/>
      <dgm:t>
        <a:bodyPr/>
        <a:lstStyle/>
        <a:p>
          <a:endParaRPr lang="en-US"/>
        </a:p>
      </dgm:t>
    </dgm:pt>
    <dgm:pt modelId="{7E6FD00B-A8CD-466A-BFDB-620C3870109D}" type="pres">
      <dgm:prSet presAssocID="{992CCB0C-AEEE-4646-8E7B-A9CE9A5A23D9}" presName="Name0" presStyleCnt="0">
        <dgm:presLayoutVars>
          <dgm:dir/>
          <dgm:animLvl val="lvl"/>
          <dgm:resizeHandles val="exact"/>
        </dgm:presLayoutVars>
      </dgm:prSet>
      <dgm:spPr/>
    </dgm:pt>
    <dgm:pt modelId="{5B1D5AA6-E8D3-48E9-9F02-D69B3376A6B7}" type="pres">
      <dgm:prSet presAssocID="{0B5760AE-169F-4A09-A179-11353FA9BF32}" presName="linNode" presStyleCnt="0"/>
      <dgm:spPr/>
    </dgm:pt>
    <dgm:pt modelId="{05C5C0CE-EA5B-46C5-9382-42783E0FE5B0}" type="pres">
      <dgm:prSet presAssocID="{0B5760AE-169F-4A09-A179-11353FA9BF32}" presName="parentText" presStyleLbl="solidFgAcc1" presStyleIdx="0" presStyleCnt="6">
        <dgm:presLayoutVars>
          <dgm:chMax val="1"/>
          <dgm:bulletEnabled/>
        </dgm:presLayoutVars>
      </dgm:prSet>
      <dgm:spPr/>
    </dgm:pt>
    <dgm:pt modelId="{3694A321-034E-4018-924E-29AC616EEEB3}" type="pres">
      <dgm:prSet presAssocID="{0B5760AE-169F-4A09-A179-11353FA9BF32}" presName="descendantText" presStyleLbl="alignNode1" presStyleIdx="0" presStyleCnt="6">
        <dgm:presLayoutVars>
          <dgm:bulletEnabled/>
        </dgm:presLayoutVars>
      </dgm:prSet>
      <dgm:spPr/>
    </dgm:pt>
    <dgm:pt modelId="{F4228FB4-3E71-4EBA-B011-BB738F48D395}" type="pres">
      <dgm:prSet presAssocID="{F742AAE8-3EA5-47DA-B003-0388E39AD61C}" presName="sp" presStyleCnt="0"/>
      <dgm:spPr/>
    </dgm:pt>
    <dgm:pt modelId="{30D200F7-9EEA-4D1B-878B-E6C420E6E344}" type="pres">
      <dgm:prSet presAssocID="{08DBAD4C-9D0E-42F3-810C-43D9ACABDC8D}" presName="linNode" presStyleCnt="0"/>
      <dgm:spPr/>
    </dgm:pt>
    <dgm:pt modelId="{CA1215A1-53D9-40DC-B309-AD8BC66E66E0}" type="pres">
      <dgm:prSet presAssocID="{08DBAD4C-9D0E-42F3-810C-43D9ACABDC8D}" presName="parentText" presStyleLbl="solidFgAcc1" presStyleIdx="1" presStyleCnt="6">
        <dgm:presLayoutVars>
          <dgm:chMax val="1"/>
          <dgm:bulletEnabled/>
        </dgm:presLayoutVars>
      </dgm:prSet>
      <dgm:spPr/>
    </dgm:pt>
    <dgm:pt modelId="{2D4568A0-3971-44E5-92D3-62A8936A6892}" type="pres">
      <dgm:prSet presAssocID="{08DBAD4C-9D0E-42F3-810C-43D9ACABDC8D}" presName="descendantText" presStyleLbl="alignNode1" presStyleIdx="1" presStyleCnt="6">
        <dgm:presLayoutVars>
          <dgm:bulletEnabled/>
        </dgm:presLayoutVars>
      </dgm:prSet>
      <dgm:spPr/>
    </dgm:pt>
    <dgm:pt modelId="{BB87721B-5E6C-478A-8376-F6004B97F02A}" type="pres">
      <dgm:prSet presAssocID="{8ED3FAB5-E14C-4CD7-8914-722C02605A23}" presName="sp" presStyleCnt="0"/>
      <dgm:spPr/>
    </dgm:pt>
    <dgm:pt modelId="{51F64AF2-C013-46ED-9C6A-C9718B1380FE}" type="pres">
      <dgm:prSet presAssocID="{4D3A0681-AE6F-4A58-B890-DBF009ED7423}" presName="linNode" presStyleCnt="0"/>
      <dgm:spPr/>
    </dgm:pt>
    <dgm:pt modelId="{9CF22112-B316-47E2-A55F-C305DC06E7A2}" type="pres">
      <dgm:prSet presAssocID="{4D3A0681-AE6F-4A58-B890-DBF009ED7423}" presName="parentText" presStyleLbl="solidFgAcc1" presStyleIdx="2" presStyleCnt="6">
        <dgm:presLayoutVars>
          <dgm:chMax val="1"/>
          <dgm:bulletEnabled/>
        </dgm:presLayoutVars>
      </dgm:prSet>
      <dgm:spPr/>
    </dgm:pt>
    <dgm:pt modelId="{B212D259-62A3-4AB8-B1F0-E62AE5E3772D}" type="pres">
      <dgm:prSet presAssocID="{4D3A0681-AE6F-4A58-B890-DBF009ED7423}" presName="descendantText" presStyleLbl="alignNode1" presStyleIdx="2" presStyleCnt="6">
        <dgm:presLayoutVars>
          <dgm:bulletEnabled/>
        </dgm:presLayoutVars>
      </dgm:prSet>
      <dgm:spPr/>
    </dgm:pt>
    <dgm:pt modelId="{EE05538F-A705-4D2A-A534-8E0500C2187B}" type="pres">
      <dgm:prSet presAssocID="{4D046955-853E-4736-8714-E1F4B81412AA}" presName="sp" presStyleCnt="0"/>
      <dgm:spPr/>
    </dgm:pt>
    <dgm:pt modelId="{A5163956-1EA1-491E-9D4C-872513F5A847}" type="pres">
      <dgm:prSet presAssocID="{24E7A0A3-A476-4146-8726-E38BC2F782D5}" presName="linNode" presStyleCnt="0"/>
      <dgm:spPr/>
    </dgm:pt>
    <dgm:pt modelId="{DD8FE25B-59CA-480A-975B-D6EF90333F94}" type="pres">
      <dgm:prSet presAssocID="{24E7A0A3-A476-4146-8726-E38BC2F782D5}" presName="parentText" presStyleLbl="solidFgAcc1" presStyleIdx="3" presStyleCnt="6">
        <dgm:presLayoutVars>
          <dgm:chMax val="1"/>
          <dgm:bulletEnabled/>
        </dgm:presLayoutVars>
      </dgm:prSet>
      <dgm:spPr/>
    </dgm:pt>
    <dgm:pt modelId="{F4E83A4B-DF59-403D-AA32-C00C14657FDD}" type="pres">
      <dgm:prSet presAssocID="{24E7A0A3-A476-4146-8726-E38BC2F782D5}" presName="descendantText" presStyleLbl="alignNode1" presStyleIdx="3" presStyleCnt="6">
        <dgm:presLayoutVars>
          <dgm:bulletEnabled/>
        </dgm:presLayoutVars>
      </dgm:prSet>
      <dgm:spPr/>
    </dgm:pt>
    <dgm:pt modelId="{689F519E-DB78-4568-8E17-AF88D3606789}" type="pres">
      <dgm:prSet presAssocID="{F4B132FC-421A-481C-B1B2-A348AA3AA550}" presName="sp" presStyleCnt="0"/>
      <dgm:spPr/>
    </dgm:pt>
    <dgm:pt modelId="{755286B6-93C6-43B2-ACB5-6A0F98CCE35D}" type="pres">
      <dgm:prSet presAssocID="{D311E96C-D2ED-4459-A8DE-11BB2F983ACF}" presName="linNode" presStyleCnt="0"/>
      <dgm:spPr/>
    </dgm:pt>
    <dgm:pt modelId="{FE26697E-36EE-4087-B3EC-B486330D2446}" type="pres">
      <dgm:prSet presAssocID="{D311E96C-D2ED-4459-A8DE-11BB2F983ACF}" presName="parentText" presStyleLbl="solidFgAcc1" presStyleIdx="4" presStyleCnt="6">
        <dgm:presLayoutVars>
          <dgm:chMax val="1"/>
          <dgm:bulletEnabled/>
        </dgm:presLayoutVars>
      </dgm:prSet>
      <dgm:spPr/>
    </dgm:pt>
    <dgm:pt modelId="{FFD79A82-E0D3-4385-8237-E8FD68F8556A}" type="pres">
      <dgm:prSet presAssocID="{D311E96C-D2ED-4459-A8DE-11BB2F983ACF}" presName="descendantText" presStyleLbl="alignNode1" presStyleIdx="4" presStyleCnt="6">
        <dgm:presLayoutVars>
          <dgm:bulletEnabled/>
        </dgm:presLayoutVars>
      </dgm:prSet>
      <dgm:spPr/>
    </dgm:pt>
    <dgm:pt modelId="{95DE5E17-C1BE-4924-881E-CDF565F89B50}" type="pres">
      <dgm:prSet presAssocID="{7E43C990-8AB7-427B-B212-2F84F86F4DA6}" presName="sp" presStyleCnt="0"/>
      <dgm:spPr/>
    </dgm:pt>
    <dgm:pt modelId="{02F96758-D460-4B26-A5B3-AA6BC86B789D}" type="pres">
      <dgm:prSet presAssocID="{B8E16C9D-3C11-4C5B-A326-399E9CB412DF}" presName="linNode" presStyleCnt="0"/>
      <dgm:spPr/>
    </dgm:pt>
    <dgm:pt modelId="{44BF225D-C010-47E7-80E9-A54B5F5ABEE0}" type="pres">
      <dgm:prSet presAssocID="{B8E16C9D-3C11-4C5B-A326-399E9CB412DF}" presName="parentText" presStyleLbl="solidFgAcc1" presStyleIdx="5" presStyleCnt="6">
        <dgm:presLayoutVars>
          <dgm:chMax val="1"/>
          <dgm:bulletEnabled/>
        </dgm:presLayoutVars>
      </dgm:prSet>
      <dgm:spPr/>
    </dgm:pt>
    <dgm:pt modelId="{8FEC9CA3-D9AA-4E90-B3B9-B288D75CA58D}" type="pres">
      <dgm:prSet presAssocID="{B8E16C9D-3C11-4C5B-A326-399E9CB412DF}" presName="descendantText" presStyleLbl="alignNode1" presStyleIdx="5" presStyleCnt="6">
        <dgm:presLayoutVars>
          <dgm:bulletEnabled/>
        </dgm:presLayoutVars>
      </dgm:prSet>
      <dgm:spPr/>
    </dgm:pt>
  </dgm:ptLst>
  <dgm:cxnLst>
    <dgm:cxn modelId="{C0C80308-02D0-4C19-B5AB-C064818C23AA}" srcId="{992CCB0C-AEEE-4646-8E7B-A9CE9A5A23D9}" destId="{08DBAD4C-9D0E-42F3-810C-43D9ACABDC8D}" srcOrd="1" destOrd="0" parTransId="{7D52FE73-2DE7-46BC-A9B3-C617A068B4D1}" sibTransId="{8ED3FAB5-E14C-4CD7-8914-722C02605A23}"/>
    <dgm:cxn modelId="{4E7CAF23-508B-46D4-A97B-0D84CB15E110}" type="presOf" srcId="{220A1E67-E571-4797-A27B-71A21C62B7EE}" destId="{3694A321-034E-4018-924E-29AC616EEEB3}" srcOrd="0" destOrd="0" presId="urn:microsoft.com/office/officeart/2016/7/layout/VerticalHollowActionList"/>
    <dgm:cxn modelId="{69777425-3A87-4D63-933A-1557AD325BAC}" srcId="{08DBAD4C-9D0E-42F3-810C-43D9ACABDC8D}" destId="{A923F2D6-4FC4-4A54-A9E4-14C2C785FCCA}" srcOrd="0" destOrd="0" parTransId="{8131BF36-286F-4615-80B1-378065F6B8B0}" sibTransId="{7F3A8E68-F5C4-44AB-B781-B74D9B73E2EE}"/>
    <dgm:cxn modelId="{AA6C5026-4250-407C-96BA-45EF9E354CF5}" type="presOf" srcId="{992CCB0C-AEEE-4646-8E7B-A9CE9A5A23D9}" destId="{7E6FD00B-A8CD-466A-BFDB-620C3870109D}" srcOrd="0" destOrd="0" presId="urn:microsoft.com/office/officeart/2016/7/layout/VerticalHollowActionList"/>
    <dgm:cxn modelId="{E278D830-AA1E-467B-A61B-D81970E9B014}" type="presOf" srcId="{08DBAD4C-9D0E-42F3-810C-43D9ACABDC8D}" destId="{CA1215A1-53D9-40DC-B309-AD8BC66E66E0}" srcOrd="0" destOrd="0" presId="urn:microsoft.com/office/officeart/2016/7/layout/VerticalHollowActionList"/>
    <dgm:cxn modelId="{A0727A3D-AC9C-4CC1-ACA1-509E04EFDE73}" srcId="{4D3A0681-AE6F-4A58-B890-DBF009ED7423}" destId="{222E3B4B-B0EF-4213-B6DD-71B241AA60B9}" srcOrd="0" destOrd="0" parTransId="{63A4E8F8-A41E-4D7C-AAE3-0313C31CBB06}" sibTransId="{563323BE-D0E2-43E2-8AAF-F1A848986037}"/>
    <dgm:cxn modelId="{8E50C65D-9EBB-4A3E-A682-5B204EFA04E7}" type="presOf" srcId="{3C063CAC-1004-4BEA-8C65-E1C1EF12869E}" destId="{8FEC9CA3-D9AA-4E90-B3B9-B288D75CA58D}" srcOrd="0" destOrd="0" presId="urn:microsoft.com/office/officeart/2016/7/layout/VerticalHollowActionList"/>
    <dgm:cxn modelId="{0806904F-929E-4D37-B8EC-5A083E2316EA}" type="presOf" srcId="{222E3B4B-B0EF-4213-B6DD-71B241AA60B9}" destId="{B212D259-62A3-4AB8-B1F0-E62AE5E3772D}" srcOrd="0" destOrd="0" presId="urn:microsoft.com/office/officeart/2016/7/layout/VerticalHollowActionList"/>
    <dgm:cxn modelId="{313C3052-C87D-45FE-91F3-14439E2D00E5}" type="presOf" srcId="{4D3A0681-AE6F-4A58-B890-DBF009ED7423}" destId="{9CF22112-B316-47E2-A55F-C305DC06E7A2}" srcOrd="0" destOrd="0" presId="urn:microsoft.com/office/officeart/2016/7/layout/VerticalHollowActionList"/>
    <dgm:cxn modelId="{1B524D52-833A-49A4-BF06-94CB575B1EFA}" srcId="{992CCB0C-AEEE-4646-8E7B-A9CE9A5A23D9}" destId="{0B5760AE-169F-4A09-A179-11353FA9BF32}" srcOrd="0" destOrd="0" parTransId="{52C1876B-2F1D-46EA-90A0-BE3C5D0CF969}" sibTransId="{F742AAE8-3EA5-47DA-B003-0388E39AD61C}"/>
    <dgm:cxn modelId="{84255A74-210E-42C2-BF61-A98EF3991CA6}" srcId="{24E7A0A3-A476-4146-8726-E38BC2F782D5}" destId="{C4725CFA-FD37-494B-B856-5760E9A1F0F3}" srcOrd="0" destOrd="0" parTransId="{3F85FB9B-54DF-41C2-868D-316F469F0D52}" sibTransId="{BE53661D-AFEA-4370-9910-C997FD8E0E11}"/>
    <dgm:cxn modelId="{25A8B674-98A1-41FF-911F-30FCC637B095}" type="presOf" srcId="{0B5760AE-169F-4A09-A179-11353FA9BF32}" destId="{05C5C0CE-EA5B-46C5-9382-42783E0FE5B0}" srcOrd="0" destOrd="0" presId="urn:microsoft.com/office/officeart/2016/7/layout/VerticalHollowActionList"/>
    <dgm:cxn modelId="{6FC90A81-38C0-4EBC-B8C0-942FE830F0FD}" type="presOf" srcId="{1DBE504E-24C6-4118-A27B-223D24D1C3DA}" destId="{FFD79A82-E0D3-4385-8237-E8FD68F8556A}" srcOrd="0" destOrd="0" presId="urn:microsoft.com/office/officeart/2016/7/layout/VerticalHollowActionList"/>
    <dgm:cxn modelId="{6A92EF81-569A-4C89-82F1-D0BDD0C85D89}" type="presOf" srcId="{24E7A0A3-A476-4146-8726-E38BC2F782D5}" destId="{DD8FE25B-59CA-480A-975B-D6EF90333F94}" srcOrd="0" destOrd="0" presId="urn:microsoft.com/office/officeart/2016/7/layout/VerticalHollowActionList"/>
    <dgm:cxn modelId="{7BFE9484-39E6-41D3-AB2B-E27C92D556A2}" srcId="{992CCB0C-AEEE-4646-8E7B-A9CE9A5A23D9}" destId="{D311E96C-D2ED-4459-A8DE-11BB2F983ACF}" srcOrd="4" destOrd="0" parTransId="{2AFF0709-CAEF-4135-A845-47E60FC7F157}" sibTransId="{7E43C990-8AB7-427B-B212-2F84F86F4DA6}"/>
    <dgm:cxn modelId="{29DFE7A5-32D4-4C05-A09B-26254366D938}" srcId="{B8E16C9D-3C11-4C5B-A326-399E9CB412DF}" destId="{3C063CAC-1004-4BEA-8C65-E1C1EF12869E}" srcOrd="0" destOrd="0" parTransId="{96364CAA-BE72-43FB-B8BD-CCFE47C15DBF}" sibTransId="{E9D59A64-2731-47A6-BAFA-A9E9B02B85CC}"/>
    <dgm:cxn modelId="{A8A680A7-CA87-4C83-9084-B7997B0A8DC2}" srcId="{992CCB0C-AEEE-4646-8E7B-A9CE9A5A23D9}" destId="{24E7A0A3-A476-4146-8726-E38BC2F782D5}" srcOrd="3" destOrd="0" parTransId="{33DC8DE4-4A2C-404C-84C6-095891EA9F2F}" sibTransId="{F4B132FC-421A-481C-B1B2-A348AA3AA550}"/>
    <dgm:cxn modelId="{1407D2B3-5EC4-4BCB-84B1-B3F1C0E5E68E}" srcId="{992CCB0C-AEEE-4646-8E7B-A9CE9A5A23D9}" destId="{4D3A0681-AE6F-4A58-B890-DBF009ED7423}" srcOrd="2" destOrd="0" parTransId="{59973877-EBCC-45EA-865C-6FA5D4212A0F}" sibTransId="{4D046955-853E-4736-8714-E1F4B81412AA}"/>
    <dgm:cxn modelId="{75CE06B5-1C8D-4841-AAE9-3F64CF45A84B}" type="presOf" srcId="{C4725CFA-FD37-494B-B856-5760E9A1F0F3}" destId="{F4E83A4B-DF59-403D-AA32-C00C14657FDD}" srcOrd="0" destOrd="0" presId="urn:microsoft.com/office/officeart/2016/7/layout/VerticalHollowActionList"/>
    <dgm:cxn modelId="{C0F637BB-6A64-46AD-B742-5BD1F458D4AA}" type="presOf" srcId="{B8E16C9D-3C11-4C5B-A326-399E9CB412DF}" destId="{44BF225D-C010-47E7-80E9-A54B5F5ABEE0}" srcOrd="0" destOrd="0" presId="urn:microsoft.com/office/officeart/2016/7/layout/VerticalHollowActionList"/>
    <dgm:cxn modelId="{C5B565CA-B404-4433-9B11-90ECA2D68BB2}" type="presOf" srcId="{A923F2D6-4FC4-4A54-A9E4-14C2C785FCCA}" destId="{2D4568A0-3971-44E5-92D3-62A8936A6892}" srcOrd="0" destOrd="0" presId="urn:microsoft.com/office/officeart/2016/7/layout/VerticalHollowActionList"/>
    <dgm:cxn modelId="{F8DA89CC-ED2A-48CC-8BAC-72702C5D24DB}" srcId="{992CCB0C-AEEE-4646-8E7B-A9CE9A5A23D9}" destId="{B8E16C9D-3C11-4C5B-A326-399E9CB412DF}" srcOrd="5" destOrd="0" parTransId="{D98B0769-4E40-4B76-9A76-098A3BBA1CFF}" sibTransId="{3DC38759-23A3-4C10-AA4F-80CDCDF94EEA}"/>
    <dgm:cxn modelId="{9163D2E6-6209-4104-9A04-1669B60477EE}" type="presOf" srcId="{D311E96C-D2ED-4459-A8DE-11BB2F983ACF}" destId="{FE26697E-36EE-4087-B3EC-B486330D2446}" srcOrd="0" destOrd="0" presId="urn:microsoft.com/office/officeart/2016/7/layout/VerticalHollowActionList"/>
    <dgm:cxn modelId="{788B3AEE-6596-449D-9494-6B0A65EEAF9A}" srcId="{0B5760AE-169F-4A09-A179-11353FA9BF32}" destId="{220A1E67-E571-4797-A27B-71A21C62B7EE}" srcOrd="0" destOrd="0" parTransId="{6CB17187-C482-4D81-8A65-AE29872BAC2A}" sibTransId="{54847BC7-725E-46AD-B020-2F41868F5A14}"/>
    <dgm:cxn modelId="{03DFB1FC-5615-4A28-A3B4-228CB2882AFD}" srcId="{D311E96C-D2ED-4459-A8DE-11BB2F983ACF}" destId="{1DBE504E-24C6-4118-A27B-223D24D1C3DA}" srcOrd="0" destOrd="0" parTransId="{1C43B840-52D2-48B2-9131-347BE6C71D87}" sibTransId="{38AC6078-FD12-4D80-8B21-86EF34ADA0E7}"/>
    <dgm:cxn modelId="{D2548C17-CCBA-4132-B355-73340BB45EB0}" type="presParOf" srcId="{7E6FD00B-A8CD-466A-BFDB-620C3870109D}" destId="{5B1D5AA6-E8D3-48E9-9F02-D69B3376A6B7}" srcOrd="0" destOrd="0" presId="urn:microsoft.com/office/officeart/2016/7/layout/VerticalHollowActionList"/>
    <dgm:cxn modelId="{48F59DDF-667E-4A51-BF84-23B87E9FE43B}" type="presParOf" srcId="{5B1D5AA6-E8D3-48E9-9F02-D69B3376A6B7}" destId="{05C5C0CE-EA5B-46C5-9382-42783E0FE5B0}" srcOrd="0" destOrd="0" presId="urn:microsoft.com/office/officeart/2016/7/layout/VerticalHollowActionList"/>
    <dgm:cxn modelId="{A862D39B-0F2C-4328-BF73-5BE29CCD7FE5}" type="presParOf" srcId="{5B1D5AA6-E8D3-48E9-9F02-D69B3376A6B7}" destId="{3694A321-034E-4018-924E-29AC616EEEB3}" srcOrd="1" destOrd="0" presId="urn:microsoft.com/office/officeart/2016/7/layout/VerticalHollowActionList"/>
    <dgm:cxn modelId="{7FB06164-A7BA-44E5-A963-D3FE4EA0C624}" type="presParOf" srcId="{7E6FD00B-A8CD-466A-BFDB-620C3870109D}" destId="{F4228FB4-3E71-4EBA-B011-BB738F48D395}" srcOrd="1" destOrd="0" presId="urn:microsoft.com/office/officeart/2016/7/layout/VerticalHollowActionList"/>
    <dgm:cxn modelId="{8746B735-510D-4163-B9A1-685D817BD1E3}" type="presParOf" srcId="{7E6FD00B-A8CD-466A-BFDB-620C3870109D}" destId="{30D200F7-9EEA-4D1B-878B-E6C420E6E344}" srcOrd="2" destOrd="0" presId="urn:microsoft.com/office/officeart/2016/7/layout/VerticalHollowActionList"/>
    <dgm:cxn modelId="{451311A5-C9AF-4B9E-889E-57A742812DBA}" type="presParOf" srcId="{30D200F7-9EEA-4D1B-878B-E6C420E6E344}" destId="{CA1215A1-53D9-40DC-B309-AD8BC66E66E0}" srcOrd="0" destOrd="0" presId="urn:microsoft.com/office/officeart/2016/7/layout/VerticalHollowActionList"/>
    <dgm:cxn modelId="{1E5440DC-F9A8-43EC-823D-F3019334D7CD}" type="presParOf" srcId="{30D200F7-9EEA-4D1B-878B-E6C420E6E344}" destId="{2D4568A0-3971-44E5-92D3-62A8936A6892}" srcOrd="1" destOrd="0" presId="urn:microsoft.com/office/officeart/2016/7/layout/VerticalHollowActionList"/>
    <dgm:cxn modelId="{1336CFC4-ABAA-42D0-97D5-FC116955DB98}" type="presParOf" srcId="{7E6FD00B-A8CD-466A-BFDB-620C3870109D}" destId="{BB87721B-5E6C-478A-8376-F6004B97F02A}" srcOrd="3" destOrd="0" presId="urn:microsoft.com/office/officeart/2016/7/layout/VerticalHollowActionList"/>
    <dgm:cxn modelId="{9FD167DE-18F3-498D-AAF0-96C25BB4D336}" type="presParOf" srcId="{7E6FD00B-A8CD-466A-BFDB-620C3870109D}" destId="{51F64AF2-C013-46ED-9C6A-C9718B1380FE}" srcOrd="4" destOrd="0" presId="urn:microsoft.com/office/officeart/2016/7/layout/VerticalHollowActionList"/>
    <dgm:cxn modelId="{A26FA18A-E477-44E8-BF14-A83DE8EA6ED8}" type="presParOf" srcId="{51F64AF2-C013-46ED-9C6A-C9718B1380FE}" destId="{9CF22112-B316-47E2-A55F-C305DC06E7A2}" srcOrd="0" destOrd="0" presId="urn:microsoft.com/office/officeart/2016/7/layout/VerticalHollowActionList"/>
    <dgm:cxn modelId="{96EBD174-240F-4E9A-BDA2-868C85413B21}" type="presParOf" srcId="{51F64AF2-C013-46ED-9C6A-C9718B1380FE}" destId="{B212D259-62A3-4AB8-B1F0-E62AE5E3772D}" srcOrd="1" destOrd="0" presId="urn:microsoft.com/office/officeart/2016/7/layout/VerticalHollowActionList"/>
    <dgm:cxn modelId="{2F9938F5-1B0D-4676-9DF6-B7A878975F37}" type="presParOf" srcId="{7E6FD00B-A8CD-466A-BFDB-620C3870109D}" destId="{EE05538F-A705-4D2A-A534-8E0500C2187B}" srcOrd="5" destOrd="0" presId="urn:microsoft.com/office/officeart/2016/7/layout/VerticalHollowActionList"/>
    <dgm:cxn modelId="{69B8FE66-499E-4800-9D69-49FDCD1F24ED}" type="presParOf" srcId="{7E6FD00B-A8CD-466A-BFDB-620C3870109D}" destId="{A5163956-1EA1-491E-9D4C-872513F5A847}" srcOrd="6" destOrd="0" presId="urn:microsoft.com/office/officeart/2016/7/layout/VerticalHollowActionList"/>
    <dgm:cxn modelId="{5AB5C5B3-A974-4B7E-9C02-ACA2FED1A8A4}" type="presParOf" srcId="{A5163956-1EA1-491E-9D4C-872513F5A847}" destId="{DD8FE25B-59CA-480A-975B-D6EF90333F94}" srcOrd="0" destOrd="0" presId="urn:microsoft.com/office/officeart/2016/7/layout/VerticalHollowActionList"/>
    <dgm:cxn modelId="{C52432DF-8FF2-457D-AAE3-42F3359504CA}" type="presParOf" srcId="{A5163956-1EA1-491E-9D4C-872513F5A847}" destId="{F4E83A4B-DF59-403D-AA32-C00C14657FDD}" srcOrd="1" destOrd="0" presId="urn:microsoft.com/office/officeart/2016/7/layout/VerticalHollowActionList"/>
    <dgm:cxn modelId="{6E83CBB6-3C1C-4FC6-B025-B2FA21A0E6C7}" type="presParOf" srcId="{7E6FD00B-A8CD-466A-BFDB-620C3870109D}" destId="{689F519E-DB78-4568-8E17-AF88D3606789}" srcOrd="7" destOrd="0" presId="urn:microsoft.com/office/officeart/2016/7/layout/VerticalHollowActionList"/>
    <dgm:cxn modelId="{57C6B4C9-A841-49D1-B1C5-5782BF599348}" type="presParOf" srcId="{7E6FD00B-A8CD-466A-BFDB-620C3870109D}" destId="{755286B6-93C6-43B2-ACB5-6A0F98CCE35D}" srcOrd="8" destOrd="0" presId="urn:microsoft.com/office/officeart/2016/7/layout/VerticalHollowActionList"/>
    <dgm:cxn modelId="{06775A2B-A44F-4C2E-B79B-35671FD68FB3}" type="presParOf" srcId="{755286B6-93C6-43B2-ACB5-6A0F98CCE35D}" destId="{FE26697E-36EE-4087-B3EC-B486330D2446}" srcOrd="0" destOrd="0" presId="urn:microsoft.com/office/officeart/2016/7/layout/VerticalHollowActionList"/>
    <dgm:cxn modelId="{C7D7FC8E-E375-4FF0-890A-11FDF4AC7A83}" type="presParOf" srcId="{755286B6-93C6-43B2-ACB5-6A0F98CCE35D}" destId="{FFD79A82-E0D3-4385-8237-E8FD68F8556A}" srcOrd="1" destOrd="0" presId="urn:microsoft.com/office/officeart/2016/7/layout/VerticalHollowActionList"/>
    <dgm:cxn modelId="{BE9AF854-B716-482D-A7AB-714EA868891B}" type="presParOf" srcId="{7E6FD00B-A8CD-466A-BFDB-620C3870109D}" destId="{95DE5E17-C1BE-4924-881E-CDF565F89B50}" srcOrd="9" destOrd="0" presId="urn:microsoft.com/office/officeart/2016/7/layout/VerticalHollowActionList"/>
    <dgm:cxn modelId="{B2D3E1DD-D257-423F-946C-BE782019C1EB}" type="presParOf" srcId="{7E6FD00B-A8CD-466A-BFDB-620C3870109D}" destId="{02F96758-D460-4B26-A5B3-AA6BC86B789D}" srcOrd="10" destOrd="0" presId="urn:microsoft.com/office/officeart/2016/7/layout/VerticalHollowActionList"/>
    <dgm:cxn modelId="{97CF2F04-F4FF-4DE5-82CA-DB7788E08D0D}" type="presParOf" srcId="{02F96758-D460-4B26-A5B3-AA6BC86B789D}" destId="{44BF225D-C010-47E7-80E9-A54B5F5ABEE0}" srcOrd="0" destOrd="0" presId="urn:microsoft.com/office/officeart/2016/7/layout/VerticalHollowActionList"/>
    <dgm:cxn modelId="{5E2CDB90-F225-4F11-A248-227D4EEBEBD8}" type="presParOf" srcId="{02F96758-D460-4B26-A5B3-AA6BC86B789D}" destId="{8FEC9CA3-D9AA-4E90-B3B9-B288D75CA58D}"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7180B3-C60E-49F4-A1BB-76DB82B0E194}"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A5CD96B0-ED53-44D6-82C9-3FB3BA4D8B51}">
      <dgm:prSet/>
      <dgm:spPr/>
      <dgm:t>
        <a:bodyPr/>
        <a:lstStyle/>
        <a:p>
          <a:r>
            <a:rPr lang="en-US"/>
            <a:t>In order to fully leverage the potential of AI in drug discovery,we should focus on two key tracks: strategic and operational. By strategically aligning their goals and implementing operational changes, these companies can maximize the benefits of AI in their R&amp;D processes.</a:t>
          </a:r>
        </a:p>
      </dgm:t>
    </dgm:pt>
    <dgm:pt modelId="{2FD16243-5C66-406B-9D7E-F8F787412253}" type="parTrans" cxnId="{37067B90-0AE3-4D73-9771-682DCD73C493}">
      <dgm:prSet/>
      <dgm:spPr/>
      <dgm:t>
        <a:bodyPr/>
        <a:lstStyle/>
        <a:p>
          <a:endParaRPr lang="en-US"/>
        </a:p>
      </dgm:t>
    </dgm:pt>
    <dgm:pt modelId="{EE633813-C0E9-4FAA-A43E-79404AA43594}" type="sibTrans" cxnId="{37067B90-0AE3-4D73-9771-682DCD73C493}">
      <dgm:prSet/>
      <dgm:spPr/>
      <dgm:t>
        <a:bodyPr/>
        <a:lstStyle/>
        <a:p>
          <a:endParaRPr lang="en-US"/>
        </a:p>
      </dgm:t>
    </dgm:pt>
    <dgm:pt modelId="{6375DC5F-CA72-4264-837D-1941DFCE7271}">
      <dgm:prSet/>
      <dgm:spPr/>
      <dgm:t>
        <a:bodyPr/>
        <a:lstStyle/>
        <a:p>
          <a:r>
            <a:rPr lang="en-US"/>
            <a:t>Strategic Track : Investment in AI Research, Collaboration with AI Experts, Data Sharing and Collaboration, Regulatory Compliance , Long-Term Vision</a:t>
          </a:r>
        </a:p>
      </dgm:t>
    </dgm:pt>
    <dgm:pt modelId="{7F6931E6-173F-4D4E-8509-2646B8465543}" type="parTrans" cxnId="{77808066-EB36-4E27-887D-40FC310228D5}">
      <dgm:prSet/>
      <dgm:spPr/>
      <dgm:t>
        <a:bodyPr/>
        <a:lstStyle/>
        <a:p>
          <a:endParaRPr lang="en-US"/>
        </a:p>
      </dgm:t>
    </dgm:pt>
    <dgm:pt modelId="{1B5468A9-BDA4-46D8-BE65-1F059860B395}" type="sibTrans" cxnId="{77808066-EB36-4E27-887D-40FC310228D5}">
      <dgm:prSet/>
      <dgm:spPr/>
      <dgm:t>
        <a:bodyPr/>
        <a:lstStyle/>
        <a:p>
          <a:endParaRPr lang="en-US"/>
        </a:p>
      </dgm:t>
    </dgm:pt>
    <dgm:pt modelId="{D7FB149E-E95C-46E9-AA42-48A29F8986A9}">
      <dgm:prSet/>
      <dgm:spPr/>
      <dgm:t>
        <a:bodyPr/>
        <a:lstStyle/>
        <a:p>
          <a:r>
            <a:rPr lang="en-US"/>
            <a:t>Operational Track : Data Management and Integration, AI Model Development , High-Performance Computing, Workflow Automation , Validation and Interpretation , Change Management </a:t>
          </a:r>
        </a:p>
      </dgm:t>
    </dgm:pt>
    <dgm:pt modelId="{9F3059E4-C90C-4A1E-9B6B-7F65D81EB936}" type="parTrans" cxnId="{6E85F778-01FA-49A6-85B1-C91A16DEE722}">
      <dgm:prSet/>
      <dgm:spPr/>
      <dgm:t>
        <a:bodyPr/>
        <a:lstStyle/>
        <a:p>
          <a:endParaRPr lang="en-US"/>
        </a:p>
      </dgm:t>
    </dgm:pt>
    <dgm:pt modelId="{7CFC7E0A-85CD-4CFE-AC89-A3D3F6B21428}" type="sibTrans" cxnId="{6E85F778-01FA-49A6-85B1-C91A16DEE722}">
      <dgm:prSet/>
      <dgm:spPr/>
      <dgm:t>
        <a:bodyPr/>
        <a:lstStyle/>
        <a:p>
          <a:endParaRPr lang="en-US"/>
        </a:p>
      </dgm:t>
    </dgm:pt>
    <dgm:pt modelId="{5E66CC74-3153-4494-B163-C2ADE3C9A9DA}" type="pres">
      <dgm:prSet presAssocID="{C47180B3-C60E-49F4-A1BB-76DB82B0E194}" presName="root" presStyleCnt="0">
        <dgm:presLayoutVars>
          <dgm:dir/>
          <dgm:resizeHandles val="exact"/>
        </dgm:presLayoutVars>
      </dgm:prSet>
      <dgm:spPr/>
    </dgm:pt>
    <dgm:pt modelId="{812F58E0-A446-43FB-A16F-40A8343FA4EA}" type="pres">
      <dgm:prSet presAssocID="{A5CD96B0-ED53-44D6-82C9-3FB3BA4D8B51}" presName="compNode" presStyleCnt="0"/>
      <dgm:spPr/>
    </dgm:pt>
    <dgm:pt modelId="{D176468F-0C99-45F3-BD96-4F37FF2F9EBF}" type="pres">
      <dgm:prSet presAssocID="{A5CD96B0-ED53-44D6-82C9-3FB3BA4D8B51}" presName="bgRect" presStyleLbl="bgShp" presStyleIdx="0" presStyleCnt="3"/>
      <dgm:spPr/>
    </dgm:pt>
    <dgm:pt modelId="{A64CF4DB-9CC3-4370-A03F-DFE11CE4457A}" type="pres">
      <dgm:prSet presAssocID="{A5CD96B0-ED53-44D6-82C9-3FB3BA4D8B5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41E3736A-0A19-42F0-BE28-34AE32F14F7B}" type="pres">
      <dgm:prSet presAssocID="{A5CD96B0-ED53-44D6-82C9-3FB3BA4D8B51}" presName="spaceRect" presStyleCnt="0"/>
      <dgm:spPr/>
    </dgm:pt>
    <dgm:pt modelId="{07E5BDC1-5EBA-47E8-A54F-1876F3263C51}" type="pres">
      <dgm:prSet presAssocID="{A5CD96B0-ED53-44D6-82C9-3FB3BA4D8B51}" presName="parTx" presStyleLbl="revTx" presStyleIdx="0" presStyleCnt="3">
        <dgm:presLayoutVars>
          <dgm:chMax val="0"/>
          <dgm:chPref val="0"/>
        </dgm:presLayoutVars>
      </dgm:prSet>
      <dgm:spPr/>
    </dgm:pt>
    <dgm:pt modelId="{1607A4C1-554E-4429-BDB2-49E641CF6F6F}" type="pres">
      <dgm:prSet presAssocID="{EE633813-C0E9-4FAA-A43E-79404AA43594}" presName="sibTrans" presStyleCnt="0"/>
      <dgm:spPr/>
    </dgm:pt>
    <dgm:pt modelId="{DB1D0BF3-BC9E-4232-AE07-830737EEC65C}" type="pres">
      <dgm:prSet presAssocID="{6375DC5F-CA72-4264-837D-1941DFCE7271}" presName="compNode" presStyleCnt="0"/>
      <dgm:spPr/>
    </dgm:pt>
    <dgm:pt modelId="{746A1C86-36FD-425B-8D75-FF2FADAB86CD}" type="pres">
      <dgm:prSet presAssocID="{6375DC5F-CA72-4264-837D-1941DFCE7271}" presName="bgRect" presStyleLbl="bgShp" presStyleIdx="1" presStyleCnt="3"/>
      <dgm:spPr/>
    </dgm:pt>
    <dgm:pt modelId="{F8BDA140-EB1C-4864-B1BC-7711369CBE5C}" type="pres">
      <dgm:prSet presAssocID="{6375DC5F-CA72-4264-837D-1941DFCE727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EF2C47DA-3537-4119-8DB5-D59DCD09F44B}" type="pres">
      <dgm:prSet presAssocID="{6375DC5F-CA72-4264-837D-1941DFCE7271}" presName="spaceRect" presStyleCnt="0"/>
      <dgm:spPr/>
    </dgm:pt>
    <dgm:pt modelId="{1E232BD9-754C-4CAF-8D2C-B095F8F75175}" type="pres">
      <dgm:prSet presAssocID="{6375DC5F-CA72-4264-837D-1941DFCE7271}" presName="parTx" presStyleLbl="revTx" presStyleIdx="1" presStyleCnt="3">
        <dgm:presLayoutVars>
          <dgm:chMax val="0"/>
          <dgm:chPref val="0"/>
        </dgm:presLayoutVars>
      </dgm:prSet>
      <dgm:spPr/>
    </dgm:pt>
    <dgm:pt modelId="{68FCAC63-D49D-47A2-982C-66AD8F83C0F7}" type="pres">
      <dgm:prSet presAssocID="{1B5468A9-BDA4-46D8-BE65-1F059860B395}" presName="sibTrans" presStyleCnt="0"/>
      <dgm:spPr/>
    </dgm:pt>
    <dgm:pt modelId="{8E9C0735-4EF3-4EAF-B455-68C634509680}" type="pres">
      <dgm:prSet presAssocID="{D7FB149E-E95C-46E9-AA42-48A29F8986A9}" presName="compNode" presStyleCnt="0"/>
      <dgm:spPr/>
    </dgm:pt>
    <dgm:pt modelId="{6300310D-1D03-46C4-8DA9-4B6A55D73B7B}" type="pres">
      <dgm:prSet presAssocID="{D7FB149E-E95C-46E9-AA42-48A29F8986A9}" presName="bgRect" presStyleLbl="bgShp" presStyleIdx="2" presStyleCnt="3"/>
      <dgm:spPr/>
    </dgm:pt>
    <dgm:pt modelId="{08CF480F-9471-4A75-BDAB-6A9109BB1173}" type="pres">
      <dgm:prSet presAssocID="{D7FB149E-E95C-46E9-AA42-48A29F8986A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FE06D901-5288-462E-88D5-E50DF777ABCD}" type="pres">
      <dgm:prSet presAssocID="{D7FB149E-E95C-46E9-AA42-48A29F8986A9}" presName="spaceRect" presStyleCnt="0"/>
      <dgm:spPr/>
    </dgm:pt>
    <dgm:pt modelId="{6E245953-C419-4A12-8D06-107259CE8545}" type="pres">
      <dgm:prSet presAssocID="{D7FB149E-E95C-46E9-AA42-48A29F8986A9}" presName="parTx" presStyleLbl="revTx" presStyleIdx="2" presStyleCnt="3">
        <dgm:presLayoutVars>
          <dgm:chMax val="0"/>
          <dgm:chPref val="0"/>
        </dgm:presLayoutVars>
      </dgm:prSet>
      <dgm:spPr/>
    </dgm:pt>
  </dgm:ptLst>
  <dgm:cxnLst>
    <dgm:cxn modelId="{F229F519-7B8A-46B6-86B8-1671D5FD7359}" type="presOf" srcId="{6375DC5F-CA72-4264-837D-1941DFCE7271}" destId="{1E232BD9-754C-4CAF-8D2C-B095F8F75175}" srcOrd="0" destOrd="0" presId="urn:microsoft.com/office/officeart/2018/2/layout/IconVerticalSolidList"/>
    <dgm:cxn modelId="{77808066-EB36-4E27-887D-40FC310228D5}" srcId="{C47180B3-C60E-49F4-A1BB-76DB82B0E194}" destId="{6375DC5F-CA72-4264-837D-1941DFCE7271}" srcOrd="1" destOrd="0" parTransId="{7F6931E6-173F-4D4E-8509-2646B8465543}" sibTransId="{1B5468A9-BDA4-46D8-BE65-1F059860B395}"/>
    <dgm:cxn modelId="{6E85F778-01FA-49A6-85B1-C91A16DEE722}" srcId="{C47180B3-C60E-49F4-A1BB-76DB82B0E194}" destId="{D7FB149E-E95C-46E9-AA42-48A29F8986A9}" srcOrd="2" destOrd="0" parTransId="{9F3059E4-C90C-4A1E-9B6B-7F65D81EB936}" sibTransId="{7CFC7E0A-85CD-4CFE-AC89-A3D3F6B21428}"/>
    <dgm:cxn modelId="{37067B90-0AE3-4D73-9771-682DCD73C493}" srcId="{C47180B3-C60E-49F4-A1BB-76DB82B0E194}" destId="{A5CD96B0-ED53-44D6-82C9-3FB3BA4D8B51}" srcOrd="0" destOrd="0" parTransId="{2FD16243-5C66-406B-9D7E-F8F787412253}" sibTransId="{EE633813-C0E9-4FAA-A43E-79404AA43594}"/>
    <dgm:cxn modelId="{63AE09A4-E856-41B3-9AF2-AFC89822D19B}" type="presOf" srcId="{C47180B3-C60E-49F4-A1BB-76DB82B0E194}" destId="{5E66CC74-3153-4494-B163-C2ADE3C9A9DA}" srcOrd="0" destOrd="0" presId="urn:microsoft.com/office/officeart/2018/2/layout/IconVerticalSolidList"/>
    <dgm:cxn modelId="{D22D9DE0-317B-4093-BB5B-73EB94F99A0E}" type="presOf" srcId="{A5CD96B0-ED53-44D6-82C9-3FB3BA4D8B51}" destId="{07E5BDC1-5EBA-47E8-A54F-1876F3263C51}" srcOrd="0" destOrd="0" presId="urn:microsoft.com/office/officeart/2018/2/layout/IconVerticalSolidList"/>
    <dgm:cxn modelId="{FDE896FC-CA62-40F2-A4C4-00596A0A4CAE}" type="presOf" srcId="{D7FB149E-E95C-46E9-AA42-48A29F8986A9}" destId="{6E245953-C419-4A12-8D06-107259CE8545}" srcOrd="0" destOrd="0" presId="urn:microsoft.com/office/officeart/2018/2/layout/IconVerticalSolidList"/>
    <dgm:cxn modelId="{8F63C8C6-06EE-4C2D-A44B-FB525F59C0C9}" type="presParOf" srcId="{5E66CC74-3153-4494-B163-C2ADE3C9A9DA}" destId="{812F58E0-A446-43FB-A16F-40A8343FA4EA}" srcOrd="0" destOrd="0" presId="urn:microsoft.com/office/officeart/2018/2/layout/IconVerticalSolidList"/>
    <dgm:cxn modelId="{54FE8543-45E2-4C1C-82FF-DE57868A6198}" type="presParOf" srcId="{812F58E0-A446-43FB-A16F-40A8343FA4EA}" destId="{D176468F-0C99-45F3-BD96-4F37FF2F9EBF}" srcOrd="0" destOrd="0" presId="urn:microsoft.com/office/officeart/2018/2/layout/IconVerticalSolidList"/>
    <dgm:cxn modelId="{24DACC75-050E-4CC1-B49A-7BC0A62D6CE2}" type="presParOf" srcId="{812F58E0-A446-43FB-A16F-40A8343FA4EA}" destId="{A64CF4DB-9CC3-4370-A03F-DFE11CE4457A}" srcOrd="1" destOrd="0" presId="urn:microsoft.com/office/officeart/2018/2/layout/IconVerticalSolidList"/>
    <dgm:cxn modelId="{DA2AD930-DBA0-4935-B887-8EB27BF87853}" type="presParOf" srcId="{812F58E0-A446-43FB-A16F-40A8343FA4EA}" destId="{41E3736A-0A19-42F0-BE28-34AE32F14F7B}" srcOrd="2" destOrd="0" presId="urn:microsoft.com/office/officeart/2018/2/layout/IconVerticalSolidList"/>
    <dgm:cxn modelId="{9D0E66BA-190D-4654-82A9-1FCBAD970699}" type="presParOf" srcId="{812F58E0-A446-43FB-A16F-40A8343FA4EA}" destId="{07E5BDC1-5EBA-47E8-A54F-1876F3263C51}" srcOrd="3" destOrd="0" presId="urn:microsoft.com/office/officeart/2018/2/layout/IconVerticalSolidList"/>
    <dgm:cxn modelId="{D2DFB65B-44BC-4A62-A3F1-802485027AA0}" type="presParOf" srcId="{5E66CC74-3153-4494-B163-C2ADE3C9A9DA}" destId="{1607A4C1-554E-4429-BDB2-49E641CF6F6F}" srcOrd="1" destOrd="0" presId="urn:microsoft.com/office/officeart/2018/2/layout/IconVerticalSolidList"/>
    <dgm:cxn modelId="{6194EDFA-B524-4A2B-ACA6-374A5091074C}" type="presParOf" srcId="{5E66CC74-3153-4494-B163-C2ADE3C9A9DA}" destId="{DB1D0BF3-BC9E-4232-AE07-830737EEC65C}" srcOrd="2" destOrd="0" presId="urn:microsoft.com/office/officeart/2018/2/layout/IconVerticalSolidList"/>
    <dgm:cxn modelId="{EB1BE3CA-66C7-4E65-A407-65B62651A8BD}" type="presParOf" srcId="{DB1D0BF3-BC9E-4232-AE07-830737EEC65C}" destId="{746A1C86-36FD-425B-8D75-FF2FADAB86CD}" srcOrd="0" destOrd="0" presId="urn:microsoft.com/office/officeart/2018/2/layout/IconVerticalSolidList"/>
    <dgm:cxn modelId="{3DEDFA3C-484A-4A5C-904D-2721DAD1FCF1}" type="presParOf" srcId="{DB1D0BF3-BC9E-4232-AE07-830737EEC65C}" destId="{F8BDA140-EB1C-4864-B1BC-7711369CBE5C}" srcOrd="1" destOrd="0" presId="urn:microsoft.com/office/officeart/2018/2/layout/IconVerticalSolidList"/>
    <dgm:cxn modelId="{BA464247-5DD6-4DDD-9179-002B023F5B0F}" type="presParOf" srcId="{DB1D0BF3-BC9E-4232-AE07-830737EEC65C}" destId="{EF2C47DA-3537-4119-8DB5-D59DCD09F44B}" srcOrd="2" destOrd="0" presId="urn:microsoft.com/office/officeart/2018/2/layout/IconVerticalSolidList"/>
    <dgm:cxn modelId="{8B7F33B5-894C-4437-AED1-0FEABF9CC614}" type="presParOf" srcId="{DB1D0BF3-BC9E-4232-AE07-830737EEC65C}" destId="{1E232BD9-754C-4CAF-8D2C-B095F8F75175}" srcOrd="3" destOrd="0" presId="urn:microsoft.com/office/officeart/2018/2/layout/IconVerticalSolidList"/>
    <dgm:cxn modelId="{FF0BDB2F-5ACB-4C61-AEE1-A924FB70C715}" type="presParOf" srcId="{5E66CC74-3153-4494-B163-C2ADE3C9A9DA}" destId="{68FCAC63-D49D-47A2-982C-66AD8F83C0F7}" srcOrd="3" destOrd="0" presId="urn:microsoft.com/office/officeart/2018/2/layout/IconVerticalSolidList"/>
    <dgm:cxn modelId="{EB930F01-3FF1-4406-AFB9-1A4C06D44BB0}" type="presParOf" srcId="{5E66CC74-3153-4494-B163-C2ADE3C9A9DA}" destId="{8E9C0735-4EF3-4EAF-B455-68C634509680}" srcOrd="4" destOrd="0" presId="urn:microsoft.com/office/officeart/2018/2/layout/IconVerticalSolidList"/>
    <dgm:cxn modelId="{0A231B60-CCF4-41B4-9C13-260C988A5EC4}" type="presParOf" srcId="{8E9C0735-4EF3-4EAF-B455-68C634509680}" destId="{6300310D-1D03-46C4-8DA9-4B6A55D73B7B}" srcOrd="0" destOrd="0" presId="urn:microsoft.com/office/officeart/2018/2/layout/IconVerticalSolidList"/>
    <dgm:cxn modelId="{F9078163-1C32-4B44-9FDE-BE73ABC81ADB}" type="presParOf" srcId="{8E9C0735-4EF3-4EAF-B455-68C634509680}" destId="{08CF480F-9471-4A75-BDAB-6A9109BB1173}" srcOrd="1" destOrd="0" presId="urn:microsoft.com/office/officeart/2018/2/layout/IconVerticalSolidList"/>
    <dgm:cxn modelId="{4250A4BA-72A1-44A9-8163-AC3EEDA624FD}" type="presParOf" srcId="{8E9C0735-4EF3-4EAF-B455-68C634509680}" destId="{FE06D901-5288-462E-88D5-E50DF777ABCD}" srcOrd="2" destOrd="0" presId="urn:microsoft.com/office/officeart/2018/2/layout/IconVerticalSolidList"/>
    <dgm:cxn modelId="{F625CE7E-442B-479D-8F1B-FEB2EA523409}" type="presParOf" srcId="{8E9C0735-4EF3-4EAF-B455-68C634509680}" destId="{6E245953-C419-4A12-8D06-107259CE854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94A321-034E-4018-924E-29AC616EEEB3}">
      <dsp:nvSpPr>
        <dsp:cNvPr id="0" name=""/>
        <dsp:cNvSpPr/>
      </dsp:nvSpPr>
      <dsp:spPr>
        <a:xfrm>
          <a:off x="1411918" y="486"/>
          <a:ext cx="5647673" cy="632582"/>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9581" tIns="160676" rIns="109581" bIns="160676" numCol="1" spcCol="1270" anchor="ctr" anchorCtr="0">
          <a:noAutofit/>
        </a:bodyPr>
        <a:lstStyle/>
        <a:p>
          <a:pPr marL="0" lvl="0" indent="0" algn="l" defTabSz="488950">
            <a:lnSpc>
              <a:spcPct val="90000"/>
            </a:lnSpc>
            <a:spcBef>
              <a:spcPct val="0"/>
            </a:spcBef>
            <a:spcAft>
              <a:spcPct val="35000"/>
            </a:spcAft>
            <a:buNone/>
          </a:pPr>
          <a:r>
            <a:rPr lang="en-US" sz="1100" kern="1200"/>
            <a:t>High Cost</a:t>
          </a:r>
        </a:p>
      </dsp:txBody>
      <dsp:txXfrm>
        <a:off x="1411918" y="486"/>
        <a:ext cx="5647673" cy="632582"/>
      </dsp:txXfrm>
    </dsp:sp>
    <dsp:sp modelId="{05C5C0CE-EA5B-46C5-9382-42783E0FE5B0}">
      <dsp:nvSpPr>
        <dsp:cNvPr id="0" name=""/>
        <dsp:cNvSpPr/>
      </dsp:nvSpPr>
      <dsp:spPr>
        <a:xfrm>
          <a:off x="0" y="486"/>
          <a:ext cx="1411918" cy="632582"/>
        </a:xfrm>
        <a:prstGeom prst="rect">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714" tIns="62485" rIns="74714" bIns="62485" numCol="1" spcCol="1270" anchor="ctr" anchorCtr="0">
          <a:noAutofit/>
        </a:bodyPr>
        <a:lstStyle/>
        <a:p>
          <a:pPr marL="0" lvl="0" indent="0" algn="ctr" defTabSz="622300">
            <a:lnSpc>
              <a:spcPct val="90000"/>
            </a:lnSpc>
            <a:spcBef>
              <a:spcPct val="0"/>
            </a:spcBef>
            <a:spcAft>
              <a:spcPct val="35000"/>
            </a:spcAft>
            <a:buNone/>
          </a:pPr>
          <a:r>
            <a:rPr lang="en-US" sz="1400" kern="1200"/>
            <a:t>Cost</a:t>
          </a:r>
        </a:p>
      </dsp:txBody>
      <dsp:txXfrm>
        <a:off x="0" y="486"/>
        <a:ext cx="1411918" cy="632582"/>
      </dsp:txXfrm>
    </dsp:sp>
    <dsp:sp modelId="{2D4568A0-3971-44E5-92D3-62A8936A6892}">
      <dsp:nvSpPr>
        <dsp:cNvPr id="0" name=""/>
        <dsp:cNvSpPr/>
      </dsp:nvSpPr>
      <dsp:spPr>
        <a:xfrm>
          <a:off x="1411918" y="671024"/>
          <a:ext cx="5647673" cy="632582"/>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9581" tIns="160676" rIns="109581" bIns="160676" numCol="1" spcCol="1270" anchor="ctr" anchorCtr="0">
          <a:noAutofit/>
        </a:bodyPr>
        <a:lstStyle/>
        <a:p>
          <a:pPr marL="0" lvl="0" indent="0" algn="l" defTabSz="488950">
            <a:lnSpc>
              <a:spcPct val="90000"/>
            </a:lnSpc>
            <a:spcBef>
              <a:spcPct val="0"/>
            </a:spcBef>
            <a:spcAft>
              <a:spcPct val="35000"/>
            </a:spcAft>
            <a:buNone/>
          </a:pPr>
          <a:r>
            <a:rPr lang="en-US" sz="1100" kern="1200"/>
            <a:t>Drug discovery and development is an expensive process due to the need for extensive research, clinical trials, and regulatory compliance.</a:t>
          </a:r>
        </a:p>
      </dsp:txBody>
      <dsp:txXfrm>
        <a:off x="1411918" y="671024"/>
        <a:ext cx="5647673" cy="632582"/>
      </dsp:txXfrm>
    </dsp:sp>
    <dsp:sp modelId="{CA1215A1-53D9-40DC-B309-AD8BC66E66E0}">
      <dsp:nvSpPr>
        <dsp:cNvPr id="0" name=""/>
        <dsp:cNvSpPr/>
      </dsp:nvSpPr>
      <dsp:spPr>
        <a:xfrm>
          <a:off x="0" y="671024"/>
          <a:ext cx="1411918" cy="632582"/>
        </a:xfrm>
        <a:prstGeom prst="rect">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714" tIns="62485" rIns="74714" bIns="62485" numCol="1" spcCol="1270" anchor="ctr" anchorCtr="0">
          <a:noAutofit/>
        </a:bodyPr>
        <a:lstStyle/>
        <a:p>
          <a:pPr marL="0" lvl="0" indent="0" algn="ctr" defTabSz="622300">
            <a:lnSpc>
              <a:spcPct val="90000"/>
            </a:lnSpc>
            <a:spcBef>
              <a:spcPct val="0"/>
            </a:spcBef>
            <a:spcAft>
              <a:spcPct val="35000"/>
            </a:spcAft>
            <a:buNone/>
          </a:pPr>
          <a:r>
            <a:rPr lang="en-US" sz="1400" kern="1200"/>
            <a:t>Drug</a:t>
          </a:r>
        </a:p>
      </dsp:txBody>
      <dsp:txXfrm>
        <a:off x="0" y="671024"/>
        <a:ext cx="1411918" cy="632582"/>
      </dsp:txXfrm>
    </dsp:sp>
    <dsp:sp modelId="{B212D259-62A3-4AB8-B1F0-E62AE5E3772D}">
      <dsp:nvSpPr>
        <dsp:cNvPr id="0" name=""/>
        <dsp:cNvSpPr/>
      </dsp:nvSpPr>
      <dsp:spPr>
        <a:xfrm>
          <a:off x="1411918" y="1341562"/>
          <a:ext cx="5647673" cy="632582"/>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9581" tIns="160676" rIns="109581" bIns="160676" numCol="1" spcCol="1270" anchor="ctr" anchorCtr="0">
          <a:noAutofit/>
        </a:bodyPr>
        <a:lstStyle/>
        <a:p>
          <a:pPr marL="0" lvl="0" indent="0" algn="l" defTabSz="488950">
            <a:lnSpc>
              <a:spcPct val="90000"/>
            </a:lnSpc>
            <a:spcBef>
              <a:spcPct val="0"/>
            </a:spcBef>
            <a:spcAft>
              <a:spcPct val="35000"/>
            </a:spcAft>
            <a:buNone/>
          </a:pPr>
          <a:r>
            <a:rPr lang="en-US" sz="1100" kern="1200"/>
            <a:t>AI can help optimize resources and identify potential drug candidates more efficiently, reducing costs.</a:t>
          </a:r>
        </a:p>
      </dsp:txBody>
      <dsp:txXfrm>
        <a:off x="1411918" y="1341562"/>
        <a:ext cx="5647673" cy="632582"/>
      </dsp:txXfrm>
    </dsp:sp>
    <dsp:sp modelId="{9CF22112-B316-47E2-A55F-C305DC06E7A2}">
      <dsp:nvSpPr>
        <dsp:cNvPr id="0" name=""/>
        <dsp:cNvSpPr/>
      </dsp:nvSpPr>
      <dsp:spPr>
        <a:xfrm>
          <a:off x="0" y="1341562"/>
          <a:ext cx="1411918" cy="632582"/>
        </a:xfrm>
        <a:prstGeom prst="rect">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714" tIns="62485" rIns="74714" bIns="62485" numCol="1" spcCol="1270" anchor="ctr" anchorCtr="0">
          <a:noAutofit/>
        </a:bodyPr>
        <a:lstStyle/>
        <a:p>
          <a:pPr marL="0" lvl="0" indent="0" algn="ctr" defTabSz="622300">
            <a:lnSpc>
              <a:spcPct val="90000"/>
            </a:lnSpc>
            <a:spcBef>
              <a:spcPct val="0"/>
            </a:spcBef>
            <a:spcAft>
              <a:spcPct val="35000"/>
            </a:spcAft>
            <a:buNone/>
          </a:pPr>
          <a:r>
            <a:rPr lang="en-US" sz="1400" kern="1200"/>
            <a:t>Help</a:t>
          </a:r>
        </a:p>
      </dsp:txBody>
      <dsp:txXfrm>
        <a:off x="0" y="1341562"/>
        <a:ext cx="1411918" cy="632582"/>
      </dsp:txXfrm>
    </dsp:sp>
    <dsp:sp modelId="{F4E83A4B-DF59-403D-AA32-C00C14657FDD}">
      <dsp:nvSpPr>
        <dsp:cNvPr id="0" name=""/>
        <dsp:cNvSpPr/>
      </dsp:nvSpPr>
      <dsp:spPr>
        <a:xfrm>
          <a:off x="1411918" y="2012099"/>
          <a:ext cx="5647673" cy="632582"/>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9581" tIns="160676" rIns="109581" bIns="160676" numCol="1" spcCol="1270" anchor="ctr" anchorCtr="0">
          <a:noAutofit/>
        </a:bodyPr>
        <a:lstStyle/>
        <a:p>
          <a:pPr marL="0" lvl="0" indent="0" algn="l" defTabSz="488950">
            <a:lnSpc>
              <a:spcPct val="90000"/>
            </a:lnSpc>
            <a:spcBef>
              <a:spcPct val="0"/>
            </a:spcBef>
            <a:spcAft>
              <a:spcPct val="35000"/>
            </a:spcAft>
            <a:buNone/>
          </a:pPr>
          <a:r>
            <a:rPr lang="en-US" sz="1100" kern="1200"/>
            <a:t>Time-Consuming</a:t>
          </a:r>
        </a:p>
      </dsp:txBody>
      <dsp:txXfrm>
        <a:off x="1411918" y="2012099"/>
        <a:ext cx="5647673" cy="632582"/>
      </dsp:txXfrm>
    </dsp:sp>
    <dsp:sp modelId="{DD8FE25B-59CA-480A-975B-D6EF90333F94}">
      <dsp:nvSpPr>
        <dsp:cNvPr id="0" name=""/>
        <dsp:cNvSpPr/>
      </dsp:nvSpPr>
      <dsp:spPr>
        <a:xfrm>
          <a:off x="0" y="2012099"/>
          <a:ext cx="1411918" cy="632582"/>
        </a:xfrm>
        <a:prstGeom prst="rect">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714" tIns="62485" rIns="74714" bIns="62485" numCol="1" spcCol="1270" anchor="ctr" anchorCtr="0">
          <a:noAutofit/>
        </a:bodyPr>
        <a:lstStyle/>
        <a:p>
          <a:pPr marL="0" lvl="0" indent="0" algn="ctr" defTabSz="622300">
            <a:lnSpc>
              <a:spcPct val="90000"/>
            </a:lnSpc>
            <a:spcBef>
              <a:spcPct val="0"/>
            </a:spcBef>
            <a:spcAft>
              <a:spcPct val="35000"/>
            </a:spcAft>
            <a:buNone/>
          </a:pPr>
          <a:r>
            <a:rPr lang="en-US" sz="1400" kern="1200"/>
            <a:t>Time</a:t>
          </a:r>
        </a:p>
      </dsp:txBody>
      <dsp:txXfrm>
        <a:off x="0" y="2012099"/>
        <a:ext cx="1411918" cy="632582"/>
      </dsp:txXfrm>
    </dsp:sp>
    <dsp:sp modelId="{FFD79A82-E0D3-4385-8237-E8FD68F8556A}">
      <dsp:nvSpPr>
        <dsp:cNvPr id="0" name=""/>
        <dsp:cNvSpPr/>
      </dsp:nvSpPr>
      <dsp:spPr>
        <a:xfrm>
          <a:off x="1411918" y="2682637"/>
          <a:ext cx="5647673" cy="632582"/>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9581" tIns="160676" rIns="109581" bIns="160676" numCol="1" spcCol="1270" anchor="ctr" anchorCtr="0">
          <a:noAutofit/>
        </a:bodyPr>
        <a:lstStyle/>
        <a:p>
          <a:pPr marL="0" lvl="0" indent="0" algn="l" defTabSz="488950">
            <a:lnSpc>
              <a:spcPct val="90000"/>
            </a:lnSpc>
            <a:spcBef>
              <a:spcPct val="0"/>
            </a:spcBef>
            <a:spcAft>
              <a:spcPct val="35000"/>
            </a:spcAft>
            <a:buNone/>
          </a:pPr>
          <a:r>
            <a:rPr lang="en-US" sz="1100" kern="1200"/>
            <a:t>The drug discovery process can take several years, from target identification to clinical trials.</a:t>
          </a:r>
        </a:p>
      </dsp:txBody>
      <dsp:txXfrm>
        <a:off x="1411918" y="2682637"/>
        <a:ext cx="5647673" cy="632582"/>
      </dsp:txXfrm>
    </dsp:sp>
    <dsp:sp modelId="{FE26697E-36EE-4087-B3EC-B486330D2446}">
      <dsp:nvSpPr>
        <dsp:cNvPr id="0" name=""/>
        <dsp:cNvSpPr/>
      </dsp:nvSpPr>
      <dsp:spPr>
        <a:xfrm>
          <a:off x="0" y="2682637"/>
          <a:ext cx="1411918" cy="632582"/>
        </a:xfrm>
        <a:prstGeom prst="rect">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714" tIns="62485" rIns="74714" bIns="62485" numCol="1" spcCol="1270" anchor="ctr" anchorCtr="0">
          <a:noAutofit/>
        </a:bodyPr>
        <a:lstStyle/>
        <a:p>
          <a:pPr marL="0" lvl="0" indent="0" algn="ctr" defTabSz="622300">
            <a:lnSpc>
              <a:spcPct val="90000"/>
            </a:lnSpc>
            <a:spcBef>
              <a:spcPct val="0"/>
            </a:spcBef>
            <a:spcAft>
              <a:spcPct val="35000"/>
            </a:spcAft>
            <a:buNone/>
          </a:pPr>
          <a:r>
            <a:rPr lang="en-US" sz="1400" kern="1200"/>
            <a:t>Take</a:t>
          </a:r>
        </a:p>
      </dsp:txBody>
      <dsp:txXfrm>
        <a:off x="0" y="2682637"/>
        <a:ext cx="1411918" cy="632582"/>
      </dsp:txXfrm>
    </dsp:sp>
    <dsp:sp modelId="{8FEC9CA3-D9AA-4E90-B3B9-B288D75CA58D}">
      <dsp:nvSpPr>
        <dsp:cNvPr id="0" name=""/>
        <dsp:cNvSpPr/>
      </dsp:nvSpPr>
      <dsp:spPr>
        <a:xfrm>
          <a:off x="1411918" y="3353175"/>
          <a:ext cx="5647673" cy="632582"/>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9581" tIns="160676" rIns="109581" bIns="160676" numCol="1" spcCol="1270" anchor="ctr" anchorCtr="0">
          <a:noAutofit/>
        </a:bodyPr>
        <a:lstStyle/>
        <a:p>
          <a:pPr marL="0" lvl="0" indent="0" algn="l" defTabSz="488950">
            <a:lnSpc>
              <a:spcPct val="90000"/>
            </a:lnSpc>
            <a:spcBef>
              <a:spcPct val="0"/>
            </a:spcBef>
            <a:spcAft>
              <a:spcPct val="35000"/>
            </a:spcAft>
            <a:buNone/>
          </a:pPr>
          <a:r>
            <a:rPr lang="en-US" sz="1100" kern="1200"/>
            <a:t>AI can accelerate this process by analyzing vast amounts of data and predicting the effectiveness of drug candidates, saving time.</a:t>
          </a:r>
        </a:p>
      </dsp:txBody>
      <dsp:txXfrm>
        <a:off x="1411918" y="3353175"/>
        <a:ext cx="5647673" cy="632582"/>
      </dsp:txXfrm>
    </dsp:sp>
    <dsp:sp modelId="{44BF225D-C010-47E7-80E9-A54B5F5ABEE0}">
      <dsp:nvSpPr>
        <dsp:cNvPr id="0" name=""/>
        <dsp:cNvSpPr/>
      </dsp:nvSpPr>
      <dsp:spPr>
        <a:xfrm>
          <a:off x="0" y="3353175"/>
          <a:ext cx="1411918" cy="632582"/>
        </a:xfrm>
        <a:prstGeom prst="rect">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714" tIns="62485" rIns="74714" bIns="62485" numCol="1" spcCol="1270" anchor="ctr" anchorCtr="0">
          <a:noAutofit/>
        </a:bodyPr>
        <a:lstStyle/>
        <a:p>
          <a:pPr marL="0" lvl="0" indent="0" algn="ctr" defTabSz="622300">
            <a:lnSpc>
              <a:spcPct val="90000"/>
            </a:lnSpc>
            <a:spcBef>
              <a:spcPct val="0"/>
            </a:spcBef>
            <a:spcAft>
              <a:spcPct val="35000"/>
            </a:spcAft>
            <a:buNone/>
          </a:pPr>
          <a:r>
            <a:rPr lang="en-US" sz="1400" kern="1200"/>
            <a:t>Accelerate</a:t>
          </a:r>
        </a:p>
      </dsp:txBody>
      <dsp:txXfrm>
        <a:off x="0" y="3353175"/>
        <a:ext cx="1411918" cy="6325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6468F-0C99-45F3-BD96-4F37FF2F9EBF}">
      <dsp:nvSpPr>
        <dsp:cNvPr id="0" name=""/>
        <dsp:cNvSpPr/>
      </dsp:nvSpPr>
      <dsp:spPr>
        <a:xfrm>
          <a:off x="0" y="448"/>
          <a:ext cx="10515600" cy="105001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4CF4DB-9CC3-4370-A03F-DFE11CE4457A}">
      <dsp:nvSpPr>
        <dsp:cNvPr id="0" name=""/>
        <dsp:cNvSpPr/>
      </dsp:nvSpPr>
      <dsp:spPr>
        <a:xfrm>
          <a:off x="317629" y="236701"/>
          <a:ext cx="577507" cy="577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E5BDC1-5EBA-47E8-A54F-1876F3263C51}">
      <dsp:nvSpPr>
        <dsp:cNvPr id="0" name=""/>
        <dsp:cNvSpPr/>
      </dsp:nvSpPr>
      <dsp:spPr>
        <a:xfrm>
          <a:off x="1212765" y="448"/>
          <a:ext cx="9302834" cy="1050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26" tIns="111126" rIns="111126" bIns="111126" numCol="1" spcCol="1270" anchor="ctr" anchorCtr="0">
          <a:noAutofit/>
        </a:bodyPr>
        <a:lstStyle/>
        <a:p>
          <a:pPr marL="0" lvl="0" indent="0" algn="l" defTabSz="711200">
            <a:lnSpc>
              <a:spcPct val="90000"/>
            </a:lnSpc>
            <a:spcBef>
              <a:spcPct val="0"/>
            </a:spcBef>
            <a:spcAft>
              <a:spcPct val="35000"/>
            </a:spcAft>
            <a:buNone/>
          </a:pPr>
          <a:r>
            <a:rPr lang="en-US" sz="1600" kern="1200"/>
            <a:t>In order to fully leverage the potential of AI in drug discovery,we should focus on two key tracks: strategic and operational. By strategically aligning their goals and implementing operational changes, these companies can maximize the benefits of AI in their R&amp;D processes.</a:t>
          </a:r>
        </a:p>
      </dsp:txBody>
      <dsp:txXfrm>
        <a:off x="1212765" y="448"/>
        <a:ext cx="9302834" cy="1050013"/>
      </dsp:txXfrm>
    </dsp:sp>
    <dsp:sp modelId="{746A1C86-36FD-425B-8D75-FF2FADAB86CD}">
      <dsp:nvSpPr>
        <dsp:cNvPr id="0" name=""/>
        <dsp:cNvSpPr/>
      </dsp:nvSpPr>
      <dsp:spPr>
        <a:xfrm>
          <a:off x="0" y="1312965"/>
          <a:ext cx="10515600" cy="105001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BDA140-EB1C-4864-B1BC-7711369CBE5C}">
      <dsp:nvSpPr>
        <dsp:cNvPr id="0" name=""/>
        <dsp:cNvSpPr/>
      </dsp:nvSpPr>
      <dsp:spPr>
        <a:xfrm>
          <a:off x="317629" y="1549218"/>
          <a:ext cx="577507" cy="577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232BD9-754C-4CAF-8D2C-B095F8F75175}">
      <dsp:nvSpPr>
        <dsp:cNvPr id="0" name=""/>
        <dsp:cNvSpPr/>
      </dsp:nvSpPr>
      <dsp:spPr>
        <a:xfrm>
          <a:off x="1212765" y="1312965"/>
          <a:ext cx="9302834" cy="1050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26" tIns="111126" rIns="111126" bIns="111126" numCol="1" spcCol="1270" anchor="ctr" anchorCtr="0">
          <a:noAutofit/>
        </a:bodyPr>
        <a:lstStyle/>
        <a:p>
          <a:pPr marL="0" lvl="0" indent="0" algn="l" defTabSz="711200">
            <a:lnSpc>
              <a:spcPct val="90000"/>
            </a:lnSpc>
            <a:spcBef>
              <a:spcPct val="0"/>
            </a:spcBef>
            <a:spcAft>
              <a:spcPct val="35000"/>
            </a:spcAft>
            <a:buNone/>
          </a:pPr>
          <a:r>
            <a:rPr lang="en-US" sz="1600" kern="1200"/>
            <a:t>Strategic Track : Investment in AI Research, Collaboration with AI Experts, Data Sharing and Collaboration, Regulatory Compliance , Long-Term Vision</a:t>
          </a:r>
        </a:p>
      </dsp:txBody>
      <dsp:txXfrm>
        <a:off x="1212765" y="1312965"/>
        <a:ext cx="9302834" cy="1050013"/>
      </dsp:txXfrm>
    </dsp:sp>
    <dsp:sp modelId="{6300310D-1D03-46C4-8DA9-4B6A55D73B7B}">
      <dsp:nvSpPr>
        <dsp:cNvPr id="0" name=""/>
        <dsp:cNvSpPr/>
      </dsp:nvSpPr>
      <dsp:spPr>
        <a:xfrm>
          <a:off x="0" y="2625481"/>
          <a:ext cx="10515600" cy="105001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CF480F-9471-4A75-BDAB-6A9109BB1173}">
      <dsp:nvSpPr>
        <dsp:cNvPr id="0" name=""/>
        <dsp:cNvSpPr/>
      </dsp:nvSpPr>
      <dsp:spPr>
        <a:xfrm>
          <a:off x="317629" y="2861734"/>
          <a:ext cx="577507" cy="577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245953-C419-4A12-8D06-107259CE8545}">
      <dsp:nvSpPr>
        <dsp:cNvPr id="0" name=""/>
        <dsp:cNvSpPr/>
      </dsp:nvSpPr>
      <dsp:spPr>
        <a:xfrm>
          <a:off x="1212765" y="2625481"/>
          <a:ext cx="9302834" cy="1050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26" tIns="111126" rIns="111126" bIns="111126" numCol="1" spcCol="1270" anchor="ctr" anchorCtr="0">
          <a:noAutofit/>
        </a:bodyPr>
        <a:lstStyle/>
        <a:p>
          <a:pPr marL="0" lvl="0" indent="0" algn="l" defTabSz="711200">
            <a:lnSpc>
              <a:spcPct val="90000"/>
            </a:lnSpc>
            <a:spcBef>
              <a:spcPct val="0"/>
            </a:spcBef>
            <a:spcAft>
              <a:spcPct val="35000"/>
            </a:spcAft>
            <a:buNone/>
          </a:pPr>
          <a:r>
            <a:rPr lang="en-US" sz="1600" kern="1200"/>
            <a:t>Operational Track : Data Management and Integration, AI Model Development , High-Performance Computing, Workflow Automation , Validation and Interpretation , Change Management </a:t>
          </a:r>
        </a:p>
      </dsp:txBody>
      <dsp:txXfrm>
        <a:off x="1212765" y="2625481"/>
        <a:ext cx="9302834" cy="1050013"/>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3/1/2024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1588769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206508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711298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2729973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297441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C45A11E-9896-BD8B-8CC6-A79C124D89BC}"/>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86022B-53D6-6CE0-2093-873FC64A5D34}"/>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D4BD8F-684C-A145-3376-9E69B0E5BEE5}"/>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7C1DA9-2A25-EE21-085B-8857DC1AD722}"/>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236BB3-E567-A8A9-5EC2-BCEF79CFCF06}"/>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A87C9F-C765-C63C-951E-70721DDACDC3}"/>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425665-0C9C-3899-9DB9-ED05D91E26E6}"/>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125"/>
            <a:ext cx="10330405" cy="1325563"/>
          </a:xfrm>
        </p:spPr>
        <p:txBody>
          <a:bodyPr anchor="b" anchorCtr="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137059"/>
            <a:ext cx="2816352" cy="3986246"/>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109014" y="2137059"/>
            <a:ext cx="7059592" cy="3986245"/>
          </a:xfrm>
        </p:spPr>
        <p:txBody>
          <a:bodyPr>
            <a:normAutofit/>
          </a:bodyPr>
          <a:lstStyle>
            <a:lvl1pPr marL="0" indent="0" algn="ctr">
              <a:buNone/>
              <a:defRPr lang="en-US" sz="2000" dirty="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7588714-FE55-FCEF-78C2-2A4D11ECD7FD}"/>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F6BF02-4CD8-261B-BE58-05677EB947E9}"/>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AF1F17-7A1F-BCA2-15C0-417928B4E78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0ADE0B-D150-E72B-EE9A-E5EFDBC6F01E}"/>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BCDD5A-A3C4-DF4F-74AD-CAF0F465BDA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430AE4-C878-DFAB-EDA5-36B97176DE7A}"/>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1487B2-0348-2FFC-03FB-6508B6FD36B3}"/>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2125262"/>
            <a:ext cx="10515600" cy="3675944"/>
          </a:xfrm>
        </p:spPr>
        <p:txBody>
          <a:bodyPr>
            <a:normAutofit/>
          </a:bodyPr>
          <a:lstStyle>
            <a:lvl1pPr marL="0" indent="0" algn="ctr">
              <a:buNone/>
              <a:defRPr sz="2000"/>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3/1/2024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3/1/2024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924186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789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DD9208B-0FD2-A7E3-5202-0F18392AE4F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4010E2-9C6F-C582-1E3A-F5D43D0FFBBC}"/>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D2B8AF-94DE-C211-EAE7-0971C111BEAD}"/>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47A2AC-F284-077E-9A14-EB7D1DE6274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E91F1F-5151-2442-2B89-CE0AB1178507}"/>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BD82AC-3C5B-819E-E0FF-157D74B840BC}"/>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299648-2E6E-FA0D-85E4-8884BE34A00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07BD0263-5D42-E696-F170-1F9CF5FF2A74}"/>
              </a:ext>
            </a:extLst>
          </p:cNvPr>
          <p:cNvSpPr>
            <a:spLocks noGrp="1"/>
          </p:cNvSpPr>
          <p:nvPr>
            <p:ph sz="half" idx="15" hasCustomPrompt="1"/>
          </p:nvPr>
        </p:nvSpPr>
        <p:spPr>
          <a:xfrm>
            <a:off x="838199" y="2078963"/>
            <a:ext cx="3435628" cy="4067492"/>
          </a:xfrm>
        </p:spPr>
        <p:txBody>
          <a:bodyPr>
            <a:normAutofit/>
          </a:bodyPr>
          <a:lstStyle>
            <a:lvl1pPr marL="457200" indent="-457200">
              <a:spcBef>
                <a:spcPts val="1000"/>
              </a:spcBef>
              <a:spcAft>
                <a:spcPts val="500"/>
              </a:spcAft>
              <a:buFont typeface="+mj-lt"/>
              <a:buAutoNum type="arabicPeriod"/>
              <a:defRPr sz="1800"/>
            </a:lvl1pPr>
            <a:lvl2pPr marL="914400" indent="-457200">
              <a:spcBef>
                <a:spcPts val="1000"/>
              </a:spcBef>
              <a:spcAft>
                <a:spcPts val="500"/>
              </a:spcAft>
              <a:buFont typeface="+mj-lt"/>
              <a:buAutoNum type="alphaLcPeriod"/>
              <a:defRPr sz="1800"/>
            </a:lvl2pPr>
            <a:lvl3pPr marL="1371600" indent="-457200">
              <a:spcBef>
                <a:spcPts val="1000"/>
              </a:spcBef>
              <a:spcAft>
                <a:spcPts val="500"/>
              </a:spcAft>
              <a:buFont typeface="+mj-lt"/>
              <a:buAutoNum type="arabicParenR"/>
              <a:defRPr sz="1800"/>
            </a:lvl3pPr>
            <a:lvl4pPr marL="1828800" indent="-457200">
              <a:spcBef>
                <a:spcPts val="1000"/>
              </a:spcBef>
              <a:spcAft>
                <a:spcPts val="500"/>
              </a:spcAft>
              <a:buFont typeface="+mj-lt"/>
              <a:buAutoNum type="alphaLcParenR"/>
              <a:defRPr sz="1800"/>
            </a:lvl4pPr>
            <a:lvl5pPr marL="2228850" indent="-457200">
              <a:spcBef>
                <a:spcPts val="1000"/>
              </a:spcBef>
              <a:spcAft>
                <a:spcPts val="500"/>
              </a:spcAft>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1BEE7174-135F-6F9F-11B9-3C3F2F9CDEAA}"/>
              </a:ext>
            </a:extLst>
          </p:cNvPr>
          <p:cNvSpPr>
            <a:spLocks noGrp="1"/>
          </p:cNvSpPr>
          <p:nvPr>
            <p:ph sz="half" idx="14" hasCustomPrompt="1"/>
          </p:nvPr>
        </p:nvSpPr>
        <p:spPr>
          <a:xfrm>
            <a:off x="4965539" y="2087315"/>
            <a:ext cx="6007261" cy="4067492"/>
          </a:xfrm>
        </p:spPr>
        <p:txBody>
          <a:bodyPr>
            <a:normAutofit/>
          </a:bodyPr>
          <a:lstStyle>
            <a:lvl1pPr marL="0" indent="0">
              <a:spcBef>
                <a:spcPts val="1000"/>
              </a:spcBef>
              <a:spcAft>
                <a:spcPts val="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4543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3/1/2024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9" r:id="rId4"/>
    <p:sldLayoutId id="2147483650" r:id="rId5"/>
    <p:sldLayoutId id="2147483649" r:id="rId6"/>
    <p:sldLayoutId id="2147483662" r:id="rId7"/>
    <p:sldLayoutId id="2147483663" r:id="rId8"/>
    <p:sldLayoutId id="2147483652" r:id="rId9"/>
    <p:sldLayoutId id="2147483666" r:id="rId10"/>
    <p:sldLayoutId id="2147483664" r:id="rId11"/>
    <p:sldLayoutId id="2147483665" r:id="rId12"/>
    <p:sldLayoutId id="2147483661" r:id="rId13"/>
  </p:sldLayoutIdLst>
  <p:txStyles>
    <p:titleStyle>
      <a:lvl1pPr algn="l" defTabSz="914400" rtl="0" eaLnBrk="1" latinLnBrk="0" hangingPunct="1">
        <a:lnSpc>
          <a:spcPct val="90000"/>
        </a:lnSpc>
        <a:spcBef>
          <a:spcPct val="0"/>
        </a:spcBef>
        <a:buNone/>
        <a:defRPr sz="4000" i="1" kern="1200" cap="all" baseline="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857468" y="486137"/>
            <a:ext cx="5427584" cy="3599727"/>
          </a:xfrm>
        </p:spPr>
        <p:txBody>
          <a:bodyPr anchor="b">
            <a:normAutofit/>
          </a:bodyPr>
          <a:lstStyle/>
          <a:p>
            <a:r>
              <a:rPr lang="en-US" b="1" dirty="0"/>
              <a:t>Accelerate Drug Discovery using ai model</a:t>
            </a:r>
          </a:p>
        </p:txBody>
      </p:sp>
      <p:pic>
        <p:nvPicPr>
          <p:cNvPr id="6" name="Picture Placeholder 5" descr="A black and white molecule model&#10;&#10;Description automatically generated">
            <a:extLst>
              <a:ext uri="{FF2B5EF4-FFF2-40B4-BE49-F238E27FC236}">
                <a16:creationId xmlns:a16="http://schemas.microsoft.com/office/drawing/2014/main" id="{F9B9CA6B-007D-F70D-3125-BA42625DCB21}"/>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1192" r="1189" b="-3"/>
          <a:stretch/>
        </p:blipFill>
        <p:spPr bwMode="auto">
          <a:xfrm>
            <a:off x="5624774" y="-6713"/>
            <a:ext cx="6578801" cy="6894576"/>
          </a:xfrm>
          <a:prstGeom prst="rect">
            <a:avLst/>
          </a:prstGeom>
          <a:solidFill>
            <a:schemeClr val="accent1"/>
          </a:solid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899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108027" y="830317"/>
            <a:ext cx="6369269" cy="4765389"/>
          </a:xfrm>
          <a:noFill/>
        </p:spPr>
        <p:txBody>
          <a:bodyPr anchor="ctr">
            <a:normAutofit/>
          </a:bodyPr>
          <a:lstStyle/>
          <a:p>
            <a:r>
              <a:rPr lang="en-US" sz="2400" b="1" dirty="0"/>
              <a:t>Introduction to AI in Drug Discovery</a:t>
            </a:r>
          </a:p>
          <a:p>
            <a:r>
              <a:rPr lang="en-US" sz="2400" b="1" dirty="0"/>
              <a:t>The Transformative Potential of AI</a:t>
            </a:r>
          </a:p>
          <a:p>
            <a:r>
              <a:rPr lang="en-US" sz="2400" b="1" dirty="0"/>
              <a:t>Challenges in Drug Discovery</a:t>
            </a:r>
          </a:p>
          <a:p>
            <a:r>
              <a:rPr lang="en-US" sz="2400" b="1" dirty="0"/>
              <a:t>The AI-First Model</a:t>
            </a:r>
          </a:p>
          <a:p>
            <a:r>
              <a:rPr lang="en-US" sz="2400" b="1" dirty="0"/>
              <a:t>A Roadmap </a:t>
            </a:r>
          </a:p>
          <a:p>
            <a:r>
              <a:rPr lang="en-US" sz="2400" b="1" dirty="0"/>
              <a:t>Conclusion</a:t>
            </a:r>
            <a:endParaRPr lang="en-US" b="1" dirty="0"/>
          </a:p>
        </p:txBody>
      </p:sp>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838199" y="365125"/>
            <a:ext cx="6645965" cy="1325563"/>
          </a:xfrm>
        </p:spPr>
        <p:txBody>
          <a:bodyPr anchor="b">
            <a:normAutofit/>
          </a:bodyPr>
          <a:lstStyle/>
          <a:p>
            <a:r>
              <a:rPr lang="en-US" sz="2800" b="1"/>
              <a:t>Introduction to AI in Drug Discovery</a:t>
            </a:r>
            <a:br>
              <a:rPr lang="en-US" sz="2800" b="1"/>
            </a:br>
            <a:endParaRPr lang="en-US" sz="2800"/>
          </a:p>
        </p:txBody>
      </p:sp>
      <p:sp>
        <p:nvSpPr>
          <p:cNvPr id="3" name="Subtitle 2">
            <a:extLst>
              <a:ext uri="{FF2B5EF4-FFF2-40B4-BE49-F238E27FC236}">
                <a16:creationId xmlns:a16="http://schemas.microsoft.com/office/drawing/2014/main" id="{72446868-83F0-CEEF-5E60-6D55C93B523F}"/>
              </a:ext>
            </a:extLst>
          </p:cNvPr>
          <p:cNvSpPr>
            <a:spLocks noGrp="1"/>
          </p:cNvSpPr>
          <p:nvPr>
            <p:ph sz="half" idx="1"/>
          </p:nvPr>
        </p:nvSpPr>
        <p:spPr>
          <a:xfrm>
            <a:off x="838201" y="2055813"/>
            <a:ext cx="5781261" cy="4067492"/>
          </a:xfrm>
        </p:spPr>
        <p:txBody>
          <a:bodyPr>
            <a:normAutofit/>
          </a:bodyPr>
          <a:lstStyle/>
          <a:p>
            <a:r>
              <a:rPr lang="en-US"/>
              <a:t>AI has the potential to revolutionize drug discovery by leveraging machine learning algorithms and big data analytics to accelerate the process of identifying and developing new therapeutics.</a:t>
            </a:r>
          </a:p>
          <a:p>
            <a:r>
              <a:rPr lang="en-US">
                <a:effectLst/>
              </a:rPr>
              <a:t>Impact on the Pharmaceutical Industry</a:t>
            </a:r>
            <a:endParaRPr lang="en-US"/>
          </a:p>
          <a:p>
            <a:pPr>
              <a:buFont typeface="Arial" panose="020B0604020202020204" pitchFamily="34" charset="0"/>
              <a:buChar char="•"/>
            </a:pPr>
            <a:r>
              <a:rPr lang="en-US">
                <a:effectLst/>
              </a:rPr>
              <a:t>AI can significantly reduce the time and cost involved in drug discovery, enabling pharmaceutical companies to bring new treatments to market faster and more efficiently.</a:t>
            </a:r>
          </a:p>
          <a:p>
            <a:pPr>
              <a:buFont typeface="Arial" panose="020B0604020202020204" pitchFamily="34" charset="0"/>
              <a:buChar char="•"/>
            </a:pPr>
            <a:r>
              <a:rPr lang="en-US">
                <a:effectLst/>
              </a:rPr>
              <a:t>It can also improve the accuracy and precision of drug design, leading to more effective and targeted therapies.</a:t>
            </a:r>
          </a:p>
          <a:p>
            <a:endParaRPr lang="en-US" dirty="0"/>
          </a:p>
        </p:txBody>
      </p:sp>
      <p:pic>
        <p:nvPicPr>
          <p:cNvPr id="7" name="Picture Placeholder 6" descr="A close-up of a molecule&#10;&#10;Description automatically generated">
            <a:extLst>
              <a:ext uri="{FF2B5EF4-FFF2-40B4-BE49-F238E27FC236}">
                <a16:creationId xmlns:a16="http://schemas.microsoft.com/office/drawing/2014/main" id="{369AEDF4-A6EB-9A49-DBC9-E75D3877262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9211" r="33608" b="1"/>
          <a:stretch/>
        </p:blipFill>
        <p:spPr>
          <a:xfrm>
            <a:off x="7566991" y="-22860"/>
            <a:ext cx="4625008" cy="6903720"/>
          </a:xfrm>
          <a:noFill/>
        </p:spPr>
      </p:pic>
    </p:spTree>
    <p:extLst>
      <p:ext uri="{BB962C8B-B14F-4D97-AF65-F5344CB8AC3E}">
        <p14:creationId xmlns:p14="http://schemas.microsoft.com/office/powerpoint/2010/main" val="424203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125"/>
            <a:ext cx="10515600" cy="1325563"/>
          </a:xfrm>
        </p:spPr>
        <p:txBody>
          <a:bodyPr anchor="b">
            <a:normAutofit/>
          </a:bodyPr>
          <a:lstStyle/>
          <a:p>
            <a:r>
              <a:rPr lang="en-US" b="1"/>
              <a:t>The Transformative Potential of AI</a:t>
            </a:r>
            <a:br>
              <a:rPr lang="en-US" b="1"/>
            </a:br>
            <a:endParaRPr lang="en-US" dirty="0"/>
          </a:p>
        </p:txBody>
      </p:sp>
      <p:pic>
        <p:nvPicPr>
          <p:cNvPr id="15" name="Content Placeholder 14" descr="A diagram of a business&#10;&#10;Description automatically generated with medium confidence">
            <a:extLst>
              <a:ext uri="{FF2B5EF4-FFF2-40B4-BE49-F238E27FC236}">
                <a16:creationId xmlns:a16="http://schemas.microsoft.com/office/drawing/2014/main" id="{15AE0B98-F76D-5283-EF0B-D8A35833A598}"/>
              </a:ext>
            </a:extLst>
          </p:cNvPr>
          <p:cNvPicPr>
            <a:picLocks noGrp="1" noChangeAspect="1"/>
          </p:cNvPicPr>
          <p:nvPr>
            <p:ph sz="half" idx="14"/>
          </p:nvPr>
        </p:nvPicPr>
        <p:blipFill>
          <a:blip r:embed="rId3">
            <a:extLst>
              <a:ext uri="{28A0092B-C50C-407E-A947-70E740481C1C}">
                <a14:useLocalDpi xmlns:a14="http://schemas.microsoft.com/office/drawing/2010/main" val="0"/>
              </a:ext>
            </a:extLst>
          </a:blip>
          <a:stretch>
            <a:fillRect/>
          </a:stretch>
        </p:blipFill>
        <p:spPr>
          <a:xfrm>
            <a:off x="838200" y="3003118"/>
            <a:ext cx="6974711" cy="2266781"/>
          </a:xfrm>
          <a:noFill/>
        </p:spPr>
      </p:pic>
      <p:sp>
        <p:nvSpPr>
          <p:cNvPr id="4" name="Content Placeholder 3">
            <a:extLst>
              <a:ext uri="{FF2B5EF4-FFF2-40B4-BE49-F238E27FC236}">
                <a16:creationId xmlns:a16="http://schemas.microsoft.com/office/drawing/2014/main" id="{ACFBB810-3430-2C29-1AA0-9744AA0A1AA3}"/>
              </a:ext>
            </a:extLst>
          </p:cNvPr>
          <p:cNvSpPr>
            <a:spLocks noGrp="1"/>
          </p:cNvSpPr>
          <p:nvPr>
            <p:ph sz="half" idx="2"/>
          </p:nvPr>
        </p:nvSpPr>
        <p:spPr>
          <a:xfrm>
            <a:off x="7917085" y="1987670"/>
            <a:ext cx="3436716" cy="4297680"/>
          </a:xfrm>
        </p:spPr>
        <p:txBody>
          <a:bodyPr>
            <a:normAutofit/>
          </a:bodyPr>
          <a:lstStyle/>
          <a:p>
            <a:r>
              <a:rPr lang="en-US" dirty="0"/>
              <a:t>AI has the potential to revolutionize the field of drug discovery, offering new opportunities and advancements in the development of life-saving medications. By leveraging AI technologies, pharmaceutical companies can access new biology, improve or develop novel chemistry, increase success rates, and expedite the discovery process.</a:t>
            </a:r>
          </a:p>
        </p:txBody>
      </p:sp>
      <p:sp>
        <p:nvSpPr>
          <p:cNvPr id="13" name="Rectangle 4">
            <a:extLst>
              <a:ext uri="{FF2B5EF4-FFF2-40B4-BE49-F238E27FC236}">
                <a16:creationId xmlns:a16="http://schemas.microsoft.com/office/drawing/2014/main" id="{7A02965A-46AB-1B55-A77A-2389C1C5F78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37402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125"/>
            <a:ext cx="10330405" cy="1325563"/>
          </a:xfrm>
        </p:spPr>
        <p:txBody>
          <a:bodyPr anchor="b">
            <a:normAutofit/>
          </a:bodyPr>
          <a:lstStyle/>
          <a:p>
            <a:r>
              <a:rPr lang="en-US" b="1"/>
              <a:t>Challenges in Drug Discovery</a:t>
            </a:r>
            <a:br>
              <a:rPr lang="en-US" b="1"/>
            </a:br>
            <a:endParaRPr lang="en-US" dirty="0"/>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sz="half" idx="1"/>
          </p:nvPr>
        </p:nvSpPr>
        <p:spPr>
          <a:xfrm>
            <a:off x="838200" y="2137059"/>
            <a:ext cx="2816352" cy="3986246"/>
          </a:xfrm>
        </p:spPr>
        <p:txBody>
          <a:bodyPr>
            <a:normAutofit/>
          </a:bodyPr>
          <a:lstStyle/>
          <a:p>
            <a:r>
              <a:rPr lang="en-US" sz="1100" b="1">
                <a:effectLst/>
              </a:rPr>
              <a:t>Limited Success</a:t>
            </a:r>
            <a:endParaRPr lang="en-US" sz="1100" b="1"/>
          </a:p>
          <a:p>
            <a:pPr>
              <a:buFont typeface="Arial" panose="020B0604020202020204" pitchFamily="34" charset="0"/>
              <a:buChar char="•"/>
            </a:pPr>
            <a:r>
              <a:rPr lang="en-US" sz="1100">
                <a:effectLst/>
              </a:rPr>
              <a:t>Despite significant investments, the success rate of drug discovery is relatively low.</a:t>
            </a:r>
          </a:p>
          <a:p>
            <a:pPr>
              <a:buFont typeface="Arial" panose="020B0604020202020204" pitchFamily="34" charset="0"/>
              <a:buChar char="•"/>
            </a:pPr>
            <a:r>
              <a:rPr lang="en-US" sz="1100">
                <a:effectLst/>
              </a:rPr>
              <a:t>AI can improve success rates by analyzing complex biological data and identifying potential drug targets with higher precision.</a:t>
            </a:r>
          </a:p>
          <a:p>
            <a:r>
              <a:rPr lang="en-US" sz="1100" b="1">
                <a:effectLst/>
              </a:rPr>
              <a:t>Data Complexity</a:t>
            </a:r>
            <a:endParaRPr lang="en-US" sz="1100" b="1"/>
          </a:p>
          <a:p>
            <a:pPr>
              <a:buFont typeface="Arial" panose="020B0604020202020204" pitchFamily="34" charset="0"/>
              <a:buChar char="•"/>
            </a:pPr>
            <a:r>
              <a:rPr lang="en-US" sz="1100">
                <a:effectLst/>
              </a:rPr>
              <a:t>Drug discovery involves analyzing complex biological data, including genomics, proteomics, and chemical structures.</a:t>
            </a:r>
          </a:p>
          <a:p>
            <a:pPr>
              <a:buFont typeface="Arial" panose="020B0604020202020204" pitchFamily="34" charset="0"/>
              <a:buChar char="•"/>
            </a:pPr>
            <a:r>
              <a:rPr lang="en-US" sz="1100">
                <a:effectLst/>
              </a:rPr>
              <a:t>AI can handle and interpret this data more effectively, enabling researchers to make informed decisions.</a:t>
            </a:r>
          </a:p>
          <a:p>
            <a:endParaRPr lang="en-US" sz="1100"/>
          </a:p>
        </p:txBody>
      </p:sp>
      <p:graphicFrame>
        <p:nvGraphicFramePr>
          <p:cNvPr id="16" name="Content Placeholder 3">
            <a:extLst>
              <a:ext uri="{FF2B5EF4-FFF2-40B4-BE49-F238E27FC236}">
                <a16:creationId xmlns:a16="http://schemas.microsoft.com/office/drawing/2014/main" id="{C2526C13-ACC0-3E7B-B595-23FE79B19E39}"/>
              </a:ext>
            </a:extLst>
          </p:cNvPr>
          <p:cNvGraphicFramePr>
            <a:graphicFrameLocks noGrp="1"/>
          </p:cNvGraphicFramePr>
          <p:nvPr>
            <p:ph type="tbl" sz="quarter" idx="13"/>
            <p:extLst>
              <p:ext uri="{D42A27DB-BD31-4B8C-83A1-F6EECF244321}">
                <p14:modId xmlns:p14="http://schemas.microsoft.com/office/powerpoint/2010/main" val="2955916643"/>
              </p:ext>
            </p:extLst>
          </p:nvPr>
        </p:nvGraphicFramePr>
        <p:xfrm>
          <a:off x="4109014" y="2137059"/>
          <a:ext cx="7059592" cy="3986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960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200" y="365125"/>
            <a:ext cx="10515600" cy="1325563"/>
          </a:xfrm>
        </p:spPr>
        <p:txBody>
          <a:bodyPr anchor="b">
            <a:normAutofit/>
          </a:bodyPr>
          <a:lstStyle/>
          <a:p>
            <a:r>
              <a:rPr lang="en-US" b="1"/>
              <a:t>The AI-First Model</a:t>
            </a:r>
            <a:endParaRPr lang="en-US" dirty="0"/>
          </a:p>
        </p:txBody>
      </p:sp>
      <p:sp>
        <p:nvSpPr>
          <p:cNvPr id="16" name="Content Placeholder 2">
            <a:extLst>
              <a:ext uri="{FF2B5EF4-FFF2-40B4-BE49-F238E27FC236}">
                <a16:creationId xmlns:a16="http://schemas.microsoft.com/office/drawing/2014/main" id="{ECC8AA23-D8D0-93BE-5C5F-103A750B0D2F}"/>
              </a:ext>
            </a:extLst>
          </p:cNvPr>
          <p:cNvSpPr>
            <a:spLocks noGrp="1"/>
          </p:cNvSpPr>
          <p:nvPr>
            <p:ph sz="half" idx="14"/>
          </p:nvPr>
        </p:nvSpPr>
        <p:spPr>
          <a:xfrm>
            <a:off x="838200" y="1728953"/>
            <a:ext cx="10250214" cy="4556396"/>
          </a:xfrm>
        </p:spPr>
        <p:txBody>
          <a:bodyPr vert="horz" lIns="91440" tIns="45720" rIns="91440" bIns="45720" rtlCol="0">
            <a:normAutofit/>
          </a:bodyPr>
          <a:lstStyle/>
          <a:p>
            <a:r>
              <a:rPr lang="en-US" sz="1300" dirty="0"/>
              <a:t>Pharmaceutical companies are increasingly recognizing the transformative potential of AI in drug discovery and are looking to adopt AI in their R&amp;D processes. Here is a roadmap for pharma companies to successfully integrate AI into their operations:</a:t>
            </a:r>
          </a:p>
          <a:p>
            <a:r>
              <a:rPr lang="en-US" sz="1300" b="1" dirty="0">
                <a:effectLst/>
              </a:rPr>
              <a:t>Develop AI Vision and Strategy</a:t>
            </a:r>
            <a:endParaRPr lang="en-US" sz="1300" b="1" dirty="0"/>
          </a:p>
          <a:p>
            <a:r>
              <a:rPr lang="en-US" sz="1300" dirty="0">
                <a:effectLst/>
              </a:rPr>
              <a:t>Pharma companies should start by defining their AI vision and strategy. This involves identifying the areas where AI can have the most impact and aligning AI initiatives with overall business goals. It is important to have a clear roadmap and set realistic expectations for the integration of AI.</a:t>
            </a:r>
            <a:endParaRPr lang="en-US" sz="1300" dirty="0"/>
          </a:p>
          <a:p>
            <a:r>
              <a:rPr lang="en-US" sz="1300" b="1" dirty="0">
                <a:effectLst/>
              </a:rPr>
              <a:t>Invest in Data and Technology</a:t>
            </a:r>
            <a:endParaRPr lang="en-US" sz="1300" b="1" dirty="0"/>
          </a:p>
          <a:p>
            <a:r>
              <a:rPr lang="en-US" sz="1300" dirty="0">
                <a:effectLst/>
              </a:rPr>
              <a:t>To effectively leverage AI in drug discovery, pharma companies need to invest in data and technology infrastructure. This includes acquiring and cleaning large datasets, implementing robust data management systems, and developing AI algorithms and models. It is crucial to have a strong data foundation to train AI models and generate meaningful insights.</a:t>
            </a:r>
            <a:endParaRPr lang="en-US" sz="1300" dirty="0"/>
          </a:p>
          <a:p>
            <a:r>
              <a:rPr lang="en-US" sz="1300" b="1" dirty="0">
                <a:effectLst/>
              </a:rPr>
              <a:t>Form External AI Partnerships</a:t>
            </a:r>
            <a:endParaRPr lang="en-US" sz="1300" b="1" dirty="0"/>
          </a:p>
          <a:p>
            <a:r>
              <a:rPr lang="en-US" sz="1300" dirty="0">
                <a:effectLst/>
              </a:rPr>
              <a:t>Pharma companies can benefit from forming partnerships with external AI experts and organizations. Collaborating with AI startups, research institutions, and technology companies can provide access to cutting-edge AI technologies, expertise, and resources. These partnerships can accelerate the adoption of AI in drug discovery and enhance the overall R&amp;D capabilities of pharma companies.</a:t>
            </a:r>
            <a:endParaRPr lang="en-US" sz="1300" dirty="0"/>
          </a:p>
          <a:p>
            <a:endParaRPr lang="en-US" sz="1300" dirty="0"/>
          </a:p>
        </p:txBody>
      </p:sp>
    </p:spTree>
    <p:extLst>
      <p:ext uri="{BB962C8B-B14F-4D97-AF65-F5344CB8AC3E}">
        <p14:creationId xmlns:p14="http://schemas.microsoft.com/office/powerpoint/2010/main" val="273724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838200" y="365125"/>
            <a:ext cx="10515600" cy="1325563"/>
          </a:xfrm>
        </p:spPr>
        <p:txBody>
          <a:bodyPr anchor="b">
            <a:normAutofit/>
          </a:bodyPr>
          <a:lstStyle/>
          <a:p>
            <a:r>
              <a:rPr lang="en-US" b="1"/>
              <a:t>A Roadmap </a:t>
            </a:r>
            <a:br>
              <a:rPr lang="en-US" b="1"/>
            </a:br>
            <a:endParaRPr lang="en-US" dirty="0"/>
          </a:p>
        </p:txBody>
      </p:sp>
      <p:graphicFrame>
        <p:nvGraphicFramePr>
          <p:cNvPr id="12" name="Content Placeholder 7">
            <a:extLst>
              <a:ext uri="{FF2B5EF4-FFF2-40B4-BE49-F238E27FC236}">
                <a16:creationId xmlns:a16="http://schemas.microsoft.com/office/drawing/2014/main" id="{0F2BBD03-D191-ECFC-2B5B-BF754C2074E7}"/>
              </a:ext>
            </a:extLst>
          </p:cNvPr>
          <p:cNvGraphicFramePr>
            <a:graphicFrameLocks noGrp="1"/>
          </p:cNvGraphicFramePr>
          <p:nvPr>
            <p:ph type="tbl" sz="quarter" idx="13"/>
            <p:extLst>
              <p:ext uri="{D42A27DB-BD31-4B8C-83A1-F6EECF244321}">
                <p14:modId xmlns:p14="http://schemas.microsoft.com/office/powerpoint/2010/main" val="3718937948"/>
              </p:ext>
            </p:extLst>
          </p:nvPr>
        </p:nvGraphicFramePr>
        <p:xfrm>
          <a:off x="838199" y="2125262"/>
          <a:ext cx="10515600" cy="3675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9977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38200" y="509286"/>
            <a:ext cx="3200400" cy="5617193"/>
          </a:xfrm>
        </p:spPr>
        <p:txBody>
          <a:bodyPr anchor="ctr">
            <a:normAutofit/>
          </a:bodyPr>
          <a:lstStyle/>
          <a:p>
            <a:r>
              <a:rPr lang="en-US" sz="3400" b="1"/>
              <a:t>Conclusion</a:t>
            </a:r>
            <a:br>
              <a:rPr lang="en-US" sz="3400" b="1"/>
            </a:br>
            <a:endParaRPr lang="en-US" sz="3400"/>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idx="1"/>
          </p:nvPr>
        </p:nvSpPr>
        <p:spPr>
          <a:xfrm>
            <a:off x="5023412" y="509286"/>
            <a:ext cx="4328932" cy="5617194"/>
          </a:xfrm>
        </p:spPr>
        <p:txBody>
          <a:bodyPr vert="horz" lIns="91440" tIns="45720" rIns="91440" bIns="45720" rtlCol="0" anchor="ctr">
            <a:normAutofit/>
          </a:bodyPr>
          <a:lstStyle/>
          <a:p>
            <a:pPr>
              <a:lnSpc>
                <a:spcPct val="140000"/>
              </a:lnSpc>
            </a:pPr>
            <a:r>
              <a:rPr lang="en-US" sz="1500" b="1">
                <a:effectLst/>
              </a:rPr>
              <a:t>Addressing Challenges</a:t>
            </a:r>
            <a:endParaRPr lang="en-US" sz="1500" b="1"/>
          </a:p>
          <a:p>
            <a:pPr>
              <a:lnSpc>
                <a:spcPct val="140000"/>
              </a:lnSpc>
            </a:pPr>
            <a:r>
              <a:rPr lang="en-US" sz="1500">
                <a:effectLst/>
              </a:rPr>
              <a:t>AI can help overcome the challenges in drug discovery such as high costs, long development timelines, and low success rates.</a:t>
            </a:r>
            <a:endParaRPr lang="en-US" sz="1500"/>
          </a:p>
          <a:p>
            <a:pPr>
              <a:lnSpc>
                <a:spcPct val="140000"/>
              </a:lnSpc>
            </a:pPr>
            <a:r>
              <a:rPr lang="en-US" sz="1500" b="1">
                <a:effectLst/>
              </a:rPr>
              <a:t>Enabling New Applications</a:t>
            </a:r>
            <a:endParaRPr lang="en-US" sz="1500" b="1"/>
          </a:p>
          <a:p>
            <a:pPr>
              <a:lnSpc>
                <a:spcPct val="140000"/>
              </a:lnSpc>
            </a:pPr>
            <a:r>
              <a:rPr lang="en-US" sz="1500">
                <a:effectLst/>
              </a:rPr>
              <a:t>AI enables the exploration of new drug targets, the identification of potential drug candidates, and the optimization of drug properties.</a:t>
            </a:r>
            <a:endParaRPr lang="en-US" sz="1500"/>
          </a:p>
          <a:p>
            <a:pPr>
              <a:lnSpc>
                <a:spcPct val="140000"/>
              </a:lnSpc>
            </a:pPr>
            <a:r>
              <a:rPr lang="en-US" sz="1500" b="1">
                <a:effectLst/>
              </a:rPr>
              <a:t>Providing Numerous Benefits</a:t>
            </a:r>
            <a:endParaRPr lang="en-US" sz="1500" b="1"/>
          </a:p>
          <a:p>
            <a:pPr>
              <a:lnSpc>
                <a:spcPct val="140000"/>
              </a:lnSpc>
            </a:pPr>
            <a:r>
              <a:rPr lang="en-US" sz="1500">
                <a:effectLst/>
              </a:rPr>
              <a:t>AI can accelerate the drug discovery process, reduce costs, improve success rates, and ultimately lead to the development of more effective and personalized treatments.</a:t>
            </a:r>
            <a:endParaRPr lang="en-US" sz="1500"/>
          </a:p>
          <a:p>
            <a:pPr lvl="1">
              <a:lnSpc>
                <a:spcPct val="140000"/>
              </a:lnSpc>
            </a:pPr>
            <a:endParaRPr lang="en-US" sz="1500"/>
          </a:p>
        </p:txBody>
      </p:sp>
    </p:spTree>
    <p:extLst>
      <p:ext uri="{BB962C8B-B14F-4D97-AF65-F5344CB8AC3E}">
        <p14:creationId xmlns:p14="http://schemas.microsoft.com/office/powerpoint/2010/main" val="64377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ctrTitle"/>
          </p:nvPr>
        </p:nvSpPr>
        <p:spPr>
          <a:xfrm>
            <a:off x="1215072" y="528320"/>
            <a:ext cx="5028566" cy="3354992"/>
          </a:xfrm>
        </p:spPr>
        <p:txBody>
          <a:bodyPr anchor="b">
            <a:normAutofit/>
          </a:bodyPr>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type="subTitle" idx="1"/>
          </p:nvPr>
        </p:nvSpPr>
        <p:spPr>
          <a:xfrm>
            <a:off x="1215072" y="4027992"/>
            <a:ext cx="5028565" cy="1894972"/>
          </a:xfrm>
        </p:spPr>
        <p:txBody>
          <a:bodyPr>
            <a:normAutofit/>
          </a:bodyPr>
          <a:lstStyle/>
          <a:p>
            <a:endParaRPr lang="en-US" dirty="0"/>
          </a:p>
        </p:txBody>
      </p:sp>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7130" r="1" b="1"/>
          <a:stretch/>
        </p:blipFill>
        <p:spPr>
          <a:xfrm>
            <a:off x="7257326" y="-11576"/>
            <a:ext cx="4946249" cy="6903720"/>
          </a:xfrm>
          <a:noFill/>
        </p:spPr>
      </p:pic>
    </p:spTree>
    <p:extLst>
      <p:ext uri="{BB962C8B-B14F-4D97-AF65-F5344CB8AC3E}">
        <p14:creationId xmlns:p14="http://schemas.microsoft.com/office/powerpoint/2010/main" val="1210802199"/>
      </p:ext>
    </p:extLst>
  </p:cSld>
  <p:clrMapOvr>
    <a:masterClrMapping/>
  </p:clrMapOvr>
</p:sld>
</file>

<file path=ppt/theme/theme1.xml><?xml version="1.0" encoding="utf-8"?>
<a:theme xmlns:a="http://schemas.openxmlformats.org/drawingml/2006/main" name="AngleLinesVTI">
  <a:themeElements>
    <a:clrScheme name="Custom 43">
      <a:dk1>
        <a:srgbClr val="000000"/>
      </a:dk1>
      <a:lt1>
        <a:srgbClr val="FFFFFF"/>
      </a:lt1>
      <a:dk2>
        <a:srgbClr val="EFEBEB"/>
      </a:dk2>
      <a:lt2>
        <a:srgbClr val="E8E8E8"/>
      </a:lt2>
      <a:accent1>
        <a:srgbClr val="001D2E"/>
      </a:accent1>
      <a:accent2>
        <a:srgbClr val="145766"/>
      </a:accent2>
      <a:accent3>
        <a:srgbClr val="B99B9F"/>
      </a:accent3>
      <a:accent4>
        <a:srgbClr val="A47930"/>
      </a:accent4>
      <a:accent5>
        <a:srgbClr val="0C577C"/>
      </a:accent5>
      <a:accent6>
        <a:srgbClr val="CC836D"/>
      </a:accent6>
      <a:hlink>
        <a:srgbClr val="467886"/>
      </a:hlink>
      <a:folHlink>
        <a:srgbClr val="96607D"/>
      </a:folHlink>
    </a:clrScheme>
    <a:fontScheme name="Custom 98">
      <a:majorFont>
        <a:latin typeface="Walbaum Display Light"/>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gle lines design_Win32_SL_V15" id="{7EDC6EF7-8AD3-4A22-B09A-9C2D96F216F8}" vid="{B0E828C9-6219-42BF-B63C-156B68E5CC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{7FE23F36-62BE-468A-8F05-9AEC7DE63175}tf22797433_win32</Template>
  <TotalTime>53</TotalTime>
  <Words>757</Words>
  <Application>Microsoft Office PowerPoint</Application>
  <PresentationFormat>Widescreen</PresentationFormat>
  <Paragraphs>62</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Calibri</vt:lpstr>
      <vt:lpstr>Univers Light</vt:lpstr>
      <vt:lpstr>Walbaum Display Light</vt:lpstr>
      <vt:lpstr>AngleLinesVTI</vt:lpstr>
      <vt:lpstr>Accelerate Drug Discovery using ai model</vt:lpstr>
      <vt:lpstr>PowerPoint Presentation</vt:lpstr>
      <vt:lpstr>Introduction to AI in Drug Discovery </vt:lpstr>
      <vt:lpstr>The Transformative Potential of AI </vt:lpstr>
      <vt:lpstr>Challenges in Drug Discovery </vt:lpstr>
      <vt:lpstr>The AI-First Model</vt:lpstr>
      <vt:lpstr>A Roadmap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Accelerate Drug Discovery using ai model</dc:title>
  <dc:creator>Piyush Tripathi</dc:creator>
  <cp:lastModifiedBy>Piyush Tripathi</cp:lastModifiedBy>
  <cp:revision>1</cp:revision>
  <dcterms:created xsi:type="dcterms:W3CDTF">2024-03-01T16:09:35Z</dcterms:created>
  <dcterms:modified xsi:type="dcterms:W3CDTF">2024-03-01T17:03:22Z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