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77" r:id="rId2"/>
    <p:sldId id="256" r:id="rId3"/>
    <p:sldId id="257" r:id="rId4"/>
    <p:sldId id="258" r:id="rId5"/>
    <p:sldId id="281" r:id="rId6"/>
    <p:sldId id="288" r:id="rId7"/>
    <p:sldId id="261" r:id="rId8"/>
    <p:sldId id="262" r:id="rId9"/>
    <p:sldId id="263" r:id="rId10"/>
    <p:sldId id="264" r:id="rId11"/>
    <p:sldId id="265" r:id="rId12"/>
    <p:sldId id="266" r:id="rId13"/>
    <p:sldId id="267" r:id="rId14"/>
    <p:sldId id="287" r:id="rId15"/>
    <p:sldId id="284" r:id="rId16"/>
    <p:sldId id="285" r:id="rId17"/>
    <p:sldId id="268" r:id="rId18"/>
    <p:sldId id="269" r:id="rId19"/>
    <p:sldId id="283" r:id="rId20"/>
    <p:sldId id="282" r:id="rId21"/>
    <p:sldId id="273" r:id="rId22"/>
    <p:sldId id="274" r:id="rId23"/>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27"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05" autoAdjust="0"/>
    <p:restoredTop sz="67498" autoAdjust="0"/>
  </p:normalViewPr>
  <p:slideViewPr>
    <p:cSldViewPr>
      <p:cViewPr varScale="1">
        <p:scale>
          <a:sx n="114" d="100"/>
          <a:sy n="114" d="100"/>
        </p:scale>
        <p:origin x="492" y="102"/>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202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pPr/>
              <a:t>1/10/2018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Verdana" panose="020B0604030504040204" pitchFamily="34" charset="0"/>
                <a:ea typeface="Verdana" panose="020B0604030504040204" pitchFamily="34" charset="0"/>
                <a:cs typeface="Verdana" panose="020B0604030504040204" pitchFamily="34" charset="0"/>
              </a:defRPr>
            </a:lvl1pPr>
          </a:lstStyle>
          <a:p>
            <a:fld id="{04C05FC6-45CD-407B-9538-F397EFA5C0CC}" type="slidenum">
              <a:rPr lang="en-US" smtClean="0"/>
              <a:pPr/>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aka.ms/mocazurepas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www.microsoftazurepass.com/learn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none" dirty="0">
                <a:latin typeface="Segoe" panose="020B0502040504020203" pitchFamily="34" charset="0"/>
                <a:cs typeface="Arial" panose="020B0604020202020204" pitchFamily="34" charset="0"/>
              </a:rPr>
              <a:t>This introduction </a:t>
            </a:r>
            <a:r>
              <a:rPr lang="en-US" sz="1000" dirty="0">
                <a:latin typeface="Segoe" panose="020B0502040504020203" pitchFamily="34" charset="0"/>
                <a:cs typeface="Arial" panose="020B0604020202020204" pitchFamily="34" charset="0"/>
              </a:rPr>
              <a:t>module (known as “Module</a:t>
            </a:r>
            <a:r>
              <a:rPr lang="en-US" sz="1000" baseline="0" dirty="0">
                <a:latin typeface="Segoe" panose="020B0502040504020203" pitchFamily="34" charset="0"/>
                <a:cs typeface="Arial" panose="020B0604020202020204" pitchFamily="34" charset="0"/>
              </a:rPr>
              <a:t> 0”) </a:t>
            </a:r>
            <a:r>
              <a:rPr lang="en-US" sz="1000" dirty="0">
                <a:latin typeface="Segoe" panose="020B0502040504020203" pitchFamily="34" charset="0"/>
                <a:cs typeface="Arial" panose="020B0604020202020204" pitchFamily="34" charset="0"/>
              </a:rPr>
              <a:t>provides students with an overview of the course content materials and logistics</a:t>
            </a:r>
            <a:r>
              <a:rPr lang="en-US" sz="1000" baseline="0" dirty="0">
                <a:latin typeface="Segoe" panose="020B0502040504020203" pitchFamily="34" charset="0"/>
                <a:cs typeface="Arial" panose="020B0604020202020204" pitchFamily="34" charset="0"/>
              </a:rPr>
              <a:t>. </a:t>
            </a:r>
          </a:p>
          <a:p>
            <a:endParaRPr lang="en-US" sz="1000" b="1"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Hyper</a:t>
            </a:r>
            <a:r>
              <a:rPr lang="en-CA" sz="1000" kern="1200" dirty="0">
                <a:solidFill>
                  <a:schemeClr val="tx1"/>
                </a:solidFill>
                <a:effectLst/>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 Classroom Setup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Virtual</a:t>
            </a:r>
            <a:r>
              <a:rPr lang="en-US" sz="1000" baseline="0" dirty="0">
                <a:latin typeface="Segoe" panose="020B0502040504020203" pitchFamily="34" charset="0"/>
                <a:cs typeface="Arial" panose="020B0604020202020204" pitchFamily="34" charset="0"/>
              </a:rPr>
              <a:t> machines (</a:t>
            </a:r>
            <a:r>
              <a:rPr lang="en-US" sz="1000" dirty="0">
                <a:latin typeface="Segoe" panose="020B0502040504020203" pitchFamily="34" charset="0"/>
                <a:cs typeface="Arial" panose="020B0604020202020204" pitchFamily="34" charset="0"/>
              </a:rPr>
              <a:t>VMs) for the course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Latest error logs for the course (if any) </a:t>
            </a:r>
            <a:endParaRPr lang="en-US" sz="1000" dirty="0">
              <a:solidFill>
                <a:srgbClr val="FF3300"/>
              </a:solidFill>
              <a:latin typeface="Segoe" panose="020B0502040504020203" pitchFamily="34" charset="0"/>
              <a:cs typeface="Arial" panose="020B0604020202020204" pitchFamily="34" charset="0"/>
            </a:endParaRPr>
          </a:p>
          <a:p>
            <a:pPr marL="228600" lvl="1" indent="0">
              <a:buNone/>
            </a:pPr>
            <a:endParaRPr lang="en-US"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&lt;&lt;Use this slide for digital courseware. Use previous slide for printed courseware.&gt;&gt;</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endParaRPr lang="en-IE" sz="1000" dirty="0">
              <a:latin typeface="Segoe" panose="020B0502040504020203" pitchFamily="34" charset="0"/>
              <a:cs typeface="Arial" panose="020B0604020202020204" pitchFamily="34" charset="0"/>
            </a:endParaRP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should take the opportunity to make sure that all students can sign in and access their content. In addition, demonstrate some of the features and functionality. </a:t>
            </a: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also can mention that the courseware is updated over time. Their content will also be updated so they always have the latest, most technically up-to-date content, and they will not lose any comments, notes, or highlights they have made.</a:t>
            </a:r>
          </a:p>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To earn the MCSA, students must select two electives from this pool of courses.</a:t>
            </a:r>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672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This is an open-source alternative to the MCSA: Cloud Platform.</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Students simply need to earn the LFCS from the Linux Foundation: https://training.linuxfoundation.org </a:t>
            </a: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25265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Segoe" panose="020B0502040504020203" pitchFamily="34" charset="0"/>
                <a:cs typeface="Arial" panose="020B0604020202020204" pitchFamily="34" charset="0"/>
              </a:rPr>
              <a:t>To earn the MCSE, students must select one additional elective (not used in the MCSA pool) from this pool.</a:t>
            </a:r>
          </a:p>
        </p:txBody>
      </p:sp>
      <p:sp>
        <p:nvSpPr>
          <p:cNvPr id="4" name="Slide Number Placeholder 3"/>
          <p:cNvSpPr>
            <a:spLocks noGrp="1"/>
          </p:cNvSpPr>
          <p:nvPr>
            <p:ph type="sldNum" sz="quarter" idx="10"/>
          </p:nvPr>
        </p:nvSpPr>
        <p:spPr/>
        <p:txBody>
          <a:bodyPr/>
          <a:lstStyle/>
          <a:p>
            <a:fld id="{E2FF7759-803D-4F76-9AEC-98B2D9A07B0D}" type="slidenum">
              <a:rPr lang="en-US" smtClean="0"/>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97960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Tell students whether the course labs will be run as 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local labs or as Microsoft Labs Online (MLO) hosted labs. </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labs are run on the local host machines in Microsoft Hyper</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Students access MLO labs on the local host machines via a web browser, similar to the VMs that are running on a hosted platform and that you access via a browser.</a:t>
            </a:r>
          </a:p>
          <a:p>
            <a:endParaRPr lang="en-US" sz="1000" dirty="0">
              <a:latin typeface="Segoe" panose="020B0502040504020203" pitchFamily="34" charset="0"/>
              <a:cs typeface="Arial" panose="020B0604020202020204" pitchFamily="34" charset="0"/>
            </a:endParaRPr>
          </a:p>
          <a:p>
            <a:pPr>
              <a:spcBef>
                <a:spcPts val="0"/>
              </a:spcBef>
              <a:buClr>
                <a:srgbClr val="0070C0"/>
              </a:buClr>
            </a:pPr>
            <a:r>
              <a:rPr lang="en-US" sz="1000" dirty="0">
                <a:latin typeface="Segoe" panose="020B0502040504020203" pitchFamily="34" charset="0"/>
                <a:cs typeface="Arial" panose="020B0604020202020204" pitchFamily="34" charset="0"/>
              </a:rPr>
              <a:t>In this course, the student serves in the role of a “Fabrikam consultant.” At the beginning of each lab, the student reviews a list of requirements and a visual diagram built by the pre-sales consultant team that first met the customer. The student, as the latest consultant on the project, develops and deploys an ARM template deliverable that matches the design that the pre-sales consultants created.</a:t>
            </a:r>
          </a:p>
          <a:p>
            <a:pPr>
              <a:spcBef>
                <a:spcPts val="0"/>
              </a:spcBef>
              <a:buClr>
                <a:srgbClr val="0070C0"/>
              </a:buClr>
            </a:pPr>
            <a:endParaRPr lang="en-US" sz="1000" dirty="0">
              <a:latin typeface="Segoe" panose="020B0502040504020203" pitchFamily="34" charset="0"/>
              <a:cs typeface="Arial" panose="020B0604020202020204" pitchFamily="34" charset="0"/>
            </a:endParaRPr>
          </a:p>
          <a:p>
            <a:pPr>
              <a:spcBef>
                <a:spcPts val="0"/>
              </a:spcBef>
              <a:buClr>
                <a:srgbClr val="0070C0"/>
              </a:buClr>
            </a:pPr>
            <a:r>
              <a:rPr lang="en-US" sz="1000" dirty="0">
                <a:latin typeface="Segoe" panose="020B0502040504020203" pitchFamily="34" charset="0"/>
                <a:cs typeface="Arial" panose="020B0604020202020204" pitchFamily="34" charset="0"/>
              </a:rPr>
              <a:t>The template building exercise is a guided step-by-step exercise where each part of the template is a part of the lab instructions. Students do not need to creatively build an ARM template unless they choose to do so. Instructors are encouraged to host a “mock show-and-tell” after each lab exercise where students justify their ARM template using the knowledge gathered in the previous module.</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This course will use the following virtual machines:</a:t>
            </a:r>
          </a:p>
          <a:p>
            <a:endParaRPr lang="en-CA" sz="1000" dirty="0">
              <a:latin typeface="Segoe" panose="020B0502040504020203" pitchFamily="34" charset="0"/>
              <a:cs typeface="Arial" panose="020B0604020202020204" pitchFamily="34" charset="0"/>
            </a:endParaRPr>
          </a:p>
          <a:p>
            <a:pPr marL="171450" indent="-171450" rtl="0" eaLnBrk="1" fontAlgn="ctr" latinLnBrk="0" hangingPunct="1">
              <a:buFont typeface="Arial" panose="020B0604020202020204" pitchFamily="34" charset="0"/>
              <a:buChar char="•"/>
            </a:pPr>
            <a:r>
              <a:rPr lang="en-US" sz="1000" dirty="0">
                <a:latin typeface="Segoe" panose="020B0502040504020203" pitchFamily="34" charset="0"/>
                <a:cs typeface="Arial" panose="020B0604020202020204" pitchFamily="34" charset="0"/>
              </a:rPr>
              <a:t>20535A-SEA-ARCH</a:t>
            </a:r>
          </a:p>
        </p:txBody>
      </p:sp>
      <p:sp>
        <p:nvSpPr>
          <p:cNvPr id="4" name="Slide Number Placeholder 3"/>
          <p:cNvSpPr>
            <a:spLocks noGrp="1"/>
          </p:cNvSpPr>
          <p:nvPr>
            <p:ph type="sldNum" sz="quarter" idx="10"/>
          </p:nvPr>
        </p:nvSpPr>
        <p:spPr/>
        <p:txBody>
          <a:bodyPr/>
          <a:lstStyle/>
          <a:p>
            <a:fld id="{E2FF7759-803D-4F76-9AEC-98B2D9A07B0D}" type="slidenum">
              <a:rPr lang="en-US" smtClean="0"/>
              <a:pPr/>
              <a:t>18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59361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You should request</a:t>
            </a:r>
            <a:r>
              <a:rPr lang="en-US" sz="1000" kern="1200" baseline="0" dirty="0">
                <a:solidFill>
                  <a:schemeClr val="tx1"/>
                </a:solidFill>
                <a:effectLst/>
                <a:latin typeface="Segoe" panose="020B0502040504020203" pitchFamily="34" charset="0"/>
                <a:ea typeface="+mn-ea"/>
                <a:cs typeface="+mn-cs"/>
              </a:rPr>
              <a:t> the </a:t>
            </a:r>
            <a:r>
              <a:rPr lang="en-US" sz="1000" kern="1200" dirty="0">
                <a:solidFill>
                  <a:schemeClr val="tx1"/>
                </a:solidFill>
                <a:effectLst/>
                <a:latin typeface="Segoe" panose="020B0502040504020203" pitchFamily="34" charset="0"/>
                <a:ea typeface="+mn-ea"/>
                <a:cs typeface="+mn-cs"/>
              </a:rPr>
              <a:t>Microsoft Learning Azure Passes at least two weeks before the class begins. </a:t>
            </a:r>
            <a:r>
              <a:rPr lang="en-IE" sz="1000" kern="1200" dirty="0">
                <a:solidFill>
                  <a:schemeClr val="tx1"/>
                </a:solidFill>
                <a:effectLst/>
                <a:latin typeface="Segoe" panose="020B0502040504020203" pitchFamily="34" charset="0"/>
                <a:ea typeface="+mn-ea"/>
                <a:cs typeface="+mn-cs"/>
              </a:rPr>
              <a:t>Details of how to acquire Microsoft Learning Azure passes for your class are available </a:t>
            </a:r>
            <a:r>
              <a:rPr lang="en-IE" sz="1000" u="none" kern="1200" baseline="0" dirty="0">
                <a:solidFill>
                  <a:schemeClr val="tx1"/>
                </a:solidFill>
                <a:effectLst/>
                <a:latin typeface="Segoe"/>
                <a:ea typeface="+mn-ea"/>
                <a:cs typeface="+mn-cs"/>
              </a:rPr>
              <a:t>at </a:t>
            </a:r>
            <a:r>
              <a:rPr lang="en-IE" sz="1000" u="sng" kern="1200" dirty="0">
                <a:solidFill>
                  <a:schemeClr val="tx1"/>
                </a:solidFill>
                <a:effectLst/>
                <a:latin typeface="Segoe" panose="020B0502040504020203" pitchFamily="34" charset="0"/>
                <a:hlinkClick r:id="rId3"/>
              </a:rPr>
              <a:t>http://aka.ms/mocazurepass</a:t>
            </a:r>
            <a:r>
              <a:rPr lang="en-IE" sz="1000" u="none" strike="noStrike" kern="1200" dirty="0">
                <a:solidFill>
                  <a:schemeClr val="tx1"/>
                </a:solidFill>
                <a:effectLst/>
                <a:latin typeface="Segoe" panose="020B0502040504020203" pitchFamily="34" charset="0"/>
                <a:ea typeface="+mn-ea"/>
                <a:cs typeface="+mn-cs"/>
              </a:rPr>
              <a:t>.</a:t>
            </a:r>
            <a:r>
              <a:rPr lang="en-IE" sz="1000" kern="1200" dirty="0">
                <a:solidFill>
                  <a:schemeClr val="tx1"/>
                </a:solidFill>
                <a:effectLst/>
                <a:latin typeface="Segoe" panose="020B0502040504020203" pitchFamily="34" charset="0"/>
                <a:ea typeface="+mn-ea"/>
                <a:cs typeface="+mn-cs"/>
              </a:rPr>
              <a:t> </a:t>
            </a:r>
          </a:p>
          <a:p>
            <a:endParaRPr lang="en-IE" sz="1000" baseline="0" dirty="0">
              <a:latin typeface="Segoe" panose="020B0502040504020203"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IE" sz="1000" baseline="0" dirty="0">
                <a:latin typeface="Segoe" panose="020B0502040504020203" pitchFamily="34" charset="0"/>
              </a:rPr>
              <a:t>All students should have already received an Azure passcode and activated their </a:t>
            </a:r>
            <a:r>
              <a:rPr lang="en-GB" sz="1000" baseline="0" dirty="0">
                <a:latin typeface="Segoe" panose="020B0502040504020203" pitchFamily="34" charset="0"/>
              </a:rPr>
              <a:t>Microsoft Learning Azure Passes </a:t>
            </a:r>
            <a:r>
              <a:rPr lang="en-IE" sz="1000" baseline="0" dirty="0">
                <a:latin typeface="Segoe" panose="020B0502040504020203" pitchFamily="34" charset="0"/>
              </a:rPr>
              <a:t>prior to the start of class. </a:t>
            </a:r>
            <a:r>
              <a:rPr lang="en-GB" sz="1000" baseline="0" dirty="0">
                <a:latin typeface="Segoe" panose="020B0502040504020203" pitchFamily="34" charset="0"/>
              </a:rPr>
              <a:t>If students have not activated their Microsoft Learning Azure Pass ahead of class, have them do so by following the steps outlined </a:t>
            </a:r>
            <a:r>
              <a:rPr lang="en-IE" sz="1000" baseline="0" dirty="0">
                <a:latin typeface="Segoe" panose="020B0502040504020203" pitchFamily="34" charset="0"/>
              </a:rPr>
              <a:t>at </a:t>
            </a:r>
            <a:r>
              <a:rPr lang="en-US" sz="1000" dirty="0">
                <a:latin typeface="Segoe" panose="020B0502040504020203" pitchFamily="34" charset="0"/>
                <a:hlinkClick r:id="rId4"/>
              </a:rPr>
              <a:t>http://www.microsoftazurepass.com/learning</a:t>
            </a:r>
            <a:r>
              <a:rPr lang="en-US" sz="1000" dirty="0">
                <a:latin typeface="Segoe" panose="020B0502040504020203" pitchFamily="34" charset="0"/>
              </a:rPr>
              <a:t>. </a:t>
            </a:r>
          </a:p>
          <a:p>
            <a:endParaRPr lang="en-IE" sz="1000" baseline="0" dirty="0">
              <a:latin typeface="Segoe" panose="020B05020405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The use of the publicly available trial subscriptions or other types of passes, such as MSDN, is possible with the course labs. However the labs have not been tested with every available pass type, so variations in functionality, while unlikely, are possible due to potential Azure subscription limitations.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Segoe" panose="020B0502040504020203"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Be sure to</a:t>
            </a:r>
            <a:r>
              <a:rPr lang="en-US" sz="1000" kern="1200" baseline="0" dirty="0">
                <a:solidFill>
                  <a:schemeClr val="tx1"/>
                </a:solidFill>
                <a:effectLst/>
                <a:latin typeface="Segoe" panose="020B0502040504020203" pitchFamily="34" charset="0"/>
                <a:ea typeface="+mn-ea"/>
                <a:cs typeface="+mn-cs"/>
              </a:rPr>
              <a:t> point out to students that t</a:t>
            </a:r>
            <a:r>
              <a:rPr lang="en-US" sz="1000" kern="1200" dirty="0">
                <a:solidFill>
                  <a:schemeClr val="tx1"/>
                </a:solidFill>
                <a:effectLst/>
                <a:latin typeface="Segoe" panose="020B0502040504020203" pitchFamily="34" charset="0"/>
                <a:ea typeface="+mn-ea"/>
                <a:cs typeface="+mn-cs"/>
              </a:rPr>
              <a:t>he scripts used in the labs will also delete any existing services or components present in Microsoft Azure under the subscription that you use. As such, the use of the Microsoft Learning Azure Pass will provide a level of standardization in addition to helping prevent inadvertent removal or interference with existing Microsoft Azure infrastructure. </a:t>
            </a:r>
            <a:endParaRPr lang="en-IE" sz="1000" kern="1200" dirty="0">
              <a:solidFill>
                <a:schemeClr val="tx1"/>
              </a:solidFill>
              <a:effectLst/>
              <a:latin typeface="Segoe" panose="020B0502040504020203" pitchFamily="34" charset="0"/>
              <a:ea typeface="+mn-ea"/>
              <a:cs typeface="+mn-cs"/>
            </a:endParaRPr>
          </a:p>
          <a:p>
            <a:endParaRPr lang="en-IE" sz="1000" baseline="0" dirty="0">
              <a:latin typeface="Segoe" panose="020B0502040504020203" pitchFamily="34" charset="0"/>
            </a:endParaRPr>
          </a:p>
          <a:p>
            <a:r>
              <a:rPr lang="en-IE" sz="1000" baseline="0" dirty="0">
                <a:latin typeface="Segoe" panose="020B0502040504020203" pitchFamily="34" charset="0"/>
              </a:rPr>
              <a:t>Best Practice </a:t>
            </a:r>
            <a:r>
              <a:rPr lang="en-IE" sz="1000" dirty="0">
                <a:latin typeface="Segoe" panose="020B0502040504020203" pitchFamily="34" charset="0"/>
              </a:rPr>
              <a:t>details are included to remind students to manage their pass dollar usage, so that it does not run out before they complete the labs. The intention is not to be restrictive on students use of Microsoft Azure, so you should encourage exploring and using elements within Microsoft Azure. However, they do need to be aware of their usage, so that the pass does not </a:t>
            </a:r>
            <a:r>
              <a:rPr lang="en-IE" sz="1000" baseline="0" dirty="0">
                <a:latin typeface="Segoe" panose="020B0502040504020203" pitchFamily="34" charset="0"/>
              </a:rPr>
              <a:t>expire prior to the course completion, or they may not be able to complete the labs.</a:t>
            </a:r>
          </a:p>
          <a:p>
            <a:endParaRPr lang="en-IE" sz="1000" baseline="0" dirty="0">
              <a:latin typeface="Segoe" panose="020B0502040504020203" pitchFamily="34" charset="0"/>
            </a:endParaRPr>
          </a:p>
          <a:p>
            <a:endParaRPr lang="en-IE" baseline="0" dirty="0"/>
          </a:p>
        </p:txBody>
      </p:sp>
      <p:sp>
        <p:nvSpPr>
          <p:cNvPr id="4" name="Slide Number Placeholder 3"/>
          <p:cNvSpPr>
            <a:spLocks noGrp="1"/>
          </p:cNvSpPr>
          <p:nvPr>
            <p:ph type="sldNum" sz="quarter" idx="10"/>
          </p:nvPr>
        </p:nvSpPr>
        <p:spPr/>
        <p:txBody>
          <a:bodyPr/>
          <a:lstStyle/>
          <a:p>
            <a:fld id="{E2FF7759-803D-4F76-9AEC-98B2D9A07B0D}" type="slidenum">
              <a:rPr lang="en-US" smtClean="0">
                <a:solidFill>
                  <a:prstClr val="black"/>
                </a:solidFill>
              </a:rPr>
              <a:pPr/>
              <a:t>19</a:t>
            </a:fld>
            <a:endParaRPr lang="en-US" dirty="0">
              <a:solidFill>
                <a:prstClr val="black"/>
              </a:solidFill>
            </a:endParaRPr>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67922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44101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MLO. Use next slide for on-premises local labs. &gt;&gt;</a:t>
            </a:r>
            <a:endParaRPr lang="en-CA"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&lt;&lt; Delete the slide that you are not using.&gt;&gt;</a:t>
            </a:r>
            <a:endParaRPr lang="en-US" sz="1000" dirty="0">
              <a:latin typeface="Segoe" panose="020B0502040504020203" pitchFamily="34" charset="0"/>
              <a:cs typeface="Arial" panose="020B0604020202020204" pitchFamily="34" charset="0"/>
            </a:endParaRP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You should take this opportunity to show students the lab environment.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Take a moment to sign in and describe the lab environment to the students. Be sure to point out the online Lab Notes document, which contains details of any changes to the lab steps.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In addition, there is an optional Navigation in the Windows Server</a:t>
            </a:r>
            <a:r>
              <a:rPr lang="en-CA" sz="1000"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2012 demonstration (on the last slide), which is relevant if you are using MLO.</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62725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on-premises local labs. Use previous slide for MLO.&gt;&gt;</a:t>
            </a:r>
            <a:endParaRPr lang="en-CA"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&lt;&lt; Delete the slide that you are not using.&gt;&gt;</a:t>
            </a:r>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22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pPr/>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pPr/>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may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279774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pPr/>
              <a:t>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b="0" dirty="0">
              <a:solidFill>
                <a:srgbClr val="FF0000"/>
              </a:solidFill>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pPr/>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printed courseware. Use next slide for digital courseware. &gt;&gt;</a:t>
            </a:r>
          </a:p>
          <a:p>
            <a:endParaRPr lang="en-CA"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Explain how you intend for students to use the Course Handbook in the class and the Digital Companion Content outside the class:</a:t>
            </a:r>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anose="020B0604020202020204"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of the critical technical information that they need in a crisp, tightly-focused format, which is suited for effective in-class learning experience. </a:t>
            </a:r>
          </a:p>
          <a:p>
            <a:pPr marL="454153" lvl="1" indent="-227077">
              <a:buFont typeface="Arial" panose="020B0604020202020204" pitchFamily="34" charset="0"/>
              <a:buChar char="•"/>
            </a:pPr>
            <a:r>
              <a:rPr lang="en-US" sz="1000" dirty="0">
                <a:latin typeface="Segoe" panose="020B0502040504020203" pitchFamily="34" charset="0"/>
                <a:cs typeface="Arial" panose="020B0604020202020204" pitchFamily="34" charset="0"/>
              </a:rPr>
              <a:t>Mention that the Digital Companion Content supplements the Course Handbook, and provides an opportunity for extended self-directed learning beyond the classroom. </a:t>
            </a:r>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20535A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205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299011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1/10/2018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hyperlink" Target="http://www.microsoft.com/learning/companionmoc" TargetMode="External"/><Relationship Id="rId4" Type="http://schemas.openxmlformats.org/officeDocument/2006/relationships/hyperlink" Target="https://skillpipe.courseware-marketplace.com/en-GB/Account/Login"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hyperlink" Target="http://www.microsoft.com/learning/certification"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6.emf"/><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9.png"/><Relationship Id="rId4" Type="http://schemas.openxmlformats.org/officeDocument/2006/relationships/hyperlink" Target="http://www.microsoft.com/learning/companionm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20535A</a:t>
            </a:r>
          </a:p>
        </p:txBody>
      </p:sp>
      <p:sp>
        <p:nvSpPr>
          <p:cNvPr id="3" name="Text Placeholder 2"/>
          <p:cNvSpPr>
            <a:spLocks noGrp="1"/>
          </p:cNvSpPr>
          <p:nvPr>
            <p:ph type="body" sz="quarter" idx="11"/>
          </p:nvPr>
        </p:nvSpPr>
        <p:spPr/>
        <p:txBody>
          <a:bodyPr/>
          <a:lstStyle/>
          <a:p>
            <a:r>
              <a:rPr lang="en-US" dirty="0"/>
              <a:t>Architecting Microsoft Azure Solutions</a:t>
            </a:r>
          </a:p>
        </p:txBody>
      </p:sp>
    </p:spTree>
    <p:custDataLst>
      <p:tags r:id="rId1"/>
    </p:custDataLst>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p:cNvSpPr>
            <a:spLocks noGrp="1"/>
          </p:cNvSpPr>
          <p:nvPr>
            <p:ph type="body" sz="quarter" idx="13"/>
          </p:nvPr>
        </p:nvSpPr>
        <p:spPr>
          <a:xfrm>
            <a:off x="457200" y="1143000"/>
            <a:ext cx="6096000" cy="5159598"/>
          </a:xfrm>
        </p:spPr>
        <p:txBody>
          <a:bodyPr/>
          <a:lstStyle/>
          <a:p>
            <a:pPr marL="0" indent="0">
              <a:spcBef>
                <a:spcPts val="0"/>
              </a:spcBef>
              <a:spcAft>
                <a:spcPts val="600"/>
              </a:spcAft>
              <a:buNone/>
            </a:pPr>
            <a:r>
              <a:rPr lang="en-US" sz="1800" b="1" dirty="0">
                <a:solidFill>
                  <a:srgbClr val="0070C0"/>
                </a:solidFill>
              </a:rPr>
              <a:t>Microsoft Official Course Handbook (Digital)</a:t>
            </a:r>
          </a:p>
          <a:p>
            <a:pPr marL="560070" indent="-285750">
              <a:spcBef>
                <a:spcPts val="0"/>
              </a:spcBef>
              <a:spcAft>
                <a:spcPts val="600"/>
              </a:spcAft>
            </a:pPr>
            <a:r>
              <a:rPr lang="en-US" sz="1800" dirty="0"/>
              <a:t>Access online using the Skillpipe reader by Arvato, at </a:t>
            </a:r>
            <a:r>
              <a:rPr lang="en-US" sz="1800" dirty="0">
                <a:hlinkClick r:id="rId4"/>
              </a:rPr>
              <a:t>https://skillpipe.courseware-marketplace.com/en-GB/Account/Login</a:t>
            </a:r>
            <a:endParaRPr lang="en-US" sz="1800" dirty="0"/>
          </a:p>
          <a:p>
            <a:pPr marL="560070" indent="-285750">
              <a:spcBef>
                <a:spcPts val="0"/>
              </a:spcBef>
              <a:spcAft>
                <a:spcPts val="600"/>
              </a:spcAft>
            </a:pPr>
            <a:r>
              <a:rPr lang="en-US" sz="1800" dirty="0"/>
              <a:t>Register/sign in and redeem your digital courseware</a:t>
            </a:r>
          </a:p>
          <a:p>
            <a:pPr marL="560070" indent="-285750">
              <a:spcBef>
                <a:spcPts val="0"/>
              </a:spcBef>
              <a:spcAft>
                <a:spcPts val="600"/>
              </a:spcAft>
            </a:pPr>
            <a:r>
              <a:rPr lang="en-US" sz="1800" dirty="0"/>
              <a:t>Easily add notes and comments, and highlight content </a:t>
            </a:r>
          </a:p>
          <a:p>
            <a:pPr marL="560070" indent="-285750">
              <a:spcBef>
                <a:spcPts val="0"/>
              </a:spcBef>
              <a:spcAft>
                <a:spcPts val="600"/>
              </a:spcAft>
            </a:pPr>
            <a:r>
              <a:rPr lang="en-US" sz="1800" dirty="0"/>
              <a:t>Organized by module</a:t>
            </a:r>
            <a:endParaRPr lang="en-US" sz="1800" strike="sngStrike" dirty="0"/>
          </a:p>
          <a:p>
            <a:pPr marL="560070" indent="-285750">
              <a:spcBef>
                <a:spcPts val="0"/>
              </a:spcBef>
              <a:spcAft>
                <a:spcPts val="600"/>
              </a:spcAft>
            </a:pPr>
            <a:r>
              <a:rPr lang="en-US" sz="1800" dirty="0"/>
              <a:t>Includes Labs and Lab Answer Keys</a:t>
            </a:r>
          </a:p>
          <a:p>
            <a:pPr marL="560070" indent="-285750">
              <a:spcBef>
                <a:spcPts val="0"/>
              </a:spcBef>
              <a:spcAft>
                <a:spcPts val="600"/>
              </a:spcAft>
            </a:pPr>
            <a:r>
              <a:rPr lang="en-US" sz="1800" dirty="0"/>
              <a:t>Module Reviews and Takeaways make great </a:t>
            </a:r>
            <a:br>
              <a:rPr lang="en-US" sz="1800" dirty="0"/>
            </a:br>
            <a:r>
              <a:rPr lang="en-US" sz="1800" dirty="0"/>
              <a:t>on-the-job references </a:t>
            </a:r>
          </a:p>
          <a:p>
            <a:pPr marL="0" indent="0">
              <a:spcBef>
                <a:spcPts val="0"/>
              </a:spcBef>
              <a:spcAft>
                <a:spcPts val="600"/>
              </a:spcAft>
              <a:buNone/>
            </a:pPr>
            <a:endParaRPr lang="en-US" sz="1800" b="1" dirty="0">
              <a:solidFill>
                <a:srgbClr val="0070C0"/>
              </a:solidFill>
            </a:endParaRPr>
          </a:p>
          <a:p>
            <a:pPr marL="0" indent="0">
              <a:spcBef>
                <a:spcPts val="0"/>
              </a:spcBef>
              <a:spcAft>
                <a:spcPts val="600"/>
              </a:spcAft>
              <a:buNone/>
            </a:pPr>
            <a:r>
              <a:rPr lang="en-US" sz="1800" b="1" dirty="0">
                <a:solidFill>
                  <a:srgbClr val="0070C0"/>
                </a:solidFill>
              </a:rPr>
              <a:t>Digital Companion Content</a:t>
            </a:r>
          </a:p>
          <a:p>
            <a:pPr marL="560070" indent="-285750">
              <a:spcBef>
                <a:spcPts val="0"/>
              </a:spcBef>
              <a:spcAft>
                <a:spcPts val="600"/>
              </a:spcAft>
            </a:pPr>
            <a:r>
              <a:rPr lang="en-US" sz="1800" dirty="0"/>
              <a:t>Supplemental content and helpful links</a:t>
            </a:r>
          </a:p>
          <a:p>
            <a:pPr marL="560070" indent="-285750">
              <a:spcBef>
                <a:spcPts val="0"/>
              </a:spcBef>
              <a:spcAft>
                <a:spcPts val="600"/>
              </a:spcAft>
            </a:pPr>
            <a:r>
              <a:rPr lang="en-US" sz="1800" dirty="0"/>
              <a:t>Download at: </a:t>
            </a:r>
            <a:r>
              <a:rPr lang="en-US" sz="1800" dirty="0">
                <a:solidFill>
                  <a:srgbClr val="0070C0"/>
                </a:solidFill>
                <a:hlinkClick r:id="rId5"/>
              </a:rPr>
              <a:t>http://www.microsoft.com/learning/companionmoc</a:t>
            </a:r>
            <a:endParaRPr lang="en-US" sz="1800" dirty="0">
              <a:solidFill>
                <a:srgbClr val="0070C0"/>
              </a:solidFill>
            </a:endParaRPr>
          </a:p>
          <a:p>
            <a:pPr indent="-182880"/>
            <a:endParaRPr lang="en-US" sz="1800" dirty="0"/>
          </a:p>
          <a:p>
            <a:pPr marL="0" indent="0">
              <a:buNone/>
            </a:pPr>
            <a:endParaRPr lang="en-US" dirty="0"/>
          </a:p>
        </p:txBody>
      </p:sp>
      <p:grpSp>
        <p:nvGrpSpPr>
          <p:cNvPr id="15" name="Group 14"/>
          <p:cNvGrpSpPr>
            <a:grpSpLocks noChangeAspect="1"/>
          </p:cNvGrpSpPr>
          <p:nvPr/>
        </p:nvGrpSpPr>
        <p:grpSpPr>
          <a:xfrm>
            <a:off x="6477000" y="1746462"/>
            <a:ext cx="2249252" cy="1605783"/>
            <a:chOff x="3410187" y="4340003"/>
            <a:chExt cx="1707683" cy="1219146"/>
          </a:xfrm>
        </p:grpSpPr>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7" name="Rectangle 16"/>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675" y="1986696"/>
            <a:ext cx="14859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itle 1"/>
          <p:cNvSpPr>
            <a:spLocks noGrp="1"/>
          </p:cNvSpPr>
          <p:nvPr>
            <p:ph type="title"/>
          </p:nvPr>
        </p:nvSpPr>
        <p:spPr>
          <a:xfrm>
            <a:off x="457200" y="0"/>
            <a:ext cx="8229600" cy="740664"/>
          </a:xfrm>
        </p:spPr>
        <p:txBody>
          <a:bodyPr/>
          <a:lstStyle/>
          <a:p>
            <a:r>
              <a:rPr lang="en-US" dirty="0"/>
              <a:t>Your course materials </a:t>
            </a:r>
            <a:r>
              <a:rPr lang="en-IE" i="1" dirty="0"/>
              <a:t>(OPTIONAL)</a:t>
            </a:r>
          </a:p>
        </p:txBody>
      </p:sp>
    </p:spTree>
    <p:custDataLst>
      <p:tags r:id="rId1"/>
    </p:custDataLst>
    <p:extLst>
      <p:ext uri="{BB962C8B-B14F-4D97-AF65-F5344CB8AC3E}">
        <p14:creationId xmlns:p14="http://schemas.microsoft.com/office/powerpoint/2010/main" val="418255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Application Architecture Patterns in Azure</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Deploying Resources with Azure Resource Manager</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Building Azure IaaS-Based Server Applications</a:t>
            </a:r>
          </a:p>
          <a:p>
            <a:pPr marL="0" indent="0">
              <a:spcBef>
                <a:spcPts val="0"/>
              </a:spcBef>
              <a:buNone/>
            </a:pPr>
            <a:endParaRPr lang="en-US"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Creating Managed Server Applications in Azure</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US" sz="2000" dirty="0"/>
              <a:t>Authoring Serverless Applications in Azure</a:t>
            </a:r>
          </a:p>
          <a:p>
            <a:pPr marL="0" indent="0">
              <a:spcBef>
                <a:spcPts val="0"/>
              </a:spcBef>
              <a:buNone/>
            </a:pPr>
            <a:endParaRPr lang="en-US" sz="2000" dirty="0"/>
          </a:p>
          <a:p>
            <a:pPr marL="0" indent="0">
              <a:spcBef>
                <a:spcPts val="0"/>
              </a:spcBef>
              <a:buNone/>
            </a:pPr>
            <a:r>
              <a:rPr lang="en-CA" sz="2000" dirty="0">
                <a:solidFill>
                  <a:srgbClr val="0070C0"/>
                </a:solidFill>
              </a:rPr>
              <a:t>Module 6</a:t>
            </a:r>
          </a:p>
          <a:p>
            <a:pPr marL="0" indent="0">
              <a:spcBef>
                <a:spcPts val="0"/>
              </a:spcBef>
              <a:buNone/>
            </a:pPr>
            <a:r>
              <a:rPr lang="en-US" sz="2000" dirty="0"/>
              <a:t>Backing Azure Solutions with Azure Storage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7</a:t>
            </a:r>
          </a:p>
          <a:p>
            <a:pPr marL="0" indent="0">
              <a:spcBef>
                <a:spcPts val="0"/>
              </a:spcBef>
              <a:buNone/>
            </a:pPr>
            <a:r>
              <a:rPr lang="en-US" sz="2000" dirty="0"/>
              <a:t>Comparing Database Options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Networking Azure Application Components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Managing Security &amp; Identity for Azure Solutions</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Integrating SaaS Services Available on the Azure Platform</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Integrating Azure Solution Components using Messaging Services</a:t>
            </a:r>
          </a:p>
          <a:p>
            <a:pPr marL="0" indent="0">
              <a:spcBef>
                <a:spcPts val="0"/>
              </a:spcBef>
              <a:buNone/>
            </a:pPr>
            <a:endParaRPr lang="en-US" sz="2000" dirty="0"/>
          </a:p>
          <a:p>
            <a:pPr marL="0" indent="0">
              <a:spcBef>
                <a:spcPts val="0"/>
              </a:spcBef>
              <a:buNone/>
            </a:pPr>
            <a:r>
              <a:rPr lang="en-CA" sz="2000" dirty="0">
                <a:solidFill>
                  <a:srgbClr val="0070C0"/>
                </a:solidFill>
              </a:rPr>
              <a:t>Module 12</a:t>
            </a:r>
          </a:p>
          <a:p>
            <a:pPr marL="0" indent="0">
              <a:spcBef>
                <a:spcPts val="0"/>
              </a:spcBef>
              <a:buNone/>
            </a:pPr>
            <a:r>
              <a:rPr lang="en-US" sz="2000" dirty="0"/>
              <a:t>Monitoring &amp; Automating Azure Solutions</a:t>
            </a: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Certification Program</a:t>
            </a:r>
          </a:p>
        </p:txBody>
      </p:sp>
      <p:sp>
        <p:nvSpPr>
          <p:cNvPr id="3" name="TextBox 2"/>
          <p:cNvSpPr txBox="1"/>
          <p:nvPr/>
        </p:nvSpPr>
        <p:spPr>
          <a:xfrm>
            <a:off x="457200" y="1436914"/>
            <a:ext cx="4724400" cy="5109091"/>
          </a:xfrm>
          <a:prstGeom prst="rect">
            <a:avLst/>
          </a:prstGeom>
          <a:noFill/>
        </p:spPr>
        <p:txBody>
          <a:bodyPr wrap="square" rtlCol="0">
            <a:spAutoFit/>
          </a:bodyPr>
          <a:lstStyle/>
          <a:p>
            <a:r>
              <a:rPr lang="en-US" sz="3800" dirty="0">
                <a:solidFill>
                  <a:srgbClr val="0072C6"/>
                </a:solidFill>
              </a:rPr>
              <a:t>Get ahead.</a:t>
            </a:r>
          </a:p>
          <a:p>
            <a:endParaRPr lang="en-US" dirty="0"/>
          </a:p>
          <a:p>
            <a:r>
              <a:rPr lang="en-US" dirty="0"/>
              <a:t>Microsoft Certifications demonstrate that you have the skills to design, deploy, and optimize the latest technology solutions. </a:t>
            </a:r>
          </a:p>
          <a:p>
            <a:endParaRPr lang="en-US" dirty="0"/>
          </a:p>
          <a:p>
            <a:r>
              <a:rPr lang="en-US" dirty="0"/>
              <a:t>Ask your Microsoft Learning Partner how you can prepare for certification.</a:t>
            </a:r>
          </a:p>
          <a:p>
            <a:endParaRPr lang="en-US" dirty="0"/>
          </a:p>
          <a:p>
            <a:r>
              <a:rPr lang="en-US" dirty="0"/>
              <a:t>For more information about Microsoft Certifications, go to:</a:t>
            </a:r>
          </a:p>
          <a:p>
            <a:r>
              <a:rPr lang="en-US" dirty="0">
                <a:hlinkClick r:id="rId4"/>
              </a:rPr>
              <a:t>http://www.microsoft.com/learning/</a:t>
            </a:r>
          </a:p>
          <a:p>
            <a:r>
              <a:rPr lang="en-US" dirty="0">
                <a:hlinkClick r:id="rId4"/>
              </a:rPr>
              <a:t>certification</a:t>
            </a:r>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a:solidFill>
                  <a:srgbClr val="00188F"/>
                </a:solidFill>
              </a:rPr>
              <a:t>Get trained. Get certified.</a:t>
            </a: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a:solidFill>
                  <a:schemeClr val="bg1"/>
                </a:solidFill>
              </a:rPr>
              <a:t>Microsoft Certified Solutions Expert (MCSE)</a:t>
            </a: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a:solidFill>
                  <a:schemeClr val="bg1"/>
                </a:solidFill>
              </a:rPr>
              <a:t>Microsoft Certified Solutions Associate (MCSA)</a:t>
            </a:r>
          </a:p>
        </p:txBody>
      </p:sp>
    </p:spTree>
    <p:custDataLst>
      <p:tags r:id="rId1"/>
    </p:custDataLst>
    <p:extLst>
      <p:ext uri="{BB962C8B-B14F-4D97-AF65-F5344CB8AC3E}">
        <p14:creationId xmlns:p14="http://schemas.microsoft.com/office/powerpoint/2010/main" val="397213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Azure Certification Path </a:t>
            </a:r>
            <a:r>
              <a:rPr lang="en-US" i="1" dirty="0"/>
              <a:t>(continued)</a:t>
            </a:r>
            <a:endParaRPr lang="en-US" dirty="0"/>
          </a:p>
        </p:txBody>
      </p:sp>
      <p:sp>
        <p:nvSpPr>
          <p:cNvPr id="34" name="Right Arrow 33"/>
          <p:cNvSpPr/>
          <p:nvPr/>
        </p:nvSpPr>
        <p:spPr>
          <a:xfrm rot="16200000" flipV="1">
            <a:off x="5226653" y="4177949"/>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6" name="Group 35"/>
          <p:cNvGrpSpPr/>
          <p:nvPr/>
        </p:nvGrpSpPr>
        <p:grpSpPr>
          <a:xfrm>
            <a:off x="4652491" y="2355915"/>
            <a:ext cx="1661516" cy="1505453"/>
            <a:chOff x="2499152" y="1707525"/>
            <a:chExt cx="1661516" cy="1505453"/>
          </a:xfrm>
        </p:grpSpPr>
        <p:grpSp>
          <p:nvGrpSpPr>
            <p:cNvPr id="48" name="Group 47"/>
            <p:cNvGrpSpPr/>
            <p:nvPr/>
          </p:nvGrpSpPr>
          <p:grpSpPr>
            <a:xfrm>
              <a:off x="2528661" y="1707525"/>
              <a:ext cx="1632007" cy="1505453"/>
              <a:chOff x="3236916" y="1816140"/>
              <a:chExt cx="1047052" cy="965858"/>
            </a:xfrm>
          </p:grpSpPr>
          <p:sp>
            <p:nvSpPr>
              <p:cNvPr id="50" name="Rectangle 49"/>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1" name="TextBox 50"/>
              <p:cNvSpPr txBox="1"/>
              <p:nvPr/>
            </p:nvSpPr>
            <p:spPr>
              <a:xfrm>
                <a:off x="3236916"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70-535</a:t>
                </a:r>
              </a:p>
            </p:txBody>
          </p:sp>
        </p:grpSp>
        <p:sp>
          <p:nvSpPr>
            <p:cNvPr id="49" name="TextBox 48"/>
            <p:cNvSpPr txBox="1"/>
            <p:nvPr/>
          </p:nvSpPr>
          <p:spPr>
            <a:xfrm>
              <a:off x="2499152" y="2314680"/>
              <a:ext cx="1642667" cy="646331"/>
            </a:xfrm>
            <a:prstGeom prst="rect">
              <a:avLst/>
            </a:prstGeom>
            <a:noFill/>
          </p:spPr>
          <p:txBody>
            <a:bodyPr wrap="square" lIns="0" tIns="0" rIns="0" bIns="0" rtlCol="0">
              <a:spAutoFit/>
            </a:bodyPr>
            <a:lstStyle/>
            <a:p>
              <a:pPr algn="ctr" defTabSz="685864"/>
              <a:r>
                <a:rPr lang="en-US" sz="1400" dirty="0">
                  <a:solidFill>
                    <a:schemeClr val="bg1"/>
                  </a:solidFill>
                </a:rPr>
                <a:t>Architecting Microsoft Azure Solutions</a:t>
              </a:r>
            </a:p>
          </p:txBody>
        </p:sp>
      </p:grpSp>
      <p:grpSp>
        <p:nvGrpSpPr>
          <p:cNvPr id="37" name="Group 36"/>
          <p:cNvGrpSpPr/>
          <p:nvPr/>
        </p:nvGrpSpPr>
        <p:grpSpPr>
          <a:xfrm>
            <a:off x="4599841" y="4795956"/>
            <a:ext cx="1737445" cy="1604844"/>
            <a:chOff x="3748952" y="4005065"/>
            <a:chExt cx="1737445" cy="1604844"/>
          </a:xfrm>
        </p:grpSpPr>
        <p:grpSp>
          <p:nvGrpSpPr>
            <p:cNvPr id="44" name="Group 43"/>
            <p:cNvGrpSpPr/>
            <p:nvPr/>
          </p:nvGrpSpPr>
          <p:grpSpPr>
            <a:xfrm>
              <a:off x="3748952" y="4005065"/>
              <a:ext cx="1737445" cy="1604844"/>
              <a:chOff x="1532226" y="6711453"/>
              <a:chExt cx="1114699" cy="1029625"/>
            </a:xfrm>
          </p:grpSpPr>
          <p:sp>
            <p:nvSpPr>
              <p:cNvPr id="46" name="Rectangle 45"/>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47" name="TextBox 46"/>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20535A</a:t>
                </a:r>
              </a:p>
            </p:txBody>
          </p:sp>
        </p:grpSp>
        <p:sp>
          <p:nvSpPr>
            <p:cNvPr id="45" name="TextBox 44"/>
            <p:cNvSpPr txBox="1"/>
            <p:nvPr/>
          </p:nvSpPr>
          <p:spPr>
            <a:xfrm>
              <a:off x="3797572" y="4695515"/>
              <a:ext cx="1622993" cy="646331"/>
            </a:xfrm>
            <a:prstGeom prst="rect">
              <a:avLst/>
            </a:prstGeom>
            <a:noFill/>
          </p:spPr>
          <p:txBody>
            <a:bodyPr wrap="square" lIns="0" tIns="0" rIns="0" bIns="0" rtlCol="0">
              <a:spAutoFit/>
            </a:bodyPr>
            <a:lstStyle/>
            <a:p>
              <a:pPr algn="ctr" defTabSz="685864"/>
              <a:r>
                <a:rPr lang="en-US" sz="1400" dirty="0">
                  <a:solidFill>
                    <a:schemeClr val="bg1"/>
                  </a:solidFill>
                </a:rPr>
                <a:t>Architecting Microsoft Azure Solutions</a:t>
              </a:r>
            </a:p>
          </p:txBody>
        </p:sp>
      </p:grpSp>
      <p:sp>
        <p:nvSpPr>
          <p:cNvPr id="16" name="TextBox 15"/>
          <p:cNvSpPr txBox="1"/>
          <p:nvPr/>
        </p:nvSpPr>
        <p:spPr>
          <a:xfrm>
            <a:off x="2034980" y="2970142"/>
            <a:ext cx="325409" cy="276999"/>
          </a:xfrm>
          <a:prstGeom prst="rect">
            <a:avLst/>
          </a:prstGeom>
          <a:noFill/>
        </p:spPr>
        <p:txBody>
          <a:bodyPr wrap="none" lIns="0" tIns="0" rIns="0" bIns="0" rtlCol="0">
            <a:spAutoFit/>
          </a:bodyPr>
          <a:lstStyle/>
          <a:p>
            <a:pPr algn="ctr" defTabSz="685864"/>
            <a:r>
              <a:rPr lang="en-US" b="1" dirty="0">
                <a:solidFill>
                  <a:srgbClr val="92D050"/>
                </a:solidFill>
                <a:latin typeface="+mj-lt"/>
                <a:ea typeface="Segoe UI" panose="020B0502040204020203" pitchFamily="34" charset="0"/>
                <a:cs typeface="Segoe UI" panose="020B0502040204020203" pitchFamily="34" charset="0"/>
              </a:rPr>
              <a:t>OR</a:t>
            </a:r>
          </a:p>
        </p:txBody>
      </p:sp>
      <p:sp>
        <p:nvSpPr>
          <p:cNvPr id="20" name="Right Arrow 19"/>
          <p:cNvSpPr/>
          <p:nvPr/>
        </p:nvSpPr>
        <p:spPr>
          <a:xfrm rot="16200000" flipV="1">
            <a:off x="3039971" y="4177949"/>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21" name="Group 20"/>
          <p:cNvGrpSpPr/>
          <p:nvPr/>
        </p:nvGrpSpPr>
        <p:grpSpPr>
          <a:xfrm>
            <a:off x="2462114" y="2355915"/>
            <a:ext cx="1661518" cy="1505453"/>
            <a:chOff x="2499152" y="1707525"/>
            <a:chExt cx="1661518" cy="1505453"/>
          </a:xfrm>
        </p:grpSpPr>
        <p:grpSp>
          <p:nvGrpSpPr>
            <p:cNvPr id="28" name="Group 27"/>
            <p:cNvGrpSpPr/>
            <p:nvPr/>
          </p:nvGrpSpPr>
          <p:grpSpPr>
            <a:xfrm>
              <a:off x="2528661" y="1707525"/>
              <a:ext cx="1632009" cy="1505453"/>
              <a:chOff x="3236915" y="1816140"/>
              <a:chExt cx="1047053" cy="965858"/>
            </a:xfrm>
          </p:grpSpPr>
          <p:sp>
            <p:nvSpPr>
              <p:cNvPr id="30" name="Rectangle 29"/>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31" name="TextBox 30"/>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70-533</a:t>
                </a:r>
              </a:p>
            </p:txBody>
          </p:sp>
        </p:grpSp>
        <p:sp>
          <p:nvSpPr>
            <p:cNvPr id="29" name="TextBox 28"/>
            <p:cNvSpPr txBox="1"/>
            <p:nvPr/>
          </p:nvSpPr>
          <p:spPr>
            <a:xfrm>
              <a:off x="2499152" y="2314680"/>
              <a:ext cx="1642667" cy="861774"/>
            </a:xfrm>
            <a:prstGeom prst="rect">
              <a:avLst/>
            </a:prstGeom>
            <a:noFill/>
          </p:spPr>
          <p:txBody>
            <a:bodyPr wrap="square" lIns="0" tIns="0" rIns="0" bIns="0" rtlCol="0">
              <a:spAutoFit/>
            </a:bodyPr>
            <a:lstStyle/>
            <a:p>
              <a:pPr algn="ctr" defTabSz="685864"/>
              <a:r>
                <a:rPr lang="fr-FR" sz="1400" dirty="0">
                  <a:solidFill>
                    <a:schemeClr val="bg1"/>
                  </a:solidFill>
                </a:rPr>
                <a:t>Implementing Microsoft Azure Infrastructure Solutions</a:t>
              </a:r>
            </a:p>
          </p:txBody>
        </p:sp>
      </p:grpSp>
      <p:grpSp>
        <p:nvGrpSpPr>
          <p:cNvPr id="22" name="Group 21"/>
          <p:cNvGrpSpPr/>
          <p:nvPr/>
        </p:nvGrpSpPr>
        <p:grpSpPr>
          <a:xfrm>
            <a:off x="2435789" y="4795956"/>
            <a:ext cx="1737445" cy="1604844"/>
            <a:chOff x="3748952" y="4005065"/>
            <a:chExt cx="1737445" cy="1604844"/>
          </a:xfrm>
        </p:grpSpPr>
        <p:grpSp>
          <p:nvGrpSpPr>
            <p:cNvPr id="24" name="Group 23"/>
            <p:cNvGrpSpPr/>
            <p:nvPr/>
          </p:nvGrpSpPr>
          <p:grpSpPr>
            <a:xfrm>
              <a:off x="3748952" y="4005065"/>
              <a:ext cx="1737445" cy="1604844"/>
              <a:chOff x="1532226" y="6711453"/>
              <a:chExt cx="1114699" cy="1029625"/>
            </a:xfrm>
          </p:grpSpPr>
          <p:sp>
            <p:nvSpPr>
              <p:cNvPr id="26" name="Rectangle 25"/>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27" name="TextBox 26"/>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20533C</a:t>
                </a:r>
              </a:p>
            </p:txBody>
          </p:sp>
        </p:grpSp>
        <p:sp>
          <p:nvSpPr>
            <p:cNvPr id="25" name="TextBox 24"/>
            <p:cNvSpPr txBox="1"/>
            <p:nvPr/>
          </p:nvSpPr>
          <p:spPr>
            <a:xfrm>
              <a:off x="3797572" y="4695515"/>
              <a:ext cx="1622993" cy="861774"/>
            </a:xfrm>
            <a:prstGeom prst="rect">
              <a:avLst/>
            </a:prstGeom>
            <a:noFill/>
          </p:spPr>
          <p:txBody>
            <a:bodyPr wrap="square" lIns="0" tIns="0" rIns="0" bIns="0" rtlCol="0">
              <a:spAutoFit/>
            </a:bodyPr>
            <a:lstStyle/>
            <a:p>
              <a:pPr algn="ctr" defTabSz="685864"/>
              <a:r>
                <a:rPr lang="fr-FR" sz="1400" dirty="0">
                  <a:solidFill>
                    <a:schemeClr val="bg1"/>
                  </a:solidFill>
                </a:rPr>
                <a:t>Implementing Microsoft Azure Infrastructure Solutions</a:t>
              </a:r>
            </a:p>
          </p:txBody>
        </p:sp>
      </p:grpSp>
      <p:cxnSp>
        <p:nvCxnSpPr>
          <p:cNvPr id="23" name="Straight Connector 22"/>
          <p:cNvCxnSpPr>
            <a:cxnSpLocks/>
          </p:cNvCxnSpPr>
          <p:nvPr/>
        </p:nvCxnSpPr>
        <p:spPr>
          <a:xfrm>
            <a:off x="271737" y="4672608"/>
            <a:ext cx="8229600"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sp>
        <p:nvSpPr>
          <p:cNvPr id="35" name="Right Arrow 34"/>
          <p:cNvSpPr/>
          <p:nvPr/>
        </p:nvSpPr>
        <p:spPr>
          <a:xfrm rot="16200000" flipV="1">
            <a:off x="853289" y="4177949"/>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8" name="Group 37"/>
          <p:cNvGrpSpPr/>
          <p:nvPr/>
        </p:nvGrpSpPr>
        <p:grpSpPr>
          <a:xfrm>
            <a:off x="271737" y="2355915"/>
            <a:ext cx="1661518" cy="1505453"/>
            <a:chOff x="2499152" y="1707525"/>
            <a:chExt cx="1661518" cy="1505453"/>
          </a:xfrm>
        </p:grpSpPr>
        <p:grpSp>
          <p:nvGrpSpPr>
            <p:cNvPr id="54" name="Group 53"/>
            <p:cNvGrpSpPr/>
            <p:nvPr/>
          </p:nvGrpSpPr>
          <p:grpSpPr>
            <a:xfrm>
              <a:off x="2528661" y="1707525"/>
              <a:ext cx="1632009" cy="1505453"/>
              <a:chOff x="3236915" y="1816140"/>
              <a:chExt cx="1047053" cy="965858"/>
            </a:xfrm>
          </p:grpSpPr>
          <p:sp>
            <p:nvSpPr>
              <p:cNvPr id="56" name="Rectangle 55"/>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7" name="TextBox 56"/>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70-532</a:t>
                </a:r>
              </a:p>
            </p:txBody>
          </p:sp>
        </p:grpSp>
        <p:sp>
          <p:nvSpPr>
            <p:cNvPr id="55" name="TextBox 54"/>
            <p:cNvSpPr txBox="1"/>
            <p:nvPr/>
          </p:nvSpPr>
          <p:spPr>
            <a:xfrm>
              <a:off x="2499152" y="2314680"/>
              <a:ext cx="1642667" cy="646331"/>
            </a:xfrm>
            <a:prstGeom prst="rect">
              <a:avLst/>
            </a:prstGeom>
            <a:noFill/>
          </p:spPr>
          <p:txBody>
            <a:bodyPr wrap="square" lIns="0" tIns="0" rIns="0" bIns="0" rtlCol="0">
              <a:spAutoFit/>
            </a:bodyPr>
            <a:lstStyle/>
            <a:p>
              <a:pPr algn="ctr" defTabSz="685864"/>
              <a:r>
                <a:rPr lang="en-US" sz="1400" dirty="0">
                  <a:solidFill>
                    <a:schemeClr val="bg1"/>
                  </a:solidFill>
                </a:rPr>
                <a:t>Developing Microsoft Azure Solutions</a:t>
              </a:r>
            </a:p>
          </p:txBody>
        </p:sp>
      </p:grpSp>
      <p:grpSp>
        <p:nvGrpSpPr>
          <p:cNvPr id="40" name="Group 39"/>
          <p:cNvGrpSpPr/>
          <p:nvPr/>
        </p:nvGrpSpPr>
        <p:grpSpPr>
          <a:xfrm>
            <a:off x="271737" y="4795956"/>
            <a:ext cx="1737445" cy="1604844"/>
            <a:chOff x="3748952" y="4005065"/>
            <a:chExt cx="1737445" cy="1604844"/>
          </a:xfrm>
        </p:grpSpPr>
        <p:grpSp>
          <p:nvGrpSpPr>
            <p:cNvPr id="42" name="Group 41"/>
            <p:cNvGrpSpPr/>
            <p:nvPr/>
          </p:nvGrpSpPr>
          <p:grpSpPr>
            <a:xfrm>
              <a:off x="3748952" y="4005065"/>
              <a:ext cx="1737445" cy="1604844"/>
              <a:chOff x="1532226" y="6711453"/>
              <a:chExt cx="1114699" cy="1029625"/>
            </a:xfrm>
          </p:grpSpPr>
          <p:sp>
            <p:nvSpPr>
              <p:cNvPr id="52" name="Rectangle 51"/>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3" name="TextBox 52"/>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20532D</a:t>
                </a:r>
              </a:p>
            </p:txBody>
          </p:sp>
        </p:grpSp>
        <p:sp>
          <p:nvSpPr>
            <p:cNvPr id="43" name="TextBox 42"/>
            <p:cNvSpPr txBox="1"/>
            <p:nvPr/>
          </p:nvSpPr>
          <p:spPr>
            <a:xfrm>
              <a:off x="3797572" y="4695515"/>
              <a:ext cx="1622993" cy="646331"/>
            </a:xfrm>
            <a:prstGeom prst="rect">
              <a:avLst/>
            </a:prstGeom>
            <a:noFill/>
          </p:spPr>
          <p:txBody>
            <a:bodyPr wrap="square" lIns="0" tIns="0" rIns="0" bIns="0" rtlCol="0">
              <a:spAutoFit/>
            </a:bodyPr>
            <a:lstStyle/>
            <a:p>
              <a:pPr algn="ctr" defTabSz="685864"/>
              <a:r>
                <a:rPr lang="en-US" sz="1400" dirty="0">
                  <a:solidFill>
                    <a:schemeClr val="bg1"/>
                  </a:solidFill>
                </a:rPr>
                <a:t>Developing Microsoft Azure Solutions</a:t>
              </a:r>
            </a:p>
          </p:txBody>
        </p:sp>
      </p:grpSp>
      <p:sp>
        <p:nvSpPr>
          <p:cNvPr id="59" name="Right Arrow 58"/>
          <p:cNvSpPr/>
          <p:nvPr/>
        </p:nvSpPr>
        <p:spPr>
          <a:xfrm rot="16200000" flipV="1">
            <a:off x="7440003" y="4177949"/>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60" name="Group 59"/>
          <p:cNvGrpSpPr/>
          <p:nvPr/>
        </p:nvGrpSpPr>
        <p:grpSpPr>
          <a:xfrm>
            <a:off x="6842867" y="2355915"/>
            <a:ext cx="1661518" cy="1505453"/>
            <a:chOff x="2499152" y="1707525"/>
            <a:chExt cx="1661518" cy="1505453"/>
          </a:xfrm>
        </p:grpSpPr>
        <p:grpSp>
          <p:nvGrpSpPr>
            <p:cNvPr id="67" name="Group 66"/>
            <p:cNvGrpSpPr/>
            <p:nvPr/>
          </p:nvGrpSpPr>
          <p:grpSpPr>
            <a:xfrm>
              <a:off x="2528661" y="1707525"/>
              <a:ext cx="1632009" cy="1505453"/>
              <a:chOff x="3236915" y="1816140"/>
              <a:chExt cx="1047053" cy="965858"/>
            </a:xfrm>
          </p:grpSpPr>
          <p:sp>
            <p:nvSpPr>
              <p:cNvPr id="69" name="Rectangle 68"/>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70" name="TextBox 69"/>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70-537</a:t>
                </a:r>
              </a:p>
            </p:txBody>
          </p:sp>
        </p:grpSp>
        <p:sp>
          <p:nvSpPr>
            <p:cNvPr id="68" name="TextBox 67"/>
            <p:cNvSpPr txBox="1"/>
            <p:nvPr/>
          </p:nvSpPr>
          <p:spPr>
            <a:xfrm>
              <a:off x="2499152" y="2314680"/>
              <a:ext cx="1642667" cy="800219"/>
            </a:xfrm>
            <a:prstGeom prst="rect">
              <a:avLst/>
            </a:prstGeom>
            <a:noFill/>
          </p:spPr>
          <p:txBody>
            <a:bodyPr wrap="square" lIns="0" tIns="0" rIns="0" bIns="0" rtlCol="0">
              <a:spAutoFit/>
            </a:bodyPr>
            <a:lstStyle/>
            <a:p>
              <a:pPr algn="ctr" defTabSz="685864"/>
              <a:r>
                <a:rPr lang="en-US" sz="1300" dirty="0">
                  <a:solidFill>
                    <a:schemeClr val="bg1"/>
                  </a:solidFill>
                </a:rPr>
                <a:t>Configuring and Operating a Hybrid Cloud with Microsoft Azure Stack</a:t>
              </a:r>
            </a:p>
          </p:txBody>
        </p:sp>
      </p:grpSp>
      <p:grpSp>
        <p:nvGrpSpPr>
          <p:cNvPr id="61" name="Group 60"/>
          <p:cNvGrpSpPr/>
          <p:nvPr/>
        </p:nvGrpSpPr>
        <p:grpSpPr>
          <a:xfrm>
            <a:off x="6766940" y="4795956"/>
            <a:ext cx="1737445" cy="1604844"/>
            <a:chOff x="3748952" y="4005065"/>
            <a:chExt cx="1737445" cy="1604844"/>
          </a:xfrm>
        </p:grpSpPr>
        <p:grpSp>
          <p:nvGrpSpPr>
            <p:cNvPr id="63" name="Group 62"/>
            <p:cNvGrpSpPr/>
            <p:nvPr/>
          </p:nvGrpSpPr>
          <p:grpSpPr>
            <a:xfrm>
              <a:off x="3748952" y="4005065"/>
              <a:ext cx="1737445" cy="1604844"/>
              <a:chOff x="1532226" y="6711453"/>
              <a:chExt cx="1114699" cy="1029625"/>
            </a:xfrm>
          </p:grpSpPr>
          <p:sp>
            <p:nvSpPr>
              <p:cNvPr id="65" name="Rectangle 64"/>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66" name="TextBox 65"/>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20537A</a:t>
                </a:r>
              </a:p>
            </p:txBody>
          </p:sp>
        </p:grpSp>
        <p:sp>
          <p:nvSpPr>
            <p:cNvPr id="64" name="TextBox 63"/>
            <p:cNvSpPr txBox="1"/>
            <p:nvPr/>
          </p:nvSpPr>
          <p:spPr>
            <a:xfrm>
              <a:off x="3797572" y="4695515"/>
              <a:ext cx="1622993" cy="800219"/>
            </a:xfrm>
            <a:prstGeom prst="rect">
              <a:avLst/>
            </a:prstGeom>
            <a:noFill/>
          </p:spPr>
          <p:txBody>
            <a:bodyPr wrap="square" lIns="0" tIns="0" rIns="0" bIns="0" rtlCol="0">
              <a:spAutoFit/>
            </a:bodyPr>
            <a:lstStyle/>
            <a:p>
              <a:pPr algn="ctr" defTabSz="685864"/>
              <a:r>
                <a:rPr lang="en-US" sz="1300" dirty="0">
                  <a:solidFill>
                    <a:schemeClr val="bg1"/>
                  </a:solidFill>
                </a:rPr>
                <a:t>Configuring and Operating a Hybrid Cloud with Microsoft Azure Stack</a:t>
              </a:r>
            </a:p>
          </p:txBody>
        </p:sp>
      </p:grpSp>
      <p:cxnSp>
        <p:nvCxnSpPr>
          <p:cNvPr id="76" name="Straight Connector 75"/>
          <p:cNvCxnSpPr>
            <a:cxnSpLocks/>
          </p:cNvCxnSpPr>
          <p:nvPr/>
        </p:nvCxnSpPr>
        <p:spPr>
          <a:xfrm>
            <a:off x="271737" y="2209800"/>
            <a:ext cx="8229600"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sp>
        <p:nvSpPr>
          <p:cNvPr id="77" name="Right Arrow 76"/>
          <p:cNvSpPr/>
          <p:nvPr/>
        </p:nvSpPr>
        <p:spPr>
          <a:xfrm rot="16200000" flipV="1">
            <a:off x="4139093" y="1737115"/>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2" name="TextBox 71">
            <a:extLst>
              <a:ext uri="{FF2B5EF4-FFF2-40B4-BE49-F238E27FC236}">
                <a16:creationId xmlns:a16="http://schemas.microsoft.com/office/drawing/2014/main" id="{B6CA9849-96B3-4C2C-BE58-1A6456043410}"/>
              </a:ext>
            </a:extLst>
          </p:cNvPr>
          <p:cNvSpPr txBox="1"/>
          <p:nvPr/>
        </p:nvSpPr>
        <p:spPr>
          <a:xfrm>
            <a:off x="271737" y="1109472"/>
            <a:ext cx="8229600" cy="42885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defPPr>
              <a:defRPr lang="en-US"/>
            </a:defPPr>
            <a:lvl1pPr defTabSz="685864">
              <a:defRPr sz="1400">
                <a:solidFill>
                  <a:prstClr val="white"/>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2400" dirty="0"/>
              <a:t>MCSA: Cloud Platform</a:t>
            </a:r>
          </a:p>
        </p:txBody>
      </p:sp>
      <p:sp>
        <p:nvSpPr>
          <p:cNvPr id="78" name="TextBox 77">
            <a:extLst>
              <a:ext uri="{FF2B5EF4-FFF2-40B4-BE49-F238E27FC236}">
                <a16:creationId xmlns:a16="http://schemas.microsoft.com/office/drawing/2014/main" id="{8258FD05-88F5-482A-AAA4-8350A51C7071}"/>
              </a:ext>
            </a:extLst>
          </p:cNvPr>
          <p:cNvSpPr txBox="1"/>
          <p:nvPr/>
        </p:nvSpPr>
        <p:spPr>
          <a:xfrm>
            <a:off x="6415732" y="2970142"/>
            <a:ext cx="325409" cy="276999"/>
          </a:xfrm>
          <a:prstGeom prst="rect">
            <a:avLst/>
          </a:prstGeom>
          <a:noFill/>
        </p:spPr>
        <p:txBody>
          <a:bodyPr wrap="none" lIns="0" tIns="0" rIns="0" bIns="0" rtlCol="0">
            <a:spAutoFit/>
          </a:bodyPr>
          <a:lstStyle/>
          <a:p>
            <a:pPr algn="ctr" defTabSz="685864"/>
            <a:r>
              <a:rPr lang="en-US" b="1" dirty="0">
                <a:solidFill>
                  <a:srgbClr val="92D050"/>
                </a:solidFill>
                <a:latin typeface="+mj-lt"/>
                <a:ea typeface="Segoe UI" panose="020B0502040204020203" pitchFamily="34" charset="0"/>
                <a:cs typeface="Segoe UI" panose="020B0502040204020203" pitchFamily="34" charset="0"/>
              </a:rPr>
              <a:t>OR</a:t>
            </a:r>
          </a:p>
        </p:txBody>
      </p:sp>
      <p:sp>
        <p:nvSpPr>
          <p:cNvPr id="79" name="TextBox 78">
            <a:extLst>
              <a:ext uri="{FF2B5EF4-FFF2-40B4-BE49-F238E27FC236}">
                <a16:creationId xmlns:a16="http://schemas.microsoft.com/office/drawing/2014/main" id="{582E0D9F-A78C-42A1-9F22-F94DD13E2BE3}"/>
              </a:ext>
            </a:extLst>
          </p:cNvPr>
          <p:cNvSpPr txBox="1"/>
          <p:nvPr/>
        </p:nvSpPr>
        <p:spPr>
          <a:xfrm>
            <a:off x="4225357" y="2970142"/>
            <a:ext cx="325409" cy="276999"/>
          </a:xfrm>
          <a:prstGeom prst="rect">
            <a:avLst/>
          </a:prstGeom>
          <a:noFill/>
        </p:spPr>
        <p:txBody>
          <a:bodyPr wrap="none" lIns="0" tIns="0" rIns="0" bIns="0" rtlCol="0">
            <a:spAutoFit/>
          </a:bodyPr>
          <a:lstStyle/>
          <a:p>
            <a:pPr algn="ctr" defTabSz="685864"/>
            <a:r>
              <a:rPr lang="en-US" b="1" dirty="0">
                <a:solidFill>
                  <a:srgbClr val="92D050"/>
                </a:solidFill>
                <a:latin typeface="+mj-lt"/>
                <a:ea typeface="Segoe UI" panose="020B0502040204020203" pitchFamily="34" charset="0"/>
                <a:cs typeface="Segoe UI" panose="020B0502040204020203" pitchFamily="34" charset="0"/>
              </a:rPr>
              <a:t>OR</a:t>
            </a:r>
          </a:p>
        </p:txBody>
      </p:sp>
      <p:sp>
        <p:nvSpPr>
          <p:cNvPr id="58" name="TextBox 57">
            <a:extLst>
              <a:ext uri="{FF2B5EF4-FFF2-40B4-BE49-F238E27FC236}">
                <a16:creationId xmlns:a16="http://schemas.microsoft.com/office/drawing/2014/main" id="{B0B19EC9-BCB6-47DB-88C0-7F01006380CA}"/>
              </a:ext>
            </a:extLst>
          </p:cNvPr>
          <p:cNvSpPr txBox="1"/>
          <p:nvPr/>
        </p:nvSpPr>
        <p:spPr>
          <a:xfrm>
            <a:off x="4742474" y="1722356"/>
            <a:ext cx="1228028" cy="307777"/>
          </a:xfrm>
          <a:prstGeom prst="rect">
            <a:avLst/>
          </a:prstGeom>
          <a:noFill/>
        </p:spPr>
        <p:txBody>
          <a:bodyPr wrap="none" rtlCol="0">
            <a:spAutoFit/>
          </a:bodyPr>
          <a:lstStyle/>
          <a:p>
            <a:r>
              <a:rPr lang="en-US" sz="1400" dirty="0"/>
              <a:t>Two Electives</a:t>
            </a:r>
          </a:p>
        </p:txBody>
      </p:sp>
    </p:spTree>
    <p:custDataLst>
      <p:tags r:id="rId1"/>
    </p:custDataLst>
    <p:extLst>
      <p:ext uri="{BB962C8B-B14F-4D97-AF65-F5344CB8AC3E}">
        <p14:creationId xmlns:p14="http://schemas.microsoft.com/office/powerpoint/2010/main" val="1807914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0664"/>
          </a:xfrm>
        </p:spPr>
        <p:txBody>
          <a:bodyPr/>
          <a:lstStyle/>
          <a:p>
            <a:r>
              <a:rPr lang="en-US" dirty="0"/>
              <a:t>Azure Certification Path</a:t>
            </a:r>
          </a:p>
        </p:txBody>
      </p:sp>
      <p:sp>
        <p:nvSpPr>
          <p:cNvPr id="73" name="TextBox 72">
            <a:extLst>
              <a:ext uri="{FF2B5EF4-FFF2-40B4-BE49-F238E27FC236}">
                <a16:creationId xmlns:a16="http://schemas.microsoft.com/office/drawing/2014/main" id="{898CD70C-9B2F-40E1-AB1A-F1F23CD9ECDD}"/>
              </a:ext>
            </a:extLst>
          </p:cNvPr>
          <p:cNvSpPr txBox="1"/>
          <p:nvPr/>
        </p:nvSpPr>
        <p:spPr>
          <a:xfrm>
            <a:off x="2617900" y="1114069"/>
            <a:ext cx="3886200" cy="42885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defPPr>
              <a:defRPr lang="en-US"/>
            </a:defPPr>
            <a:lvl1pPr defTabSz="685864">
              <a:defRPr sz="1400">
                <a:solidFill>
                  <a:prstClr val="white"/>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2400" dirty="0"/>
              <a:t>MCSA: Linux on Azure</a:t>
            </a:r>
          </a:p>
        </p:txBody>
      </p:sp>
      <p:sp>
        <p:nvSpPr>
          <p:cNvPr id="18" name="Plus 17"/>
          <p:cNvSpPr>
            <a:spLocks/>
          </p:cNvSpPr>
          <p:nvPr/>
        </p:nvSpPr>
        <p:spPr>
          <a:xfrm>
            <a:off x="4365889" y="3053204"/>
            <a:ext cx="217111" cy="217111"/>
          </a:xfrm>
          <a:prstGeom prst="mathPlus">
            <a:avLst>
              <a:gd name="adj1" fmla="val 1695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nvGrpSpPr>
          <p:cNvPr id="21" name="Group 20"/>
          <p:cNvGrpSpPr/>
          <p:nvPr/>
        </p:nvGrpSpPr>
        <p:grpSpPr>
          <a:xfrm>
            <a:off x="4681017" y="2355915"/>
            <a:ext cx="1661518" cy="1505453"/>
            <a:chOff x="2499152" y="1707525"/>
            <a:chExt cx="1661518" cy="1505453"/>
          </a:xfrm>
        </p:grpSpPr>
        <p:grpSp>
          <p:nvGrpSpPr>
            <p:cNvPr id="28" name="Group 27"/>
            <p:cNvGrpSpPr/>
            <p:nvPr/>
          </p:nvGrpSpPr>
          <p:grpSpPr>
            <a:xfrm>
              <a:off x="2528661" y="1707525"/>
              <a:ext cx="1632009" cy="1505453"/>
              <a:chOff x="3236915" y="1816140"/>
              <a:chExt cx="1047053" cy="965858"/>
            </a:xfrm>
          </p:grpSpPr>
          <p:sp>
            <p:nvSpPr>
              <p:cNvPr id="30" name="Rectangle 29"/>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31" name="TextBox 30"/>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LFCS:</a:t>
                </a:r>
              </a:p>
            </p:txBody>
          </p:sp>
        </p:grpSp>
        <p:sp>
          <p:nvSpPr>
            <p:cNvPr id="29" name="TextBox 28"/>
            <p:cNvSpPr txBox="1"/>
            <p:nvPr/>
          </p:nvSpPr>
          <p:spPr>
            <a:xfrm>
              <a:off x="2499152" y="2314680"/>
              <a:ext cx="1642667" cy="646331"/>
            </a:xfrm>
            <a:prstGeom prst="rect">
              <a:avLst/>
            </a:prstGeom>
            <a:noFill/>
          </p:spPr>
          <p:txBody>
            <a:bodyPr wrap="square" lIns="0" tIns="0" rIns="0" bIns="0" rtlCol="0">
              <a:spAutoFit/>
            </a:bodyPr>
            <a:lstStyle/>
            <a:p>
              <a:pPr algn="ctr" defTabSz="685864"/>
              <a:r>
                <a:rPr lang="en-US" sz="1400" dirty="0">
                  <a:solidFill>
                    <a:schemeClr val="bg1"/>
                  </a:solidFill>
                </a:rPr>
                <a:t>Linux Foundation Certified System Administrator</a:t>
              </a:r>
              <a:endParaRPr lang="en-IN" sz="1400" dirty="0">
                <a:solidFill>
                  <a:schemeClr val="bg1"/>
                </a:solidFill>
              </a:endParaRPr>
            </a:p>
          </p:txBody>
        </p:sp>
      </p:grpSp>
      <p:cxnSp>
        <p:nvCxnSpPr>
          <p:cNvPr id="23" name="Straight Connector 22"/>
          <p:cNvCxnSpPr>
            <a:cxnSpLocks/>
          </p:cNvCxnSpPr>
          <p:nvPr/>
        </p:nvCxnSpPr>
        <p:spPr>
          <a:xfrm>
            <a:off x="3443864" y="4672608"/>
            <a:ext cx="893634"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sp>
        <p:nvSpPr>
          <p:cNvPr id="35" name="Right Arrow 34"/>
          <p:cNvSpPr/>
          <p:nvPr/>
        </p:nvSpPr>
        <p:spPr>
          <a:xfrm rot="16200000" flipV="1">
            <a:off x="3233540" y="4085508"/>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8" name="Group 37"/>
          <p:cNvGrpSpPr/>
          <p:nvPr/>
        </p:nvGrpSpPr>
        <p:grpSpPr>
          <a:xfrm>
            <a:off x="2623617" y="2355915"/>
            <a:ext cx="1661518" cy="1505453"/>
            <a:chOff x="2499152" y="1707525"/>
            <a:chExt cx="1661518" cy="1505453"/>
          </a:xfrm>
        </p:grpSpPr>
        <p:grpSp>
          <p:nvGrpSpPr>
            <p:cNvPr id="54" name="Group 53"/>
            <p:cNvGrpSpPr/>
            <p:nvPr/>
          </p:nvGrpSpPr>
          <p:grpSpPr>
            <a:xfrm>
              <a:off x="2528661" y="1707525"/>
              <a:ext cx="1632009" cy="1505453"/>
              <a:chOff x="3236915" y="1816140"/>
              <a:chExt cx="1047053" cy="965858"/>
            </a:xfrm>
          </p:grpSpPr>
          <p:sp>
            <p:nvSpPr>
              <p:cNvPr id="56" name="Rectangle 55"/>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7" name="TextBox 56"/>
              <p:cNvSpPr txBox="1"/>
              <p:nvPr/>
            </p:nvSpPr>
            <p:spPr>
              <a:xfrm>
                <a:off x="3236915" y="1895993"/>
                <a:ext cx="1031694" cy="157968"/>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Exam 70-533 </a:t>
                </a:r>
              </a:p>
            </p:txBody>
          </p:sp>
        </p:grpSp>
        <p:sp>
          <p:nvSpPr>
            <p:cNvPr id="55" name="TextBox 54"/>
            <p:cNvSpPr txBox="1"/>
            <p:nvPr/>
          </p:nvSpPr>
          <p:spPr>
            <a:xfrm>
              <a:off x="2499152" y="2314680"/>
              <a:ext cx="1642667" cy="861774"/>
            </a:xfrm>
            <a:prstGeom prst="rect">
              <a:avLst/>
            </a:prstGeom>
            <a:noFill/>
          </p:spPr>
          <p:txBody>
            <a:bodyPr wrap="square" lIns="0" tIns="0" rIns="0" bIns="0" rtlCol="0">
              <a:spAutoFit/>
            </a:bodyPr>
            <a:lstStyle/>
            <a:p>
              <a:pPr algn="ctr" defTabSz="685864"/>
              <a:r>
                <a:rPr lang="fr-FR" sz="1400" dirty="0">
                  <a:solidFill>
                    <a:schemeClr val="bg1"/>
                  </a:solidFill>
                </a:rPr>
                <a:t>Implementing Microsoft Azure Infrastructure Solutions</a:t>
              </a:r>
              <a:endParaRPr lang="en-IN" sz="1400" dirty="0">
                <a:solidFill>
                  <a:schemeClr val="bg1"/>
                </a:solidFill>
              </a:endParaRPr>
            </a:p>
          </p:txBody>
        </p:sp>
      </p:grpSp>
      <p:grpSp>
        <p:nvGrpSpPr>
          <p:cNvPr id="40" name="Group 39"/>
          <p:cNvGrpSpPr/>
          <p:nvPr/>
        </p:nvGrpSpPr>
        <p:grpSpPr>
          <a:xfrm>
            <a:off x="2646084" y="4795956"/>
            <a:ext cx="1737445" cy="1604844"/>
            <a:chOff x="3748952" y="4005065"/>
            <a:chExt cx="1737445" cy="1604844"/>
          </a:xfrm>
        </p:grpSpPr>
        <p:grpSp>
          <p:nvGrpSpPr>
            <p:cNvPr id="42" name="Group 41"/>
            <p:cNvGrpSpPr/>
            <p:nvPr/>
          </p:nvGrpSpPr>
          <p:grpSpPr>
            <a:xfrm>
              <a:off x="3748952" y="4005065"/>
              <a:ext cx="1737445" cy="1604844"/>
              <a:chOff x="1532226" y="6711453"/>
              <a:chExt cx="1114699" cy="1029625"/>
            </a:xfrm>
          </p:grpSpPr>
          <p:sp>
            <p:nvSpPr>
              <p:cNvPr id="52" name="Rectangle 51"/>
              <p:cNvSpPr>
                <a:spLocks/>
              </p:cNvSpPr>
              <p:nvPr/>
            </p:nvSpPr>
            <p:spPr bwMode="auto">
              <a:xfrm>
                <a:off x="1532226" y="6711453"/>
                <a:ext cx="1114699" cy="10296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400" dirty="0">
                  <a:solidFill>
                    <a:prstClr val="white"/>
                  </a:solidFill>
                  <a:ea typeface="Segoe UI" pitchFamily="34" charset="0"/>
                  <a:cs typeface="Segoe UI" pitchFamily="34" charset="0"/>
                </a:endParaRPr>
              </a:p>
            </p:txBody>
          </p:sp>
          <p:sp>
            <p:nvSpPr>
              <p:cNvPr id="53" name="TextBox 52"/>
              <p:cNvSpPr txBox="1"/>
              <p:nvPr/>
            </p:nvSpPr>
            <p:spPr>
              <a:xfrm>
                <a:off x="1560316" y="6803266"/>
                <a:ext cx="1042416" cy="157969"/>
              </a:xfrm>
              <a:prstGeom prst="rect">
                <a:avLst/>
              </a:prstGeom>
              <a:noFill/>
            </p:spPr>
            <p:txBody>
              <a:bodyPr wrap="square" lIns="0" tIns="0" rIns="0" bIns="0" rtlCol="0">
                <a:spAutoFit/>
              </a:bodyPr>
              <a:lstStyle/>
              <a:p>
                <a:pPr algn="ctr" defTabSz="685864"/>
                <a:r>
                  <a:rPr lang="en-US" sz="1600" dirty="0">
                    <a:solidFill>
                      <a:prstClr val="white"/>
                    </a:solidFill>
                    <a:ea typeface="Segoe UI" pitchFamily="34" charset="0"/>
                    <a:cs typeface="Segoe UI" pitchFamily="34" charset="0"/>
                  </a:rPr>
                  <a:t>Course 20533D</a:t>
                </a:r>
              </a:p>
            </p:txBody>
          </p:sp>
        </p:grpSp>
        <p:sp>
          <p:nvSpPr>
            <p:cNvPr id="43" name="TextBox 42"/>
            <p:cNvSpPr txBox="1"/>
            <p:nvPr/>
          </p:nvSpPr>
          <p:spPr>
            <a:xfrm>
              <a:off x="3797572" y="4695515"/>
              <a:ext cx="1622993" cy="861774"/>
            </a:xfrm>
            <a:prstGeom prst="rect">
              <a:avLst/>
            </a:prstGeom>
            <a:noFill/>
          </p:spPr>
          <p:txBody>
            <a:bodyPr wrap="square" lIns="0" tIns="0" rIns="0" bIns="0" rtlCol="0">
              <a:spAutoFit/>
            </a:bodyPr>
            <a:lstStyle/>
            <a:p>
              <a:pPr algn="ctr" defTabSz="685864"/>
              <a:r>
                <a:rPr lang="fr-FR" sz="1400" dirty="0">
                  <a:solidFill>
                    <a:schemeClr val="bg1"/>
                  </a:solidFill>
                </a:rPr>
                <a:t>Implementing Microsoft Azure Infrastructure Solutions</a:t>
              </a:r>
            </a:p>
          </p:txBody>
        </p:sp>
      </p:grpSp>
      <p:cxnSp>
        <p:nvCxnSpPr>
          <p:cNvPr id="41" name="Straight Connector 40"/>
          <p:cNvCxnSpPr>
            <a:cxnSpLocks/>
          </p:cNvCxnSpPr>
          <p:nvPr/>
        </p:nvCxnSpPr>
        <p:spPr>
          <a:xfrm>
            <a:off x="2646084" y="4672608"/>
            <a:ext cx="1691414"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cxnSp>
        <p:nvCxnSpPr>
          <p:cNvPr id="76" name="Straight Connector 75"/>
          <p:cNvCxnSpPr>
            <a:cxnSpLocks/>
          </p:cNvCxnSpPr>
          <p:nvPr/>
        </p:nvCxnSpPr>
        <p:spPr>
          <a:xfrm>
            <a:off x="2660354" y="2209800"/>
            <a:ext cx="3865746"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sp>
        <p:nvSpPr>
          <p:cNvPr id="77" name="Right Arrow 76"/>
          <p:cNvSpPr/>
          <p:nvPr/>
        </p:nvSpPr>
        <p:spPr>
          <a:xfrm rot="16200000" flipV="1">
            <a:off x="4227000" y="1734316"/>
            <a:ext cx="494887"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400270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EA9117A-B947-4D97-A865-F59EEE535769}"/>
              </a:ext>
            </a:extLst>
          </p:cNvPr>
          <p:cNvGrpSpPr/>
          <p:nvPr/>
        </p:nvGrpSpPr>
        <p:grpSpPr>
          <a:xfrm>
            <a:off x="1083476" y="3470826"/>
            <a:ext cx="7024564" cy="1305851"/>
            <a:chOff x="1083476" y="3548778"/>
            <a:chExt cx="7024564" cy="1305851"/>
          </a:xfrm>
        </p:grpSpPr>
        <p:grpSp>
          <p:nvGrpSpPr>
            <p:cNvPr id="115" name="Group 114">
              <a:extLst>
                <a:ext uri="{FF2B5EF4-FFF2-40B4-BE49-F238E27FC236}">
                  <a16:creationId xmlns:a16="http://schemas.microsoft.com/office/drawing/2014/main" id="{5DE3A626-51BB-44F0-8A8D-804FB0049801}"/>
                </a:ext>
              </a:extLst>
            </p:cNvPr>
            <p:cNvGrpSpPr/>
            <p:nvPr/>
          </p:nvGrpSpPr>
          <p:grpSpPr>
            <a:xfrm>
              <a:off x="4823352" y="3567290"/>
              <a:ext cx="1395556" cy="1287339"/>
              <a:chOff x="2528661" y="1707525"/>
              <a:chExt cx="1632007" cy="1505453"/>
            </a:xfrm>
          </p:grpSpPr>
          <p:grpSp>
            <p:nvGrpSpPr>
              <p:cNvPr id="116" name="Group 115">
                <a:extLst>
                  <a:ext uri="{FF2B5EF4-FFF2-40B4-BE49-F238E27FC236}">
                    <a16:creationId xmlns:a16="http://schemas.microsoft.com/office/drawing/2014/main" id="{F7234415-D741-4ACA-AF99-05C663785CF6}"/>
                  </a:ext>
                </a:extLst>
              </p:cNvPr>
              <p:cNvGrpSpPr/>
              <p:nvPr/>
            </p:nvGrpSpPr>
            <p:grpSpPr>
              <a:xfrm>
                <a:off x="2528661" y="1707525"/>
                <a:ext cx="1632007" cy="1505453"/>
                <a:chOff x="3236916" y="1816140"/>
                <a:chExt cx="1047052" cy="965858"/>
              </a:xfrm>
            </p:grpSpPr>
            <p:sp>
              <p:nvSpPr>
                <p:cNvPr id="118" name="Rectangle 117">
                  <a:extLst>
                    <a:ext uri="{FF2B5EF4-FFF2-40B4-BE49-F238E27FC236}">
                      <a16:creationId xmlns:a16="http://schemas.microsoft.com/office/drawing/2014/main" id="{1396A4FC-220E-4101-BF4D-1260972BC6CB}"/>
                    </a:ext>
                  </a:extLst>
                </p:cNvPr>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119" name="TextBox 118">
                  <a:extLst>
                    <a:ext uri="{FF2B5EF4-FFF2-40B4-BE49-F238E27FC236}">
                      <a16:creationId xmlns:a16="http://schemas.microsoft.com/office/drawing/2014/main" id="{42E82E5D-A6B1-4F1E-8196-21FB61CAC4F9}"/>
                    </a:ext>
                  </a:extLst>
                </p:cNvPr>
                <p:cNvSpPr txBox="1"/>
                <p:nvPr/>
              </p:nvSpPr>
              <p:spPr>
                <a:xfrm>
                  <a:off x="3236916" y="1895993"/>
                  <a:ext cx="1031694" cy="138550"/>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70-745</a:t>
                  </a:r>
                </a:p>
              </p:txBody>
            </p:sp>
          </p:grpSp>
          <p:sp>
            <p:nvSpPr>
              <p:cNvPr id="117" name="TextBox 116">
                <a:extLst>
                  <a:ext uri="{FF2B5EF4-FFF2-40B4-BE49-F238E27FC236}">
                    <a16:creationId xmlns:a16="http://schemas.microsoft.com/office/drawing/2014/main" id="{DD96CDD1-A151-4E18-9592-07A2EAB54669}"/>
                  </a:ext>
                </a:extLst>
              </p:cNvPr>
              <p:cNvSpPr txBox="1"/>
              <p:nvPr/>
            </p:nvSpPr>
            <p:spPr>
              <a:xfrm>
                <a:off x="2599747" y="2314680"/>
                <a:ext cx="1497059" cy="566879"/>
              </a:xfrm>
              <a:prstGeom prst="rect">
                <a:avLst/>
              </a:prstGeom>
              <a:noFill/>
            </p:spPr>
            <p:txBody>
              <a:bodyPr wrap="square" lIns="0" tIns="0" rIns="0" bIns="0" rtlCol="0">
                <a:spAutoFit/>
              </a:bodyPr>
              <a:lstStyle/>
              <a:p>
                <a:pPr algn="ctr" defTabSz="685864"/>
                <a:r>
                  <a:rPr lang="en-US" sz="1050" dirty="0">
                    <a:solidFill>
                      <a:schemeClr val="bg1"/>
                    </a:solidFill>
                  </a:rPr>
                  <a:t>Implementing a Software-Defined Datacenter</a:t>
                </a:r>
              </a:p>
            </p:txBody>
          </p:sp>
        </p:grpSp>
        <p:sp>
          <p:nvSpPr>
            <p:cNvPr id="120" name="TextBox 119">
              <a:extLst>
                <a:ext uri="{FF2B5EF4-FFF2-40B4-BE49-F238E27FC236}">
                  <a16:creationId xmlns:a16="http://schemas.microsoft.com/office/drawing/2014/main" id="{A0F5FC0C-3D00-4C0F-A1FC-AE7D8D3F2C65}"/>
                </a:ext>
              </a:extLst>
            </p:cNvPr>
            <p:cNvSpPr txBox="1"/>
            <p:nvPr/>
          </p:nvSpPr>
          <p:spPr>
            <a:xfrm>
              <a:off x="2590682" y="4092526"/>
              <a:ext cx="216579" cy="184230"/>
            </a:xfrm>
            <a:prstGeom prst="rect">
              <a:avLst/>
            </a:prstGeom>
            <a:noFill/>
          </p:spPr>
          <p:txBody>
            <a:bodyPr wrap="none" lIns="0" tIns="0" rIns="0" bIns="0" rtlCol="0">
              <a:spAutoFit/>
            </a:bodyPr>
            <a:lstStyle/>
            <a:p>
              <a:pPr algn="ctr" defTabSz="685864"/>
              <a:r>
                <a:rPr lang="en-US" sz="1400" b="1" dirty="0">
                  <a:solidFill>
                    <a:srgbClr val="92D050"/>
                  </a:solidFill>
                  <a:latin typeface="+mj-lt"/>
                  <a:ea typeface="Segoe UI" panose="020B0502040204020203" pitchFamily="34" charset="0"/>
                  <a:cs typeface="Segoe UI" panose="020B0502040204020203" pitchFamily="34" charset="0"/>
                </a:rPr>
                <a:t>OR</a:t>
              </a:r>
            </a:p>
          </p:txBody>
        </p:sp>
        <p:grpSp>
          <p:nvGrpSpPr>
            <p:cNvPr id="121" name="Group 120">
              <a:extLst>
                <a:ext uri="{FF2B5EF4-FFF2-40B4-BE49-F238E27FC236}">
                  <a16:creationId xmlns:a16="http://schemas.microsoft.com/office/drawing/2014/main" id="{8D1C0760-FCC4-429D-B32C-65AF7982AD2C}"/>
                </a:ext>
              </a:extLst>
            </p:cNvPr>
            <p:cNvGrpSpPr/>
            <p:nvPr/>
          </p:nvGrpSpPr>
          <p:grpSpPr>
            <a:xfrm>
              <a:off x="2950324" y="3567290"/>
              <a:ext cx="1389378" cy="1287339"/>
              <a:chOff x="2517518" y="1707525"/>
              <a:chExt cx="1624781" cy="1505453"/>
            </a:xfrm>
          </p:grpSpPr>
          <p:grpSp>
            <p:nvGrpSpPr>
              <p:cNvPr id="122" name="Group 121">
                <a:extLst>
                  <a:ext uri="{FF2B5EF4-FFF2-40B4-BE49-F238E27FC236}">
                    <a16:creationId xmlns:a16="http://schemas.microsoft.com/office/drawing/2014/main" id="{E3B3BFCF-D482-4458-ADA3-1B4ADD02890E}"/>
                  </a:ext>
                </a:extLst>
              </p:cNvPr>
              <p:cNvGrpSpPr/>
              <p:nvPr/>
            </p:nvGrpSpPr>
            <p:grpSpPr>
              <a:xfrm>
                <a:off x="2517518" y="1707525"/>
                <a:ext cx="1624781" cy="1505453"/>
                <a:chOff x="3229767" y="1816140"/>
                <a:chExt cx="1042416" cy="965858"/>
              </a:xfrm>
            </p:grpSpPr>
            <p:sp>
              <p:nvSpPr>
                <p:cNvPr id="124" name="Rectangle 123">
                  <a:extLst>
                    <a:ext uri="{FF2B5EF4-FFF2-40B4-BE49-F238E27FC236}">
                      <a16:creationId xmlns:a16="http://schemas.microsoft.com/office/drawing/2014/main" id="{B87478D2-2FA6-4902-ABD0-BFFBF8542A90}"/>
                    </a:ext>
                  </a:extLst>
                </p:cNvPr>
                <p:cNvSpPr>
                  <a:spLocks/>
                </p:cNvSpPr>
                <p:nvPr/>
              </p:nvSpPr>
              <p:spPr bwMode="auto">
                <a:xfrm>
                  <a:off x="3229767"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125" name="TextBox 124">
                  <a:extLst>
                    <a:ext uri="{FF2B5EF4-FFF2-40B4-BE49-F238E27FC236}">
                      <a16:creationId xmlns:a16="http://schemas.microsoft.com/office/drawing/2014/main" id="{A79169AD-31E8-49E6-ADE2-FEF38C37883D}"/>
                    </a:ext>
                  </a:extLst>
                </p:cNvPr>
                <p:cNvSpPr txBox="1"/>
                <p:nvPr/>
              </p:nvSpPr>
              <p:spPr>
                <a:xfrm>
                  <a:off x="3236915" y="1895993"/>
                  <a:ext cx="1031694" cy="138550"/>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70-744</a:t>
                  </a:r>
                </a:p>
              </p:txBody>
            </p:sp>
          </p:grpSp>
          <p:sp>
            <p:nvSpPr>
              <p:cNvPr id="123" name="TextBox 122">
                <a:extLst>
                  <a:ext uri="{FF2B5EF4-FFF2-40B4-BE49-F238E27FC236}">
                    <a16:creationId xmlns:a16="http://schemas.microsoft.com/office/drawing/2014/main" id="{E5ABEBB6-8817-4B00-898D-EDE59CA06CE4}"/>
                  </a:ext>
                </a:extLst>
              </p:cNvPr>
              <p:cNvSpPr txBox="1"/>
              <p:nvPr/>
            </p:nvSpPr>
            <p:spPr>
              <a:xfrm>
                <a:off x="2581381" y="2314680"/>
                <a:ext cx="1497059" cy="377919"/>
              </a:xfrm>
              <a:prstGeom prst="rect">
                <a:avLst/>
              </a:prstGeom>
              <a:noFill/>
            </p:spPr>
            <p:txBody>
              <a:bodyPr wrap="square" lIns="0" tIns="0" rIns="0" bIns="0" rtlCol="0">
                <a:spAutoFit/>
              </a:bodyPr>
              <a:lstStyle/>
              <a:p>
                <a:pPr algn="ctr" defTabSz="685864"/>
                <a:r>
                  <a:rPr lang="fr-FR" sz="1050" dirty="0">
                    <a:solidFill>
                      <a:schemeClr val="bg1"/>
                    </a:solidFill>
                  </a:rPr>
                  <a:t>Securing Windows Server 2016</a:t>
                </a:r>
              </a:p>
            </p:txBody>
          </p:sp>
        </p:grpSp>
        <p:grpSp>
          <p:nvGrpSpPr>
            <p:cNvPr id="126" name="Group 125">
              <a:extLst>
                <a:ext uri="{FF2B5EF4-FFF2-40B4-BE49-F238E27FC236}">
                  <a16:creationId xmlns:a16="http://schemas.microsoft.com/office/drawing/2014/main" id="{DDC81DA1-D1E5-4982-BABD-6A2F53462F4A}"/>
                </a:ext>
              </a:extLst>
            </p:cNvPr>
            <p:cNvGrpSpPr/>
            <p:nvPr/>
          </p:nvGrpSpPr>
          <p:grpSpPr>
            <a:xfrm>
              <a:off x="1083476" y="3567290"/>
              <a:ext cx="1389378" cy="1287339"/>
              <a:chOff x="2524189" y="1707525"/>
              <a:chExt cx="1624781" cy="1505453"/>
            </a:xfrm>
          </p:grpSpPr>
          <p:grpSp>
            <p:nvGrpSpPr>
              <p:cNvPr id="127" name="Group 126">
                <a:extLst>
                  <a:ext uri="{FF2B5EF4-FFF2-40B4-BE49-F238E27FC236}">
                    <a16:creationId xmlns:a16="http://schemas.microsoft.com/office/drawing/2014/main" id="{2B6B388D-D58B-46AD-B6F1-DFAD4FD9EAB2}"/>
                  </a:ext>
                </a:extLst>
              </p:cNvPr>
              <p:cNvGrpSpPr/>
              <p:nvPr/>
            </p:nvGrpSpPr>
            <p:grpSpPr>
              <a:xfrm>
                <a:off x="2524189" y="1707525"/>
                <a:ext cx="1624781" cy="1505453"/>
                <a:chOff x="3234047" y="1816140"/>
                <a:chExt cx="1042416" cy="965858"/>
              </a:xfrm>
            </p:grpSpPr>
            <p:sp>
              <p:nvSpPr>
                <p:cNvPr id="129" name="Rectangle 128">
                  <a:extLst>
                    <a:ext uri="{FF2B5EF4-FFF2-40B4-BE49-F238E27FC236}">
                      <a16:creationId xmlns:a16="http://schemas.microsoft.com/office/drawing/2014/main" id="{79818F15-C381-45B9-991D-976DD80ED6FC}"/>
                    </a:ext>
                  </a:extLst>
                </p:cNvPr>
                <p:cNvSpPr>
                  <a:spLocks/>
                </p:cNvSpPr>
                <p:nvPr/>
              </p:nvSpPr>
              <p:spPr bwMode="auto">
                <a:xfrm>
                  <a:off x="3234047"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130" name="TextBox 129">
                  <a:extLst>
                    <a:ext uri="{FF2B5EF4-FFF2-40B4-BE49-F238E27FC236}">
                      <a16:creationId xmlns:a16="http://schemas.microsoft.com/office/drawing/2014/main" id="{E7ABBC7F-03DC-47D0-A659-12C69DD34EB0}"/>
                    </a:ext>
                  </a:extLst>
                </p:cNvPr>
                <p:cNvSpPr txBox="1"/>
                <p:nvPr/>
              </p:nvSpPr>
              <p:spPr>
                <a:xfrm>
                  <a:off x="3236915" y="1895993"/>
                  <a:ext cx="1031694" cy="138550"/>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70-475</a:t>
                  </a:r>
                </a:p>
              </p:txBody>
            </p:sp>
          </p:grpSp>
          <p:sp>
            <p:nvSpPr>
              <p:cNvPr id="128" name="TextBox 127">
                <a:extLst>
                  <a:ext uri="{FF2B5EF4-FFF2-40B4-BE49-F238E27FC236}">
                    <a16:creationId xmlns:a16="http://schemas.microsoft.com/office/drawing/2014/main" id="{A770EA19-11D7-417D-9C66-DAE79DE3041A}"/>
                  </a:ext>
                </a:extLst>
              </p:cNvPr>
              <p:cNvSpPr txBox="1"/>
              <p:nvPr/>
            </p:nvSpPr>
            <p:spPr>
              <a:xfrm>
                <a:off x="2588050" y="2314680"/>
                <a:ext cx="1497058" cy="755839"/>
              </a:xfrm>
              <a:prstGeom prst="rect">
                <a:avLst/>
              </a:prstGeom>
              <a:noFill/>
            </p:spPr>
            <p:txBody>
              <a:bodyPr wrap="square" lIns="0" tIns="0" rIns="0" bIns="0" rtlCol="0">
                <a:spAutoFit/>
              </a:bodyPr>
              <a:lstStyle/>
              <a:p>
                <a:pPr algn="ctr" defTabSz="685864"/>
                <a:r>
                  <a:rPr lang="en-US" sz="1050" dirty="0">
                    <a:solidFill>
                      <a:schemeClr val="bg1"/>
                    </a:solidFill>
                  </a:rPr>
                  <a:t>Designing and Implementing Big Data Analytics Solutions</a:t>
                </a:r>
              </a:p>
            </p:txBody>
          </p:sp>
        </p:grpSp>
        <p:grpSp>
          <p:nvGrpSpPr>
            <p:cNvPr id="131" name="Group 130">
              <a:extLst>
                <a:ext uri="{FF2B5EF4-FFF2-40B4-BE49-F238E27FC236}">
                  <a16:creationId xmlns:a16="http://schemas.microsoft.com/office/drawing/2014/main" id="{5B58A291-FD3F-4D3F-8903-1ECD95B2356B}"/>
                </a:ext>
              </a:extLst>
            </p:cNvPr>
            <p:cNvGrpSpPr/>
            <p:nvPr/>
          </p:nvGrpSpPr>
          <p:grpSpPr>
            <a:xfrm>
              <a:off x="6718663" y="3548778"/>
              <a:ext cx="1389377" cy="1287339"/>
              <a:chOff x="2517520" y="1707525"/>
              <a:chExt cx="1624781" cy="1505453"/>
            </a:xfrm>
          </p:grpSpPr>
          <p:grpSp>
            <p:nvGrpSpPr>
              <p:cNvPr id="132" name="Group 131">
                <a:extLst>
                  <a:ext uri="{FF2B5EF4-FFF2-40B4-BE49-F238E27FC236}">
                    <a16:creationId xmlns:a16="http://schemas.microsoft.com/office/drawing/2014/main" id="{B2E9E599-6C04-4096-97B8-C680199D8857}"/>
                  </a:ext>
                </a:extLst>
              </p:cNvPr>
              <p:cNvGrpSpPr/>
              <p:nvPr/>
            </p:nvGrpSpPr>
            <p:grpSpPr>
              <a:xfrm>
                <a:off x="2517520" y="1707525"/>
                <a:ext cx="1624781" cy="1505453"/>
                <a:chOff x="3229768" y="1816140"/>
                <a:chExt cx="1042416" cy="965858"/>
              </a:xfrm>
            </p:grpSpPr>
            <p:sp>
              <p:nvSpPr>
                <p:cNvPr id="134" name="Rectangle 133">
                  <a:extLst>
                    <a:ext uri="{FF2B5EF4-FFF2-40B4-BE49-F238E27FC236}">
                      <a16:creationId xmlns:a16="http://schemas.microsoft.com/office/drawing/2014/main" id="{7ABA3F1B-D945-4F46-ABAE-46A56DDC1A34}"/>
                    </a:ext>
                  </a:extLst>
                </p:cNvPr>
                <p:cNvSpPr>
                  <a:spLocks/>
                </p:cNvSpPr>
                <p:nvPr/>
              </p:nvSpPr>
              <p:spPr bwMode="auto">
                <a:xfrm>
                  <a:off x="3229768"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135" name="TextBox 134">
                  <a:extLst>
                    <a:ext uri="{FF2B5EF4-FFF2-40B4-BE49-F238E27FC236}">
                      <a16:creationId xmlns:a16="http://schemas.microsoft.com/office/drawing/2014/main" id="{757C0B24-5605-4A07-BB3E-7651124D718C}"/>
                    </a:ext>
                  </a:extLst>
                </p:cNvPr>
                <p:cNvSpPr txBox="1"/>
                <p:nvPr/>
              </p:nvSpPr>
              <p:spPr>
                <a:xfrm>
                  <a:off x="3236915" y="1895993"/>
                  <a:ext cx="1031694" cy="138550"/>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70-413</a:t>
                  </a:r>
                </a:p>
              </p:txBody>
            </p:sp>
          </p:grpSp>
          <p:sp>
            <p:nvSpPr>
              <p:cNvPr id="133" name="TextBox 132">
                <a:extLst>
                  <a:ext uri="{FF2B5EF4-FFF2-40B4-BE49-F238E27FC236}">
                    <a16:creationId xmlns:a16="http://schemas.microsoft.com/office/drawing/2014/main" id="{AC8E0C11-26E6-43D3-AC5E-55BA515EECB2}"/>
                  </a:ext>
                </a:extLst>
              </p:cNvPr>
              <p:cNvSpPr txBox="1"/>
              <p:nvPr/>
            </p:nvSpPr>
            <p:spPr>
              <a:xfrm>
                <a:off x="2581381" y="2314680"/>
                <a:ext cx="1497059" cy="566879"/>
              </a:xfrm>
              <a:prstGeom prst="rect">
                <a:avLst/>
              </a:prstGeom>
              <a:noFill/>
            </p:spPr>
            <p:txBody>
              <a:bodyPr wrap="square" lIns="0" tIns="0" rIns="0" bIns="0" rtlCol="0">
                <a:spAutoFit/>
              </a:bodyPr>
              <a:lstStyle/>
              <a:p>
                <a:pPr algn="ctr" defTabSz="685864"/>
                <a:r>
                  <a:rPr lang="en-US" sz="1050" dirty="0">
                    <a:solidFill>
                      <a:schemeClr val="bg1"/>
                    </a:solidFill>
                  </a:rPr>
                  <a:t>Designing and Implementing a Server Infrastructure</a:t>
                </a:r>
              </a:p>
            </p:txBody>
          </p:sp>
        </p:grpSp>
        <p:sp>
          <p:nvSpPr>
            <p:cNvPr id="136" name="TextBox 135">
              <a:extLst>
                <a:ext uri="{FF2B5EF4-FFF2-40B4-BE49-F238E27FC236}">
                  <a16:creationId xmlns:a16="http://schemas.microsoft.com/office/drawing/2014/main" id="{EDC6FDE5-A1D2-4D16-A143-FD327B22141C}"/>
                </a:ext>
              </a:extLst>
            </p:cNvPr>
            <p:cNvSpPr txBox="1"/>
            <p:nvPr/>
          </p:nvSpPr>
          <p:spPr>
            <a:xfrm>
              <a:off x="6336738" y="4092526"/>
              <a:ext cx="216579" cy="184230"/>
            </a:xfrm>
            <a:prstGeom prst="rect">
              <a:avLst/>
            </a:prstGeom>
            <a:noFill/>
          </p:spPr>
          <p:txBody>
            <a:bodyPr wrap="none" lIns="0" tIns="0" rIns="0" bIns="0" rtlCol="0">
              <a:spAutoFit/>
            </a:bodyPr>
            <a:lstStyle/>
            <a:p>
              <a:pPr algn="ctr" defTabSz="685864"/>
              <a:r>
                <a:rPr lang="en-US" sz="1400" b="1" dirty="0">
                  <a:solidFill>
                    <a:srgbClr val="92D050"/>
                  </a:solidFill>
                  <a:latin typeface="+mj-lt"/>
                  <a:ea typeface="Segoe UI" panose="020B0502040204020203" pitchFamily="34" charset="0"/>
                  <a:cs typeface="Segoe UI" panose="020B0502040204020203" pitchFamily="34" charset="0"/>
                </a:rPr>
                <a:t>OR</a:t>
              </a:r>
            </a:p>
          </p:txBody>
        </p:sp>
        <p:sp>
          <p:nvSpPr>
            <p:cNvPr id="137" name="TextBox 136">
              <a:extLst>
                <a:ext uri="{FF2B5EF4-FFF2-40B4-BE49-F238E27FC236}">
                  <a16:creationId xmlns:a16="http://schemas.microsoft.com/office/drawing/2014/main" id="{BFA1FA01-5E03-44CB-B7A7-124C9B43F24D}"/>
                </a:ext>
              </a:extLst>
            </p:cNvPr>
            <p:cNvSpPr txBox="1"/>
            <p:nvPr/>
          </p:nvSpPr>
          <p:spPr>
            <a:xfrm>
              <a:off x="4463711" y="4092526"/>
              <a:ext cx="216579" cy="184230"/>
            </a:xfrm>
            <a:prstGeom prst="rect">
              <a:avLst/>
            </a:prstGeom>
            <a:noFill/>
          </p:spPr>
          <p:txBody>
            <a:bodyPr wrap="none" lIns="0" tIns="0" rIns="0" bIns="0" rtlCol="0">
              <a:spAutoFit/>
            </a:bodyPr>
            <a:lstStyle/>
            <a:p>
              <a:pPr algn="ctr" defTabSz="685864"/>
              <a:r>
                <a:rPr lang="en-US" sz="1400" b="1" dirty="0">
                  <a:solidFill>
                    <a:srgbClr val="92D050"/>
                  </a:solidFill>
                  <a:latin typeface="+mj-lt"/>
                  <a:ea typeface="Segoe UI" panose="020B0502040204020203" pitchFamily="34" charset="0"/>
                  <a:cs typeface="Segoe UI" panose="020B0502040204020203" pitchFamily="34" charset="0"/>
                </a:rPr>
                <a:t>OR</a:t>
              </a:r>
            </a:p>
          </p:txBody>
        </p:sp>
      </p:grpSp>
      <p:sp>
        <p:nvSpPr>
          <p:cNvPr id="2" name="Title 1"/>
          <p:cNvSpPr>
            <a:spLocks noGrp="1"/>
          </p:cNvSpPr>
          <p:nvPr>
            <p:ph type="title"/>
          </p:nvPr>
        </p:nvSpPr>
        <p:spPr>
          <a:xfrm>
            <a:off x="457200" y="0"/>
            <a:ext cx="8229600" cy="740664"/>
          </a:xfrm>
        </p:spPr>
        <p:txBody>
          <a:bodyPr/>
          <a:lstStyle/>
          <a:p>
            <a:r>
              <a:rPr lang="en-US" dirty="0"/>
              <a:t>Azure Certification Path </a:t>
            </a:r>
            <a:r>
              <a:rPr lang="en-US" i="1" dirty="0"/>
              <a:t>(continued)</a:t>
            </a:r>
          </a:p>
        </p:txBody>
      </p:sp>
      <p:cxnSp>
        <p:nvCxnSpPr>
          <p:cNvPr id="60" name="Straight Connector 59"/>
          <p:cNvCxnSpPr/>
          <p:nvPr/>
        </p:nvCxnSpPr>
        <p:spPr>
          <a:xfrm>
            <a:off x="457200" y="2057400"/>
            <a:ext cx="8229600"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sp>
        <p:nvSpPr>
          <p:cNvPr id="17" name="TextBox 16"/>
          <p:cNvSpPr txBox="1"/>
          <p:nvPr/>
        </p:nvSpPr>
        <p:spPr>
          <a:xfrm>
            <a:off x="457200" y="1115206"/>
            <a:ext cx="8229600" cy="42885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defPPr>
              <a:defRPr lang="en-US"/>
            </a:defPPr>
            <a:lvl1pPr defTabSz="685864">
              <a:defRPr sz="1400">
                <a:solidFill>
                  <a:prstClr val="white"/>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2400" dirty="0"/>
              <a:t>MCSE: Cloud Platform and Infrastructure</a:t>
            </a:r>
          </a:p>
        </p:txBody>
      </p:sp>
      <p:sp>
        <p:nvSpPr>
          <p:cNvPr id="61" name="Right Arrow 60"/>
          <p:cNvSpPr/>
          <p:nvPr/>
        </p:nvSpPr>
        <p:spPr>
          <a:xfrm rot="16200000" flipV="1">
            <a:off x="4366260" y="1638514"/>
            <a:ext cx="411480" cy="2738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3" name="Group 12">
            <a:extLst>
              <a:ext uri="{FF2B5EF4-FFF2-40B4-BE49-F238E27FC236}">
                <a16:creationId xmlns:a16="http://schemas.microsoft.com/office/drawing/2014/main" id="{5D44CBCD-F2A1-471C-B002-37B4CB8685D0}"/>
              </a:ext>
            </a:extLst>
          </p:cNvPr>
          <p:cNvGrpSpPr/>
          <p:nvPr/>
        </p:nvGrpSpPr>
        <p:grpSpPr>
          <a:xfrm>
            <a:off x="1083476" y="2151503"/>
            <a:ext cx="7024564" cy="1305851"/>
            <a:chOff x="1083476" y="2151503"/>
            <a:chExt cx="7024564" cy="1305851"/>
          </a:xfrm>
        </p:grpSpPr>
        <p:grpSp>
          <p:nvGrpSpPr>
            <p:cNvPr id="64" name="Group 63">
              <a:extLst>
                <a:ext uri="{FF2B5EF4-FFF2-40B4-BE49-F238E27FC236}">
                  <a16:creationId xmlns:a16="http://schemas.microsoft.com/office/drawing/2014/main" id="{50105F29-F820-4794-B505-FF1AF71D87AC}"/>
                </a:ext>
              </a:extLst>
            </p:cNvPr>
            <p:cNvGrpSpPr/>
            <p:nvPr/>
          </p:nvGrpSpPr>
          <p:grpSpPr>
            <a:xfrm>
              <a:off x="4823352" y="2170015"/>
              <a:ext cx="1395556" cy="1287339"/>
              <a:chOff x="2528661" y="1707525"/>
              <a:chExt cx="1632007" cy="1505453"/>
            </a:xfrm>
          </p:grpSpPr>
          <p:grpSp>
            <p:nvGrpSpPr>
              <p:cNvPr id="65" name="Group 64">
                <a:extLst>
                  <a:ext uri="{FF2B5EF4-FFF2-40B4-BE49-F238E27FC236}">
                    <a16:creationId xmlns:a16="http://schemas.microsoft.com/office/drawing/2014/main" id="{572B4C8B-18FA-4FA4-A3AB-804DCCDC9E37}"/>
                  </a:ext>
                </a:extLst>
              </p:cNvPr>
              <p:cNvGrpSpPr/>
              <p:nvPr/>
            </p:nvGrpSpPr>
            <p:grpSpPr>
              <a:xfrm>
                <a:off x="2528661" y="1707525"/>
                <a:ext cx="1632007" cy="1505453"/>
                <a:chOff x="3236916" y="1816140"/>
                <a:chExt cx="1047052" cy="965858"/>
              </a:xfrm>
            </p:grpSpPr>
            <p:sp>
              <p:nvSpPr>
                <p:cNvPr id="67" name="Rectangle 66">
                  <a:extLst>
                    <a:ext uri="{FF2B5EF4-FFF2-40B4-BE49-F238E27FC236}">
                      <a16:creationId xmlns:a16="http://schemas.microsoft.com/office/drawing/2014/main" id="{AEA6612C-AE84-4789-B11E-B98513575BC4}"/>
                    </a:ext>
                  </a:extLst>
                </p:cNvPr>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68" name="TextBox 67">
                  <a:extLst>
                    <a:ext uri="{FF2B5EF4-FFF2-40B4-BE49-F238E27FC236}">
                      <a16:creationId xmlns:a16="http://schemas.microsoft.com/office/drawing/2014/main" id="{535FB4E8-7943-4074-962A-A61AA24C3FDF}"/>
                    </a:ext>
                  </a:extLst>
                </p:cNvPr>
                <p:cNvSpPr txBox="1"/>
                <p:nvPr/>
              </p:nvSpPr>
              <p:spPr>
                <a:xfrm>
                  <a:off x="3236916" y="1895993"/>
                  <a:ext cx="1031694" cy="118477"/>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70-535</a:t>
                  </a:r>
                </a:p>
              </p:txBody>
            </p:sp>
          </p:grpSp>
          <p:sp>
            <p:nvSpPr>
              <p:cNvPr id="66" name="TextBox 65">
                <a:extLst>
                  <a:ext uri="{FF2B5EF4-FFF2-40B4-BE49-F238E27FC236}">
                    <a16:creationId xmlns:a16="http://schemas.microsoft.com/office/drawing/2014/main" id="{1E7561AF-6A90-47EC-B631-EAC0B624B302}"/>
                  </a:ext>
                </a:extLst>
              </p:cNvPr>
              <p:cNvSpPr txBox="1"/>
              <p:nvPr/>
            </p:nvSpPr>
            <p:spPr>
              <a:xfrm>
                <a:off x="2599747" y="2314680"/>
                <a:ext cx="1497059" cy="566879"/>
              </a:xfrm>
              <a:prstGeom prst="rect">
                <a:avLst/>
              </a:prstGeom>
              <a:noFill/>
            </p:spPr>
            <p:txBody>
              <a:bodyPr wrap="square" lIns="0" tIns="0" rIns="0" bIns="0" rtlCol="0">
                <a:spAutoFit/>
              </a:bodyPr>
              <a:lstStyle/>
              <a:p>
                <a:pPr algn="ctr" defTabSz="685864"/>
                <a:r>
                  <a:rPr lang="en-US" sz="1050" dirty="0">
                    <a:solidFill>
                      <a:schemeClr val="bg1"/>
                    </a:solidFill>
                  </a:rPr>
                  <a:t>Architecting Microsoft Azure Solutions</a:t>
                </a:r>
              </a:p>
            </p:txBody>
          </p:sp>
        </p:grpSp>
        <p:sp>
          <p:nvSpPr>
            <p:cNvPr id="69" name="TextBox 68">
              <a:extLst>
                <a:ext uri="{FF2B5EF4-FFF2-40B4-BE49-F238E27FC236}">
                  <a16:creationId xmlns:a16="http://schemas.microsoft.com/office/drawing/2014/main" id="{BB480DFB-50F3-45DE-A4FE-FC15BBEBE729}"/>
                </a:ext>
              </a:extLst>
            </p:cNvPr>
            <p:cNvSpPr txBox="1"/>
            <p:nvPr/>
          </p:nvSpPr>
          <p:spPr>
            <a:xfrm>
              <a:off x="2590682" y="2695251"/>
              <a:ext cx="216579" cy="184230"/>
            </a:xfrm>
            <a:prstGeom prst="rect">
              <a:avLst/>
            </a:prstGeom>
            <a:noFill/>
          </p:spPr>
          <p:txBody>
            <a:bodyPr wrap="none" lIns="0" tIns="0" rIns="0" bIns="0" rtlCol="0">
              <a:spAutoFit/>
            </a:bodyPr>
            <a:lstStyle/>
            <a:p>
              <a:pPr algn="ctr" defTabSz="685864"/>
              <a:r>
                <a:rPr lang="en-US" sz="1400" b="1" dirty="0">
                  <a:solidFill>
                    <a:srgbClr val="92D050"/>
                  </a:solidFill>
                  <a:latin typeface="+mj-lt"/>
                  <a:ea typeface="Segoe UI" panose="020B0502040204020203" pitchFamily="34" charset="0"/>
                  <a:cs typeface="Segoe UI" panose="020B0502040204020203" pitchFamily="34" charset="0"/>
                </a:rPr>
                <a:t>OR</a:t>
              </a:r>
            </a:p>
          </p:txBody>
        </p:sp>
        <p:grpSp>
          <p:nvGrpSpPr>
            <p:cNvPr id="70" name="Group 69">
              <a:extLst>
                <a:ext uri="{FF2B5EF4-FFF2-40B4-BE49-F238E27FC236}">
                  <a16:creationId xmlns:a16="http://schemas.microsoft.com/office/drawing/2014/main" id="{83EC4A15-B2BB-4317-9D07-612738343F5F}"/>
                </a:ext>
              </a:extLst>
            </p:cNvPr>
            <p:cNvGrpSpPr/>
            <p:nvPr/>
          </p:nvGrpSpPr>
          <p:grpSpPr>
            <a:xfrm>
              <a:off x="2950324" y="2170015"/>
              <a:ext cx="1389378" cy="1287339"/>
              <a:chOff x="2517518" y="1707525"/>
              <a:chExt cx="1624781" cy="1505453"/>
            </a:xfrm>
          </p:grpSpPr>
          <p:grpSp>
            <p:nvGrpSpPr>
              <p:cNvPr id="71" name="Group 70">
                <a:extLst>
                  <a:ext uri="{FF2B5EF4-FFF2-40B4-BE49-F238E27FC236}">
                    <a16:creationId xmlns:a16="http://schemas.microsoft.com/office/drawing/2014/main" id="{A413E018-C4A3-47CB-B429-A8EA3A62D5A0}"/>
                  </a:ext>
                </a:extLst>
              </p:cNvPr>
              <p:cNvGrpSpPr/>
              <p:nvPr/>
            </p:nvGrpSpPr>
            <p:grpSpPr>
              <a:xfrm>
                <a:off x="2517518" y="1707525"/>
                <a:ext cx="1624781" cy="1505453"/>
                <a:chOff x="3229767" y="1816140"/>
                <a:chExt cx="1042416" cy="965858"/>
              </a:xfrm>
            </p:grpSpPr>
            <p:sp>
              <p:nvSpPr>
                <p:cNvPr id="75" name="Rectangle 74">
                  <a:extLst>
                    <a:ext uri="{FF2B5EF4-FFF2-40B4-BE49-F238E27FC236}">
                      <a16:creationId xmlns:a16="http://schemas.microsoft.com/office/drawing/2014/main" id="{EF20289C-342E-451B-A652-7DFAB2DE6CEF}"/>
                    </a:ext>
                  </a:extLst>
                </p:cNvPr>
                <p:cNvSpPr>
                  <a:spLocks/>
                </p:cNvSpPr>
                <p:nvPr/>
              </p:nvSpPr>
              <p:spPr bwMode="auto">
                <a:xfrm>
                  <a:off x="3229767"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76" name="TextBox 75">
                  <a:extLst>
                    <a:ext uri="{FF2B5EF4-FFF2-40B4-BE49-F238E27FC236}">
                      <a16:creationId xmlns:a16="http://schemas.microsoft.com/office/drawing/2014/main" id="{32CAB858-580C-4C15-8D6C-B3014B46BADF}"/>
                    </a:ext>
                  </a:extLst>
                </p:cNvPr>
                <p:cNvSpPr txBox="1"/>
                <p:nvPr/>
              </p:nvSpPr>
              <p:spPr>
                <a:xfrm>
                  <a:off x="3236915" y="1895993"/>
                  <a:ext cx="1031694" cy="118477"/>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70-533</a:t>
                  </a:r>
                </a:p>
              </p:txBody>
            </p:sp>
          </p:grpSp>
          <p:sp>
            <p:nvSpPr>
              <p:cNvPr id="74" name="TextBox 73">
                <a:extLst>
                  <a:ext uri="{FF2B5EF4-FFF2-40B4-BE49-F238E27FC236}">
                    <a16:creationId xmlns:a16="http://schemas.microsoft.com/office/drawing/2014/main" id="{22911984-700C-44FF-A42E-09FB4130A69E}"/>
                  </a:ext>
                </a:extLst>
              </p:cNvPr>
              <p:cNvSpPr txBox="1"/>
              <p:nvPr/>
            </p:nvSpPr>
            <p:spPr>
              <a:xfrm>
                <a:off x="2581381" y="2314680"/>
                <a:ext cx="1497059" cy="566879"/>
              </a:xfrm>
              <a:prstGeom prst="rect">
                <a:avLst/>
              </a:prstGeom>
              <a:noFill/>
            </p:spPr>
            <p:txBody>
              <a:bodyPr wrap="square" lIns="0" tIns="0" rIns="0" bIns="0" rtlCol="0">
                <a:spAutoFit/>
              </a:bodyPr>
              <a:lstStyle/>
              <a:p>
                <a:pPr algn="ctr" defTabSz="685864"/>
                <a:r>
                  <a:rPr lang="fr-FR" sz="1050" dirty="0">
                    <a:solidFill>
                      <a:schemeClr val="bg1"/>
                    </a:solidFill>
                  </a:rPr>
                  <a:t>Implementing Microsoft Azure Infrastructure Solutions</a:t>
                </a:r>
              </a:p>
            </p:txBody>
          </p:sp>
        </p:grpSp>
        <p:grpSp>
          <p:nvGrpSpPr>
            <p:cNvPr id="77" name="Group 76">
              <a:extLst>
                <a:ext uri="{FF2B5EF4-FFF2-40B4-BE49-F238E27FC236}">
                  <a16:creationId xmlns:a16="http://schemas.microsoft.com/office/drawing/2014/main" id="{16E4DB53-1C71-47A6-B20B-D768759EEB6C}"/>
                </a:ext>
              </a:extLst>
            </p:cNvPr>
            <p:cNvGrpSpPr/>
            <p:nvPr/>
          </p:nvGrpSpPr>
          <p:grpSpPr>
            <a:xfrm>
              <a:off x="1083476" y="2170015"/>
              <a:ext cx="1389378" cy="1287339"/>
              <a:chOff x="2524189" y="1707525"/>
              <a:chExt cx="1624781" cy="1505453"/>
            </a:xfrm>
          </p:grpSpPr>
          <p:grpSp>
            <p:nvGrpSpPr>
              <p:cNvPr id="78" name="Group 77">
                <a:extLst>
                  <a:ext uri="{FF2B5EF4-FFF2-40B4-BE49-F238E27FC236}">
                    <a16:creationId xmlns:a16="http://schemas.microsoft.com/office/drawing/2014/main" id="{75F76A80-0461-4584-9636-3C5C8BBC7C8F}"/>
                  </a:ext>
                </a:extLst>
              </p:cNvPr>
              <p:cNvGrpSpPr/>
              <p:nvPr/>
            </p:nvGrpSpPr>
            <p:grpSpPr>
              <a:xfrm>
                <a:off x="2524189" y="1707525"/>
                <a:ext cx="1624781" cy="1505453"/>
                <a:chOff x="3234047" y="1816140"/>
                <a:chExt cx="1042416" cy="965858"/>
              </a:xfrm>
            </p:grpSpPr>
            <p:sp>
              <p:nvSpPr>
                <p:cNvPr id="80" name="Rectangle 79">
                  <a:extLst>
                    <a:ext uri="{FF2B5EF4-FFF2-40B4-BE49-F238E27FC236}">
                      <a16:creationId xmlns:a16="http://schemas.microsoft.com/office/drawing/2014/main" id="{14D560F6-6834-4E46-AE33-CB1A11002FE8}"/>
                    </a:ext>
                  </a:extLst>
                </p:cNvPr>
                <p:cNvSpPr>
                  <a:spLocks/>
                </p:cNvSpPr>
                <p:nvPr/>
              </p:nvSpPr>
              <p:spPr bwMode="auto">
                <a:xfrm>
                  <a:off x="3234047"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81" name="TextBox 80">
                  <a:extLst>
                    <a:ext uri="{FF2B5EF4-FFF2-40B4-BE49-F238E27FC236}">
                      <a16:creationId xmlns:a16="http://schemas.microsoft.com/office/drawing/2014/main" id="{DD5E5B91-EDD4-47B4-AB93-BBB48BDD34C5}"/>
                    </a:ext>
                  </a:extLst>
                </p:cNvPr>
                <p:cNvSpPr txBox="1"/>
                <p:nvPr/>
              </p:nvSpPr>
              <p:spPr>
                <a:xfrm>
                  <a:off x="3236915" y="1895993"/>
                  <a:ext cx="1031694" cy="118477"/>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70-532</a:t>
                  </a:r>
                </a:p>
              </p:txBody>
            </p:sp>
          </p:grpSp>
          <p:sp>
            <p:nvSpPr>
              <p:cNvPr id="79" name="TextBox 78">
                <a:extLst>
                  <a:ext uri="{FF2B5EF4-FFF2-40B4-BE49-F238E27FC236}">
                    <a16:creationId xmlns:a16="http://schemas.microsoft.com/office/drawing/2014/main" id="{2E805134-DAC7-430A-A4DC-EE640D58F6E3}"/>
                  </a:ext>
                </a:extLst>
              </p:cNvPr>
              <p:cNvSpPr txBox="1"/>
              <p:nvPr/>
            </p:nvSpPr>
            <p:spPr>
              <a:xfrm>
                <a:off x="2588050" y="2314680"/>
                <a:ext cx="1497058" cy="377919"/>
              </a:xfrm>
              <a:prstGeom prst="rect">
                <a:avLst/>
              </a:prstGeom>
              <a:noFill/>
            </p:spPr>
            <p:txBody>
              <a:bodyPr wrap="square" lIns="0" tIns="0" rIns="0" bIns="0" rtlCol="0">
                <a:spAutoFit/>
              </a:bodyPr>
              <a:lstStyle/>
              <a:p>
                <a:pPr algn="ctr" defTabSz="685864"/>
                <a:r>
                  <a:rPr lang="en-US" sz="1050" dirty="0">
                    <a:solidFill>
                      <a:schemeClr val="bg1"/>
                    </a:solidFill>
                  </a:rPr>
                  <a:t>Developing Microsoft Azure Solutions</a:t>
                </a:r>
              </a:p>
            </p:txBody>
          </p:sp>
        </p:grpSp>
        <p:grpSp>
          <p:nvGrpSpPr>
            <p:cNvPr id="82" name="Group 81">
              <a:extLst>
                <a:ext uri="{FF2B5EF4-FFF2-40B4-BE49-F238E27FC236}">
                  <a16:creationId xmlns:a16="http://schemas.microsoft.com/office/drawing/2014/main" id="{EA52A63F-1A97-45FA-AEAF-62216E797308}"/>
                </a:ext>
              </a:extLst>
            </p:cNvPr>
            <p:cNvGrpSpPr/>
            <p:nvPr/>
          </p:nvGrpSpPr>
          <p:grpSpPr>
            <a:xfrm>
              <a:off x="6718663" y="2151503"/>
              <a:ext cx="1389377" cy="1287339"/>
              <a:chOff x="2517520" y="1707525"/>
              <a:chExt cx="1624781" cy="1505453"/>
            </a:xfrm>
          </p:grpSpPr>
          <p:grpSp>
            <p:nvGrpSpPr>
              <p:cNvPr id="83" name="Group 82">
                <a:extLst>
                  <a:ext uri="{FF2B5EF4-FFF2-40B4-BE49-F238E27FC236}">
                    <a16:creationId xmlns:a16="http://schemas.microsoft.com/office/drawing/2014/main" id="{2621ED88-1859-49BA-B7F4-576097BF4F0E}"/>
                  </a:ext>
                </a:extLst>
              </p:cNvPr>
              <p:cNvGrpSpPr/>
              <p:nvPr/>
            </p:nvGrpSpPr>
            <p:grpSpPr>
              <a:xfrm>
                <a:off x="2517520" y="1707525"/>
                <a:ext cx="1624781" cy="1505453"/>
                <a:chOff x="3229768" y="1816140"/>
                <a:chExt cx="1042416" cy="965858"/>
              </a:xfrm>
            </p:grpSpPr>
            <p:sp>
              <p:nvSpPr>
                <p:cNvPr id="85" name="Rectangle 84">
                  <a:extLst>
                    <a:ext uri="{FF2B5EF4-FFF2-40B4-BE49-F238E27FC236}">
                      <a16:creationId xmlns:a16="http://schemas.microsoft.com/office/drawing/2014/main" id="{659172AB-8903-4C03-97CA-D143A6CD3947}"/>
                    </a:ext>
                  </a:extLst>
                </p:cNvPr>
                <p:cNvSpPr>
                  <a:spLocks/>
                </p:cNvSpPr>
                <p:nvPr/>
              </p:nvSpPr>
              <p:spPr bwMode="auto">
                <a:xfrm>
                  <a:off x="3229768"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86" name="TextBox 85">
                  <a:extLst>
                    <a:ext uri="{FF2B5EF4-FFF2-40B4-BE49-F238E27FC236}">
                      <a16:creationId xmlns:a16="http://schemas.microsoft.com/office/drawing/2014/main" id="{9915E4E7-9D70-49A8-AC8D-5840A5DB4C4C}"/>
                    </a:ext>
                  </a:extLst>
                </p:cNvPr>
                <p:cNvSpPr txBox="1"/>
                <p:nvPr/>
              </p:nvSpPr>
              <p:spPr>
                <a:xfrm>
                  <a:off x="3236915" y="1895993"/>
                  <a:ext cx="1031694" cy="138550"/>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70-473</a:t>
                  </a:r>
                </a:p>
              </p:txBody>
            </p:sp>
          </p:grpSp>
          <p:sp>
            <p:nvSpPr>
              <p:cNvPr id="84" name="TextBox 83">
                <a:extLst>
                  <a:ext uri="{FF2B5EF4-FFF2-40B4-BE49-F238E27FC236}">
                    <a16:creationId xmlns:a16="http://schemas.microsoft.com/office/drawing/2014/main" id="{C1290F96-E113-4257-A85B-329C7FDED9CF}"/>
                  </a:ext>
                </a:extLst>
              </p:cNvPr>
              <p:cNvSpPr txBox="1"/>
              <p:nvPr/>
            </p:nvSpPr>
            <p:spPr>
              <a:xfrm>
                <a:off x="2581381" y="2314680"/>
                <a:ext cx="1497059" cy="755839"/>
              </a:xfrm>
              <a:prstGeom prst="rect">
                <a:avLst/>
              </a:prstGeom>
              <a:noFill/>
            </p:spPr>
            <p:txBody>
              <a:bodyPr wrap="square" lIns="0" tIns="0" rIns="0" bIns="0" rtlCol="0">
                <a:spAutoFit/>
              </a:bodyPr>
              <a:lstStyle/>
              <a:p>
                <a:pPr algn="ctr" defTabSz="685864"/>
                <a:r>
                  <a:rPr lang="en-US" sz="1050" dirty="0">
                    <a:solidFill>
                      <a:schemeClr val="bg1"/>
                    </a:solidFill>
                  </a:rPr>
                  <a:t>Designing and Implementing Cloud Data Platform Solutions</a:t>
                </a:r>
              </a:p>
            </p:txBody>
          </p:sp>
        </p:grpSp>
        <p:sp>
          <p:nvSpPr>
            <p:cNvPr id="88" name="TextBox 87">
              <a:extLst>
                <a:ext uri="{FF2B5EF4-FFF2-40B4-BE49-F238E27FC236}">
                  <a16:creationId xmlns:a16="http://schemas.microsoft.com/office/drawing/2014/main" id="{59B6D7C2-3062-4288-AFBC-A65D155887DA}"/>
                </a:ext>
              </a:extLst>
            </p:cNvPr>
            <p:cNvSpPr txBox="1"/>
            <p:nvPr/>
          </p:nvSpPr>
          <p:spPr>
            <a:xfrm>
              <a:off x="6336738" y="2695251"/>
              <a:ext cx="216579" cy="184230"/>
            </a:xfrm>
            <a:prstGeom prst="rect">
              <a:avLst/>
            </a:prstGeom>
            <a:noFill/>
          </p:spPr>
          <p:txBody>
            <a:bodyPr wrap="none" lIns="0" tIns="0" rIns="0" bIns="0" rtlCol="0">
              <a:spAutoFit/>
            </a:bodyPr>
            <a:lstStyle/>
            <a:p>
              <a:pPr algn="ctr" defTabSz="685864"/>
              <a:r>
                <a:rPr lang="en-US" sz="1400" b="1" dirty="0">
                  <a:solidFill>
                    <a:srgbClr val="92D050"/>
                  </a:solidFill>
                  <a:latin typeface="+mj-lt"/>
                  <a:ea typeface="Segoe UI" panose="020B0502040204020203" pitchFamily="34" charset="0"/>
                  <a:cs typeface="Segoe UI" panose="020B0502040204020203" pitchFamily="34" charset="0"/>
                </a:rPr>
                <a:t>OR</a:t>
              </a:r>
            </a:p>
          </p:txBody>
        </p:sp>
        <p:sp>
          <p:nvSpPr>
            <p:cNvPr id="89" name="TextBox 88">
              <a:extLst>
                <a:ext uri="{FF2B5EF4-FFF2-40B4-BE49-F238E27FC236}">
                  <a16:creationId xmlns:a16="http://schemas.microsoft.com/office/drawing/2014/main" id="{649871F1-C3C2-4858-B5DC-E0544AC67F58}"/>
                </a:ext>
              </a:extLst>
            </p:cNvPr>
            <p:cNvSpPr txBox="1"/>
            <p:nvPr/>
          </p:nvSpPr>
          <p:spPr>
            <a:xfrm>
              <a:off x="4463711" y="2695251"/>
              <a:ext cx="216579" cy="184230"/>
            </a:xfrm>
            <a:prstGeom prst="rect">
              <a:avLst/>
            </a:prstGeom>
            <a:noFill/>
          </p:spPr>
          <p:txBody>
            <a:bodyPr wrap="none" lIns="0" tIns="0" rIns="0" bIns="0" rtlCol="0">
              <a:spAutoFit/>
            </a:bodyPr>
            <a:lstStyle/>
            <a:p>
              <a:pPr algn="ctr" defTabSz="685864"/>
              <a:r>
                <a:rPr lang="en-US" sz="1400" b="1" dirty="0">
                  <a:solidFill>
                    <a:srgbClr val="92D050"/>
                  </a:solidFill>
                  <a:latin typeface="+mj-lt"/>
                  <a:ea typeface="Segoe UI" panose="020B0502040204020203" pitchFamily="34" charset="0"/>
                  <a:cs typeface="Segoe UI" panose="020B0502040204020203" pitchFamily="34" charset="0"/>
                </a:rPr>
                <a:t>OR</a:t>
              </a:r>
            </a:p>
          </p:txBody>
        </p:sp>
      </p:grpSp>
      <p:grpSp>
        <p:nvGrpSpPr>
          <p:cNvPr id="14" name="Group 13">
            <a:extLst>
              <a:ext uri="{FF2B5EF4-FFF2-40B4-BE49-F238E27FC236}">
                <a16:creationId xmlns:a16="http://schemas.microsoft.com/office/drawing/2014/main" id="{72185B13-5C19-40EC-BD01-AA52D88F12D8}"/>
              </a:ext>
            </a:extLst>
          </p:cNvPr>
          <p:cNvGrpSpPr/>
          <p:nvPr/>
        </p:nvGrpSpPr>
        <p:grpSpPr>
          <a:xfrm>
            <a:off x="1083476" y="4790149"/>
            <a:ext cx="7024564" cy="1305851"/>
            <a:chOff x="1083476" y="4942549"/>
            <a:chExt cx="7024564" cy="1305851"/>
          </a:xfrm>
        </p:grpSpPr>
        <p:grpSp>
          <p:nvGrpSpPr>
            <p:cNvPr id="138" name="Group 137">
              <a:extLst>
                <a:ext uri="{FF2B5EF4-FFF2-40B4-BE49-F238E27FC236}">
                  <a16:creationId xmlns:a16="http://schemas.microsoft.com/office/drawing/2014/main" id="{90606196-D054-4900-96F4-083E80A8E445}"/>
                </a:ext>
              </a:extLst>
            </p:cNvPr>
            <p:cNvGrpSpPr/>
            <p:nvPr/>
          </p:nvGrpSpPr>
          <p:grpSpPr>
            <a:xfrm>
              <a:off x="4823352" y="4961061"/>
              <a:ext cx="1395556" cy="1287339"/>
              <a:chOff x="2528661" y="1707525"/>
              <a:chExt cx="1632007" cy="1505453"/>
            </a:xfrm>
          </p:grpSpPr>
          <p:grpSp>
            <p:nvGrpSpPr>
              <p:cNvPr id="139" name="Group 138">
                <a:extLst>
                  <a:ext uri="{FF2B5EF4-FFF2-40B4-BE49-F238E27FC236}">
                    <a16:creationId xmlns:a16="http://schemas.microsoft.com/office/drawing/2014/main" id="{DADE89B1-77DC-4D6E-AB3F-3924703123FA}"/>
                  </a:ext>
                </a:extLst>
              </p:cNvPr>
              <p:cNvGrpSpPr/>
              <p:nvPr/>
            </p:nvGrpSpPr>
            <p:grpSpPr>
              <a:xfrm>
                <a:off x="2528661" y="1707525"/>
                <a:ext cx="1632007" cy="1505453"/>
                <a:chOff x="3236916" y="1816140"/>
                <a:chExt cx="1047052" cy="965858"/>
              </a:xfrm>
            </p:grpSpPr>
            <p:sp>
              <p:nvSpPr>
                <p:cNvPr id="141" name="Rectangle 140">
                  <a:extLst>
                    <a:ext uri="{FF2B5EF4-FFF2-40B4-BE49-F238E27FC236}">
                      <a16:creationId xmlns:a16="http://schemas.microsoft.com/office/drawing/2014/main" id="{A7E1E3D4-1F45-4F13-89BE-1704ACEEC182}"/>
                    </a:ext>
                  </a:extLst>
                </p:cNvPr>
                <p:cNvSpPr>
                  <a:spLocks/>
                </p:cNvSpPr>
                <p:nvPr/>
              </p:nvSpPr>
              <p:spPr bwMode="auto">
                <a:xfrm>
                  <a:off x="3241552"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142" name="TextBox 141">
                  <a:extLst>
                    <a:ext uri="{FF2B5EF4-FFF2-40B4-BE49-F238E27FC236}">
                      <a16:creationId xmlns:a16="http://schemas.microsoft.com/office/drawing/2014/main" id="{9FF89D0C-D4DA-44F8-B759-6DFD7350B73D}"/>
                    </a:ext>
                  </a:extLst>
                </p:cNvPr>
                <p:cNvSpPr txBox="1"/>
                <p:nvPr/>
              </p:nvSpPr>
              <p:spPr>
                <a:xfrm>
                  <a:off x="3236916" y="1895993"/>
                  <a:ext cx="1031694" cy="138550"/>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70-538</a:t>
                  </a:r>
                </a:p>
              </p:txBody>
            </p:sp>
          </p:grpSp>
          <p:sp>
            <p:nvSpPr>
              <p:cNvPr id="140" name="TextBox 139">
                <a:extLst>
                  <a:ext uri="{FF2B5EF4-FFF2-40B4-BE49-F238E27FC236}">
                    <a16:creationId xmlns:a16="http://schemas.microsoft.com/office/drawing/2014/main" id="{39E162AC-1317-4F13-8A36-883DFB17352C}"/>
                  </a:ext>
                </a:extLst>
              </p:cNvPr>
              <p:cNvSpPr txBox="1"/>
              <p:nvPr/>
            </p:nvSpPr>
            <p:spPr>
              <a:xfrm>
                <a:off x="2599747" y="2314680"/>
                <a:ext cx="1497059" cy="566879"/>
              </a:xfrm>
              <a:prstGeom prst="rect">
                <a:avLst/>
              </a:prstGeom>
              <a:noFill/>
            </p:spPr>
            <p:txBody>
              <a:bodyPr wrap="square" lIns="0" tIns="0" rIns="0" bIns="0" rtlCol="0">
                <a:spAutoFit/>
              </a:bodyPr>
              <a:lstStyle/>
              <a:p>
                <a:pPr algn="ctr" defTabSz="685864"/>
                <a:r>
                  <a:rPr lang="en-US" sz="1050" dirty="0">
                    <a:solidFill>
                      <a:schemeClr val="bg1"/>
                    </a:solidFill>
                  </a:rPr>
                  <a:t>Implementing Microsoft Azure DevOps Solutions</a:t>
                </a:r>
              </a:p>
            </p:txBody>
          </p:sp>
        </p:grpSp>
        <p:sp>
          <p:nvSpPr>
            <p:cNvPr id="143" name="TextBox 142">
              <a:extLst>
                <a:ext uri="{FF2B5EF4-FFF2-40B4-BE49-F238E27FC236}">
                  <a16:creationId xmlns:a16="http://schemas.microsoft.com/office/drawing/2014/main" id="{784995A0-0CBE-4B50-8233-6B8DAD47642E}"/>
                </a:ext>
              </a:extLst>
            </p:cNvPr>
            <p:cNvSpPr txBox="1"/>
            <p:nvPr/>
          </p:nvSpPr>
          <p:spPr>
            <a:xfrm>
              <a:off x="2590682" y="5486297"/>
              <a:ext cx="216579" cy="184230"/>
            </a:xfrm>
            <a:prstGeom prst="rect">
              <a:avLst/>
            </a:prstGeom>
            <a:noFill/>
          </p:spPr>
          <p:txBody>
            <a:bodyPr wrap="none" lIns="0" tIns="0" rIns="0" bIns="0" rtlCol="0">
              <a:spAutoFit/>
            </a:bodyPr>
            <a:lstStyle/>
            <a:p>
              <a:pPr algn="ctr" defTabSz="685864"/>
              <a:r>
                <a:rPr lang="en-US" sz="1400" b="1" dirty="0">
                  <a:solidFill>
                    <a:srgbClr val="92D050"/>
                  </a:solidFill>
                  <a:latin typeface="+mj-lt"/>
                  <a:ea typeface="Segoe UI" panose="020B0502040204020203" pitchFamily="34" charset="0"/>
                  <a:cs typeface="Segoe UI" panose="020B0502040204020203" pitchFamily="34" charset="0"/>
                </a:rPr>
                <a:t>OR</a:t>
              </a:r>
            </a:p>
          </p:txBody>
        </p:sp>
        <p:grpSp>
          <p:nvGrpSpPr>
            <p:cNvPr id="144" name="Group 143">
              <a:extLst>
                <a:ext uri="{FF2B5EF4-FFF2-40B4-BE49-F238E27FC236}">
                  <a16:creationId xmlns:a16="http://schemas.microsoft.com/office/drawing/2014/main" id="{EEB8D668-F5ED-4856-A9AA-3EA2BFC13295}"/>
                </a:ext>
              </a:extLst>
            </p:cNvPr>
            <p:cNvGrpSpPr/>
            <p:nvPr/>
          </p:nvGrpSpPr>
          <p:grpSpPr>
            <a:xfrm>
              <a:off x="2950324" y="4961061"/>
              <a:ext cx="1389378" cy="1287339"/>
              <a:chOff x="2517518" y="1707525"/>
              <a:chExt cx="1624781" cy="1505453"/>
            </a:xfrm>
          </p:grpSpPr>
          <p:grpSp>
            <p:nvGrpSpPr>
              <p:cNvPr id="145" name="Group 144">
                <a:extLst>
                  <a:ext uri="{FF2B5EF4-FFF2-40B4-BE49-F238E27FC236}">
                    <a16:creationId xmlns:a16="http://schemas.microsoft.com/office/drawing/2014/main" id="{C461AF02-3C0F-4E62-B029-E6814540A2B2}"/>
                  </a:ext>
                </a:extLst>
              </p:cNvPr>
              <p:cNvGrpSpPr/>
              <p:nvPr/>
            </p:nvGrpSpPr>
            <p:grpSpPr>
              <a:xfrm>
                <a:off x="2517518" y="1707525"/>
                <a:ext cx="1624781" cy="1505453"/>
                <a:chOff x="3229767" y="1816140"/>
                <a:chExt cx="1042416" cy="965858"/>
              </a:xfrm>
            </p:grpSpPr>
            <p:sp>
              <p:nvSpPr>
                <p:cNvPr id="147" name="Rectangle 146">
                  <a:extLst>
                    <a:ext uri="{FF2B5EF4-FFF2-40B4-BE49-F238E27FC236}">
                      <a16:creationId xmlns:a16="http://schemas.microsoft.com/office/drawing/2014/main" id="{72516C67-9E4E-48C1-ADE8-B0DFC7916086}"/>
                    </a:ext>
                  </a:extLst>
                </p:cNvPr>
                <p:cNvSpPr>
                  <a:spLocks/>
                </p:cNvSpPr>
                <p:nvPr/>
              </p:nvSpPr>
              <p:spPr bwMode="auto">
                <a:xfrm>
                  <a:off x="3229767"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148" name="TextBox 147">
                  <a:extLst>
                    <a:ext uri="{FF2B5EF4-FFF2-40B4-BE49-F238E27FC236}">
                      <a16:creationId xmlns:a16="http://schemas.microsoft.com/office/drawing/2014/main" id="{1CDF98EE-B2DC-40B5-B5A8-09637DF22E00}"/>
                    </a:ext>
                  </a:extLst>
                </p:cNvPr>
                <p:cNvSpPr txBox="1"/>
                <p:nvPr/>
              </p:nvSpPr>
              <p:spPr>
                <a:xfrm>
                  <a:off x="3236915" y="1895993"/>
                  <a:ext cx="1031694" cy="138550"/>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70-537</a:t>
                  </a:r>
                </a:p>
              </p:txBody>
            </p:sp>
          </p:grpSp>
          <p:sp>
            <p:nvSpPr>
              <p:cNvPr id="146" name="TextBox 145">
                <a:extLst>
                  <a:ext uri="{FF2B5EF4-FFF2-40B4-BE49-F238E27FC236}">
                    <a16:creationId xmlns:a16="http://schemas.microsoft.com/office/drawing/2014/main" id="{C96345A4-8FE3-4E61-8095-6EE3A306FE69}"/>
                  </a:ext>
                </a:extLst>
              </p:cNvPr>
              <p:cNvSpPr txBox="1"/>
              <p:nvPr/>
            </p:nvSpPr>
            <p:spPr>
              <a:xfrm>
                <a:off x="2581381" y="2314680"/>
                <a:ext cx="1497059" cy="755839"/>
              </a:xfrm>
              <a:prstGeom prst="rect">
                <a:avLst/>
              </a:prstGeom>
              <a:noFill/>
            </p:spPr>
            <p:txBody>
              <a:bodyPr wrap="square" lIns="0" tIns="0" rIns="0" bIns="0" rtlCol="0">
                <a:spAutoFit/>
              </a:bodyPr>
              <a:lstStyle/>
              <a:p>
                <a:pPr algn="ctr" defTabSz="685864"/>
                <a:r>
                  <a:rPr lang="en-US" sz="1050" dirty="0">
                    <a:solidFill>
                      <a:schemeClr val="bg1"/>
                    </a:solidFill>
                  </a:rPr>
                  <a:t>Configuring and Operating a Hybrid Cloud with Microsoft Azure Stack</a:t>
                </a:r>
              </a:p>
            </p:txBody>
          </p:sp>
        </p:grpSp>
        <p:grpSp>
          <p:nvGrpSpPr>
            <p:cNvPr id="149" name="Group 148">
              <a:extLst>
                <a:ext uri="{FF2B5EF4-FFF2-40B4-BE49-F238E27FC236}">
                  <a16:creationId xmlns:a16="http://schemas.microsoft.com/office/drawing/2014/main" id="{22A9FFF9-FF41-43AF-BD4D-F87194C09519}"/>
                </a:ext>
              </a:extLst>
            </p:cNvPr>
            <p:cNvGrpSpPr/>
            <p:nvPr/>
          </p:nvGrpSpPr>
          <p:grpSpPr>
            <a:xfrm>
              <a:off x="1083476" y="4961061"/>
              <a:ext cx="1389378" cy="1287339"/>
              <a:chOff x="2524189" y="1707525"/>
              <a:chExt cx="1624781" cy="1505453"/>
            </a:xfrm>
          </p:grpSpPr>
          <p:grpSp>
            <p:nvGrpSpPr>
              <p:cNvPr id="150" name="Group 149">
                <a:extLst>
                  <a:ext uri="{FF2B5EF4-FFF2-40B4-BE49-F238E27FC236}">
                    <a16:creationId xmlns:a16="http://schemas.microsoft.com/office/drawing/2014/main" id="{45AC2805-D618-43B5-B28A-A06DFD63D3C9}"/>
                  </a:ext>
                </a:extLst>
              </p:cNvPr>
              <p:cNvGrpSpPr/>
              <p:nvPr/>
            </p:nvGrpSpPr>
            <p:grpSpPr>
              <a:xfrm>
                <a:off x="2524189" y="1707525"/>
                <a:ext cx="1624781" cy="1505453"/>
                <a:chOff x="3234047" y="1816140"/>
                <a:chExt cx="1042416" cy="965858"/>
              </a:xfrm>
            </p:grpSpPr>
            <p:sp>
              <p:nvSpPr>
                <p:cNvPr id="152" name="Rectangle 151">
                  <a:extLst>
                    <a:ext uri="{FF2B5EF4-FFF2-40B4-BE49-F238E27FC236}">
                      <a16:creationId xmlns:a16="http://schemas.microsoft.com/office/drawing/2014/main" id="{6BDD444B-0D4D-47E1-8A1A-D27DA29A824E}"/>
                    </a:ext>
                  </a:extLst>
                </p:cNvPr>
                <p:cNvSpPr>
                  <a:spLocks/>
                </p:cNvSpPr>
                <p:nvPr/>
              </p:nvSpPr>
              <p:spPr bwMode="auto">
                <a:xfrm>
                  <a:off x="3234047"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153" name="TextBox 152">
                  <a:extLst>
                    <a:ext uri="{FF2B5EF4-FFF2-40B4-BE49-F238E27FC236}">
                      <a16:creationId xmlns:a16="http://schemas.microsoft.com/office/drawing/2014/main" id="{5254F5B9-6394-463C-95DE-0A0409E7C450}"/>
                    </a:ext>
                  </a:extLst>
                </p:cNvPr>
                <p:cNvSpPr txBox="1"/>
                <p:nvPr/>
              </p:nvSpPr>
              <p:spPr>
                <a:xfrm>
                  <a:off x="3236915" y="1895993"/>
                  <a:ext cx="1031694" cy="138550"/>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70-414</a:t>
                  </a:r>
                </a:p>
              </p:txBody>
            </p:sp>
          </p:grpSp>
          <p:sp>
            <p:nvSpPr>
              <p:cNvPr id="151" name="TextBox 150">
                <a:extLst>
                  <a:ext uri="{FF2B5EF4-FFF2-40B4-BE49-F238E27FC236}">
                    <a16:creationId xmlns:a16="http://schemas.microsoft.com/office/drawing/2014/main" id="{B6965B80-278C-46E7-A27B-F97CB2CE279B}"/>
                  </a:ext>
                </a:extLst>
              </p:cNvPr>
              <p:cNvSpPr txBox="1"/>
              <p:nvPr/>
            </p:nvSpPr>
            <p:spPr>
              <a:xfrm>
                <a:off x="2588050" y="2314680"/>
                <a:ext cx="1497058" cy="566879"/>
              </a:xfrm>
              <a:prstGeom prst="rect">
                <a:avLst/>
              </a:prstGeom>
              <a:noFill/>
            </p:spPr>
            <p:txBody>
              <a:bodyPr wrap="square" lIns="0" tIns="0" rIns="0" bIns="0" rtlCol="0">
                <a:spAutoFit/>
              </a:bodyPr>
              <a:lstStyle/>
              <a:p>
                <a:pPr algn="ctr" defTabSz="685864"/>
                <a:r>
                  <a:rPr lang="en-US" sz="1050" dirty="0">
                    <a:solidFill>
                      <a:schemeClr val="bg1"/>
                    </a:solidFill>
                  </a:rPr>
                  <a:t>Implementing an Advanced Server Infrastructure</a:t>
                </a:r>
              </a:p>
            </p:txBody>
          </p:sp>
        </p:grpSp>
        <p:grpSp>
          <p:nvGrpSpPr>
            <p:cNvPr id="154" name="Group 153">
              <a:extLst>
                <a:ext uri="{FF2B5EF4-FFF2-40B4-BE49-F238E27FC236}">
                  <a16:creationId xmlns:a16="http://schemas.microsoft.com/office/drawing/2014/main" id="{38CAC963-1744-4938-93DD-39FA4DD8A737}"/>
                </a:ext>
              </a:extLst>
            </p:cNvPr>
            <p:cNvGrpSpPr/>
            <p:nvPr/>
          </p:nvGrpSpPr>
          <p:grpSpPr>
            <a:xfrm>
              <a:off x="6718663" y="4942549"/>
              <a:ext cx="1389377" cy="1287339"/>
              <a:chOff x="2517520" y="1707525"/>
              <a:chExt cx="1624781" cy="1505453"/>
            </a:xfrm>
          </p:grpSpPr>
          <p:grpSp>
            <p:nvGrpSpPr>
              <p:cNvPr id="155" name="Group 154">
                <a:extLst>
                  <a:ext uri="{FF2B5EF4-FFF2-40B4-BE49-F238E27FC236}">
                    <a16:creationId xmlns:a16="http://schemas.microsoft.com/office/drawing/2014/main" id="{73679C61-344A-4D92-8980-EB313B4FD56E}"/>
                  </a:ext>
                </a:extLst>
              </p:cNvPr>
              <p:cNvGrpSpPr/>
              <p:nvPr/>
            </p:nvGrpSpPr>
            <p:grpSpPr>
              <a:xfrm>
                <a:off x="2517520" y="1707525"/>
                <a:ext cx="1624781" cy="1505453"/>
                <a:chOff x="3229768" y="1816140"/>
                <a:chExt cx="1042416" cy="965858"/>
              </a:xfrm>
            </p:grpSpPr>
            <p:sp>
              <p:nvSpPr>
                <p:cNvPr id="157" name="Rectangle 156">
                  <a:extLst>
                    <a:ext uri="{FF2B5EF4-FFF2-40B4-BE49-F238E27FC236}">
                      <a16:creationId xmlns:a16="http://schemas.microsoft.com/office/drawing/2014/main" id="{0BC18EC5-2DFD-4D68-A53C-C9B45E95432F}"/>
                    </a:ext>
                  </a:extLst>
                </p:cNvPr>
                <p:cNvSpPr>
                  <a:spLocks/>
                </p:cNvSpPr>
                <p:nvPr/>
              </p:nvSpPr>
              <p:spPr bwMode="auto">
                <a:xfrm>
                  <a:off x="3229768" y="1816140"/>
                  <a:ext cx="1042416" cy="965858"/>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b" anchorCtr="0" forceAA="0" compatLnSpc="1">
                  <a:prstTxWarp prst="textNoShape">
                    <a:avLst/>
                  </a:prstTxWarp>
                  <a:noAutofit/>
                </a:bodyPr>
                <a:lstStyle/>
                <a:p>
                  <a:pPr defTabSz="685864"/>
                  <a:endParaRPr lang="en-US" sz="1100" dirty="0">
                    <a:solidFill>
                      <a:prstClr val="white"/>
                    </a:solidFill>
                    <a:ea typeface="Segoe UI" pitchFamily="34" charset="0"/>
                    <a:cs typeface="Segoe UI" pitchFamily="34" charset="0"/>
                  </a:endParaRPr>
                </a:p>
              </p:txBody>
            </p:sp>
            <p:sp>
              <p:nvSpPr>
                <p:cNvPr id="158" name="TextBox 157">
                  <a:extLst>
                    <a:ext uri="{FF2B5EF4-FFF2-40B4-BE49-F238E27FC236}">
                      <a16:creationId xmlns:a16="http://schemas.microsoft.com/office/drawing/2014/main" id="{FAD39FAB-3AF4-4419-A04A-5F95F112993A}"/>
                    </a:ext>
                  </a:extLst>
                </p:cNvPr>
                <p:cNvSpPr txBox="1"/>
                <p:nvPr/>
              </p:nvSpPr>
              <p:spPr>
                <a:xfrm>
                  <a:off x="3236915" y="1895993"/>
                  <a:ext cx="1031694" cy="138550"/>
                </a:xfrm>
                <a:prstGeom prst="rect">
                  <a:avLst/>
                </a:prstGeom>
                <a:noFill/>
              </p:spPr>
              <p:txBody>
                <a:bodyPr wrap="square" lIns="0" tIns="0" rIns="0" bIns="0" rtlCol="0">
                  <a:spAutoFit/>
                </a:bodyPr>
                <a:lstStyle/>
                <a:p>
                  <a:pPr algn="ctr" defTabSz="685864"/>
                  <a:r>
                    <a:rPr lang="en-US" sz="1200" dirty="0">
                      <a:solidFill>
                        <a:prstClr val="white"/>
                      </a:solidFill>
                      <a:ea typeface="Segoe UI" pitchFamily="34" charset="0"/>
                      <a:cs typeface="Segoe UI" pitchFamily="34" charset="0"/>
                    </a:rPr>
                    <a:t>Exam 70-539</a:t>
                  </a:r>
                </a:p>
              </p:txBody>
            </p:sp>
          </p:grpSp>
          <p:sp>
            <p:nvSpPr>
              <p:cNvPr id="156" name="TextBox 155">
                <a:extLst>
                  <a:ext uri="{FF2B5EF4-FFF2-40B4-BE49-F238E27FC236}">
                    <a16:creationId xmlns:a16="http://schemas.microsoft.com/office/drawing/2014/main" id="{282A5362-A57A-41DC-B0B2-41331C16954F}"/>
                  </a:ext>
                </a:extLst>
              </p:cNvPr>
              <p:cNvSpPr txBox="1"/>
              <p:nvPr/>
            </p:nvSpPr>
            <p:spPr>
              <a:xfrm>
                <a:off x="2581381" y="2314680"/>
                <a:ext cx="1497059" cy="377919"/>
              </a:xfrm>
              <a:prstGeom prst="rect">
                <a:avLst/>
              </a:prstGeom>
              <a:noFill/>
            </p:spPr>
            <p:txBody>
              <a:bodyPr wrap="square" lIns="0" tIns="0" rIns="0" bIns="0" rtlCol="0">
                <a:spAutoFit/>
              </a:bodyPr>
              <a:lstStyle/>
              <a:p>
                <a:pPr algn="ctr" defTabSz="685864"/>
                <a:r>
                  <a:rPr lang="en-US" sz="1050" dirty="0">
                    <a:solidFill>
                      <a:schemeClr val="bg1"/>
                    </a:solidFill>
                  </a:rPr>
                  <a:t>Managing Linux Workloads on Azure</a:t>
                </a:r>
              </a:p>
            </p:txBody>
          </p:sp>
        </p:grpSp>
        <p:sp>
          <p:nvSpPr>
            <p:cNvPr id="159" name="TextBox 158">
              <a:extLst>
                <a:ext uri="{FF2B5EF4-FFF2-40B4-BE49-F238E27FC236}">
                  <a16:creationId xmlns:a16="http://schemas.microsoft.com/office/drawing/2014/main" id="{E947F3EC-65F7-4F08-8B48-C941E05DD30C}"/>
                </a:ext>
              </a:extLst>
            </p:cNvPr>
            <p:cNvSpPr txBox="1"/>
            <p:nvPr/>
          </p:nvSpPr>
          <p:spPr>
            <a:xfrm>
              <a:off x="6336738" y="5486297"/>
              <a:ext cx="216579" cy="184230"/>
            </a:xfrm>
            <a:prstGeom prst="rect">
              <a:avLst/>
            </a:prstGeom>
            <a:noFill/>
          </p:spPr>
          <p:txBody>
            <a:bodyPr wrap="none" lIns="0" tIns="0" rIns="0" bIns="0" rtlCol="0">
              <a:spAutoFit/>
            </a:bodyPr>
            <a:lstStyle/>
            <a:p>
              <a:pPr algn="ctr" defTabSz="685864"/>
              <a:r>
                <a:rPr lang="en-US" sz="1400" b="1" dirty="0">
                  <a:solidFill>
                    <a:srgbClr val="92D050"/>
                  </a:solidFill>
                  <a:latin typeface="+mj-lt"/>
                  <a:ea typeface="Segoe UI" panose="020B0502040204020203" pitchFamily="34" charset="0"/>
                  <a:cs typeface="Segoe UI" panose="020B0502040204020203" pitchFamily="34" charset="0"/>
                </a:rPr>
                <a:t>OR</a:t>
              </a:r>
            </a:p>
          </p:txBody>
        </p:sp>
        <p:sp>
          <p:nvSpPr>
            <p:cNvPr id="160" name="TextBox 159">
              <a:extLst>
                <a:ext uri="{FF2B5EF4-FFF2-40B4-BE49-F238E27FC236}">
                  <a16:creationId xmlns:a16="http://schemas.microsoft.com/office/drawing/2014/main" id="{21D2AF28-82C9-481C-A2DC-0EF310B218C5}"/>
                </a:ext>
              </a:extLst>
            </p:cNvPr>
            <p:cNvSpPr txBox="1"/>
            <p:nvPr/>
          </p:nvSpPr>
          <p:spPr>
            <a:xfrm>
              <a:off x="4463711" y="5486297"/>
              <a:ext cx="216579" cy="184230"/>
            </a:xfrm>
            <a:prstGeom prst="rect">
              <a:avLst/>
            </a:prstGeom>
            <a:noFill/>
          </p:spPr>
          <p:txBody>
            <a:bodyPr wrap="none" lIns="0" tIns="0" rIns="0" bIns="0" rtlCol="0">
              <a:spAutoFit/>
            </a:bodyPr>
            <a:lstStyle/>
            <a:p>
              <a:pPr algn="ctr" defTabSz="685864"/>
              <a:r>
                <a:rPr lang="en-US" sz="1400" b="1" dirty="0">
                  <a:solidFill>
                    <a:srgbClr val="92D050"/>
                  </a:solidFill>
                  <a:latin typeface="+mj-lt"/>
                  <a:ea typeface="Segoe UI" panose="020B0502040204020203" pitchFamily="34" charset="0"/>
                  <a:cs typeface="Segoe UI" panose="020B0502040204020203" pitchFamily="34" charset="0"/>
                </a:rPr>
                <a:t>OR</a:t>
              </a:r>
            </a:p>
          </p:txBody>
        </p:sp>
      </p:grpSp>
      <p:sp>
        <p:nvSpPr>
          <p:cNvPr id="7" name="TextBox 6">
            <a:extLst>
              <a:ext uri="{FF2B5EF4-FFF2-40B4-BE49-F238E27FC236}">
                <a16:creationId xmlns:a16="http://schemas.microsoft.com/office/drawing/2014/main" id="{BB5E62B7-F13B-4FD6-9B4D-354B22FEA25A}"/>
              </a:ext>
            </a:extLst>
          </p:cNvPr>
          <p:cNvSpPr txBox="1"/>
          <p:nvPr/>
        </p:nvSpPr>
        <p:spPr>
          <a:xfrm>
            <a:off x="4742474" y="1621570"/>
            <a:ext cx="1161472" cy="307777"/>
          </a:xfrm>
          <a:prstGeom prst="rect">
            <a:avLst/>
          </a:prstGeom>
          <a:noFill/>
        </p:spPr>
        <p:txBody>
          <a:bodyPr wrap="none" rtlCol="0">
            <a:spAutoFit/>
          </a:bodyPr>
          <a:lstStyle/>
          <a:p>
            <a:r>
              <a:rPr lang="en-US" sz="1400" dirty="0"/>
              <a:t>One Elective</a:t>
            </a:r>
          </a:p>
        </p:txBody>
      </p:sp>
      <p:grpSp>
        <p:nvGrpSpPr>
          <p:cNvPr id="15" name="Group 14">
            <a:extLst>
              <a:ext uri="{FF2B5EF4-FFF2-40B4-BE49-F238E27FC236}">
                <a16:creationId xmlns:a16="http://schemas.microsoft.com/office/drawing/2014/main" id="{780369C6-1D42-4A7C-9352-A1C2B29B7E03}"/>
              </a:ext>
            </a:extLst>
          </p:cNvPr>
          <p:cNvGrpSpPr/>
          <p:nvPr/>
        </p:nvGrpSpPr>
        <p:grpSpPr>
          <a:xfrm>
            <a:off x="457200" y="6248400"/>
            <a:ext cx="8229600" cy="457200"/>
            <a:chOff x="457200" y="6324600"/>
            <a:chExt cx="8229600" cy="457200"/>
          </a:xfrm>
        </p:grpSpPr>
        <p:sp>
          <p:nvSpPr>
            <p:cNvPr id="161" name="TextBox 160">
              <a:extLst>
                <a:ext uri="{FF2B5EF4-FFF2-40B4-BE49-F238E27FC236}">
                  <a16:creationId xmlns:a16="http://schemas.microsoft.com/office/drawing/2014/main" id="{7CCB8B1F-CDE6-4EC4-9843-4F7486058160}"/>
                </a:ext>
              </a:extLst>
            </p:cNvPr>
            <p:cNvSpPr txBox="1"/>
            <p:nvPr/>
          </p:nvSpPr>
          <p:spPr>
            <a:xfrm>
              <a:off x="457200" y="6324600"/>
              <a:ext cx="2011680" cy="4572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defTabSz="685864">
                <a:defRPr sz="1400">
                  <a:solidFill>
                    <a:prstClr val="white"/>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200" dirty="0"/>
                <a:t>MCSA: Linux on Azure</a:t>
              </a:r>
            </a:p>
          </p:txBody>
        </p:sp>
        <p:sp>
          <p:nvSpPr>
            <p:cNvPr id="162" name="TextBox 161">
              <a:extLst>
                <a:ext uri="{FF2B5EF4-FFF2-40B4-BE49-F238E27FC236}">
                  <a16:creationId xmlns:a16="http://schemas.microsoft.com/office/drawing/2014/main" id="{07A8B704-8FA1-4845-92B4-90FAF32D6DD2}"/>
                </a:ext>
              </a:extLst>
            </p:cNvPr>
            <p:cNvSpPr txBox="1"/>
            <p:nvPr/>
          </p:nvSpPr>
          <p:spPr>
            <a:xfrm>
              <a:off x="2529840" y="6324600"/>
              <a:ext cx="2011680" cy="4572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defTabSz="685864">
                <a:defRPr sz="1400">
                  <a:solidFill>
                    <a:prstClr val="white"/>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200" dirty="0"/>
                <a:t>MCSA: Cloud Platform</a:t>
              </a:r>
            </a:p>
          </p:txBody>
        </p:sp>
        <p:sp>
          <p:nvSpPr>
            <p:cNvPr id="163" name="TextBox 162">
              <a:extLst>
                <a:ext uri="{FF2B5EF4-FFF2-40B4-BE49-F238E27FC236}">
                  <a16:creationId xmlns:a16="http://schemas.microsoft.com/office/drawing/2014/main" id="{43AE99F7-39C4-4C58-B9E8-0FA0CA7C70FF}"/>
                </a:ext>
              </a:extLst>
            </p:cNvPr>
            <p:cNvSpPr txBox="1"/>
            <p:nvPr/>
          </p:nvSpPr>
          <p:spPr>
            <a:xfrm>
              <a:off x="4602480" y="6324600"/>
              <a:ext cx="2011680" cy="4572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defTabSz="685864">
                <a:defRPr sz="1400">
                  <a:solidFill>
                    <a:prstClr val="white"/>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200" dirty="0"/>
                <a:t>MCSA: Windows Server 2012</a:t>
              </a:r>
            </a:p>
          </p:txBody>
        </p:sp>
        <p:sp>
          <p:nvSpPr>
            <p:cNvPr id="164" name="TextBox 163">
              <a:extLst>
                <a:ext uri="{FF2B5EF4-FFF2-40B4-BE49-F238E27FC236}">
                  <a16:creationId xmlns:a16="http://schemas.microsoft.com/office/drawing/2014/main" id="{6D73D0FF-0145-4264-B584-D62BFCCEAB28}"/>
                </a:ext>
              </a:extLst>
            </p:cNvPr>
            <p:cNvSpPr txBox="1"/>
            <p:nvPr/>
          </p:nvSpPr>
          <p:spPr>
            <a:xfrm>
              <a:off x="6675120" y="6324600"/>
              <a:ext cx="2011680" cy="4572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defTabSz="685864">
                <a:defRPr sz="1400">
                  <a:solidFill>
                    <a:prstClr val="white"/>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200" dirty="0"/>
                <a:t>MCSA: Windows Server 2016</a:t>
              </a:r>
            </a:p>
          </p:txBody>
        </p:sp>
      </p:grpSp>
      <p:cxnSp>
        <p:nvCxnSpPr>
          <p:cNvPr id="165" name="Straight Connector 164">
            <a:extLst>
              <a:ext uri="{FF2B5EF4-FFF2-40B4-BE49-F238E27FC236}">
                <a16:creationId xmlns:a16="http://schemas.microsoft.com/office/drawing/2014/main" id="{41AC8319-6B3A-436D-A0F3-4F9D3E3DEABE}"/>
              </a:ext>
            </a:extLst>
          </p:cNvPr>
          <p:cNvCxnSpPr/>
          <p:nvPr/>
        </p:nvCxnSpPr>
        <p:spPr>
          <a:xfrm>
            <a:off x="457200" y="6172200"/>
            <a:ext cx="8229600" cy="0"/>
          </a:xfrm>
          <a:prstGeom prst="line">
            <a:avLst/>
          </a:prstGeom>
          <a:ln w="9525">
            <a:solidFill>
              <a:srgbClr val="00BCF2"/>
            </a:solidFill>
          </a:ln>
        </p:spPr>
        <p:style>
          <a:lnRef idx="1">
            <a:schemeClr val="accent6"/>
          </a:lnRef>
          <a:fillRef idx="0">
            <a:schemeClr val="accent6"/>
          </a:fillRef>
          <a:effectRef idx="0">
            <a:schemeClr val="accent6"/>
          </a:effectRef>
          <a:fontRef idx="minor">
            <a:schemeClr val="tx1"/>
          </a:fontRef>
        </p:style>
      </p:cxnSp>
    </p:spTree>
    <p:custDataLst>
      <p:tags r:id="rId1"/>
    </p:custDataLst>
    <p:extLst>
      <p:ext uri="{BB962C8B-B14F-4D97-AF65-F5344CB8AC3E}">
        <p14:creationId xmlns:p14="http://schemas.microsoft.com/office/powerpoint/2010/main" val="969112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labs</a:t>
            </a:r>
          </a:p>
        </p:txBody>
      </p:sp>
      <p:sp>
        <p:nvSpPr>
          <p:cNvPr id="4" name="Text Placeholder 3"/>
          <p:cNvSpPr>
            <a:spLocks noGrp="1"/>
          </p:cNvSpPr>
          <p:nvPr>
            <p:ph type="body" sz="quarter" idx="13"/>
          </p:nvPr>
        </p:nvSpPr>
        <p:spPr>
          <a:xfrm>
            <a:off x="457200" y="886831"/>
            <a:ext cx="8094490" cy="1018169"/>
          </a:xfrm>
        </p:spPr>
        <p:txBody>
          <a:bodyPr/>
          <a:lstStyle/>
          <a:p>
            <a:pPr marL="0" indent="0" algn="ctr">
              <a:spcBef>
                <a:spcPts val="0"/>
              </a:spcBef>
              <a:buNone/>
            </a:pPr>
            <a:r>
              <a:rPr lang="en-US" sz="1800" b="1" dirty="0"/>
              <a:t>Your lab activities will be centered around a fictitious company that we will call Fabrikam Consulting</a:t>
            </a:r>
            <a:endParaRPr lang="en-US" sz="2000" b="1" dirty="0"/>
          </a:p>
          <a:p>
            <a:pPr marL="0" indent="0">
              <a:spcAft>
                <a:spcPts val="600"/>
              </a:spcAft>
              <a:buNone/>
            </a:pPr>
            <a:endParaRPr lang="en-US" sz="2400" dirty="0"/>
          </a:p>
        </p:txBody>
      </p:sp>
      <p:pic>
        <p:nvPicPr>
          <p:cNvPr id="6" name="Picture 5"/>
          <p:cNvPicPr>
            <a:picLocks noChangeAspect="1"/>
          </p:cNvPicPr>
          <p:nvPr/>
        </p:nvPicPr>
        <p:blipFill>
          <a:blip r:embed="rId4" cstate="print"/>
          <a:stretch>
            <a:fillRect/>
          </a:stretch>
        </p:blipFill>
        <p:spPr>
          <a:xfrm>
            <a:off x="7382277" y="2057400"/>
            <a:ext cx="170646" cy="1483302"/>
          </a:xfrm>
          <a:prstGeom prst="rect">
            <a:avLst/>
          </a:prstGeom>
        </p:spPr>
      </p:pic>
      <p:pic>
        <p:nvPicPr>
          <p:cNvPr id="7" name="Picture 6"/>
          <p:cNvPicPr>
            <a:picLocks noChangeAspect="1"/>
          </p:cNvPicPr>
          <p:nvPr/>
        </p:nvPicPr>
        <p:blipFill>
          <a:blip r:embed="rId5" cstate="print"/>
          <a:stretch>
            <a:fillRect/>
          </a:stretch>
        </p:blipFill>
        <p:spPr>
          <a:xfrm>
            <a:off x="7660866" y="2057400"/>
            <a:ext cx="157519" cy="1378292"/>
          </a:xfrm>
          <a:prstGeom prst="rect">
            <a:avLst/>
          </a:prstGeom>
        </p:spPr>
      </p:pic>
      <p:pic>
        <p:nvPicPr>
          <p:cNvPr id="8" name="Picture 7"/>
          <p:cNvPicPr>
            <a:picLocks noChangeAspect="1"/>
          </p:cNvPicPr>
          <p:nvPr/>
        </p:nvPicPr>
        <p:blipFill>
          <a:blip r:embed="rId6" cstate="print"/>
          <a:stretch>
            <a:fillRect/>
          </a:stretch>
        </p:blipFill>
        <p:spPr>
          <a:xfrm>
            <a:off x="7938440" y="2057400"/>
            <a:ext cx="170646" cy="1247024"/>
          </a:xfrm>
          <a:prstGeom prst="rect">
            <a:avLst/>
          </a:prstGeom>
        </p:spPr>
      </p:pic>
      <p:pic>
        <p:nvPicPr>
          <p:cNvPr id="9" name="Picture 8"/>
          <p:cNvPicPr>
            <a:picLocks noChangeAspect="1"/>
          </p:cNvPicPr>
          <p:nvPr/>
        </p:nvPicPr>
        <p:blipFill>
          <a:blip r:embed="rId7" cstate="print"/>
          <a:stretch>
            <a:fillRect/>
          </a:stretch>
        </p:blipFill>
        <p:spPr>
          <a:xfrm>
            <a:off x="8262905" y="2057400"/>
            <a:ext cx="406924" cy="1155137"/>
          </a:xfrm>
          <a:prstGeom prst="rect">
            <a:avLst/>
          </a:prstGeom>
        </p:spPr>
      </p:pic>
      <p:sp>
        <p:nvSpPr>
          <p:cNvPr id="10" name="TextBox 9"/>
          <p:cNvSpPr txBox="1"/>
          <p:nvPr/>
        </p:nvSpPr>
        <p:spPr>
          <a:xfrm>
            <a:off x="457200" y="1600200"/>
            <a:ext cx="6629400" cy="3801041"/>
          </a:xfrm>
          <a:prstGeom prst="rect">
            <a:avLst/>
          </a:prstGeom>
          <a:noFill/>
        </p:spPr>
        <p:txBody>
          <a:bodyPr wrap="square" rtlCol="0">
            <a:spAutoFit/>
          </a:bodyPr>
          <a:lstStyle/>
          <a:p>
            <a:pPr>
              <a:spcBef>
                <a:spcPts val="0"/>
              </a:spcBef>
              <a:spcAft>
                <a:spcPts val="600"/>
              </a:spcAft>
              <a:buClr>
                <a:srgbClr val="0070C0"/>
              </a:buClr>
            </a:pPr>
            <a:r>
              <a:rPr lang="en-US" dirty="0"/>
              <a:t>The Fabrikam Consulting company regularly design and deploys prototype Azure solutions for their customers. Typically, a customer approaches Fabrikam Consulting with a problem, and the consultants that work for Fabrikam perform the following tasks:</a:t>
            </a:r>
          </a:p>
          <a:p>
            <a:pPr>
              <a:spcBef>
                <a:spcPts val="0"/>
              </a:spcBef>
              <a:spcAft>
                <a:spcPts val="600"/>
              </a:spcAft>
              <a:buClr>
                <a:srgbClr val="0070C0"/>
              </a:buClr>
            </a:pPr>
            <a:endParaRPr lang="en-US" dirty="0"/>
          </a:p>
          <a:p>
            <a:pPr marL="285750" indent="-285750">
              <a:spcBef>
                <a:spcPts val="0"/>
              </a:spcBef>
              <a:spcAft>
                <a:spcPts val="600"/>
              </a:spcAft>
              <a:buClr>
                <a:srgbClr val="0070C0"/>
              </a:buClr>
              <a:buFont typeface="Arial" panose="020B0604020202020204" pitchFamily="34" charset="0"/>
              <a:buChar char="•"/>
            </a:pPr>
            <a:r>
              <a:rPr lang="en-US" dirty="0"/>
              <a:t>Gather requirements from the customer</a:t>
            </a:r>
          </a:p>
          <a:p>
            <a:pPr marL="285750" indent="-285750">
              <a:spcBef>
                <a:spcPts val="0"/>
              </a:spcBef>
              <a:spcAft>
                <a:spcPts val="600"/>
              </a:spcAft>
              <a:buClr>
                <a:srgbClr val="0070C0"/>
              </a:buClr>
              <a:buFont typeface="Arial" panose="020B0604020202020204" pitchFamily="34" charset="0"/>
              <a:buChar char="•"/>
            </a:pPr>
            <a:r>
              <a:rPr lang="en-US" dirty="0"/>
              <a:t>Design a visual diagram of their proposed solution</a:t>
            </a:r>
          </a:p>
          <a:p>
            <a:pPr marL="285750" indent="-285750">
              <a:spcBef>
                <a:spcPts val="0"/>
              </a:spcBef>
              <a:spcAft>
                <a:spcPts val="600"/>
              </a:spcAft>
              <a:buClr>
                <a:srgbClr val="0070C0"/>
              </a:buClr>
              <a:buFont typeface="Arial" panose="020B0604020202020204" pitchFamily="34" charset="0"/>
              <a:buChar char="•"/>
            </a:pPr>
            <a:r>
              <a:rPr lang="en-US" dirty="0"/>
              <a:t>Create a prototype of the solution using an Azure Resource Manager template</a:t>
            </a:r>
          </a:p>
          <a:p>
            <a:pPr marL="285750" indent="-285750">
              <a:spcBef>
                <a:spcPts val="0"/>
              </a:spcBef>
              <a:spcAft>
                <a:spcPts val="600"/>
              </a:spcAft>
              <a:buClr>
                <a:srgbClr val="0070C0"/>
              </a:buClr>
              <a:buFont typeface="Arial" panose="020B0604020202020204" pitchFamily="34" charset="0"/>
              <a:buChar char="•"/>
            </a:pPr>
            <a:r>
              <a:rPr lang="en-US" dirty="0"/>
              <a:t>Deliver and share the prototype ARM template with their customers</a:t>
            </a:r>
          </a:p>
        </p:txBody>
      </p:sp>
    </p:spTree>
    <p:custDataLst>
      <p:tags r:id="rId1"/>
    </p:custDataLst>
    <p:extLst>
      <p:ext uri="{BB962C8B-B14F-4D97-AF65-F5344CB8AC3E}">
        <p14:creationId xmlns:p14="http://schemas.microsoft.com/office/powerpoint/2010/main" val="1495904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VM environment</a:t>
            </a:r>
          </a:p>
        </p:txBody>
      </p:sp>
      <p:graphicFrame>
        <p:nvGraphicFramePr>
          <p:cNvPr id="6" name="Group 29"/>
          <p:cNvGraphicFramePr>
            <a:graphicFrameLocks noGrp="1"/>
          </p:cNvGraphicFramePr>
          <p:nvPr>
            <p:extLst>
              <p:ext uri="{D42A27DB-BD31-4B8C-83A1-F6EECF244321}">
                <p14:modId xmlns:p14="http://schemas.microsoft.com/office/powerpoint/2010/main" val="462853923"/>
              </p:ext>
            </p:extLst>
          </p:nvPr>
        </p:nvGraphicFramePr>
        <p:xfrm>
          <a:off x="467544" y="1196752"/>
          <a:ext cx="8153400" cy="1198898"/>
        </p:xfrm>
        <a:graphic>
          <a:graphicData uri="http://schemas.openxmlformats.org/drawingml/2006/table">
            <a:tbl>
              <a:tblPr>
                <a:tableStyleId>{BC89EF96-8CEA-46FF-86C4-4CE0E7609802}</a:tableStyleId>
              </a:tblPr>
              <a:tblGrid>
                <a:gridCol w="2592288">
                  <a:extLst>
                    <a:ext uri="{9D8B030D-6E8A-4147-A177-3AD203B41FA5}">
                      <a16:colId xmlns:a16="http://schemas.microsoft.com/office/drawing/2014/main" val="20000"/>
                    </a:ext>
                  </a:extLst>
                </a:gridCol>
                <a:gridCol w="5561112">
                  <a:extLst>
                    <a:ext uri="{9D8B030D-6E8A-4147-A177-3AD203B41FA5}">
                      <a16:colId xmlns:a16="http://schemas.microsoft.com/office/drawing/2014/main" val="20001"/>
                    </a:ext>
                  </a:extLst>
                </a:gridCol>
              </a:tblGrid>
              <a:tr h="477475">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rPr>
                        <a:t>VM name</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L w="12700" cap="flat" cmpd="sng" algn="ctr">
                      <a:no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rPr>
                        <a:t>Use as</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721423">
                <a:tc>
                  <a:txBody>
                    <a:bodyPr/>
                    <a:lstStyle/>
                    <a:p>
                      <a:pPr>
                        <a:lnSpc>
                          <a:spcPct val="114000"/>
                        </a:lnSpc>
                        <a:spcAft>
                          <a:spcPts val="0"/>
                        </a:spcAft>
                      </a:pPr>
                      <a:r>
                        <a:rPr lang="en-US" sz="2000" dirty="0">
                          <a:latin typeface="+mn-lt"/>
                        </a:rPr>
                        <a:t>20535A-SEA-ARCH</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US" sz="2000" dirty="0">
                          <a:latin typeface="+mn-lt"/>
                        </a:rPr>
                        <a:t>Windows 10 Anniversary Update standalone client</a:t>
                      </a:r>
                      <a:r>
                        <a:rPr lang="en-US" sz="2000" baseline="0" dirty="0">
                          <a:latin typeface="+mn-lt"/>
                        </a:rPr>
                        <a:t> with Microsoft Azure tools installed</a:t>
                      </a:r>
                      <a:endParaRPr lang="en-US" sz="2000" dirty="0">
                        <a:latin typeface="+mn-lt"/>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 name="Rectangle 4"/>
          <p:cNvSpPr/>
          <p:nvPr/>
        </p:nvSpPr>
        <p:spPr>
          <a:xfrm>
            <a:off x="815186" y="4247282"/>
            <a:ext cx="2286000" cy="2286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5133383"/>
            <a:ext cx="528987" cy="84457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3262" y="5532217"/>
            <a:ext cx="365902" cy="474572"/>
          </a:xfrm>
          <a:prstGeom prst="rect">
            <a:avLst/>
          </a:prstGeom>
        </p:spPr>
      </p:pic>
      <p:sp>
        <p:nvSpPr>
          <p:cNvPr id="11" name="TextBox 10"/>
          <p:cNvSpPr txBox="1"/>
          <p:nvPr/>
        </p:nvSpPr>
        <p:spPr>
          <a:xfrm>
            <a:off x="1284177" y="5995095"/>
            <a:ext cx="1475276" cy="276999"/>
          </a:xfrm>
          <a:prstGeom prst="rect">
            <a:avLst/>
          </a:prstGeom>
          <a:noFill/>
        </p:spPr>
        <p:txBody>
          <a:bodyPr wrap="none" rtlCol="0">
            <a:spAutoFit/>
          </a:bodyPr>
          <a:lstStyle/>
          <a:p>
            <a:r>
              <a:rPr lang="en-GB" sz="1200" dirty="0"/>
              <a:t>20535A-SEA-ARCH</a:t>
            </a:r>
          </a:p>
        </p:txBody>
      </p:sp>
      <p:sp>
        <p:nvSpPr>
          <p:cNvPr id="12" name="TextBox 11"/>
          <p:cNvSpPr txBox="1"/>
          <p:nvPr/>
        </p:nvSpPr>
        <p:spPr>
          <a:xfrm>
            <a:off x="1574998" y="3913893"/>
            <a:ext cx="1106393" cy="276999"/>
          </a:xfrm>
          <a:prstGeom prst="rect">
            <a:avLst/>
          </a:prstGeom>
          <a:noFill/>
        </p:spPr>
        <p:txBody>
          <a:bodyPr wrap="none" rtlCol="0">
            <a:spAutoFit/>
          </a:bodyPr>
          <a:lstStyle/>
          <a:p>
            <a:r>
              <a:rPr lang="en-GB" sz="1200" dirty="0"/>
              <a:t>Hyper-V Host</a:t>
            </a:r>
          </a:p>
        </p:txBody>
      </p:sp>
      <p:cxnSp>
        <p:nvCxnSpPr>
          <p:cNvPr id="17" name="Straight Connector 16"/>
          <p:cNvCxnSpPr>
            <a:endCxn id="9" idx="3"/>
          </p:cNvCxnSpPr>
          <p:nvPr/>
        </p:nvCxnSpPr>
        <p:spPr>
          <a:xfrm flipH="1">
            <a:off x="2466445" y="5769503"/>
            <a:ext cx="2396245" cy="0"/>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7832" y="4956377"/>
            <a:ext cx="1936782" cy="1099750"/>
          </a:xfrm>
          <a:prstGeom prst="rect">
            <a:avLst/>
          </a:prstGeom>
        </p:spPr>
      </p:pic>
      <p:sp>
        <p:nvSpPr>
          <p:cNvPr id="20" name="TextBox 19"/>
          <p:cNvSpPr txBox="1"/>
          <p:nvPr/>
        </p:nvSpPr>
        <p:spPr>
          <a:xfrm>
            <a:off x="5040529" y="5568120"/>
            <a:ext cx="1254574" cy="276999"/>
          </a:xfrm>
          <a:prstGeom prst="rect">
            <a:avLst/>
          </a:prstGeom>
          <a:noFill/>
        </p:spPr>
        <p:txBody>
          <a:bodyPr wrap="none" rtlCol="0">
            <a:spAutoFit/>
          </a:bodyPr>
          <a:lstStyle/>
          <a:p>
            <a:pPr algn="ctr"/>
            <a:r>
              <a:rPr lang="en-GB" sz="1200" dirty="0"/>
              <a:t>Microsoft Azure</a:t>
            </a:r>
          </a:p>
        </p:txBody>
      </p:sp>
      <p:sp>
        <p:nvSpPr>
          <p:cNvPr id="23" name="TextBox 22"/>
          <p:cNvSpPr txBox="1"/>
          <p:nvPr/>
        </p:nvSpPr>
        <p:spPr>
          <a:xfrm>
            <a:off x="3135529" y="5506252"/>
            <a:ext cx="1311193" cy="276999"/>
          </a:xfrm>
          <a:prstGeom prst="rect">
            <a:avLst/>
          </a:prstGeom>
          <a:noFill/>
        </p:spPr>
        <p:txBody>
          <a:bodyPr wrap="none" rtlCol="0">
            <a:spAutoFit/>
          </a:bodyPr>
          <a:lstStyle/>
          <a:p>
            <a:r>
              <a:rPr lang="en-GB" sz="1200" dirty="0"/>
              <a:t>External network</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7220" y="3928803"/>
            <a:ext cx="1130580" cy="1003190"/>
          </a:xfrm>
          <a:prstGeom prst="rect">
            <a:avLst/>
          </a:prstGeom>
        </p:spPr>
      </p:pic>
    </p:spTree>
    <p:custDataLst>
      <p:tags r:id="rId1"/>
    </p:custDataLst>
    <p:extLst>
      <p:ext uri="{BB962C8B-B14F-4D97-AF65-F5344CB8AC3E}">
        <p14:creationId xmlns:p14="http://schemas.microsoft.com/office/powerpoint/2010/main" val="2604699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Microsoft Learning Azure Pass</a:t>
            </a:r>
          </a:p>
        </p:txBody>
      </p:sp>
      <p:sp>
        <p:nvSpPr>
          <p:cNvPr id="3" name="Text Placeholder 2"/>
          <p:cNvSpPr>
            <a:spLocks noGrp="1"/>
          </p:cNvSpPr>
          <p:nvPr>
            <p:ph type="body" sz="quarter" idx="13"/>
          </p:nvPr>
        </p:nvSpPr>
        <p:spPr>
          <a:xfrm>
            <a:off x="457200" y="1219200"/>
            <a:ext cx="8229600" cy="5105400"/>
          </a:xfrm>
        </p:spPr>
        <p:txBody>
          <a:bodyPr/>
          <a:lstStyle/>
          <a:p>
            <a:r>
              <a:rPr lang="en-IE" sz="2000" dirty="0"/>
              <a:t>You will use the Microsoft Learning Azure Pass to provide access to Microsoft Azure for demonstrations and labs</a:t>
            </a:r>
          </a:p>
          <a:p>
            <a:endParaRPr lang="en-IE" sz="2000" dirty="0"/>
          </a:p>
          <a:p>
            <a:r>
              <a:rPr lang="en-IE" sz="2000" dirty="0"/>
              <a:t>Microsoft Learning Azure Pass access and configuration</a:t>
            </a:r>
          </a:p>
          <a:p>
            <a:endParaRPr lang="en-IE" sz="2000" dirty="0"/>
          </a:p>
          <a:p>
            <a:r>
              <a:rPr lang="en-IE" sz="2000" dirty="0"/>
              <a:t>Best Practices for Microsoft Learning Azure Pass Usage:</a:t>
            </a:r>
          </a:p>
          <a:p>
            <a:pPr lvl="1"/>
            <a:r>
              <a:rPr lang="en-US" sz="1700" dirty="0"/>
              <a:t>Check the dollar balance of you Azure Pass within Microsoft Azure once you have set up your subscription, and be aware of how much you are consuming as you proceed through the labs</a:t>
            </a:r>
            <a:endParaRPr lang="en-IE" sz="1700" dirty="0"/>
          </a:p>
          <a:p>
            <a:pPr lvl="1"/>
            <a:r>
              <a:rPr lang="en-US" sz="1700" dirty="0"/>
              <a:t>Do not allow Microsoft Azure components to run overnight or for extended periods unless you need to do so</a:t>
            </a:r>
            <a:endParaRPr lang="en-IE" sz="1700" dirty="0"/>
          </a:p>
          <a:p>
            <a:pPr lvl="1"/>
            <a:r>
              <a:rPr lang="en-US" sz="1700" dirty="0"/>
              <a:t>Remove any Microsoft Azure–created components or services such as storage, virtual machines, or cloud services, after you finish your lab to </a:t>
            </a:r>
            <a:br>
              <a:rPr lang="en-US" sz="1700" dirty="0"/>
            </a:br>
            <a:r>
              <a:rPr lang="en-US" sz="1700" dirty="0"/>
              <a:t>help minimize cost usage and extend the life of your Microsoft Learning Azure Pass</a:t>
            </a:r>
            <a:endParaRPr lang="en-IE" sz="1600" dirty="0"/>
          </a:p>
          <a:p>
            <a:pPr lvl="1"/>
            <a:endParaRPr lang="en-IE" sz="1600" dirty="0"/>
          </a:p>
          <a:p>
            <a:pPr marL="0" indent="0">
              <a:buNone/>
            </a:pPr>
            <a:endParaRPr lang="en-IE" sz="2000" dirty="0">
              <a:solidFill>
                <a:srgbClr val="FF0000"/>
              </a:solidFill>
            </a:endParaRPr>
          </a:p>
          <a:p>
            <a:pPr marL="0" indent="0">
              <a:buNone/>
            </a:pPr>
            <a:endParaRPr lang="en-IE" sz="2000" dirty="0"/>
          </a:p>
          <a:p>
            <a:pPr lvl="1"/>
            <a:endParaRPr lang="en-IE" sz="2000" dirty="0"/>
          </a:p>
          <a:p>
            <a:pPr lvl="1"/>
            <a:endParaRPr lang="en-IE" sz="2000" dirty="0"/>
          </a:p>
        </p:txBody>
      </p:sp>
    </p:spTree>
    <p:custDataLst>
      <p:tags r:id="rId1"/>
    </p:custDataLst>
    <p:extLst>
      <p:ext uri="{BB962C8B-B14F-4D97-AF65-F5344CB8AC3E}">
        <p14:creationId xmlns:p14="http://schemas.microsoft.com/office/powerpoint/2010/main" val="41090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822960"/>
          </a:xfrm>
        </p:spPr>
        <p:txBody>
          <a:bodyPr/>
          <a:lstStyle/>
          <a:p>
            <a:r>
              <a:rPr lang="en-US" sz="3600" dirty="0"/>
              <a:t>Welcome</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a:t>We’ve worked together with the Microsoft Partner Network and Microsoft IT Academies to bring you a world-class learning experience.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None/>
            </a:pPr>
            <a:endParaRPr lang="en-US" sz="1800" dirty="0"/>
          </a:p>
          <a:p>
            <a:pPr marL="0" indent="0">
              <a:spcBef>
                <a:spcPts val="0"/>
              </a:spcBef>
              <a:buNone/>
            </a:pPr>
            <a:r>
              <a:rPr lang="en-US" sz="1800" dirty="0"/>
              <a:t>We wish you a great learning experience and ongoing career success!</a:t>
            </a:r>
          </a:p>
          <a:p>
            <a:pPr marL="0" indent="0">
              <a:lnSpc>
                <a:spcPct val="97000"/>
              </a:lnSpc>
              <a:buNone/>
            </a:pPr>
            <a:endParaRPr lang="en-US" sz="1800" dirty="0"/>
          </a:p>
          <a:p>
            <a:pPr marL="0" indent="0">
              <a:lnSpc>
                <a:spcPct val="97000"/>
              </a:lnSpc>
              <a:buNone/>
            </a:pPr>
            <a:endParaRPr lang="nl-NL" sz="1000" dirty="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custDataLst>
      <p:tags r:id="rId1"/>
    </p:custDataLst>
    <p:extLst>
      <p:ext uri="{BB962C8B-B14F-4D97-AF65-F5344CB8AC3E}">
        <p14:creationId xmlns:p14="http://schemas.microsoft.com/office/powerpoint/2010/main" val="87413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822960"/>
          </a:xfrm>
        </p:spPr>
        <p:txBody>
          <a:bodyPr/>
          <a:lstStyle/>
          <a:p>
            <a:r>
              <a:rPr lang="en-GB" dirty="0">
                <a:latin typeface="Segoe UI Light" panose="020B0502040204020203" pitchFamily="34" charset="0"/>
                <a:cs typeface="Segoe UI Light" panose="020B0502040204020203" pitchFamily="34" charset="0"/>
              </a:rPr>
              <a:t>WARNING – You may experience UI discrepancies</a:t>
            </a:r>
            <a:endParaRPr lang="en-US" dirty="0">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3"/>
          </p:nvPr>
        </p:nvSpPr>
        <p:spPr>
          <a:xfrm>
            <a:off x="2195736" y="1052736"/>
            <a:ext cx="6491064" cy="5400600"/>
          </a:xfrm>
        </p:spPr>
        <p:txBody>
          <a:bodyPr/>
          <a:lstStyle/>
          <a:p>
            <a:pPr marL="0" indent="0">
              <a:buNone/>
            </a:pPr>
            <a:r>
              <a:rPr lang="en-GB" sz="2000" dirty="0"/>
              <a:t>Given the dynamic nature of Microsoft cloud tools, you may experience Azure user interface (UI) changes that were made following courseware development and that do not match up with lab instructions. </a:t>
            </a:r>
            <a:br>
              <a:rPr lang="en-GB" sz="2000" dirty="0"/>
            </a:br>
            <a:endParaRPr lang="en-GB" sz="2000" dirty="0"/>
          </a:p>
          <a:p>
            <a:pPr marL="0" indent="0">
              <a:buNone/>
            </a:pPr>
            <a:r>
              <a:rPr lang="en-GB" sz="2000" dirty="0"/>
              <a:t>The Microsoft Learning team will document these changes for instructors as they are brought to our attention. However, given the dynamic nature of cloud updates, you may run into changes before we become aware of them. </a:t>
            </a:r>
            <a:br>
              <a:rPr lang="en-GB" sz="2000" dirty="0"/>
            </a:br>
            <a:br>
              <a:rPr lang="en-GB" sz="2000" dirty="0"/>
            </a:br>
            <a:r>
              <a:rPr lang="en-GB" sz="2000" dirty="0"/>
              <a:t>If this occurs, you will have to adapt to the changes and work through them in the labs as necessary.</a:t>
            </a:r>
            <a:br>
              <a:rPr lang="en-GB" sz="2000" dirty="0"/>
            </a:br>
            <a:endParaRPr lang="en-GB" sz="2000" dirty="0"/>
          </a:p>
          <a:p>
            <a:endParaRPr lang="en-GB" sz="24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12" y="908720"/>
            <a:ext cx="2285714" cy="2285714"/>
          </a:xfrm>
          <a:prstGeom prst="rect">
            <a:avLst/>
          </a:prstGeom>
        </p:spPr>
      </p:pic>
    </p:spTree>
    <p:custDataLst>
      <p:tags r:id="rId1"/>
    </p:custDataLst>
    <p:extLst>
      <p:ext uri="{BB962C8B-B14F-4D97-AF65-F5344CB8AC3E}">
        <p14:creationId xmlns:p14="http://schemas.microsoft.com/office/powerpoint/2010/main" val="2190703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457200" y="1219200"/>
            <a:ext cx="8001000" cy="5105400"/>
          </a:xfrm>
        </p:spPr>
        <p:txBody>
          <a:bodyPr/>
          <a:lstStyle/>
          <a:p>
            <a:pPr marL="0" indent="0">
              <a:spcBef>
                <a:spcPts val="0"/>
              </a:spcBef>
              <a:spcAft>
                <a:spcPts val="600"/>
              </a:spcAft>
              <a:buNone/>
            </a:pPr>
            <a:r>
              <a:rPr lang="en-US" sz="2000" dirty="0"/>
              <a:t>In this demonstration, you will learn how to:</a:t>
            </a:r>
          </a:p>
          <a:p>
            <a:pPr>
              <a:spcBef>
                <a:spcPts val="0"/>
              </a:spcBef>
              <a:spcAft>
                <a:spcPts val="600"/>
              </a:spcAft>
            </a:pPr>
            <a:r>
              <a:rPr lang="en-US" sz="2000" dirty="0"/>
              <a:t>Access the third-party hosted labs</a:t>
            </a:r>
          </a:p>
          <a:p>
            <a:pPr>
              <a:spcBef>
                <a:spcPts val="0"/>
              </a:spcBef>
              <a:spcAft>
                <a:spcPts val="600"/>
              </a:spcAft>
            </a:pPr>
            <a:r>
              <a:rPr lang="en-US" sz="2000" dirty="0"/>
              <a:t>Switch between </a:t>
            </a:r>
            <a:r>
              <a:rPr lang="en-CA" sz="2000" dirty="0"/>
              <a:t>VMs</a:t>
            </a:r>
            <a:endParaRPr lang="en-US" sz="2000" dirty="0"/>
          </a:p>
          <a:p>
            <a:pPr>
              <a:spcBef>
                <a:spcPts val="0"/>
              </a:spcBef>
              <a:spcAft>
                <a:spcPts val="600"/>
              </a:spcAft>
            </a:pPr>
            <a:endParaRPr lang="en-US" sz="2000" dirty="0"/>
          </a:p>
          <a:p>
            <a:pPr marL="0" indent="0">
              <a:spcBef>
                <a:spcPts val="0"/>
              </a:spcBef>
              <a:spcAft>
                <a:spcPts val="600"/>
              </a:spcAft>
              <a:buNone/>
            </a:pPr>
            <a:r>
              <a:rPr lang="en-US" sz="2000" dirty="0"/>
              <a:t>Read the online Lab Notes carefully, because some procedures related to on-premises lab versus online labs may have slightly different steps. Any differences will be called out in the Lab Notes.</a:t>
            </a:r>
          </a:p>
        </p:txBody>
      </p:sp>
      <p:sp>
        <p:nvSpPr>
          <p:cNvPr id="9" name="Title 1"/>
          <p:cNvSpPr>
            <a:spLocks noGrp="1"/>
          </p:cNvSpPr>
          <p:nvPr>
            <p:ph type="title"/>
          </p:nvPr>
        </p:nvSpPr>
        <p:spPr>
          <a:xfrm>
            <a:off x="457200" y="0"/>
            <a:ext cx="8610600" cy="822960"/>
          </a:xfrm>
        </p:spPr>
        <p:txBody>
          <a:bodyPr/>
          <a:lstStyle/>
          <a:p>
            <a:r>
              <a:rPr lang="en-US" dirty="0"/>
              <a:t>Demonstration: Using third-party hosted labs for Microsoft Courseware</a:t>
            </a:r>
            <a:endParaRPr lang="en-US" i="1" dirty="0"/>
          </a:p>
        </p:txBody>
      </p:sp>
    </p:spTree>
    <p:custDataLst>
      <p:tags r:id="rId1"/>
    </p:custDataLst>
    <p:extLst>
      <p:ext uri="{BB962C8B-B14F-4D97-AF65-F5344CB8AC3E}">
        <p14:creationId xmlns:p14="http://schemas.microsoft.com/office/powerpoint/2010/main" val="269634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Hyper-V Manager</a:t>
            </a:r>
          </a:p>
        </p:txBody>
      </p:sp>
      <p:sp>
        <p:nvSpPr>
          <p:cNvPr id="4" name="Text Placeholder 3"/>
          <p:cNvSpPr>
            <a:spLocks noGrp="1"/>
          </p:cNvSpPr>
          <p:nvPr>
            <p:ph type="body" sz="quarter" idx="13"/>
          </p:nvPr>
        </p:nvSpPr>
        <p:spPr>
          <a:xfrm>
            <a:off x="457200" y="1008584"/>
            <a:ext cx="7859216" cy="5544616"/>
          </a:xfrm>
        </p:spPr>
        <p:txBody>
          <a:bodyPr/>
          <a:lstStyle/>
          <a:p>
            <a:pPr marL="0" indent="0">
              <a:spcBef>
                <a:spcPts val="0"/>
              </a:spcBef>
              <a:spcAft>
                <a:spcPts val="600"/>
              </a:spcAft>
              <a:buNone/>
            </a:pPr>
            <a:r>
              <a:rPr lang="en-US" sz="1800" dirty="0"/>
              <a:t>In this demonstration, you will learn how to:</a:t>
            </a:r>
          </a:p>
          <a:p>
            <a:pPr>
              <a:spcBef>
                <a:spcPts val="0"/>
              </a:spcBef>
              <a:spcAft>
                <a:spcPts val="600"/>
              </a:spcAft>
            </a:pPr>
            <a:r>
              <a:rPr lang="en-US" sz="1800" dirty="0"/>
              <a:t>Open Hyper-V Manager</a:t>
            </a:r>
          </a:p>
          <a:p>
            <a:pPr>
              <a:spcBef>
                <a:spcPts val="0"/>
              </a:spcBef>
              <a:spcAft>
                <a:spcPts val="600"/>
              </a:spcAft>
            </a:pPr>
            <a:r>
              <a:rPr lang="en-US" sz="1800" dirty="0"/>
              <a:t>Navigate the various sections/panes within Hyper-V Manager:</a:t>
            </a:r>
          </a:p>
          <a:p>
            <a:pPr lvl="1">
              <a:spcBef>
                <a:spcPts val="0"/>
              </a:spcBef>
              <a:spcAft>
                <a:spcPts val="600"/>
              </a:spcAft>
            </a:pPr>
            <a:r>
              <a:rPr lang="en-CA" sz="1800" dirty="0"/>
              <a:t>VMs</a:t>
            </a:r>
            <a:r>
              <a:rPr lang="en-US" sz="1800" dirty="0"/>
              <a:t>, snapshots, and actions (server-specific and VM</a:t>
            </a:r>
            <a:r>
              <a:rPr lang="en-CA" sz="1800" dirty="0"/>
              <a:t>‑</a:t>
            </a:r>
            <a:r>
              <a:rPr lang="en-US" sz="1800" dirty="0"/>
              <a:t>specific)</a:t>
            </a:r>
          </a:p>
          <a:p>
            <a:pPr>
              <a:spcBef>
                <a:spcPts val="0"/>
              </a:spcBef>
              <a:spcAft>
                <a:spcPts val="600"/>
              </a:spcAft>
            </a:pPr>
            <a:r>
              <a:rPr lang="en-US" sz="1800" dirty="0"/>
              <a:t>Identify the </a:t>
            </a:r>
            <a:r>
              <a:rPr lang="en-CA" sz="1800" dirty="0"/>
              <a:t>VM </a:t>
            </a:r>
            <a:r>
              <a:rPr lang="en-US" sz="1800" dirty="0"/>
              <a:t>you will use in the labs for this course</a:t>
            </a:r>
          </a:p>
          <a:p>
            <a:pPr>
              <a:spcBef>
                <a:spcPts val="0"/>
              </a:spcBef>
              <a:spcAft>
                <a:spcPts val="600"/>
              </a:spcAft>
            </a:pPr>
            <a:r>
              <a:rPr lang="en-US" sz="1800" dirty="0"/>
              <a:t>Take a snapshot and apply a snapshot</a:t>
            </a:r>
          </a:p>
          <a:p>
            <a:pPr>
              <a:spcBef>
                <a:spcPts val="0"/>
              </a:spcBef>
              <a:spcAft>
                <a:spcPts val="600"/>
              </a:spcAft>
            </a:pPr>
            <a:r>
              <a:rPr lang="en-US" sz="1800" dirty="0"/>
              <a:t>Connect to a </a:t>
            </a:r>
            <a:r>
              <a:rPr lang="en-CA" sz="1800" dirty="0"/>
              <a:t>VM</a:t>
            </a:r>
            <a:endParaRPr lang="en-US" sz="1800" dirty="0"/>
          </a:p>
          <a:p>
            <a:pPr>
              <a:spcBef>
                <a:spcPts val="0"/>
              </a:spcBef>
              <a:spcAft>
                <a:spcPts val="600"/>
              </a:spcAft>
            </a:pPr>
            <a:r>
              <a:rPr lang="en-US" sz="1800" dirty="0"/>
              <a:t>Start and sign in to a </a:t>
            </a:r>
            <a:r>
              <a:rPr lang="en-CA" sz="1800" dirty="0"/>
              <a:t>VM</a:t>
            </a:r>
            <a:endParaRPr lang="en-US" sz="1800" dirty="0"/>
          </a:p>
          <a:p>
            <a:pPr>
              <a:spcBef>
                <a:spcPts val="0"/>
              </a:spcBef>
              <a:spcAft>
                <a:spcPts val="600"/>
              </a:spcAft>
            </a:pPr>
            <a:r>
              <a:rPr lang="en-US" sz="1800" dirty="0"/>
              <a:t>Switch between full screen and window modes</a:t>
            </a:r>
          </a:p>
          <a:p>
            <a:pPr>
              <a:spcBef>
                <a:spcPts val="0"/>
              </a:spcBef>
              <a:spcAft>
                <a:spcPts val="600"/>
              </a:spcAft>
            </a:pPr>
            <a:r>
              <a:rPr lang="en-US" sz="1800" dirty="0"/>
              <a:t>Revert to the previous snapshot</a:t>
            </a:r>
          </a:p>
          <a:p>
            <a:pPr>
              <a:spcBef>
                <a:spcPts val="0"/>
              </a:spcBef>
              <a:spcAft>
                <a:spcPts val="600"/>
              </a:spcAft>
            </a:pPr>
            <a:r>
              <a:rPr lang="en-US" sz="1800" dirty="0"/>
              <a:t>Shut down a </a:t>
            </a:r>
            <a:r>
              <a:rPr lang="en-CA" sz="1800" dirty="0"/>
              <a:t>VM:</a:t>
            </a:r>
            <a:r>
              <a:rPr lang="en-US" sz="1800" dirty="0"/>
              <a:t> </a:t>
            </a:r>
          </a:p>
          <a:p>
            <a:pPr lvl="1">
              <a:spcBef>
                <a:spcPts val="0"/>
              </a:spcBef>
              <a:spcAft>
                <a:spcPts val="600"/>
              </a:spcAft>
            </a:pPr>
            <a:r>
              <a:rPr lang="en-US" sz="1800" dirty="0"/>
              <a:t>Know when to shut down versus turn off a VM</a:t>
            </a:r>
          </a:p>
          <a:p>
            <a:pPr>
              <a:spcBef>
                <a:spcPts val="0"/>
              </a:spcBef>
              <a:spcAft>
                <a:spcPts val="600"/>
              </a:spcAft>
            </a:pPr>
            <a:r>
              <a:rPr lang="en-US" sz="1800" dirty="0"/>
              <a:t>Close Hyper-V Manager</a:t>
            </a:r>
          </a:p>
        </p:txBody>
      </p:sp>
    </p:spTree>
    <p:custDataLst>
      <p:tags r:id="rId1"/>
    </p:custDataLst>
    <p:extLst>
      <p:ext uri="{BB962C8B-B14F-4D97-AF65-F5344CB8AC3E}">
        <p14:creationId xmlns:p14="http://schemas.microsoft.com/office/powerpoint/2010/main" val="191146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a:t>
            </a:r>
            <a:r>
              <a:rPr lang="en-US" sz="2400" dirty="0"/>
              <a:t>&lt;Name&gt;</a:t>
            </a:r>
          </a:p>
          <a:p>
            <a:r>
              <a:rPr lang="en-US" sz="2400" dirty="0"/>
              <a:t>&lt;Title or other credentials, e.g. 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ustDataLst>
      <p:tags r:id="rId1"/>
    </p:custDataLst>
    <p:extLst>
      <p:ext uri="{BB962C8B-B14F-4D97-AF65-F5344CB8AC3E}">
        <p14:creationId xmlns:p14="http://schemas.microsoft.com/office/powerpoint/2010/main" val="123685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Windows Server 2012 or Windows Server 2016 experience</a:t>
            </a:r>
          </a:p>
          <a:p>
            <a:r>
              <a:rPr lang="en-US" sz="2400" dirty="0"/>
              <a:t>Microsoft Azure or cloud-services experience</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ustDataLst>
      <p:tags r:id="rId1"/>
    </p:custDataLst>
    <p:extLst>
      <p:ext uri="{BB962C8B-B14F-4D97-AF65-F5344CB8AC3E}">
        <p14:creationId xmlns:p14="http://schemas.microsoft.com/office/powerpoint/2010/main" val="23451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5" cstate="print"/>
          <a:stretch>
            <a:fillRect/>
          </a:stretch>
        </p:blipFill>
        <p:spPr>
          <a:xfrm>
            <a:off x="4425490" y="2174981"/>
            <a:ext cx="1202732" cy="1202732"/>
          </a:xfrm>
          <a:prstGeom prst="rect">
            <a:avLst/>
          </a:prstGeom>
        </p:spPr>
      </p:pic>
      <p:pic>
        <p:nvPicPr>
          <p:cNvPr id="32" name="Picture 31"/>
          <p:cNvPicPr>
            <a:picLocks noChangeAspect="1"/>
          </p:cNvPicPr>
          <p:nvPr/>
        </p:nvPicPr>
        <p:blipFill>
          <a:blip r:embed="rId6" cstate="print"/>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5829139" y="3377713"/>
            <a:ext cx="758815" cy="1500602"/>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8331" t="1639" r="30003" b="2527"/>
          <a:stretch/>
        </p:blipFill>
        <p:spPr>
          <a:xfrm>
            <a:off x="6477000" y="3476235"/>
            <a:ext cx="609600" cy="1402080"/>
          </a:xfrm>
          <a:prstGeom prst="rect">
            <a:avLst/>
          </a:prstGeom>
        </p:spPr>
      </p:pic>
    </p:spTree>
    <p:custDataLst>
      <p:tags r:id="rId1"/>
    </p:custDataLst>
    <p:extLst>
      <p:ext uri="{BB962C8B-B14F-4D97-AF65-F5344CB8AC3E}">
        <p14:creationId xmlns:p14="http://schemas.microsoft.com/office/powerpoint/2010/main" val="40169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a:xfrm>
            <a:off x="457200" y="914400"/>
            <a:ext cx="8229600" cy="5105400"/>
          </a:xfrm>
        </p:spPr>
        <p:txBody>
          <a:bodyPr/>
          <a:lstStyle/>
          <a:p>
            <a:pPr marL="0" indent="0">
              <a:spcBef>
                <a:spcPts val="0"/>
              </a:spcBef>
              <a:spcAft>
                <a:spcPts val="1200"/>
              </a:spcAft>
              <a:buNone/>
            </a:pPr>
            <a:r>
              <a:rPr lang="en-US" sz="1800" dirty="0"/>
              <a:t>This course is intended for students who have experience building infrastructure and applications on the Microsoft Azure platform. Students should have a thorough understanding of most services offered on the Azure platform.</a:t>
            </a:r>
          </a:p>
          <a:p>
            <a:pPr marL="0" indent="0">
              <a:spcBef>
                <a:spcPts val="0"/>
              </a:spcBef>
              <a:spcAft>
                <a:spcPts val="1200"/>
              </a:spcAft>
              <a:buNone/>
            </a:pPr>
            <a:r>
              <a:rPr lang="en-US" sz="1800" dirty="0"/>
              <a:t>For the interactive component, this course offers students the opportunity to deploy Azure solutions using built-in DevOps tools such as Azure Resource Manager templates, deployments, resource groups, tags and Role-Based Access Control.</a:t>
            </a:r>
          </a:p>
          <a:p>
            <a:pPr marL="0" indent="0">
              <a:spcBef>
                <a:spcPts val="0"/>
              </a:spcBef>
              <a:spcAft>
                <a:spcPts val="1200"/>
              </a:spcAft>
              <a:buNone/>
            </a:pPr>
            <a:r>
              <a:rPr lang="en-US" sz="1800" dirty="0"/>
              <a:t>This course does not require any direct experience writing application code or configuring server machines. This course focuses on the architectural comparisons between services and technical decision making needed to deploy well-designed solutions on the Azure platform. This course also prepares the students for the 70-535: Architecting Microsoft Azure Solutions certification exam.</a:t>
            </a:r>
          </a:p>
          <a:p>
            <a:pPr marL="0" indent="0">
              <a:spcBef>
                <a:spcPts val="0"/>
              </a:spcBef>
              <a:spcAft>
                <a:spcPts val="1200"/>
              </a:spcAft>
              <a:buNone/>
            </a:pPr>
            <a:r>
              <a:rPr lang="en-US" sz="1800" dirty="0"/>
              <a:t>The candidates targeted by this training have intermediate experience in designing, implementing and monitoring Azure solutions.  Candidates are also proficient with the tools, techniques, and approaches used to build solutions on the Azure platform.</a:t>
            </a:r>
          </a:p>
        </p:txBody>
      </p:sp>
    </p:spTree>
    <p:custDataLst>
      <p:tags r:id="rId1"/>
    </p:custDataLst>
    <p:extLst>
      <p:ext uri="{BB962C8B-B14F-4D97-AF65-F5344CB8AC3E}">
        <p14:creationId xmlns:p14="http://schemas.microsoft.com/office/powerpoint/2010/main" val="157234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CA" sz="1800" dirty="0"/>
              <a:t>Before attending this course, students must have </a:t>
            </a:r>
            <a:r>
              <a:rPr lang="en-US" sz="1800" dirty="0"/>
              <a:t>the following knowledge </a:t>
            </a:r>
            <a:br>
              <a:rPr lang="en-US" sz="1800" dirty="0"/>
            </a:br>
            <a:r>
              <a:rPr lang="en-US" sz="1800" dirty="0"/>
              <a:t>and skills</a:t>
            </a:r>
            <a:r>
              <a:rPr lang="en-CA" sz="1800" dirty="0"/>
              <a:t> :</a:t>
            </a:r>
          </a:p>
          <a:p>
            <a:pPr lvl="0"/>
            <a:r>
              <a:rPr lang="en-US" sz="1800" dirty="0"/>
              <a:t>Create resources and resource group in Azure</a:t>
            </a:r>
          </a:p>
          <a:p>
            <a:pPr lvl="0"/>
            <a:r>
              <a:rPr lang="en-US" sz="1800" dirty="0"/>
              <a:t>Manage users, groups, and subscriptions in an Azure Active Directory instance</a:t>
            </a:r>
          </a:p>
          <a:p>
            <a:pPr lvl="0"/>
            <a:r>
              <a:rPr lang="en-US" sz="1800" dirty="0"/>
              <a:t>Build an Azure Virtual Machine with related resources</a:t>
            </a:r>
          </a:p>
          <a:p>
            <a:pPr lvl="0"/>
            <a:r>
              <a:rPr lang="en-US" sz="1800" dirty="0"/>
              <a:t>Manage containers and blobs stored in an Azure Storage account</a:t>
            </a:r>
          </a:p>
          <a:p>
            <a:pPr lvl="0"/>
            <a:r>
              <a:rPr lang="en-US" sz="1800" dirty="0"/>
              <a:t>Create App Service Plans and manage apps related to the plan</a:t>
            </a:r>
          </a:p>
          <a:p>
            <a:pPr lvl="0"/>
            <a:r>
              <a:rPr lang="en-US" sz="1800" dirty="0"/>
              <a:t>Configure an Azure Virtual Network and enable S2S and P2S connectivity</a:t>
            </a:r>
          </a:p>
          <a:p>
            <a:pPr lvl="0"/>
            <a:r>
              <a:rPr lang="en-US" sz="1800" dirty="0"/>
              <a:t>Protect networked application components using Network Security Groups</a:t>
            </a:r>
          </a:p>
          <a:p>
            <a:pPr lvl="0"/>
            <a:r>
              <a:rPr lang="en-US" sz="1800" dirty="0"/>
              <a:t>Automate everyday Azure resource tasks using Azure CLI or Azure PowerShell</a:t>
            </a:r>
          </a:p>
          <a:p>
            <a:pPr lvl="0"/>
            <a:r>
              <a:rPr lang="en-US" sz="1800" dirty="0"/>
              <a:t>Deploy an Azure SQL, MySQL, Postgres or Cosmos database instance</a:t>
            </a:r>
          </a:p>
          <a:p>
            <a:pPr lvl="0"/>
            <a:r>
              <a:rPr lang="en-US" sz="1800" dirty="0"/>
              <a:t>Monitor existing Azure solutions using built-in metrics, Application Insights, or Operational Insights</a:t>
            </a:r>
          </a:p>
        </p:txBody>
      </p:sp>
    </p:spTree>
    <p:custDataLst>
      <p:tags r:id="rId1"/>
    </p:custDataLst>
    <p:extLst>
      <p:ext uri="{BB962C8B-B14F-4D97-AF65-F5344CB8AC3E}">
        <p14:creationId xmlns:p14="http://schemas.microsoft.com/office/powerpoint/2010/main" val="24275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a:xfrm>
            <a:off x="457200" y="997530"/>
            <a:ext cx="8229600" cy="5105400"/>
          </a:xfrm>
        </p:spPr>
        <p:txBody>
          <a:bodyPr/>
          <a:lstStyle/>
          <a:p>
            <a:pPr marL="0" indent="0">
              <a:spcBef>
                <a:spcPts val="0"/>
              </a:spcBef>
              <a:spcAft>
                <a:spcPts val="600"/>
              </a:spcAft>
              <a:buNone/>
            </a:pPr>
            <a:r>
              <a:rPr lang="en-CA" sz="1800" dirty="0"/>
              <a:t>After completing this course, students will be able to:</a:t>
            </a:r>
          </a:p>
          <a:p>
            <a:pPr lvl="0"/>
            <a:r>
              <a:rPr lang="en-US" sz="1800" dirty="0"/>
              <a:t>Describe Azure architecture components, including infrastructure, tools, and portals</a:t>
            </a:r>
          </a:p>
          <a:p>
            <a:pPr lvl="0"/>
            <a:r>
              <a:rPr lang="en-US" sz="1800" dirty="0"/>
              <a:t>Create and deploy Azure Resource Manager (ARM) templates for various all-up solutions</a:t>
            </a:r>
          </a:p>
          <a:p>
            <a:pPr lvl="0"/>
            <a:r>
              <a:rPr lang="en-US" sz="1800" dirty="0"/>
              <a:t>Compare and contrast various infrastructure, serverless, database and communication services; such as App Services, Virtual Machine Scale Sets, Azure Cosmos DB, SQL Database, and Container Service in Azure</a:t>
            </a:r>
          </a:p>
          <a:p>
            <a:pPr lvl="0"/>
            <a:r>
              <a:rPr lang="en-US" sz="1800" dirty="0"/>
              <a:t>Incorporate various Azure platform services, such as Cognitive Services </a:t>
            </a:r>
            <a:br>
              <a:rPr lang="en-US" sz="1800" dirty="0"/>
            </a:br>
            <a:r>
              <a:rPr lang="en-US" sz="1800" dirty="0"/>
              <a:t>and Media Servicers into an overall Azure solution</a:t>
            </a:r>
          </a:p>
          <a:p>
            <a:pPr lvl="0"/>
            <a:r>
              <a:rPr lang="en-US" sz="1800" dirty="0"/>
              <a:t>Secure, monitor and backup solutions deployed to Azure</a:t>
            </a:r>
          </a:p>
          <a:p>
            <a:pPr lvl="0"/>
            <a:r>
              <a:rPr lang="en-US" sz="1800" dirty="0"/>
              <a:t>Create automated DevOps solutions using a combination of ARM templates, configuration management utilities, Azure CLI, and the </a:t>
            </a:r>
            <a:br>
              <a:rPr lang="en-US" sz="1800" dirty="0"/>
            </a:br>
            <a:r>
              <a:rPr lang="en-US" sz="1800" dirty="0"/>
              <a:t>Cloud Shell</a:t>
            </a:r>
          </a:p>
          <a:p>
            <a:pPr lvl="0"/>
            <a:endParaRPr lang="en-IN" sz="1800" dirty="0"/>
          </a:p>
        </p:txBody>
      </p:sp>
    </p:spTree>
    <p:custDataLst>
      <p:tags r:id="rId1"/>
    </p:custDataLst>
    <p:extLst>
      <p:ext uri="{BB962C8B-B14F-4D97-AF65-F5344CB8AC3E}">
        <p14:creationId xmlns:p14="http://schemas.microsoft.com/office/powerpoint/2010/main" val="1656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a:xfrm>
            <a:off x="2514600" y="2062832"/>
            <a:ext cx="6517433" cy="4376845"/>
          </a:xfrm>
        </p:spPr>
        <p:txBody>
          <a:bodyPr/>
          <a:lstStyle/>
          <a:p>
            <a:pPr marL="0" indent="0">
              <a:buNone/>
            </a:pPr>
            <a:r>
              <a:rPr lang="en-US" sz="2000" b="1" dirty="0">
                <a:solidFill>
                  <a:srgbClr val="0070C0"/>
                </a:solidFill>
              </a:rPr>
              <a:t>Microsoft Official Course handbook</a:t>
            </a:r>
          </a:p>
          <a:p>
            <a:pPr marL="560070" indent="-285750"/>
            <a:r>
              <a:rPr lang="en-US" sz="2000" dirty="0"/>
              <a:t>Organized by modules</a:t>
            </a:r>
          </a:p>
          <a:p>
            <a:pPr marL="560070" indent="-285750"/>
            <a:r>
              <a:rPr lang="en-US" sz="2000" dirty="0"/>
              <a:t>Includes Labs and Lab Answer Keys</a:t>
            </a:r>
          </a:p>
          <a:p>
            <a:pPr marL="560070" indent="-285750"/>
            <a:r>
              <a:rPr lang="en-US" sz="2000" dirty="0"/>
              <a:t>Module Reviews and Takeaways make great </a:t>
            </a:r>
            <a:br>
              <a:rPr lang="en-US" sz="2000" dirty="0"/>
            </a:br>
            <a:r>
              <a:rPr lang="en-US" sz="2000" dirty="0"/>
              <a:t>on-the-job references</a:t>
            </a:r>
          </a:p>
          <a:p>
            <a:pPr marL="560070" indent="-285750"/>
            <a:endParaRPr lang="en-US" sz="2000" dirty="0"/>
          </a:p>
          <a:p>
            <a:pPr marL="0" indent="0">
              <a:spcBef>
                <a:spcPts val="0"/>
              </a:spcBef>
              <a:spcAft>
                <a:spcPts val="600"/>
              </a:spcAft>
              <a:buNone/>
            </a:pPr>
            <a:r>
              <a:rPr lang="en-US" sz="2000" b="1" dirty="0">
                <a:solidFill>
                  <a:srgbClr val="0070C0"/>
                </a:solidFill>
              </a:rPr>
              <a:t>Digital Companion Content</a:t>
            </a:r>
          </a:p>
          <a:p>
            <a:pPr marL="560070" indent="-285750">
              <a:spcBef>
                <a:spcPts val="0"/>
              </a:spcBef>
              <a:spcAft>
                <a:spcPts val="600"/>
              </a:spcAft>
            </a:pPr>
            <a:r>
              <a:rPr lang="en-US" sz="2000" dirty="0"/>
              <a:t>Supplemental content and helpful links</a:t>
            </a:r>
          </a:p>
          <a:p>
            <a:pPr marL="560070" indent="-285750">
              <a:spcBef>
                <a:spcPts val="0"/>
              </a:spcBef>
              <a:spcAft>
                <a:spcPts val="600"/>
              </a:spcAft>
            </a:pPr>
            <a:r>
              <a:rPr lang="en-US" sz="2000" dirty="0"/>
              <a:t>Download at: </a:t>
            </a:r>
            <a:r>
              <a:rPr lang="en-US" sz="2000" dirty="0">
                <a:solidFill>
                  <a:srgbClr val="0070C0"/>
                </a:solidFill>
                <a:hlinkClick r:id="rId4"/>
              </a:rPr>
              <a:t>http://www.microsoft.com/learning/companionmoc</a:t>
            </a:r>
            <a:endParaRPr lang="en-US" sz="2000" dirty="0">
              <a:solidFill>
                <a:srgbClr val="0070C0"/>
              </a:solidFill>
            </a:endParaRPr>
          </a:p>
          <a:p>
            <a:pPr marL="560070" indent="-285750"/>
            <a:endParaRPr lang="en-US" sz="1800" dirty="0"/>
          </a:p>
        </p:txBody>
      </p:sp>
      <p:sp>
        <p:nvSpPr>
          <p:cNvPr id="12" name="Title 4"/>
          <p:cNvSpPr>
            <a:spLocks noGrp="1"/>
          </p:cNvSpPr>
          <p:nvPr>
            <p:ph type="title"/>
          </p:nvPr>
        </p:nvSpPr>
        <p:spPr>
          <a:xfrm>
            <a:off x="457200" y="0"/>
            <a:ext cx="8229600" cy="740664"/>
          </a:xfrm>
        </p:spPr>
        <p:txBody>
          <a:bodyPr/>
          <a:lstStyle/>
          <a:p>
            <a:r>
              <a:rPr lang="en-US" dirty="0"/>
              <a:t>Your course materials </a:t>
            </a:r>
            <a:r>
              <a:rPr lang="en-IE" i="1" dirty="0"/>
              <a:t>(OPTIONAL)</a:t>
            </a:r>
            <a:endParaRPr lang="en-US" dirty="0">
              <a:solidFill>
                <a:srgbClr val="FFFF00"/>
              </a:solidFill>
            </a:endParaRPr>
          </a:p>
        </p:txBody>
      </p:sp>
      <p:sp>
        <p:nvSpPr>
          <p:cNvPr id="13" name="TextBox 12"/>
          <p:cNvSpPr txBox="1"/>
          <p:nvPr/>
        </p:nvSpPr>
        <p:spPr>
          <a:xfrm>
            <a:off x="533400" y="1066800"/>
            <a:ext cx="8077200" cy="707886"/>
          </a:xfrm>
          <a:prstGeom prst="rect">
            <a:avLst/>
          </a:prstGeom>
          <a:noFill/>
        </p:spPr>
        <p:txBody>
          <a:bodyPr wrap="square" rtlCol="0">
            <a:spAutoFit/>
          </a:bodyPr>
          <a:lstStyle/>
          <a:p>
            <a:r>
              <a:rPr lang="en-US" sz="2000" dirty="0"/>
              <a:t>Designed to optimize your classroom learning experience </a:t>
            </a:r>
          </a:p>
          <a:p>
            <a:r>
              <a:rPr lang="en-US" sz="2000" dirty="0"/>
              <a:t>and support you back on the job</a:t>
            </a:r>
          </a:p>
        </p:txBody>
      </p:sp>
      <p:grpSp>
        <p:nvGrpSpPr>
          <p:cNvPr id="14" name="Group 13"/>
          <p:cNvGrpSpPr/>
          <p:nvPr/>
        </p:nvGrpSpPr>
        <p:grpSpPr>
          <a:xfrm>
            <a:off x="622300" y="2126808"/>
            <a:ext cx="1812138" cy="2344499"/>
            <a:chOff x="678974" y="2126809"/>
            <a:chExt cx="1696245" cy="2194560"/>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974" y="2126809"/>
              <a:ext cx="1696245" cy="2194560"/>
            </a:xfrm>
            <a:prstGeom prst="rect">
              <a:avLst/>
            </a:prstGeom>
            <a:ln w="3175">
              <a:solidFill>
                <a:schemeClr val="tx1"/>
              </a:solidFill>
            </a:ln>
          </p:spPr>
        </p:pic>
        <p:sp>
          <p:nvSpPr>
            <p:cNvPr id="16" name="Rectangle 15"/>
            <p:cNvSpPr/>
            <p:nvPr/>
          </p:nvSpPr>
          <p:spPr>
            <a:xfrm>
              <a:off x="765096" y="3379746"/>
              <a:ext cx="1524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776508" y="3317398"/>
              <a:ext cx="1598710" cy="792257"/>
            </a:xfrm>
            <a:prstGeom prst="rect">
              <a:avLst/>
            </a:prstGeom>
            <a:noFill/>
          </p:spPr>
          <p:txBody>
            <a:bodyPr wrap="square" rtlCol="0">
              <a:spAutoFit/>
            </a:bodyPr>
            <a:lstStyle/>
            <a:p>
              <a:r>
                <a:rPr lang="en-IN" sz="1600" dirty="0"/>
                <a:t>20533A</a:t>
              </a:r>
              <a:endParaRPr lang="en-IN" sz="600" dirty="0"/>
            </a:p>
            <a:p>
              <a:endParaRPr lang="fr-FR" sz="1100" dirty="0"/>
            </a:p>
            <a:p>
              <a:r>
                <a:rPr lang="en-US" sz="1100" dirty="0"/>
                <a:t>Architecting Microsoft Azure Solutions</a:t>
              </a:r>
            </a:p>
          </p:txBody>
        </p:sp>
      </p:grpSp>
    </p:spTree>
    <p:custDataLst>
      <p:tags r:id="rId1"/>
    </p:custDataLst>
    <p:extLst>
      <p:ext uri="{BB962C8B-B14F-4D97-AF65-F5344CB8AC3E}">
        <p14:creationId xmlns:p14="http://schemas.microsoft.com/office/powerpoint/2010/main" val="26117028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2713</Words>
  <Application>Microsoft Office PowerPoint</Application>
  <PresentationFormat>On-screen Show (4:3)</PresentationFormat>
  <Paragraphs>407</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Segoe</vt:lpstr>
      <vt:lpstr>Segoe UI</vt:lpstr>
      <vt:lpstr>Segoe UI Light</vt:lpstr>
      <vt:lpstr>Verdana</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Your course materials (OPTIONAL)</vt:lpstr>
      <vt:lpstr>Your course materials (OPTIONAL)</vt:lpstr>
      <vt:lpstr>Course outline</vt:lpstr>
      <vt:lpstr>Course outline (continued)</vt:lpstr>
      <vt:lpstr>Microsoft Certification Program</vt:lpstr>
      <vt:lpstr>Azure Certification Path (continued)</vt:lpstr>
      <vt:lpstr>Azure Certification Path</vt:lpstr>
      <vt:lpstr>Azure Certification Path (continued)</vt:lpstr>
      <vt:lpstr>Preparing for the labs</vt:lpstr>
      <vt:lpstr>VM environment</vt:lpstr>
      <vt:lpstr>Microsoft Learning Azure Pass</vt:lpstr>
      <vt:lpstr>WARNING – You may experience UI discrepancies</vt:lpstr>
      <vt:lpstr>Demonstration: Using third-party hosted labs for Microsoft Courseware</vt:lpstr>
      <vt:lpstr>Demonstration: Using Hyper-V Manager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2017-09-14T21:36:51Z</dcterms:created>
  <dcterms:modified xsi:type="dcterms:W3CDTF">2018-01-10T21:56:15Z</dcterms:modified>
</cp:coreProperties>
</file>