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embeddedFontLst>
    <p:embeddedFont>
      <p:font typeface="Calibri" panose="020F0502020204030204" pitchFamily="34" charset="0"/>
      <p:regular r:id="rId55"/>
      <p:bold r:id="rId56"/>
      <p:italic r:id="rId57"/>
      <p:boldItalic r:id="rId58"/>
    </p:embeddedFont>
    <p:embeddedFont>
      <p:font typeface="Segoe UI" panose="020B0502040204020203"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4660"/>
  </p:normalViewPr>
  <p:slideViewPr>
    <p:cSldViewPr snapToGrid="0">
      <p:cViewPr varScale="1">
        <p:scale>
          <a:sx n="114" d="100"/>
          <a:sy n="114" d="100"/>
        </p:scale>
        <p:origin x="2304"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F34504-B285-4D92-BE8D-7ADA3933D2AB}" type="doc">
      <dgm:prSet loTypeId="urn:microsoft.com/office/officeart/2005/8/layout/lProcess2" loCatId="relationship" qsTypeId="urn:microsoft.com/office/officeart/2005/8/quickstyle/simple1" qsCatId="simple" csTypeId="urn:microsoft.com/office/officeart/2005/8/colors/accent2_1" csCatId="accent2" phldr="1"/>
      <dgm:spPr/>
      <dgm:t>
        <a:bodyPr/>
        <a:lstStyle/>
        <a:p>
          <a:endParaRPr lang="en-US"/>
        </a:p>
      </dgm:t>
    </dgm:pt>
    <dgm:pt modelId="{C2B121FD-5925-4A6A-886B-37E8A29DAE77}">
      <dgm:prSet phldrT="[Text]"/>
      <dgm:spPr/>
      <dgm:t>
        <a:bodyPr/>
        <a:lstStyle/>
        <a:p>
          <a:r>
            <a:rPr lang="en-US" dirty="0"/>
            <a:t>Web Front-End</a:t>
          </a:r>
        </a:p>
      </dgm:t>
    </dgm:pt>
    <dgm:pt modelId="{75FED7A1-7B0F-455A-9074-54B14782B718}" type="parTrans" cxnId="{D610E9E0-969D-46A1-AD4F-72274A107A32}">
      <dgm:prSet/>
      <dgm:spPr/>
      <dgm:t>
        <a:bodyPr/>
        <a:lstStyle/>
        <a:p>
          <a:endParaRPr lang="en-US"/>
        </a:p>
      </dgm:t>
    </dgm:pt>
    <dgm:pt modelId="{A04B2D4F-BD00-4AA8-907B-2EB65FCB0A10}" type="sibTrans" cxnId="{D610E9E0-969D-46A1-AD4F-72274A107A32}">
      <dgm:prSet/>
      <dgm:spPr/>
      <dgm:t>
        <a:bodyPr/>
        <a:lstStyle/>
        <a:p>
          <a:endParaRPr lang="en-US"/>
        </a:p>
      </dgm:t>
    </dgm:pt>
    <dgm:pt modelId="{702BA4E8-C434-48B5-86B3-BD1B203A05B7}">
      <dgm:prSet phldrT="[Text]"/>
      <dgm:spPr/>
      <dgm:t>
        <a:bodyPr/>
        <a:lstStyle/>
        <a:p>
          <a:r>
            <a:rPr lang="en-US" dirty="0"/>
            <a:t>SignalR Hub</a:t>
          </a:r>
        </a:p>
      </dgm:t>
    </dgm:pt>
    <dgm:pt modelId="{AE91AF59-6038-403D-88FE-924E5FB6968A}" type="parTrans" cxnId="{B3C660D7-8D13-4E39-904A-78BCC1E9AFDC}">
      <dgm:prSet/>
      <dgm:spPr/>
      <dgm:t>
        <a:bodyPr/>
        <a:lstStyle/>
        <a:p>
          <a:endParaRPr lang="en-US"/>
        </a:p>
      </dgm:t>
    </dgm:pt>
    <dgm:pt modelId="{B70D51D5-6212-49CC-9405-FF610C3CB2FD}" type="sibTrans" cxnId="{B3C660D7-8D13-4E39-904A-78BCC1E9AFDC}">
      <dgm:prSet/>
      <dgm:spPr/>
      <dgm:t>
        <a:bodyPr/>
        <a:lstStyle/>
        <a:p>
          <a:endParaRPr lang="en-US"/>
        </a:p>
      </dgm:t>
    </dgm:pt>
    <dgm:pt modelId="{C92FECE8-202A-4A8A-A1C8-C6DC1A78CBC9}">
      <dgm:prSet phldrT="[Text]"/>
      <dgm:spPr/>
      <dgm:t>
        <a:bodyPr/>
        <a:lstStyle/>
        <a:p>
          <a:r>
            <a:rPr lang="en-US" dirty="0"/>
            <a:t>Image Processor</a:t>
          </a:r>
        </a:p>
      </dgm:t>
    </dgm:pt>
    <dgm:pt modelId="{0066C015-6F03-4E35-ABC5-F69F4829C44A}" type="parTrans" cxnId="{51961EB8-5DB4-4847-9427-C7AD7454D728}">
      <dgm:prSet/>
      <dgm:spPr/>
      <dgm:t>
        <a:bodyPr/>
        <a:lstStyle/>
        <a:p>
          <a:endParaRPr lang="en-US"/>
        </a:p>
      </dgm:t>
    </dgm:pt>
    <dgm:pt modelId="{19791533-0136-4BB1-91BA-BD7571ED12C3}" type="sibTrans" cxnId="{51961EB8-5DB4-4847-9427-C7AD7454D728}">
      <dgm:prSet/>
      <dgm:spPr/>
      <dgm:t>
        <a:bodyPr/>
        <a:lstStyle/>
        <a:p>
          <a:endParaRPr lang="en-US"/>
        </a:p>
      </dgm:t>
    </dgm:pt>
    <dgm:pt modelId="{A8230F58-2814-4FB2-9387-F06C5E65CA3A}">
      <dgm:prSet phldrT="[Text]"/>
      <dgm:spPr/>
      <dgm:t>
        <a:bodyPr/>
        <a:lstStyle/>
        <a:p>
          <a:r>
            <a:rPr lang="en-US" dirty="0"/>
            <a:t>Virtual Machine</a:t>
          </a:r>
        </a:p>
      </dgm:t>
    </dgm:pt>
    <dgm:pt modelId="{687A7D3B-7759-4132-9A7C-A0D9EB329AAC}" type="parTrans" cxnId="{A48BEF05-69D7-44CB-8DF1-B87EC9F1FB9F}">
      <dgm:prSet/>
      <dgm:spPr/>
      <dgm:t>
        <a:bodyPr/>
        <a:lstStyle/>
        <a:p>
          <a:endParaRPr lang="en-US"/>
        </a:p>
      </dgm:t>
    </dgm:pt>
    <dgm:pt modelId="{45AA35CE-62ED-4500-ABC6-25C8622793EF}" type="sibTrans" cxnId="{A48BEF05-69D7-44CB-8DF1-B87EC9F1FB9F}">
      <dgm:prSet/>
      <dgm:spPr/>
      <dgm:t>
        <a:bodyPr/>
        <a:lstStyle/>
        <a:p>
          <a:endParaRPr lang="en-US"/>
        </a:p>
      </dgm:t>
    </dgm:pt>
    <dgm:pt modelId="{4A059350-53B9-4490-9E35-A69665708037}">
      <dgm:prSet phldrT="[Text]"/>
      <dgm:spPr/>
      <dgm:t>
        <a:bodyPr/>
        <a:lstStyle/>
        <a:p>
          <a:r>
            <a:rPr lang="en-US" dirty="0"/>
            <a:t>Thumbnail Storage</a:t>
          </a:r>
        </a:p>
      </dgm:t>
    </dgm:pt>
    <dgm:pt modelId="{6D498711-2071-4466-BDE4-6E7F46C83EAF}" type="parTrans" cxnId="{555D20F0-2D7D-4097-AD82-A0199D55A601}">
      <dgm:prSet/>
      <dgm:spPr/>
      <dgm:t>
        <a:bodyPr/>
        <a:lstStyle/>
        <a:p>
          <a:endParaRPr lang="en-US"/>
        </a:p>
      </dgm:t>
    </dgm:pt>
    <dgm:pt modelId="{3C9C2FB5-B21B-429F-A083-AC5912E7761F}" type="sibTrans" cxnId="{555D20F0-2D7D-4097-AD82-A0199D55A601}">
      <dgm:prSet/>
      <dgm:spPr/>
      <dgm:t>
        <a:bodyPr/>
        <a:lstStyle/>
        <a:p>
          <a:endParaRPr lang="en-US"/>
        </a:p>
      </dgm:t>
    </dgm:pt>
    <dgm:pt modelId="{D2937961-514F-4956-B85D-135B9B0DD9C2}" type="pres">
      <dgm:prSet presAssocID="{49F34504-B285-4D92-BE8D-7ADA3933D2AB}" presName="theList" presStyleCnt="0">
        <dgm:presLayoutVars>
          <dgm:dir/>
          <dgm:animLvl val="lvl"/>
          <dgm:resizeHandles val="exact"/>
        </dgm:presLayoutVars>
      </dgm:prSet>
      <dgm:spPr/>
    </dgm:pt>
    <dgm:pt modelId="{EEBB9B31-1F13-4643-841B-BC284F98DB2C}" type="pres">
      <dgm:prSet presAssocID="{A8230F58-2814-4FB2-9387-F06C5E65CA3A}" presName="compNode" presStyleCnt="0"/>
      <dgm:spPr/>
    </dgm:pt>
    <dgm:pt modelId="{50CF5FAC-9B62-4EC8-A47C-B17580E6640A}" type="pres">
      <dgm:prSet presAssocID="{A8230F58-2814-4FB2-9387-F06C5E65CA3A}" presName="aNode" presStyleLbl="bgShp" presStyleIdx="0" presStyleCnt="1"/>
      <dgm:spPr/>
    </dgm:pt>
    <dgm:pt modelId="{1B685A82-DFC5-44D0-A7C8-9B7AA275D585}" type="pres">
      <dgm:prSet presAssocID="{A8230F58-2814-4FB2-9387-F06C5E65CA3A}" presName="textNode" presStyleLbl="bgShp" presStyleIdx="0" presStyleCnt="1"/>
      <dgm:spPr/>
    </dgm:pt>
    <dgm:pt modelId="{D7663CCD-04A7-4129-A439-2F112F717317}" type="pres">
      <dgm:prSet presAssocID="{A8230F58-2814-4FB2-9387-F06C5E65CA3A}" presName="compChildNode" presStyleCnt="0"/>
      <dgm:spPr/>
    </dgm:pt>
    <dgm:pt modelId="{A98A7736-6089-4084-B3A9-8D211D324CD1}" type="pres">
      <dgm:prSet presAssocID="{A8230F58-2814-4FB2-9387-F06C5E65CA3A}" presName="theInnerList" presStyleCnt="0"/>
      <dgm:spPr/>
    </dgm:pt>
    <dgm:pt modelId="{000869B6-9A75-4B62-B7E5-12EA84DF2581}" type="pres">
      <dgm:prSet presAssocID="{C2B121FD-5925-4A6A-886B-37E8A29DAE77}" presName="childNode" presStyleLbl="node1" presStyleIdx="0" presStyleCnt="4">
        <dgm:presLayoutVars>
          <dgm:bulletEnabled val="1"/>
        </dgm:presLayoutVars>
      </dgm:prSet>
      <dgm:spPr/>
    </dgm:pt>
    <dgm:pt modelId="{3BA4188D-4BF8-4A15-854E-515178893D37}" type="pres">
      <dgm:prSet presAssocID="{C2B121FD-5925-4A6A-886B-37E8A29DAE77}" presName="aSpace2" presStyleCnt="0"/>
      <dgm:spPr/>
    </dgm:pt>
    <dgm:pt modelId="{E97F4BC7-3BE5-4B01-B455-44CF3773F5C9}" type="pres">
      <dgm:prSet presAssocID="{702BA4E8-C434-48B5-86B3-BD1B203A05B7}" presName="childNode" presStyleLbl="node1" presStyleIdx="1" presStyleCnt="4">
        <dgm:presLayoutVars>
          <dgm:bulletEnabled val="1"/>
        </dgm:presLayoutVars>
      </dgm:prSet>
      <dgm:spPr/>
    </dgm:pt>
    <dgm:pt modelId="{14AF31C6-3B8D-4AC2-A38C-AB29363472C6}" type="pres">
      <dgm:prSet presAssocID="{702BA4E8-C434-48B5-86B3-BD1B203A05B7}" presName="aSpace2" presStyleCnt="0"/>
      <dgm:spPr/>
    </dgm:pt>
    <dgm:pt modelId="{4C128277-08E1-4577-B003-CF36343CFD3D}" type="pres">
      <dgm:prSet presAssocID="{C92FECE8-202A-4A8A-A1C8-C6DC1A78CBC9}" presName="childNode" presStyleLbl="node1" presStyleIdx="2" presStyleCnt="4">
        <dgm:presLayoutVars>
          <dgm:bulletEnabled val="1"/>
        </dgm:presLayoutVars>
      </dgm:prSet>
      <dgm:spPr/>
    </dgm:pt>
    <dgm:pt modelId="{61B3C01B-6189-4D60-9964-DC3A0443DF39}" type="pres">
      <dgm:prSet presAssocID="{C92FECE8-202A-4A8A-A1C8-C6DC1A78CBC9}" presName="aSpace2" presStyleCnt="0"/>
      <dgm:spPr/>
    </dgm:pt>
    <dgm:pt modelId="{373222CA-7BDE-4870-A401-8DE2F2622C7A}" type="pres">
      <dgm:prSet presAssocID="{4A059350-53B9-4490-9E35-A69665708037}" presName="childNode" presStyleLbl="node1" presStyleIdx="3" presStyleCnt="4">
        <dgm:presLayoutVars>
          <dgm:bulletEnabled val="1"/>
        </dgm:presLayoutVars>
      </dgm:prSet>
      <dgm:spPr/>
    </dgm:pt>
  </dgm:ptLst>
  <dgm:cxnLst>
    <dgm:cxn modelId="{A48BEF05-69D7-44CB-8DF1-B87EC9F1FB9F}" srcId="{49F34504-B285-4D92-BE8D-7ADA3933D2AB}" destId="{A8230F58-2814-4FB2-9387-F06C5E65CA3A}" srcOrd="0" destOrd="0" parTransId="{687A7D3B-7759-4132-9A7C-A0D9EB329AAC}" sibTransId="{45AA35CE-62ED-4500-ABC6-25C8622793EF}"/>
    <dgm:cxn modelId="{AFC53A5F-8C56-4F3B-A438-C2798CED89A8}" type="presOf" srcId="{702BA4E8-C434-48B5-86B3-BD1B203A05B7}" destId="{E97F4BC7-3BE5-4B01-B455-44CF3773F5C9}" srcOrd="0" destOrd="0" presId="urn:microsoft.com/office/officeart/2005/8/layout/lProcess2"/>
    <dgm:cxn modelId="{7FA4A541-21D4-4D1F-ADB0-E7415B188B29}" type="presOf" srcId="{49F34504-B285-4D92-BE8D-7ADA3933D2AB}" destId="{D2937961-514F-4956-B85D-135B9B0DD9C2}" srcOrd="0" destOrd="0" presId="urn:microsoft.com/office/officeart/2005/8/layout/lProcess2"/>
    <dgm:cxn modelId="{D89B2578-9E82-45EC-8010-0BBE6E6CAB61}" type="presOf" srcId="{A8230F58-2814-4FB2-9387-F06C5E65CA3A}" destId="{1B685A82-DFC5-44D0-A7C8-9B7AA275D585}" srcOrd="1" destOrd="0" presId="urn:microsoft.com/office/officeart/2005/8/layout/lProcess2"/>
    <dgm:cxn modelId="{42C8F77E-D3AE-4EB0-9A0D-A07B980415F4}" type="presOf" srcId="{C2B121FD-5925-4A6A-886B-37E8A29DAE77}" destId="{000869B6-9A75-4B62-B7E5-12EA84DF2581}" srcOrd="0" destOrd="0" presId="urn:microsoft.com/office/officeart/2005/8/layout/lProcess2"/>
    <dgm:cxn modelId="{E08020A1-6CF9-41E3-B8BB-86A349B894DA}" type="presOf" srcId="{C92FECE8-202A-4A8A-A1C8-C6DC1A78CBC9}" destId="{4C128277-08E1-4577-B003-CF36343CFD3D}" srcOrd="0" destOrd="0" presId="urn:microsoft.com/office/officeart/2005/8/layout/lProcess2"/>
    <dgm:cxn modelId="{EE94B0A9-B44A-496C-88FB-C459A7860CE8}" type="presOf" srcId="{A8230F58-2814-4FB2-9387-F06C5E65CA3A}" destId="{50CF5FAC-9B62-4EC8-A47C-B17580E6640A}" srcOrd="0" destOrd="0" presId="urn:microsoft.com/office/officeart/2005/8/layout/lProcess2"/>
    <dgm:cxn modelId="{51961EB8-5DB4-4847-9427-C7AD7454D728}" srcId="{A8230F58-2814-4FB2-9387-F06C5E65CA3A}" destId="{C92FECE8-202A-4A8A-A1C8-C6DC1A78CBC9}" srcOrd="2" destOrd="0" parTransId="{0066C015-6F03-4E35-ABC5-F69F4829C44A}" sibTransId="{19791533-0136-4BB1-91BA-BD7571ED12C3}"/>
    <dgm:cxn modelId="{B3C660D7-8D13-4E39-904A-78BCC1E9AFDC}" srcId="{A8230F58-2814-4FB2-9387-F06C5E65CA3A}" destId="{702BA4E8-C434-48B5-86B3-BD1B203A05B7}" srcOrd="1" destOrd="0" parTransId="{AE91AF59-6038-403D-88FE-924E5FB6968A}" sibTransId="{B70D51D5-6212-49CC-9405-FF610C3CB2FD}"/>
    <dgm:cxn modelId="{83C262D7-852B-411E-B64E-7E29F6085DA6}" type="presOf" srcId="{4A059350-53B9-4490-9E35-A69665708037}" destId="{373222CA-7BDE-4870-A401-8DE2F2622C7A}" srcOrd="0" destOrd="0" presId="urn:microsoft.com/office/officeart/2005/8/layout/lProcess2"/>
    <dgm:cxn modelId="{D610E9E0-969D-46A1-AD4F-72274A107A32}" srcId="{A8230F58-2814-4FB2-9387-F06C5E65CA3A}" destId="{C2B121FD-5925-4A6A-886B-37E8A29DAE77}" srcOrd="0" destOrd="0" parTransId="{75FED7A1-7B0F-455A-9074-54B14782B718}" sibTransId="{A04B2D4F-BD00-4AA8-907B-2EB65FCB0A10}"/>
    <dgm:cxn modelId="{555D20F0-2D7D-4097-AD82-A0199D55A601}" srcId="{A8230F58-2814-4FB2-9387-F06C5E65CA3A}" destId="{4A059350-53B9-4490-9E35-A69665708037}" srcOrd="3" destOrd="0" parTransId="{6D498711-2071-4466-BDE4-6E7F46C83EAF}" sibTransId="{3C9C2FB5-B21B-429F-A083-AC5912E7761F}"/>
    <dgm:cxn modelId="{9BF615BD-6D90-4A5A-A2FA-FBD308F0CD24}" type="presParOf" srcId="{D2937961-514F-4956-B85D-135B9B0DD9C2}" destId="{EEBB9B31-1F13-4643-841B-BC284F98DB2C}" srcOrd="0" destOrd="0" presId="urn:microsoft.com/office/officeart/2005/8/layout/lProcess2"/>
    <dgm:cxn modelId="{B387E77F-F43A-4080-8AD5-0EE29777018E}" type="presParOf" srcId="{EEBB9B31-1F13-4643-841B-BC284F98DB2C}" destId="{50CF5FAC-9B62-4EC8-A47C-B17580E6640A}" srcOrd="0" destOrd="0" presId="urn:microsoft.com/office/officeart/2005/8/layout/lProcess2"/>
    <dgm:cxn modelId="{693DD4F6-D805-4F61-AEF7-514DE6F47196}" type="presParOf" srcId="{EEBB9B31-1F13-4643-841B-BC284F98DB2C}" destId="{1B685A82-DFC5-44D0-A7C8-9B7AA275D585}" srcOrd="1" destOrd="0" presId="urn:microsoft.com/office/officeart/2005/8/layout/lProcess2"/>
    <dgm:cxn modelId="{CA70965C-06C8-4542-9D05-A158201D0B51}" type="presParOf" srcId="{EEBB9B31-1F13-4643-841B-BC284F98DB2C}" destId="{D7663CCD-04A7-4129-A439-2F112F717317}" srcOrd="2" destOrd="0" presId="urn:microsoft.com/office/officeart/2005/8/layout/lProcess2"/>
    <dgm:cxn modelId="{9EECCDF0-0CE6-4108-BBD0-95BD04FFD6AE}" type="presParOf" srcId="{D7663CCD-04A7-4129-A439-2F112F717317}" destId="{A98A7736-6089-4084-B3A9-8D211D324CD1}" srcOrd="0" destOrd="0" presId="urn:microsoft.com/office/officeart/2005/8/layout/lProcess2"/>
    <dgm:cxn modelId="{2CFDF2A2-4F20-41BE-A687-207453D5060A}" type="presParOf" srcId="{A98A7736-6089-4084-B3A9-8D211D324CD1}" destId="{000869B6-9A75-4B62-B7E5-12EA84DF2581}" srcOrd="0" destOrd="0" presId="urn:microsoft.com/office/officeart/2005/8/layout/lProcess2"/>
    <dgm:cxn modelId="{08C65133-9814-40BA-AFF3-64B43BE36C0C}" type="presParOf" srcId="{A98A7736-6089-4084-B3A9-8D211D324CD1}" destId="{3BA4188D-4BF8-4A15-854E-515178893D37}" srcOrd="1" destOrd="0" presId="urn:microsoft.com/office/officeart/2005/8/layout/lProcess2"/>
    <dgm:cxn modelId="{8DA3A86F-C9F6-400C-8F85-9158896D5E51}" type="presParOf" srcId="{A98A7736-6089-4084-B3A9-8D211D324CD1}" destId="{E97F4BC7-3BE5-4B01-B455-44CF3773F5C9}" srcOrd="2" destOrd="0" presId="urn:microsoft.com/office/officeart/2005/8/layout/lProcess2"/>
    <dgm:cxn modelId="{3A41DD55-6518-4ADE-9F59-DDAFAEE8A66F}" type="presParOf" srcId="{A98A7736-6089-4084-B3A9-8D211D324CD1}" destId="{14AF31C6-3B8D-4AC2-A38C-AB29363472C6}" srcOrd="3" destOrd="0" presId="urn:microsoft.com/office/officeart/2005/8/layout/lProcess2"/>
    <dgm:cxn modelId="{C8FE4173-4D38-425A-9284-797AED7D7FBA}" type="presParOf" srcId="{A98A7736-6089-4084-B3A9-8D211D324CD1}" destId="{4C128277-08E1-4577-B003-CF36343CFD3D}" srcOrd="4" destOrd="0" presId="urn:microsoft.com/office/officeart/2005/8/layout/lProcess2"/>
    <dgm:cxn modelId="{D8D6E03F-3E12-4465-9616-E35870526B2B}" type="presParOf" srcId="{A98A7736-6089-4084-B3A9-8D211D324CD1}" destId="{61B3C01B-6189-4D60-9964-DC3A0443DF39}" srcOrd="5" destOrd="0" presId="urn:microsoft.com/office/officeart/2005/8/layout/lProcess2"/>
    <dgm:cxn modelId="{17CB9503-F810-4964-97A3-66A3737615B4}" type="presParOf" srcId="{A98A7736-6089-4084-B3A9-8D211D324CD1}" destId="{373222CA-7BDE-4870-A401-8DE2F2622C7A}"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F34504-B285-4D92-BE8D-7ADA3933D2AB}" type="doc">
      <dgm:prSet loTypeId="urn:microsoft.com/office/officeart/2005/8/layout/lProcess2" loCatId="relationship" qsTypeId="urn:microsoft.com/office/officeart/2005/8/quickstyle/simple1" qsCatId="simple" csTypeId="urn:microsoft.com/office/officeart/2005/8/colors/accent2_1" csCatId="accent2" phldr="1"/>
      <dgm:spPr/>
      <dgm:t>
        <a:bodyPr/>
        <a:lstStyle/>
        <a:p>
          <a:endParaRPr lang="en-US"/>
        </a:p>
      </dgm:t>
    </dgm:pt>
    <dgm:pt modelId="{C2B121FD-5925-4A6A-886B-37E8A29DAE77}">
      <dgm:prSet phldrT="[Text]"/>
      <dgm:spPr/>
      <dgm:t>
        <a:bodyPr/>
        <a:lstStyle/>
        <a:p>
          <a:r>
            <a:rPr lang="en-US" dirty="0"/>
            <a:t>Signal-R Hub</a:t>
          </a:r>
        </a:p>
      </dgm:t>
    </dgm:pt>
    <dgm:pt modelId="{75FED7A1-7B0F-455A-9074-54B14782B718}" type="parTrans" cxnId="{D610E9E0-969D-46A1-AD4F-72274A107A32}">
      <dgm:prSet/>
      <dgm:spPr/>
      <dgm:t>
        <a:bodyPr/>
        <a:lstStyle/>
        <a:p>
          <a:endParaRPr lang="en-US"/>
        </a:p>
      </dgm:t>
    </dgm:pt>
    <dgm:pt modelId="{A04B2D4F-BD00-4AA8-907B-2EB65FCB0A10}" type="sibTrans" cxnId="{D610E9E0-969D-46A1-AD4F-72274A107A32}">
      <dgm:prSet/>
      <dgm:spPr/>
      <dgm:t>
        <a:bodyPr/>
        <a:lstStyle/>
        <a:p>
          <a:endParaRPr lang="en-US"/>
        </a:p>
      </dgm:t>
    </dgm:pt>
    <dgm:pt modelId="{A8230F58-2814-4FB2-9387-F06C5E65CA3A}">
      <dgm:prSet phldrT="[Text]" custT="1"/>
      <dgm:spPr/>
      <dgm:t>
        <a:bodyPr/>
        <a:lstStyle/>
        <a:p>
          <a:r>
            <a:rPr lang="en-US" sz="2200" dirty="0"/>
            <a:t>Virtual Machine</a:t>
          </a:r>
        </a:p>
      </dgm:t>
    </dgm:pt>
    <dgm:pt modelId="{687A7D3B-7759-4132-9A7C-A0D9EB329AAC}" type="parTrans" cxnId="{A48BEF05-69D7-44CB-8DF1-B87EC9F1FB9F}">
      <dgm:prSet/>
      <dgm:spPr/>
      <dgm:t>
        <a:bodyPr/>
        <a:lstStyle/>
        <a:p>
          <a:endParaRPr lang="en-US"/>
        </a:p>
      </dgm:t>
    </dgm:pt>
    <dgm:pt modelId="{45AA35CE-62ED-4500-ABC6-25C8622793EF}" type="sibTrans" cxnId="{A48BEF05-69D7-44CB-8DF1-B87EC9F1FB9F}">
      <dgm:prSet/>
      <dgm:spPr/>
      <dgm:t>
        <a:bodyPr/>
        <a:lstStyle/>
        <a:p>
          <a:endParaRPr lang="en-US"/>
        </a:p>
      </dgm:t>
    </dgm:pt>
    <dgm:pt modelId="{0981123A-C2F7-4EC2-A63D-9C40DE85F8AF}">
      <dgm:prSet phldrT="[Text]" custT="1"/>
      <dgm:spPr/>
      <dgm:t>
        <a:bodyPr/>
        <a:lstStyle/>
        <a:p>
          <a:r>
            <a:rPr lang="en-US" sz="2200" dirty="0"/>
            <a:t>Storage Service</a:t>
          </a:r>
        </a:p>
      </dgm:t>
    </dgm:pt>
    <dgm:pt modelId="{92715C95-2F96-4D58-8458-6A35EA223228}" type="parTrans" cxnId="{AF854BEE-24CE-42DA-8E8A-32000A256AF8}">
      <dgm:prSet/>
      <dgm:spPr/>
      <dgm:t>
        <a:bodyPr/>
        <a:lstStyle/>
        <a:p>
          <a:endParaRPr lang="en-US"/>
        </a:p>
      </dgm:t>
    </dgm:pt>
    <dgm:pt modelId="{60A5A54A-4FF5-4A14-A1C6-916011654709}" type="sibTrans" cxnId="{AF854BEE-24CE-42DA-8E8A-32000A256AF8}">
      <dgm:prSet/>
      <dgm:spPr/>
      <dgm:t>
        <a:bodyPr/>
        <a:lstStyle/>
        <a:p>
          <a:endParaRPr lang="en-US"/>
        </a:p>
      </dgm:t>
    </dgm:pt>
    <dgm:pt modelId="{2D3AC908-F500-4461-88AB-837D049782B1}">
      <dgm:prSet phldrT="[Text]"/>
      <dgm:spPr/>
      <dgm:t>
        <a:bodyPr/>
        <a:lstStyle/>
        <a:p>
          <a:r>
            <a:rPr lang="en-US" dirty="0"/>
            <a:t>Thumbnail Storage and Retrieval</a:t>
          </a:r>
        </a:p>
      </dgm:t>
    </dgm:pt>
    <dgm:pt modelId="{D372F045-F743-4FE3-9144-87F90956DE02}" type="parTrans" cxnId="{DB6EBCAF-DB40-4718-80EB-A1EB69509477}">
      <dgm:prSet/>
      <dgm:spPr/>
      <dgm:t>
        <a:bodyPr/>
        <a:lstStyle/>
        <a:p>
          <a:endParaRPr lang="en-US"/>
        </a:p>
      </dgm:t>
    </dgm:pt>
    <dgm:pt modelId="{15348F17-7B2F-47F8-B8D2-1EA880B73238}" type="sibTrans" cxnId="{DB6EBCAF-DB40-4718-80EB-A1EB69509477}">
      <dgm:prSet/>
      <dgm:spPr/>
      <dgm:t>
        <a:bodyPr/>
        <a:lstStyle/>
        <a:p>
          <a:endParaRPr lang="en-US"/>
        </a:p>
      </dgm:t>
    </dgm:pt>
    <dgm:pt modelId="{0CADC331-CC51-4EAB-8531-B3BFEBB887A3}">
      <dgm:prSet phldrT="[Text]" custT="1"/>
      <dgm:spPr/>
      <dgm:t>
        <a:bodyPr/>
        <a:lstStyle/>
        <a:p>
          <a:r>
            <a:rPr lang="en-US" sz="2200" dirty="0"/>
            <a:t>Web App</a:t>
          </a:r>
        </a:p>
      </dgm:t>
    </dgm:pt>
    <dgm:pt modelId="{3C67C41A-495B-4B8A-827A-F356A7DF71A4}" type="parTrans" cxnId="{B664616E-1044-4340-90A2-4D1A6D47D9D7}">
      <dgm:prSet/>
      <dgm:spPr/>
      <dgm:t>
        <a:bodyPr/>
        <a:lstStyle/>
        <a:p>
          <a:endParaRPr lang="en-US"/>
        </a:p>
      </dgm:t>
    </dgm:pt>
    <dgm:pt modelId="{900D92CD-79EC-4911-BBB7-FA3D23A16B7E}" type="sibTrans" cxnId="{B664616E-1044-4340-90A2-4D1A6D47D9D7}">
      <dgm:prSet/>
      <dgm:spPr/>
      <dgm:t>
        <a:bodyPr/>
        <a:lstStyle/>
        <a:p>
          <a:endParaRPr lang="en-US"/>
        </a:p>
      </dgm:t>
    </dgm:pt>
    <dgm:pt modelId="{D3213AED-B976-4CA9-A38E-4F890216CC1E}">
      <dgm:prSet phldrT="[Text]"/>
      <dgm:spPr/>
      <dgm:t>
        <a:bodyPr/>
        <a:lstStyle/>
        <a:p>
          <a:r>
            <a:rPr lang="en-US" dirty="0"/>
            <a:t>Web Front-End</a:t>
          </a:r>
        </a:p>
      </dgm:t>
    </dgm:pt>
    <dgm:pt modelId="{97F5A321-2646-4FD0-8885-3AE500A5FBF6}" type="parTrans" cxnId="{5D56AA8D-F00B-417A-83DD-77D17B853EC6}">
      <dgm:prSet/>
      <dgm:spPr/>
      <dgm:t>
        <a:bodyPr/>
        <a:lstStyle/>
        <a:p>
          <a:endParaRPr lang="en-US"/>
        </a:p>
      </dgm:t>
    </dgm:pt>
    <dgm:pt modelId="{7AB5BB5D-0963-447F-80A4-CFC3E5972BC3}" type="sibTrans" cxnId="{5D56AA8D-F00B-417A-83DD-77D17B853EC6}">
      <dgm:prSet/>
      <dgm:spPr/>
      <dgm:t>
        <a:bodyPr/>
        <a:lstStyle/>
        <a:p>
          <a:endParaRPr lang="en-US"/>
        </a:p>
      </dgm:t>
    </dgm:pt>
    <dgm:pt modelId="{8C6F7F89-7B35-454B-82F8-D0B105F30014}">
      <dgm:prSet phldrT="[Text]" custT="1"/>
      <dgm:spPr/>
      <dgm:t>
        <a:bodyPr/>
        <a:lstStyle/>
        <a:p>
          <a:r>
            <a:rPr lang="en-US" sz="2200" dirty="0"/>
            <a:t>Background Worker</a:t>
          </a:r>
        </a:p>
      </dgm:t>
    </dgm:pt>
    <dgm:pt modelId="{D1895EBB-371F-4BF8-BA6E-A3F6965E9987}" type="parTrans" cxnId="{1148E7D6-57BF-4CFC-8C6D-D1203C3F9CD9}">
      <dgm:prSet/>
      <dgm:spPr/>
      <dgm:t>
        <a:bodyPr/>
        <a:lstStyle/>
        <a:p>
          <a:endParaRPr lang="en-US"/>
        </a:p>
      </dgm:t>
    </dgm:pt>
    <dgm:pt modelId="{3D7A8711-1916-423B-85D4-296D6737DE00}" type="sibTrans" cxnId="{1148E7D6-57BF-4CFC-8C6D-D1203C3F9CD9}">
      <dgm:prSet/>
      <dgm:spPr/>
      <dgm:t>
        <a:bodyPr/>
        <a:lstStyle/>
        <a:p>
          <a:endParaRPr lang="en-US"/>
        </a:p>
      </dgm:t>
    </dgm:pt>
    <dgm:pt modelId="{458B3756-F40A-4DAD-BFE4-1C3EAB08DBE3}">
      <dgm:prSet phldrT="[Text]"/>
      <dgm:spPr/>
      <dgm:t>
        <a:bodyPr/>
        <a:lstStyle/>
        <a:p>
          <a:r>
            <a:rPr lang="en-US" dirty="0"/>
            <a:t>Image Processing</a:t>
          </a:r>
        </a:p>
      </dgm:t>
    </dgm:pt>
    <dgm:pt modelId="{6085FBA6-012B-4080-B930-BB7552BB8CCF}" type="parTrans" cxnId="{71783FE2-E043-4926-BEB0-152602C59178}">
      <dgm:prSet/>
      <dgm:spPr/>
      <dgm:t>
        <a:bodyPr/>
        <a:lstStyle/>
        <a:p>
          <a:endParaRPr lang="en-US"/>
        </a:p>
      </dgm:t>
    </dgm:pt>
    <dgm:pt modelId="{EA157191-8E31-4E27-AA23-0785E5358228}" type="sibTrans" cxnId="{71783FE2-E043-4926-BEB0-152602C59178}">
      <dgm:prSet/>
      <dgm:spPr/>
      <dgm:t>
        <a:bodyPr/>
        <a:lstStyle/>
        <a:p>
          <a:endParaRPr lang="en-US"/>
        </a:p>
      </dgm:t>
    </dgm:pt>
    <dgm:pt modelId="{D2937961-514F-4956-B85D-135B9B0DD9C2}" type="pres">
      <dgm:prSet presAssocID="{49F34504-B285-4D92-BE8D-7ADA3933D2AB}" presName="theList" presStyleCnt="0">
        <dgm:presLayoutVars>
          <dgm:dir/>
          <dgm:animLvl val="lvl"/>
          <dgm:resizeHandles val="exact"/>
        </dgm:presLayoutVars>
      </dgm:prSet>
      <dgm:spPr/>
    </dgm:pt>
    <dgm:pt modelId="{EEBB9B31-1F13-4643-841B-BC284F98DB2C}" type="pres">
      <dgm:prSet presAssocID="{A8230F58-2814-4FB2-9387-F06C5E65CA3A}" presName="compNode" presStyleCnt="0"/>
      <dgm:spPr/>
    </dgm:pt>
    <dgm:pt modelId="{50CF5FAC-9B62-4EC8-A47C-B17580E6640A}" type="pres">
      <dgm:prSet presAssocID="{A8230F58-2814-4FB2-9387-F06C5E65CA3A}" presName="aNode" presStyleLbl="bgShp" presStyleIdx="0" presStyleCnt="4"/>
      <dgm:spPr/>
    </dgm:pt>
    <dgm:pt modelId="{1B685A82-DFC5-44D0-A7C8-9B7AA275D585}" type="pres">
      <dgm:prSet presAssocID="{A8230F58-2814-4FB2-9387-F06C5E65CA3A}" presName="textNode" presStyleLbl="bgShp" presStyleIdx="0" presStyleCnt="4"/>
      <dgm:spPr/>
    </dgm:pt>
    <dgm:pt modelId="{D7663CCD-04A7-4129-A439-2F112F717317}" type="pres">
      <dgm:prSet presAssocID="{A8230F58-2814-4FB2-9387-F06C5E65CA3A}" presName="compChildNode" presStyleCnt="0"/>
      <dgm:spPr/>
    </dgm:pt>
    <dgm:pt modelId="{A98A7736-6089-4084-B3A9-8D211D324CD1}" type="pres">
      <dgm:prSet presAssocID="{A8230F58-2814-4FB2-9387-F06C5E65CA3A}" presName="theInnerList" presStyleCnt="0"/>
      <dgm:spPr/>
    </dgm:pt>
    <dgm:pt modelId="{000869B6-9A75-4B62-B7E5-12EA84DF2581}" type="pres">
      <dgm:prSet presAssocID="{C2B121FD-5925-4A6A-886B-37E8A29DAE77}" presName="childNode" presStyleLbl="node1" presStyleIdx="0" presStyleCnt="4" custScaleY="69231">
        <dgm:presLayoutVars>
          <dgm:bulletEnabled val="1"/>
        </dgm:presLayoutVars>
      </dgm:prSet>
      <dgm:spPr/>
    </dgm:pt>
    <dgm:pt modelId="{102CE8CA-1DA8-46E4-A37E-507F1DE0480B}" type="pres">
      <dgm:prSet presAssocID="{A8230F58-2814-4FB2-9387-F06C5E65CA3A}" presName="aSpace" presStyleCnt="0"/>
      <dgm:spPr/>
    </dgm:pt>
    <dgm:pt modelId="{3B96E2EA-4F88-43D4-8468-18F4FF1C0DFE}" type="pres">
      <dgm:prSet presAssocID="{0981123A-C2F7-4EC2-A63D-9C40DE85F8AF}" presName="compNode" presStyleCnt="0"/>
      <dgm:spPr/>
    </dgm:pt>
    <dgm:pt modelId="{A6B058A1-B348-4D97-8838-869960547A0B}" type="pres">
      <dgm:prSet presAssocID="{0981123A-C2F7-4EC2-A63D-9C40DE85F8AF}" presName="aNode" presStyleLbl="bgShp" presStyleIdx="1" presStyleCnt="4"/>
      <dgm:spPr/>
    </dgm:pt>
    <dgm:pt modelId="{14A25752-E837-4C05-A264-CCDFE8FF3C14}" type="pres">
      <dgm:prSet presAssocID="{0981123A-C2F7-4EC2-A63D-9C40DE85F8AF}" presName="textNode" presStyleLbl="bgShp" presStyleIdx="1" presStyleCnt="4"/>
      <dgm:spPr/>
    </dgm:pt>
    <dgm:pt modelId="{A7E81167-470B-42D8-9B6C-63D4C45D5386}" type="pres">
      <dgm:prSet presAssocID="{0981123A-C2F7-4EC2-A63D-9C40DE85F8AF}" presName="compChildNode" presStyleCnt="0"/>
      <dgm:spPr/>
    </dgm:pt>
    <dgm:pt modelId="{BB0857F2-C81A-402F-B556-98D98234510B}" type="pres">
      <dgm:prSet presAssocID="{0981123A-C2F7-4EC2-A63D-9C40DE85F8AF}" presName="theInnerList" presStyleCnt="0"/>
      <dgm:spPr/>
    </dgm:pt>
    <dgm:pt modelId="{9226AF90-7492-4DCB-BAD4-7C6CF5D7B2C4}" type="pres">
      <dgm:prSet presAssocID="{2D3AC908-F500-4461-88AB-837D049782B1}" presName="childNode" presStyleLbl="node1" presStyleIdx="1" presStyleCnt="4" custScaleY="72028">
        <dgm:presLayoutVars>
          <dgm:bulletEnabled val="1"/>
        </dgm:presLayoutVars>
      </dgm:prSet>
      <dgm:spPr/>
    </dgm:pt>
    <dgm:pt modelId="{10BD5EEA-EB45-400F-8CD5-4F969DF42BA9}" type="pres">
      <dgm:prSet presAssocID="{0981123A-C2F7-4EC2-A63D-9C40DE85F8AF}" presName="aSpace" presStyleCnt="0"/>
      <dgm:spPr/>
    </dgm:pt>
    <dgm:pt modelId="{3014DFDF-098B-4714-B180-F0EC5AF2D041}" type="pres">
      <dgm:prSet presAssocID="{0CADC331-CC51-4EAB-8531-B3BFEBB887A3}" presName="compNode" presStyleCnt="0"/>
      <dgm:spPr/>
    </dgm:pt>
    <dgm:pt modelId="{F8CB1F32-AE7B-44B4-B9D5-BB0EFC31265F}" type="pres">
      <dgm:prSet presAssocID="{0CADC331-CC51-4EAB-8531-B3BFEBB887A3}" presName="aNode" presStyleLbl="bgShp" presStyleIdx="2" presStyleCnt="4" custLinFactNeighborX="-1956"/>
      <dgm:spPr/>
    </dgm:pt>
    <dgm:pt modelId="{672346DA-A384-40EC-892E-CF1396D8B72E}" type="pres">
      <dgm:prSet presAssocID="{0CADC331-CC51-4EAB-8531-B3BFEBB887A3}" presName="textNode" presStyleLbl="bgShp" presStyleIdx="2" presStyleCnt="4"/>
      <dgm:spPr/>
    </dgm:pt>
    <dgm:pt modelId="{0514BDD0-A254-4C8A-808C-2959FBD3D2C1}" type="pres">
      <dgm:prSet presAssocID="{0CADC331-CC51-4EAB-8531-B3BFEBB887A3}" presName="compChildNode" presStyleCnt="0"/>
      <dgm:spPr/>
    </dgm:pt>
    <dgm:pt modelId="{A072D4CA-F724-44A1-B55D-D1B23C9AECBA}" type="pres">
      <dgm:prSet presAssocID="{0CADC331-CC51-4EAB-8531-B3BFEBB887A3}" presName="theInnerList" presStyleCnt="0"/>
      <dgm:spPr/>
    </dgm:pt>
    <dgm:pt modelId="{ADBF0779-4EDC-4AF8-A61C-1A77D51F29D7}" type="pres">
      <dgm:prSet presAssocID="{D3213AED-B976-4CA9-A38E-4F890216CC1E}" presName="childNode" presStyleLbl="node1" presStyleIdx="2" presStyleCnt="4" custScaleY="74825">
        <dgm:presLayoutVars>
          <dgm:bulletEnabled val="1"/>
        </dgm:presLayoutVars>
      </dgm:prSet>
      <dgm:spPr/>
    </dgm:pt>
    <dgm:pt modelId="{331124AF-74D6-46E8-897A-A7025D0F1463}" type="pres">
      <dgm:prSet presAssocID="{0CADC331-CC51-4EAB-8531-B3BFEBB887A3}" presName="aSpace" presStyleCnt="0"/>
      <dgm:spPr/>
    </dgm:pt>
    <dgm:pt modelId="{D000F0E1-0E25-4871-83D2-371B387E538C}" type="pres">
      <dgm:prSet presAssocID="{8C6F7F89-7B35-454B-82F8-D0B105F30014}" presName="compNode" presStyleCnt="0"/>
      <dgm:spPr/>
    </dgm:pt>
    <dgm:pt modelId="{35065E56-97B3-4069-9C14-BFAC8108F135}" type="pres">
      <dgm:prSet presAssocID="{8C6F7F89-7B35-454B-82F8-D0B105F30014}" presName="aNode" presStyleLbl="bgShp" presStyleIdx="3" presStyleCnt="4" custLinFactNeighborX="-2608"/>
      <dgm:spPr/>
    </dgm:pt>
    <dgm:pt modelId="{B5AA5101-88C3-4DE7-93CC-B09F704DE4FE}" type="pres">
      <dgm:prSet presAssocID="{8C6F7F89-7B35-454B-82F8-D0B105F30014}" presName="textNode" presStyleLbl="bgShp" presStyleIdx="3" presStyleCnt="4"/>
      <dgm:spPr/>
    </dgm:pt>
    <dgm:pt modelId="{C5BF9110-E609-42CD-B801-EDFBC2E72B03}" type="pres">
      <dgm:prSet presAssocID="{8C6F7F89-7B35-454B-82F8-D0B105F30014}" presName="compChildNode" presStyleCnt="0"/>
      <dgm:spPr/>
    </dgm:pt>
    <dgm:pt modelId="{1C8C2D75-4209-4EB8-9998-ADAF1F5AFFA1}" type="pres">
      <dgm:prSet presAssocID="{8C6F7F89-7B35-454B-82F8-D0B105F30014}" presName="theInnerList" presStyleCnt="0"/>
      <dgm:spPr/>
    </dgm:pt>
    <dgm:pt modelId="{8D99834F-9AC7-406F-8310-93F9E554DAB6}" type="pres">
      <dgm:prSet presAssocID="{458B3756-F40A-4DAD-BFE4-1C3EAB08DBE3}" presName="childNode" presStyleLbl="node1" presStyleIdx="3" presStyleCnt="4" custScaleY="72028">
        <dgm:presLayoutVars>
          <dgm:bulletEnabled val="1"/>
        </dgm:presLayoutVars>
      </dgm:prSet>
      <dgm:spPr/>
    </dgm:pt>
  </dgm:ptLst>
  <dgm:cxnLst>
    <dgm:cxn modelId="{A48BEF05-69D7-44CB-8DF1-B87EC9F1FB9F}" srcId="{49F34504-B285-4D92-BE8D-7ADA3933D2AB}" destId="{A8230F58-2814-4FB2-9387-F06C5E65CA3A}" srcOrd="0" destOrd="0" parTransId="{687A7D3B-7759-4132-9A7C-A0D9EB329AAC}" sibTransId="{45AA35CE-62ED-4500-ABC6-25C8622793EF}"/>
    <dgm:cxn modelId="{5E008C13-7E48-4D8D-8C46-83936493F529}" type="presOf" srcId="{0981123A-C2F7-4EC2-A63D-9C40DE85F8AF}" destId="{A6B058A1-B348-4D97-8838-869960547A0B}" srcOrd="0" destOrd="0" presId="urn:microsoft.com/office/officeart/2005/8/layout/lProcess2"/>
    <dgm:cxn modelId="{836F461D-8520-4AD0-8A8C-3CDCE68FF3EC}" type="presOf" srcId="{458B3756-F40A-4DAD-BFE4-1C3EAB08DBE3}" destId="{8D99834F-9AC7-406F-8310-93F9E554DAB6}" srcOrd="0" destOrd="0" presId="urn:microsoft.com/office/officeart/2005/8/layout/lProcess2"/>
    <dgm:cxn modelId="{942EC51D-ABF9-46B6-AC0A-AF6F10659449}" type="presOf" srcId="{0981123A-C2F7-4EC2-A63D-9C40DE85F8AF}" destId="{14A25752-E837-4C05-A264-CCDFE8FF3C14}" srcOrd="1" destOrd="0" presId="urn:microsoft.com/office/officeart/2005/8/layout/lProcess2"/>
    <dgm:cxn modelId="{3B949426-DE64-4AA2-B4AF-CCE3893B6B65}" type="presOf" srcId="{C2B121FD-5925-4A6A-886B-37E8A29DAE77}" destId="{000869B6-9A75-4B62-B7E5-12EA84DF2581}" srcOrd="0" destOrd="0" presId="urn:microsoft.com/office/officeart/2005/8/layout/lProcess2"/>
    <dgm:cxn modelId="{5E6C395C-52F4-4996-9C2A-736F902BE61E}" type="presOf" srcId="{0CADC331-CC51-4EAB-8531-B3BFEBB887A3}" destId="{F8CB1F32-AE7B-44B4-B9D5-BB0EFC31265F}" srcOrd="0" destOrd="0" presId="urn:microsoft.com/office/officeart/2005/8/layout/lProcess2"/>
    <dgm:cxn modelId="{B664616E-1044-4340-90A2-4D1A6D47D9D7}" srcId="{49F34504-B285-4D92-BE8D-7ADA3933D2AB}" destId="{0CADC331-CC51-4EAB-8531-B3BFEBB887A3}" srcOrd="2" destOrd="0" parTransId="{3C67C41A-495B-4B8A-827A-F356A7DF71A4}" sibTransId="{900D92CD-79EC-4911-BBB7-FA3D23A16B7E}"/>
    <dgm:cxn modelId="{70A1797A-64FB-4158-9D28-0A4C73FF696B}" type="presOf" srcId="{A8230F58-2814-4FB2-9387-F06C5E65CA3A}" destId="{50CF5FAC-9B62-4EC8-A47C-B17580E6640A}" srcOrd="0" destOrd="0" presId="urn:microsoft.com/office/officeart/2005/8/layout/lProcess2"/>
    <dgm:cxn modelId="{2E1BDA82-637B-435B-870F-D52736621277}" type="presOf" srcId="{A8230F58-2814-4FB2-9387-F06C5E65CA3A}" destId="{1B685A82-DFC5-44D0-A7C8-9B7AA275D585}" srcOrd="1" destOrd="0" presId="urn:microsoft.com/office/officeart/2005/8/layout/lProcess2"/>
    <dgm:cxn modelId="{5D56AA8D-F00B-417A-83DD-77D17B853EC6}" srcId="{0CADC331-CC51-4EAB-8531-B3BFEBB887A3}" destId="{D3213AED-B976-4CA9-A38E-4F890216CC1E}" srcOrd="0" destOrd="0" parTransId="{97F5A321-2646-4FD0-8885-3AE500A5FBF6}" sibTransId="{7AB5BB5D-0963-447F-80A4-CFC3E5972BC3}"/>
    <dgm:cxn modelId="{290C2DA2-8D5E-49EE-945D-CB81095B0635}" type="presOf" srcId="{2D3AC908-F500-4461-88AB-837D049782B1}" destId="{9226AF90-7492-4DCB-BAD4-7C6CF5D7B2C4}" srcOrd="0" destOrd="0" presId="urn:microsoft.com/office/officeart/2005/8/layout/lProcess2"/>
    <dgm:cxn modelId="{5988C2A3-EC43-467C-9791-8B7F67D2D373}" type="presOf" srcId="{49F34504-B285-4D92-BE8D-7ADA3933D2AB}" destId="{D2937961-514F-4956-B85D-135B9B0DD9C2}" srcOrd="0" destOrd="0" presId="urn:microsoft.com/office/officeart/2005/8/layout/lProcess2"/>
    <dgm:cxn modelId="{DB6EBCAF-DB40-4718-80EB-A1EB69509477}" srcId="{0981123A-C2F7-4EC2-A63D-9C40DE85F8AF}" destId="{2D3AC908-F500-4461-88AB-837D049782B1}" srcOrd="0" destOrd="0" parTransId="{D372F045-F743-4FE3-9144-87F90956DE02}" sibTransId="{15348F17-7B2F-47F8-B8D2-1EA880B73238}"/>
    <dgm:cxn modelId="{E3F6A9B7-18EC-45CF-9935-8E24E13ADA74}" type="presOf" srcId="{8C6F7F89-7B35-454B-82F8-D0B105F30014}" destId="{B5AA5101-88C3-4DE7-93CC-B09F704DE4FE}" srcOrd="1" destOrd="0" presId="urn:microsoft.com/office/officeart/2005/8/layout/lProcess2"/>
    <dgm:cxn modelId="{907486BD-3F43-4BBE-84A9-36239D32CEEA}" type="presOf" srcId="{0CADC331-CC51-4EAB-8531-B3BFEBB887A3}" destId="{672346DA-A384-40EC-892E-CF1396D8B72E}" srcOrd="1" destOrd="0" presId="urn:microsoft.com/office/officeart/2005/8/layout/lProcess2"/>
    <dgm:cxn modelId="{7A1446CB-202B-4D0F-A3CB-115B230AE74E}" type="presOf" srcId="{D3213AED-B976-4CA9-A38E-4F890216CC1E}" destId="{ADBF0779-4EDC-4AF8-A61C-1A77D51F29D7}" srcOrd="0" destOrd="0" presId="urn:microsoft.com/office/officeart/2005/8/layout/lProcess2"/>
    <dgm:cxn modelId="{9BCFDECE-23EA-4A0B-B961-A5108B064707}" type="presOf" srcId="{8C6F7F89-7B35-454B-82F8-D0B105F30014}" destId="{35065E56-97B3-4069-9C14-BFAC8108F135}" srcOrd="0" destOrd="0" presId="urn:microsoft.com/office/officeart/2005/8/layout/lProcess2"/>
    <dgm:cxn modelId="{1148E7D6-57BF-4CFC-8C6D-D1203C3F9CD9}" srcId="{49F34504-B285-4D92-BE8D-7ADA3933D2AB}" destId="{8C6F7F89-7B35-454B-82F8-D0B105F30014}" srcOrd="3" destOrd="0" parTransId="{D1895EBB-371F-4BF8-BA6E-A3F6965E9987}" sibTransId="{3D7A8711-1916-423B-85D4-296D6737DE00}"/>
    <dgm:cxn modelId="{D610E9E0-969D-46A1-AD4F-72274A107A32}" srcId="{A8230F58-2814-4FB2-9387-F06C5E65CA3A}" destId="{C2B121FD-5925-4A6A-886B-37E8A29DAE77}" srcOrd="0" destOrd="0" parTransId="{75FED7A1-7B0F-455A-9074-54B14782B718}" sibTransId="{A04B2D4F-BD00-4AA8-907B-2EB65FCB0A10}"/>
    <dgm:cxn modelId="{71783FE2-E043-4926-BEB0-152602C59178}" srcId="{8C6F7F89-7B35-454B-82F8-D0B105F30014}" destId="{458B3756-F40A-4DAD-BFE4-1C3EAB08DBE3}" srcOrd="0" destOrd="0" parTransId="{6085FBA6-012B-4080-B930-BB7552BB8CCF}" sibTransId="{EA157191-8E31-4E27-AA23-0785E5358228}"/>
    <dgm:cxn modelId="{AF854BEE-24CE-42DA-8E8A-32000A256AF8}" srcId="{49F34504-B285-4D92-BE8D-7ADA3933D2AB}" destId="{0981123A-C2F7-4EC2-A63D-9C40DE85F8AF}" srcOrd="1" destOrd="0" parTransId="{92715C95-2F96-4D58-8458-6A35EA223228}" sibTransId="{60A5A54A-4FF5-4A14-A1C6-916011654709}"/>
    <dgm:cxn modelId="{4CFCA304-F6EB-4368-8416-76B9F4B1ADD3}" type="presParOf" srcId="{D2937961-514F-4956-B85D-135B9B0DD9C2}" destId="{EEBB9B31-1F13-4643-841B-BC284F98DB2C}" srcOrd="0" destOrd="0" presId="urn:microsoft.com/office/officeart/2005/8/layout/lProcess2"/>
    <dgm:cxn modelId="{711AC924-7D67-4765-81C3-192F1E46E973}" type="presParOf" srcId="{EEBB9B31-1F13-4643-841B-BC284F98DB2C}" destId="{50CF5FAC-9B62-4EC8-A47C-B17580E6640A}" srcOrd="0" destOrd="0" presId="urn:microsoft.com/office/officeart/2005/8/layout/lProcess2"/>
    <dgm:cxn modelId="{403D3F9F-4148-460C-8EB4-BE874E69A81A}" type="presParOf" srcId="{EEBB9B31-1F13-4643-841B-BC284F98DB2C}" destId="{1B685A82-DFC5-44D0-A7C8-9B7AA275D585}" srcOrd="1" destOrd="0" presId="urn:microsoft.com/office/officeart/2005/8/layout/lProcess2"/>
    <dgm:cxn modelId="{0C6ACF78-9846-4F1E-826A-CB23905A7E44}" type="presParOf" srcId="{EEBB9B31-1F13-4643-841B-BC284F98DB2C}" destId="{D7663CCD-04A7-4129-A439-2F112F717317}" srcOrd="2" destOrd="0" presId="urn:microsoft.com/office/officeart/2005/8/layout/lProcess2"/>
    <dgm:cxn modelId="{35933659-F4F6-443D-9268-1E1361C354B7}" type="presParOf" srcId="{D7663CCD-04A7-4129-A439-2F112F717317}" destId="{A98A7736-6089-4084-B3A9-8D211D324CD1}" srcOrd="0" destOrd="0" presId="urn:microsoft.com/office/officeart/2005/8/layout/lProcess2"/>
    <dgm:cxn modelId="{6491FBB6-5D2F-42E5-AF8B-635FDA21B081}" type="presParOf" srcId="{A98A7736-6089-4084-B3A9-8D211D324CD1}" destId="{000869B6-9A75-4B62-B7E5-12EA84DF2581}" srcOrd="0" destOrd="0" presId="urn:microsoft.com/office/officeart/2005/8/layout/lProcess2"/>
    <dgm:cxn modelId="{FE0661D9-9D12-4251-A525-2CD6B6BD5D36}" type="presParOf" srcId="{D2937961-514F-4956-B85D-135B9B0DD9C2}" destId="{102CE8CA-1DA8-46E4-A37E-507F1DE0480B}" srcOrd="1" destOrd="0" presId="urn:microsoft.com/office/officeart/2005/8/layout/lProcess2"/>
    <dgm:cxn modelId="{0894BB55-C074-4526-9AF4-09F8D8A88AFE}" type="presParOf" srcId="{D2937961-514F-4956-B85D-135B9B0DD9C2}" destId="{3B96E2EA-4F88-43D4-8468-18F4FF1C0DFE}" srcOrd="2" destOrd="0" presId="urn:microsoft.com/office/officeart/2005/8/layout/lProcess2"/>
    <dgm:cxn modelId="{F1AB7BEE-15BF-4370-9413-81B6796FB771}" type="presParOf" srcId="{3B96E2EA-4F88-43D4-8468-18F4FF1C0DFE}" destId="{A6B058A1-B348-4D97-8838-869960547A0B}" srcOrd="0" destOrd="0" presId="urn:microsoft.com/office/officeart/2005/8/layout/lProcess2"/>
    <dgm:cxn modelId="{2E07320C-8696-4D20-814D-9AFB3E7F95B2}" type="presParOf" srcId="{3B96E2EA-4F88-43D4-8468-18F4FF1C0DFE}" destId="{14A25752-E837-4C05-A264-CCDFE8FF3C14}" srcOrd="1" destOrd="0" presId="urn:microsoft.com/office/officeart/2005/8/layout/lProcess2"/>
    <dgm:cxn modelId="{3486B833-7D07-4E2A-8B59-5DB2DD8EC627}" type="presParOf" srcId="{3B96E2EA-4F88-43D4-8468-18F4FF1C0DFE}" destId="{A7E81167-470B-42D8-9B6C-63D4C45D5386}" srcOrd="2" destOrd="0" presId="urn:microsoft.com/office/officeart/2005/8/layout/lProcess2"/>
    <dgm:cxn modelId="{E691800E-E7D0-4F2D-8A6D-1D9653BDEFE0}" type="presParOf" srcId="{A7E81167-470B-42D8-9B6C-63D4C45D5386}" destId="{BB0857F2-C81A-402F-B556-98D98234510B}" srcOrd="0" destOrd="0" presId="urn:microsoft.com/office/officeart/2005/8/layout/lProcess2"/>
    <dgm:cxn modelId="{D3EC479F-E54A-4E93-B0BD-43A4E6E252F1}" type="presParOf" srcId="{BB0857F2-C81A-402F-B556-98D98234510B}" destId="{9226AF90-7492-4DCB-BAD4-7C6CF5D7B2C4}" srcOrd="0" destOrd="0" presId="urn:microsoft.com/office/officeart/2005/8/layout/lProcess2"/>
    <dgm:cxn modelId="{E2309267-CAE9-4B1B-B882-5C77E13BC6F9}" type="presParOf" srcId="{D2937961-514F-4956-B85D-135B9B0DD9C2}" destId="{10BD5EEA-EB45-400F-8CD5-4F969DF42BA9}" srcOrd="3" destOrd="0" presId="urn:microsoft.com/office/officeart/2005/8/layout/lProcess2"/>
    <dgm:cxn modelId="{9E64A903-AF08-4E64-A506-2AFE23217FE7}" type="presParOf" srcId="{D2937961-514F-4956-B85D-135B9B0DD9C2}" destId="{3014DFDF-098B-4714-B180-F0EC5AF2D041}" srcOrd="4" destOrd="0" presId="urn:microsoft.com/office/officeart/2005/8/layout/lProcess2"/>
    <dgm:cxn modelId="{62E12882-0889-4F78-A9ED-0A79357956D8}" type="presParOf" srcId="{3014DFDF-098B-4714-B180-F0EC5AF2D041}" destId="{F8CB1F32-AE7B-44B4-B9D5-BB0EFC31265F}" srcOrd="0" destOrd="0" presId="urn:microsoft.com/office/officeart/2005/8/layout/lProcess2"/>
    <dgm:cxn modelId="{680CE35A-5CFA-4AD7-9865-17F65D833091}" type="presParOf" srcId="{3014DFDF-098B-4714-B180-F0EC5AF2D041}" destId="{672346DA-A384-40EC-892E-CF1396D8B72E}" srcOrd="1" destOrd="0" presId="urn:microsoft.com/office/officeart/2005/8/layout/lProcess2"/>
    <dgm:cxn modelId="{4D185593-F1D8-4DE9-ADB3-D60791261047}" type="presParOf" srcId="{3014DFDF-098B-4714-B180-F0EC5AF2D041}" destId="{0514BDD0-A254-4C8A-808C-2959FBD3D2C1}" srcOrd="2" destOrd="0" presId="urn:microsoft.com/office/officeart/2005/8/layout/lProcess2"/>
    <dgm:cxn modelId="{B3918181-A65A-4B4C-B79B-0FA92DC6D109}" type="presParOf" srcId="{0514BDD0-A254-4C8A-808C-2959FBD3D2C1}" destId="{A072D4CA-F724-44A1-B55D-D1B23C9AECBA}" srcOrd="0" destOrd="0" presId="urn:microsoft.com/office/officeart/2005/8/layout/lProcess2"/>
    <dgm:cxn modelId="{A0F54B4A-F2CE-4DB2-93E8-83149376CB1C}" type="presParOf" srcId="{A072D4CA-F724-44A1-B55D-D1B23C9AECBA}" destId="{ADBF0779-4EDC-4AF8-A61C-1A77D51F29D7}" srcOrd="0" destOrd="0" presId="urn:microsoft.com/office/officeart/2005/8/layout/lProcess2"/>
    <dgm:cxn modelId="{F3C052E7-12D7-4F16-B152-1C84245615C9}" type="presParOf" srcId="{D2937961-514F-4956-B85D-135B9B0DD9C2}" destId="{331124AF-74D6-46E8-897A-A7025D0F1463}" srcOrd="5" destOrd="0" presId="urn:microsoft.com/office/officeart/2005/8/layout/lProcess2"/>
    <dgm:cxn modelId="{CED7FC6D-5F5E-4669-B54A-5BC3E87BD229}" type="presParOf" srcId="{D2937961-514F-4956-B85D-135B9B0DD9C2}" destId="{D000F0E1-0E25-4871-83D2-371B387E538C}" srcOrd="6" destOrd="0" presId="urn:microsoft.com/office/officeart/2005/8/layout/lProcess2"/>
    <dgm:cxn modelId="{AEBD5691-3D89-4D75-9F8C-B9E9373DB82D}" type="presParOf" srcId="{D000F0E1-0E25-4871-83D2-371B387E538C}" destId="{35065E56-97B3-4069-9C14-BFAC8108F135}" srcOrd="0" destOrd="0" presId="urn:microsoft.com/office/officeart/2005/8/layout/lProcess2"/>
    <dgm:cxn modelId="{194EF2DF-BF92-44A5-8D58-3C753A87638F}" type="presParOf" srcId="{D000F0E1-0E25-4871-83D2-371B387E538C}" destId="{B5AA5101-88C3-4DE7-93CC-B09F704DE4FE}" srcOrd="1" destOrd="0" presId="urn:microsoft.com/office/officeart/2005/8/layout/lProcess2"/>
    <dgm:cxn modelId="{33D448C0-010C-45B5-8676-3A2FBF4996B8}" type="presParOf" srcId="{D000F0E1-0E25-4871-83D2-371B387E538C}" destId="{C5BF9110-E609-42CD-B801-EDFBC2E72B03}" srcOrd="2" destOrd="0" presId="urn:microsoft.com/office/officeart/2005/8/layout/lProcess2"/>
    <dgm:cxn modelId="{A6D14DBA-B8D7-40AC-AF62-C23B11B10A4F}" type="presParOf" srcId="{C5BF9110-E609-42CD-B801-EDFBC2E72B03}" destId="{1C8C2D75-4209-4EB8-9998-ADAF1F5AFFA1}" srcOrd="0" destOrd="0" presId="urn:microsoft.com/office/officeart/2005/8/layout/lProcess2"/>
    <dgm:cxn modelId="{C0DF7968-2440-42B0-A100-5A7EBB17A1FF}" type="presParOf" srcId="{1C8C2D75-4209-4EB8-9998-ADAF1F5AFFA1}" destId="{8D99834F-9AC7-406F-8310-93F9E554DAB6}"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F5FAC-9B62-4EC8-A47C-B17580E6640A}">
      <dsp:nvSpPr>
        <dsp:cNvPr id="0" name=""/>
        <dsp:cNvSpPr/>
      </dsp:nvSpPr>
      <dsp:spPr>
        <a:xfrm>
          <a:off x="0" y="0"/>
          <a:ext cx="6096000" cy="40640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US" sz="5600" kern="1200" dirty="0"/>
            <a:t>Virtual Machine</a:t>
          </a:r>
        </a:p>
      </dsp:txBody>
      <dsp:txXfrm>
        <a:off x="0" y="0"/>
        <a:ext cx="6096000" cy="1219200"/>
      </dsp:txXfrm>
    </dsp:sp>
    <dsp:sp modelId="{000869B6-9A75-4B62-B7E5-12EA84DF2581}">
      <dsp:nvSpPr>
        <dsp:cNvPr id="0" name=""/>
        <dsp:cNvSpPr/>
      </dsp:nvSpPr>
      <dsp:spPr>
        <a:xfrm>
          <a:off x="609600" y="1219299"/>
          <a:ext cx="4876800" cy="59203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Web Front-End</a:t>
          </a:r>
        </a:p>
      </dsp:txBody>
      <dsp:txXfrm>
        <a:off x="626940" y="1236639"/>
        <a:ext cx="4842120" cy="557358"/>
      </dsp:txXfrm>
    </dsp:sp>
    <dsp:sp modelId="{E97F4BC7-3BE5-4B01-B455-44CF3773F5C9}">
      <dsp:nvSpPr>
        <dsp:cNvPr id="0" name=""/>
        <dsp:cNvSpPr/>
      </dsp:nvSpPr>
      <dsp:spPr>
        <a:xfrm>
          <a:off x="609600" y="1902420"/>
          <a:ext cx="4876800" cy="59203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SignalR Hub</a:t>
          </a:r>
        </a:p>
      </dsp:txBody>
      <dsp:txXfrm>
        <a:off x="626940" y="1919760"/>
        <a:ext cx="4842120" cy="557358"/>
      </dsp:txXfrm>
    </dsp:sp>
    <dsp:sp modelId="{4C128277-08E1-4577-B003-CF36343CFD3D}">
      <dsp:nvSpPr>
        <dsp:cNvPr id="0" name=""/>
        <dsp:cNvSpPr/>
      </dsp:nvSpPr>
      <dsp:spPr>
        <a:xfrm>
          <a:off x="609600" y="2585541"/>
          <a:ext cx="4876800" cy="59203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Image Processor</a:t>
          </a:r>
        </a:p>
      </dsp:txBody>
      <dsp:txXfrm>
        <a:off x="626940" y="2602881"/>
        <a:ext cx="4842120" cy="557358"/>
      </dsp:txXfrm>
    </dsp:sp>
    <dsp:sp modelId="{373222CA-7BDE-4870-A401-8DE2F2622C7A}">
      <dsp:nvSpPr>
        <dsp:cNvPr id="0" name=""/>
        <dsp:cNvSpPr/>
      </dsp:nvSpPr>
      <dsp:spPr>
        <a:xfrm>
          <a:off x="609600" y="3268662"/>
          <a:ext cx="4876800" cy="59203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Thumbnail Storage</a:t>
          </a:r>
        </a:p>
      </dsp:txBody>
      <dsp:txXfrm>
        <a:off x="626940" y="3286002"/>
        <a:ext cx="4842120" cy="557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F5FAC-9B62-4EC8-A47C-B17580E6640A}">
      <dsp:nvSpPr>
        <dsp:cNvPr id="0" name=""/>
        <dsp:cNvSpPr/>
      </dsp:nvSpPr>
      <dsp:spPr>
        <a:xfrm>
          <a:off x="1946" y="0"/>
          <a:ext cx="1909623" cy="28738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Virtual Machine</a:t>
          </a:r>
        </a:p>
      </dsp:txBody>
      <dsp:txXfrm>
        <a:off x="1946" y="0"/>
        <a:ext cx="1909623" cy="862148"/>
      </dsp:txXfrm>
    </dsp:sp>
    <dsp:sp modelId="{000869B6-9A75-4B62-B7E5-12EA84DF2581}">
      <dsp:nvSpPr>
        <dsp:cNvPr id="0" name=""/>
        <dsp:cNvSpPr/>
      </dsp:nvSpPr>
      <dsp:spPr>
        <a:xfrm>
          <a:off x="192908" y="1149529"/>
          <a:ext cx="1527698" cy="1293226"/>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Signal-R Hub</a:t>
          </a:r>
        </a:p>
      </dsp:txBody>
      <dsp:txXfrm>
        <a:off x="230785" y="1187406"/>
        <a:ext cx="1451944" cy="1217472"/>
      </dsp:txXfrm>
    </dsp:sp>
    <dsp:sp modelId="{A6B058A1-B348-4D97-8838-869960547A0B}">
      <dsp:nvSpPr>
        <dsp:cNvPr id="0" name=""/>
        <dsp:cNvSpPr/>
      </dsp:nvSpPr>
      <dsp:spPr>
        <a:xfrm>
          <a:off x="2054791" y="0"/>
          <a:ext cx="1909623" cy="28738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Storage Service</a:t>
          </a:r>
        </a:p>
      </dsp:txBody>
      <dsp:txXfrm>
        <a:off x="2054791" y="0"/>
        <a:ext cx="1909623" cy="862148"/>
      </dsp:txXfrm>
    </dsp:sp>
    <dsp:sp modelId="{9226AF90-7492-4DCB-BAD4-7C6CF5D7B2C4}">
      <dsp:nvSpPr>
        <dsp:cNvPr id="0" name=""/>
        <dsp:cNvSpPr/>
      </dsp:nvSpPr>
      <dsp:spPr>
        <a:xfrm>
          <a:off x="2245753" y="1123405"/>
          <a:ext cx="1527698" cy="134547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Thumbnail Storage and Retrieval</a:t>
          </a:r>
        </a:p>
      </dsp:txBody>
      <dsp:txXfrm>
        <a:off x="2285161" y="1162813"/>
        <a:ext cx="1448882" cy="1266658"/>
      </dsp:txXfrm>
    </dsp:sp>
    <dsp:sp modelId="{F8CB1F32-AE7B-44B4-B9D5-BB0EFC31265F}">
      <dsp:nvSpPr>
        <dsp:cNvPr id="0" name=""/>
        <dsp:cNvSpPr/>
      </dsp:nvSpPr>
      <dsp:spPr>
        <a:xfrm>
          <a:off x="4070284" y="0"/>
          <a:ext cx="1909623" cy="28738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Web App</a:t>
          </a:r>
        </a:p>
      </dsp:txBody>
      <dsp:txXfrm>
        <a:off x="4070284" y="0"/>
        <a:ext cx="1909623" cy="862148"/>
      </dsp:txXfrm>
    </dsp:sp>
    <dsp:sp modelId="{ADBF0779-4EDC-4AF8-A61C-1A77D51F29D7}">
      <dsp:nvSpPr>
        <dsp:cNvPr id="0" name=""/>
        <dsp:cNvSpPr/>
      </dsp:nvSpPr>
      <dsp:spPr>
        <a:xfrm>
          <a:off x="4298598" y="1097281"/>
          <a:ext cx="1527698" cy="1397722"/>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Web Front-End</a:t>
          </a:r>
        </a:p>
      </dsp:txBody>
      <dsp:txXfrm>
        <a:off x="4339536" y="1138219"/>
        <a:ext cx="1445822" cy="1315846"/>
      </dsp:txXfrm>
    </dsp:sp>
    <dsp:sp modelId="{35065E56-97B3-4069-9C14-BFAC8108F135}">
      <dsp:nvSpPr>
        <dsp:cNvPr id="0" name=""/>
        <dsp:cNvSpPr/>
      </dsp:nvSpPr>
      <dsp:spPr>
        <a:xfrm>
          <a:off x="6110678" y="0"/>
          <a:ext cx="1909623" cy="28738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Background Worker</a:t>
          </a:r>
        </a:p>
      </dsp:txBody>
      <dsp:txXfrm>
        <a:off x="6110678" y="0"/>
        <a:ext cx="1909623" cy="862148"/>
      </dsp:txXfrm>
    </dsp:sp>
    <dsp:sp modelId="{8D99834F-9AC7-406F-8310-93F9E554DAB6}">
      <dsp:nvSpPr>
        <dsp:cNvPr id="0" name=""/>
        <dsp:cNvSpPr/>
      </dsp:nvSpPr>
      <dsp:spPr>
        <a:xfrm>
          <a:off x="6351443" y="1123405"/>
          <a:ext cx="1527698" cy="134547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Image Processing</a:t>
          </a:r>
        </a:p>
      </dsp:txBody>
      <dsp:txXfrm>
        <a:off x="6390851" y="1162813"/>
        <a:ext cx="1448882" cy="126665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EB2F-1FCA-4839-808C-ADEB77B5BA2F}" type="datetimeFigureOut">
              <a:rPr lang="en-US" smtClean="0"/>
              <a:t>1/15/2018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7DBDC-970C-48D5-A42F-A0CA9BE91C71}" type="slidenum">
              <a:rPr lang="en-US" smtClean="0"/>
              <a:t>‹#›</a:t>
            </a:fld>
            <a:endParaRPr lang="en-US" dirty="0"/>
          </a:p>
        </p:txBody>
      </p:sp>
    </p:spTree>
    <p:extLst>
      <p:ext uri="{BB962C8B-B14F-4D97-AF65-F5344CB8AC3E}">
        <p14:creationId xmlns:p14="http://schemas.microsoft.com/office/powerpoint/2010/main" val="75423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architecture/patterns/valet-ke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architecture/patterns/cqr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rchitecture/patterns/throttl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architecture/patterns/circuit-breaker"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azure/architecture/patterns/retr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architecture/patterns/queue-based-load-levelin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azure/architecture/patterns/competing-consumer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azure/architecture/patterns/cache-aside"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azure/architecture/patterns/static-content-hostin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azure/redis-cach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en-us/azure/architecture/patterns/shardin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microsoft.com/en-us/azure/architecture/patterns/materialized-view"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45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Locate and reference the Cloud Design Patterns documentation.</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Locate and reference the Azure Architecture Center.</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various patterns pulled from the Cloud Design Patterns.</a:t>
            </a:r>
          </a:p>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20535A_01.pptx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15000"/>
              </a:lnSpc>
              <a:spcAft>
                <a:spcPts val="995"/>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1</a:t>
            </a:fld>
            <a:endParaRPr lang="en-US" b="0" dirty="0"/>
          </a:p>
        </p:txBody>
      </p:sp>
      <p:sp>
        <p:nvSpPr>
          <p:cNvPr id="5" name="Rectangle 4">
            <a:extLst>
              <a:ext uri="{FF2B5EF4-FFF2-40B4-BE49-F238E27FC236}">
                <a16:creationId xmlns:a16="http://schemas.microsoft.com/office/drawing/2014/main" id="{CBA693C8-63D2-447B-A0BF-C9471D175F1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6910FEB-9044-4133-96C1-A7222E9245A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791668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10</a:t>
            </a:fld>
            <a:endParaRPr lang="en-US" b="0" dirty="0"/>
          </a:p>
        </p:txBody>
      </p:sp>
      <p:sp>
        <p:nvSpPr>
          <p:cNvPr id="5" name="Rectangle 4">
            <a:extLst>
              <a:ext uri="{FF2B5EF4-FFF2-40B4-BE49-F238E27FC236}">
                <a16:creationId xmlns:a16="http://schemas.microsoft.com/office/drawing/2014/main" id="{C9D5CB7D-1F3E-4844-ABD2-1156253176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8E3A686-E6EE-4D9E-905B-A6F03D400A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687832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topic contains a very simple example to illustrate the concepts.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Examples of Issues Related to scaling with Suggested Solutions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Example 1: Many users visit your site but few register.</a:t>
            </a:r>
          </a:p>
          <a:p>
            <a:pPr marL="742950" marR="0" lvl="1" indent="-285750">
              <a:lnSpc>
                <a:spcPct val="115000"/>
              </a:lnSpc>
              <a:spcBef>
                <a:spcPts val="0"/>
              </a:spcBef>
              <a:spcAft>
                <a:spcPts val="995"/>
              </a:spcAft>
              <a:buFont typeface="Arial" panose="020B0604020202020204" pitchFamily="34" charset="0"/>
              <a:buChar char="•"/>
              <a:tabLst>
                <a:tab pos="914400" algn="l"/>
              </a:tabLst>
            </a:pPr>
            <a:r>
              <a:rPr lang="en-US" sz="1000" dirty="0">
                <a:latin typeface="Arial" panose="020B0604020202020204" pitchFamily="34" charset="0"/>
                <a:ea typeface="Calibri" panose="020F0502020204030204" pitchFamily="34" charset="0"/>
                <a:cs typeface="Times New Roman" panose="02020603050405020304" pitchFamily="18" charset="0"/>
              </a:rPr>
              <a:t>Solution: Scale out the web front-end and scale down the instances that host your authenticated web pages.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Example 2: Your music processing website experiences heavy traffic whenever new albums release thereby preventing other users for viewing the recently uploaded music.</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Solution: Scale out or scale up the worker instance that processes music. Separate that instance from the website that allows people to view recently uploaded music.</a:t>
            </a:r>
          </a:p>
        </p:txBody>
      </p:sp>
      <p:sp>
        <p:nvSpPr>
          <p:cNvPr id="4" name="Slide Number Placeholder 3"/>
          <p:cNvSpPr>
            <a:spLocks noGrp="1"/>
          </p:cNvSpPr>
          <p:nvPr>
            <p:ph type="sldNum" sz="quarter" idx="10"/>
          </p:nvPr>
        </p:nvSpPr>
        <p:spPr/>
        <p:txBody>
          <a:bodyPr/>
          <a:lstStyle/>
          <a:p>
            <a:fld id="{5307DBDC-970C-48D5-A42F-A0CA9BE91C71}" type="slidenum">
              <a:rPr lang="en-US" b="0" smtClean="0"/>
              <a:t>11</a:t>
            </a:fld>
            <a:endParaRPr lang="en-US" b="0" dirty="0"/>
          </a:p>
        </p:txBody>
      </p:sp>
      <p:sp>
        <p:nvSpPr>
          <p:cNvPr id="5" name="Rectangle 4">
            <a:extLst>
              <a:ext uri="{FF2B5EF4-FFF2-40B4-BE49-F238E27FC236}">
                <a16:creationId xmlns:a16="http://schemas.microsoft.com/office/drawing/2014/main" id="{363CABD9-B97B-45CB-A43B-35DD5DD9C8E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2870111-E066-4666-B883-99E47FD2FA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43876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Everything is hosted on a single virtual machine. </a:t>
            </a:r>
          </a:p>
        </p:txBody>
      </p:sp>
      <p:sp>
        <p:nvSpPr>
          <p:cNvPr id="4" name="Slide Number Placeholder 3"/>
          <p:cNvSpPr>
            <a:spLocks noGrp="1"/>
          </p:cNvSpPr>
          <p:nvPr>
            <p:ph type="sldNum" sz="quarter" idx="10"/>
          </p:nvPr>
        </p:nvSpPr>
        <p:spPr/>
        <p:txBody>
          <a:bodyPr/>
          <a:lstStyle/>
          <a:p>
            <a:fld id="{5307DBDC-970C-48D5-A42F-A0CA9BE91C71}" type="slidenum">
              <a:rPr lang="en-US" b="0" smtClean="0"/>
              <a:t>12</a:t>
            </a:fld>
            <a:endParaRPr lang="en-US" b="0" dirty="0"/>
          </a:p>
        </p:txBody>
      </p:sp>
      <p:sp>
        <p:nvSpPr>
          <p:cNvPr id="5" name="Rectangle 4">
            <a:extLst>
              <a:ext uri="{FF2B5EF4-FFF2-40B4-BE49-F238E27FC236}">
                <a16:creationId xmlns:a16="http://schemas.microsoft.com/office/drawing/2014/main" id="{0A17746B-B864-4432-B1C1-BF7EADB02B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4EDC9E4-0746-48D0-9F55-97461306D88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55858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13</a:t>
            </a:fld>
            <a:endParaRPr lang="en-US" b="0" dirty="0"/>
          </a:p>
        </p:txBody>
      </p:sp>
      <p:sp>
        <p:nvSpPr>
          <p:cNvPr id="5" name="Rectangle 4">
            <a:extLst>
              <a:ext uri="{FF2B5EF4-FFF2-40B4-BE49-F238E27FC236}">
                <a16:creationId xmlns:a16="http://schemas.microsoft.com/office/drawing/2014/main" id="{01A06E94-F75D-425E-9648-9DD0CEC975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8864FC0-859A-4850-B8C9-AF88A63DF72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175140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14</a:t>
            </a:fld>
            <a:endParaRPr lang="en-US" b="0" dirty="0"/>
          </a:p>
        </p:txBody>
      </p:sp>
      <p:sp>
        <p:nvSpPr>
          <p:cNvPr id="5" name="Rectangle 4">
            <a:extLst>
              <a:ext uri="{FF2B5EF4-FFF2-40B4-BE49-F238E27FC236}">
                <a16:creationId xmlns:a16="http://schemas.microsoft.com/office/drawing/2014/main" id="{2F7A9300-71F6-4BC1-A0C4-13E8A9BB532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2593434-14EF-41E9-A0DF-4DDF3C2E9F8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383670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Valet Key pattern: </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https://docs.microsoft.com/azure/architecture/patterns/valet-key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15</a:t>
            </a:fld>
            <a:endParaRPr lang="en-US" b="0" dirty="0"/>
          </a:p>
        </p:txBody>
      </p:sp>
      <p:sp>
        <p:nvSpPr>
          <p:cNvPr id="5" name="Rectangle 4">
            <a:extLst>
              <a:ext uri="{FF2B5EF4-FFF2-40B4-BE49-F238E27FC236}">
                <a16:creationId xmlns:a16="http://schemas.microsoft.com/office/drawing/2014/main" id="{E6F75AD8-550E-4E7D-A8BD-FCF563075BB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7C68C0A-B487-43FB-8369-10AB0FB705C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419507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Discussion Question</a:t>
            </a:r>
            <a:r>
              <a:rPr lang="en-US" sz="1000" dirty="0">
                <a:latin typeface="Arial" panose="020B0604020202020204" pitchFamily="34" charset="0"/>
                <a:ea typeface="Calibri" panose="020F0502020204030204" pitchFamily="34" charset="0"/>
                <a:cs typeface="Times New Roman" panose="02020603050405020304" pitchFamily="18" charset="0"/>
              </a:rPr>
              <a:t>: What type of resources can you access by using the Valet Key pattern?</a:t>
            </a:r>
          </a:p>
        </p:txBody>
      </p:sp>
      <p:sp>
        <p:nvSpPr>
          <p:cNvPr id="4" name="Slide Number Placeholder 3"/>
          <p:cNvSpPr>
            <a:spLocks noGrp="1"/>
          </p:cNvSpPr>
          <p:nvPr>
            <p:ph type="sldNum" sz="quarter" idx="10"/>
          </p:nvPr>
        </p:nvSpPr>
        <p:spPr/>
        <p:txBody>
          <a:bodyPr/>
          <a:lstStyle/>
          <a:p>
            <a:fld id="{5307DBDC-970C-48D5-A42F-A0CA9BE91C71}" type="slidenum">
              <a:rPr lang="en-US" b="0" smtClean="0"/>
              <a:t>16</a:t>
            </a:fld>
            <a:endParaRPr lang="en-US" b="0" dirty="0"/>
          </a:p>
        </p:txBody>
      </p:sp>
      <p:sp>
        <p:nvSpPr>
          <p:cNvPr id="5" name="Rectangle 4">
            <a:extLst>
              <a:ext uri="{FF2B5EF4-FFF2-40B4-BE49-F238E27FC236}">
                <a16:creationId xmlns:a16="http://schemas.microsoft.com/office/drawing/2014/main" id="{C6B3B2E1-6D01-4980-9B3A-D5494EFFE3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95D31B0-C65C-4B0B-A6D4-44C967658AF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472997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CQRS Pattern:</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https://docs.microsoft.com/azure/architecture/patterns/cqrs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Your data tier will be hit “the most” out of all of the tiers.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 is also the potential for a mismatch between read and write representations of data. For example, your read queries may return “too much data” because it is all needed to write data back to the data access tier. This is a problem that won’t surface until production.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17</a:t>
            </a:fld>
            <a:endParaRPr lang="en-US" b="0" dirty="0"/>
          </a:p>
        </p:txBody>
      </p:sp>
      <p:sp>
        <p:nvSpPr>
          <p:cNvPr id="5" name="Rectangle 4">
            <a:extLst>
              <a:ext uri="{FF2B5EF4-FFF2-40B4-BE49-F238E27FC236}">
                <a16:creationId xmlns:a16="http://schemas.microsoft.com/office/drawing/2014/main" id="{04560669-BDA8-4FEE-8C2D-2C720AA3449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A15EA2E-D4A4-4762-ACC1-AB53EC4A64F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340221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18</a:t>
            </a:fld>
            <a:endParaRPr lang="en-US" b="0" dirty="0"/>
          </a:p>
        </p:txBody>
      </p:sp>
      <p:sp>
        <p:nvSpPr>
          <p:cNvPr id="5" name="Rectangle 4">
            <a:extLst>
              <a:ext uri="{FF2B5EF4-FFF2-40B4-BE49-F238E27FC236}">
                <a16:creationId xmlns:a16="http://schemas.microsoft.com/office/drawing/2014/main" id="{2C073F77-B619-44A0-9CE1-DC94DE6585B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5AD446B-C336-4AB5-BA08-393A47B3721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4203420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Throttling Pattern:</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https://docs.microsoft.com/azure/architecture/patterns/throttling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Responsiveness is king even when dealing with the unknown. It is important to always set a theoretical ceiling or usage (or a throttle) before clients or usages can abuse your services or APIs.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19</a:t>
            </a:fld>
            <a:endParaRPr lang="en-US" b="0" dirty="0"/>
          </a:p>
        </p:txBody>
      </p:sp>
      <p:sp>
        <p:nvSpPr>
          <p:cNvPr id="5" name="Rectangle 4">
            <a:extLst>
              <a:ext uri="{FF2B5EF4-FFF2-40B4-BE49-F238E27FC236}">
                <a16:creationId xmlns:a16="http://schemas.microsoft.com/office/drawing/2014/main" id="{BC3F6B11-6A3E-4207-AC47-0B012DFE11F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B906A3A-6060-41C5-8422-C51B16B15F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54263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2</a:t>
            </a:fld>
            <a:endParaRPr lang="en-US" b="0" dirty="0"/>
          </a:p>
        </p:txBody>
      </p:sp>
      <p:sp>
        <p:nvSpPr>
          <p:cNvPr id="5" name="Rectangle 4">
            <a:extLst>
              <a:ext uri="{FF2B5EF4-FFF2-40B4-BE49-F238E27FC236}">
                <a16:creationId xmlns:a16="http://schemas.microsoft.com/office/drawing/2014/main" id="{82BF572A-E872-4E49-BBD1-A6FBABF43E5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C585A8B-26A9-42FC-A167-735A91C7FA5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523434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20</a:t>
            </a:fld>
            <a:endParaRPr lang="en-US" b="0" dirty="0"/>
          </a:p>
        </p:txBody>
      </p:sp>
      <p:sp>
        <p:nvSpPr>
          <p:cNvPr id="5" name="Rectangle 4">
            <a:extLst>
              <a:ext uri="{FF2B5EF4-FFF2-40B4-BE49-F238E27FC236}">
                <a16:creationId xmlns:a16="http://schemas.microsoft.com/office/drawing/2014/main" id="{AE7F021A-4986-4ED0-BE27-F3AD2C30702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ED96CE7-E9EB-426E-B45D-34ACCF3F9EB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841268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21</a:t>
            </a:fld>
            <a:endParaRPr lang="en-US" b="0" dirty="0"/>
          </a:p>
        </p:txBody>
      </p:sp>
      <p:sp>
        <p:nvSpPr>
          <p:cNvPr id="5" name="Rectangle 4">
            <a:extLst>
              <a:ext uri="{FF2B5EF4-FFF2-40B4-BE49-F238E27FC236}">
                <a16:creationId xmlns:a16="http://schemas.microsoft.com/office/drawing/2014/main" id="{DB85DFC4-A581-404A-9A2C-EA914E88AC1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EE3F32E-7467-4805-98CB-53A2C604105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4031214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22</a:t>
            </a:fld>
            <a:endParaRPr lang="en-US" b="0" dirty="0"/>
          </a:p>
        </p:txBody>
      </p:sp>
      <p:sp>
        <p:nvSpPr>
          <p:cNvPr id="5" name="Rectangle 4">
            <a:extLst>
              <a:ext uri="{FF2B5EF4-FFF2-40B4-BE49-F238E27FC236}">
                <a16:creationId xmlns:a16="http://schemas.microsoft.com/office/drawing/2014/main" id="{1988DA92-9F4C-471E-8EC4-A83DD08FE3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C442819-F68B-48CE-A14F-0E69EFCCE86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254881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23</a:t>
            </a:fld>
            <a:endParaRPr lang="en-US" b="0" dirty="0"/>
          </a:p>
        </p:txBody>
      </p:sp>
      <p:sp>
        <p:nvSpPr>
          <p:cNvPr id="5" name="Rectangle 4">
            <a:extLst>
              <a:ext uri="{FF2B5EF4-FFF2-40B4-BE49-F238E27FC236}">
                <a16:creationId xmlns:a16="http://schemas.microsoft.com/office/drawing/2014/main" id="{D5670AD1-7691-47D1-92A5-1ED5771B166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3430410-CF6C-42DD-B5B0-1AF133FC329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96187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show a custom demonstration here if it is appropriate for your audience.</a:t>
            </a:r>
          </a:p>
        </p:txBody>
      </p:sp>
      <p:sp>
        <p:nvSpPr>
          <p:cNvPr id="4" name="Slide Number Placeholder 3"/>
          <p:cNvSpPr>
            <a:spLocks noGrp="1"/>
          </p:cNvSpPr>
          <p:nvPr>
            <p:ph type="sldNum" sz="quarter" idx="10"/>
          </p:nvPr>
        </p:nvSpPr>
        <p:spPr/>
        <p:txBody>
          <a:bodyPr/>
          <a:lstStyle/>
          <a:p>
            <a:fld id="{5307DBDC-970C-48D5-A42F-A0CA9BE91C71}" type="slidenum">
              <a:rPr lang="en-US" b="0" smtClean="0"/>
              <a:t>24</a:t>
            </a:fld>
            <a:endParaRPr lang="en-US" b="0" dirty="0"/>
          </a:p>
        </p:txBody>
      </p:sp>
      <p:sp>
        <p:nvSpPr>
          <p:cNvPr id="5" name="Rectangle 4">
            <a:extLst>
              <a:ext uri="{FF2B5EF4-FFF2-40B4-BE49-F238E27FC236}">
                <a16:creationId xmlns:a16="http://schemas.microsoft.com/office/drawing/2014/main" id="{C06789C9-30D9-408C-83AD-44E6D5A51B3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0A6FBD1-F35C-4679-A78E-89FB6CB2F7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4038853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Circuit Breaker Pattern:</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https://docs.microsoft.com/azure/architecture/patterns/circuit-breaker</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25</a:t>
            </a:fld>
            <a:endParaRPr lang="en-US" b="0" dirty="0"/>
          </a:p>
        </p:txBody>
      </p:sp>
      <p:sp>
        <p:nvSpPr>
          <p:cNvPr id="5" name="Rectangle 4">
            <a:extLst>
              <a:ext uri="{FF2B5EF4-FFF2-40B4-BE49-F238E27FC236}">
                <a16:creationId xmlns:a16="http://schemas.microsoft.com/office/drawing/2014/main" id="{B3CB2580-5933-4A8A-9E07-2CA1F652D37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47FF6DB-600E-4AB2-B6C7-50E75966196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941843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Three states: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Closed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All is fine and requests are proceeding normally. Failed requests are tracked. If a threshold is reached, state changes to Half-Open.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Half-Open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 limited subset of requests are sent to determine if failure is long-lasting (permanent) or transient. If the failure is permanent, state transitions to Open.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All request immediately fail.</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26</a:t>
            </a:fld>
            <a:endParaRPr lang="en-US" b="0" dirty="0"/>
          </a:p>
        </p:txBody>
      </p:sp>
      <p:sp>
        <p:nvSpPr>
          <p:cNvPr id="5" name="Rectangle 4">
            <a:extLst>
              <a:ext uri="{FF2B5EF4-FFF2-40B4-BE49-F238E27FC236}">
                <a16:creationId xmlns:a16="http://schemas.microsoft.com/office/drawing/2014/main" id="{3EC3C829-4C79-44F6-B2BF-178C8DA5C80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16A5F04-6A35-44B1-A9E7-740783F426E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575252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Retry pattern: </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https://docs.microsoft.com/azure/architecture/patterns/retry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27</a:t>
            </a:fld>
            <a:endParaRPr lang="en-US" b="0" dirty="0"/>
          </a:p>
        </p:txBody>
      </p:sp>
      <p:sp>
        <p:nvSpPr>
          <p:cNvPr id="5" name="Rectangle 4">
            <a:extLst>
              <a:ext uri="{FF2B5EF4-FFF2-40B4-BE49-F238E27FC236}">
                <a16:creationId xmlns:a16="http://schemas.microsoft.com/office/drawing/2014/main" id="{71EE7B8F-FC9E-401B-A072-0B4BC445588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6F4A7FD-3869-45A1-A2E0-4532AB1DACD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20688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Discussion Question</a:t>
            </a:r>
            <a:r>
              <a:rPr lang="en-US" sz="1000" dirty="0">
                <a:latin typeface="Arial" panose="020B0604020202020204" pitchFamily="34" charset="0"/>
                <a:ea typeface="Calibri" panose="020F0502020204030204" pitchFamily="34" charset="0"/>
                <a:cs typeface="Times New Roman" panose="02020603050405020304" pitchFamily="18" charset="0"/>
              </a:rPr>
              <a:t>: Why would Entity Framework implement the Retry pattern?</a:t>
            </a:r>
          </a:p>
        </p:txBody>
      </p:sp>
      <p:sp>
        <p:nvSpPr>
          <p:cNvPr id="4" name="Slide Number Placeholder 3"/>
          <p:cNvSpPr>
            <a:spLocks noGrp="1"/>
          </p:cNvSpPr>
          <p:nvPr>
            <p:ph type="sldNum" sz="quarter" idx="10"/>
          </p:nvPr>
        </p:nvSpPr>
        <p:spPr/>
        <p:txBody>
          <a:bodyPr/>
          <a:lstStyle/>
          <a:p>
            <a:fld id="{5307DBDC-970C-48D5-A42F-A0CA9BE91C71}" type="slidenum">
              <a:rPr lang="en-US" b="0" smtClean="0"/>
              <a:t>28</a:t>
            </a:fld>
            <a:endParaRPr lang="en-US" b="0" dirty="0"/>
          </a:p>
        </p:txBody>
      </p:sp>
      <p:sp>
        <p:nvSpPr>
          <p:cNvPr id="5" name="Rectangle 4">
            <a:extLst>
              <a:ext uri="{FF2B5EF4-FFF2-40B4-BE49-F238E27FC236}">
                <a16:creationId xmlns:a16="http://schemas.microsoft.com/office/drawing/2014/main" id="{2E93AAD2-33CF-43F5-AC4C-ED634824BF4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FD5291E-8622-455C-B8E9-117A7BDF180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830332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29</a:t>
            </a:fld>
            <a:endParaRPr lang="en-US" b="0" dirty="0"/>
          </a:p>
        </p:txBody>
      </p:sp>
      <p:sp>
        <p:nvSpPr>
          <p:cNvPr id="5" name="Rectangle 4">
            <a:extLst>
              <a:ext uri="{FF2B5EF4-FFF2-40B4-BE49-F238E27FC236}">
                <a16:creationId xmlns:a16="http://schemas.microsoft.com/office/drawing/2014/main" id="{B18C8999-697B-4D7A-8B33-3FD183FBD26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228C5EF-4BC5-4D0D-B3A3-DB4DDABD5FB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02481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3</a:t>
            </a:fld>
            <a:endParaRPr lang="en-US" b="0" dirty="0"/>
          </a:p>
        </p:txBody>
      </p:sp>
      <p:sp>
        <p:nvSpPr>
          <p:cNvPr id="5" name="Rectangle 4">
            <a:extLst>
              <a:ext uri="{FF2B5EF4-FFF2-40B4-BE49-F238E27FC236}">
                <a16:creationId xmlns:a16="http://schemas.microsoft.com/office/drawing/2014/main" id="{57488F2E-6AC0-4A44-9F97-748A0F2F35D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3F0B8B6-4957-45E5-8A5B-F58D31DDF2B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063612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might not want to spend a lot of time here. This will be covered in Module 9 – Designing a Communication Strategy by Using Queues and Service Bus.</a:t>
            </a:r>
          </a:p>
        </p:txBody>
      </p:sp>
      <p:sp>
        <p:nvSpPr>
          <p:cNvPr id="4" name="Slide Number Placeholder 3"/>
          <p:cNvSpPr>
            <a:spLocks noGrp="1"/>
          </p:cNvSpPr>
          <p:nvPr>
            <p:ph type="sldNum" sz="quarter" idx="10"/>
          </p:nvPr>
        </p:nvSpPr>
        <p:spPr/>
        <p:txBody>
          <a:bodyPr/>
          <a:lstStyle/>
          <a:p>
            <a:fld id="{5307DBDC-970C-48D5-A42F-A0CA9BE91C71}" type="slidenum">
              <a:rPr lang="en-US" b="0" smtClean="0"/>
              <a:t>30</a:t>
            </a:fld>
            <a:endParaRPr lang="en-US" b="0" dirty="0"/>
          </a:p>
        </p:txBody>
      </p:sp>
      <p:sp>
        <p:nvSpPr>
          <p:cNvPr id="5" name="Rectangle 4">
            <a:extLst>
              <a:ext uri="{FF2B5EF4-FFF2-40B4-BE49-F238E27FC236}">
                <a16:creationId xmlns:a16="http://schemas.microsoft.com/office/drawing/2014/main" id="{53AFD6F4-CE4B-437B-A1F1-F9DC747116A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12A863B-B981-442D-9482-542061DA4C0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59650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Queue-Based Load Leveling:</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https://docs.microsoft.com/azure/architecture/patterns/queue-based-load-leveling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Service can truly work at its own pace. For example, a service can spin up thousands of instances to clear the queue quickly or spin down to no instances (maybe for an update) and resume processing messages off the queue when it’s ready.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decoupling prevents situations where there’s a message but no listener.</a:t>
            </a:r>
          </a:p>
        </p:txBody>
      </p:sp>
      <p:sp>
        <p:nvSpPr>
          <p:cNvPr id="4" name="Slide Number Placeholder 3"/>
          <p:cNvSpPr>
            <a:spLocks noGrp="1"/>
          </p:cNvSpPr>
          <p:nvPr>
            <p:ph type="sldNum" sz="quarter" idx="10"/>
          </p:nvPr>
        </p:nvSpPr>
        <p:spPr/>
        <p:txBody>
          <a:bodyPr/>
          <a:lstStyle/>
          <a:p>
            <a:fld id="{5307DBDC-970C-48D5-A42F-A0CA9BE91C71}" type="slidenum">
              <a:rPr lang="en-US" b="0" smtClean="0"/>
              <a:t>31</a:t>
            </a:fld>
            <a:endParaRPr lang="en-US" b="0" dirty="0"/>
          </a:p>
        </p:txBody>
      </p:sp>
      <p:sp>
        <p:nvSpPr>
          <p:cNvPr id="5" name="Rectangle 4">
            <a:extLst>
              <a:ext uri="{FF2B5EF4-FFF2-40B4-BE49-F238E27FC236}">
                <a16:creationId xmlns:a16="http://schemas.microsoft.com/office/drawing/2014/main" id="{700D279D-CFE8-45F3-8E5A-AA3762606C4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A1925C5-0567-440F-8A6F-D2980C503A3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215005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32</a:t>
            </a:fld>
            <a:endParaRPr lang="en-US" b="0" dirty="0"/>
          </a:p>
        </p:txBody>
      </p:sp>
      <p:sp>
        <p:nvSpPr>
          <p:cNvPr id="5" name="Rectangle 4">
            <a:extLst>
              <a:ext uri="{FF2B5EF4-FFF2-40B4-BE49-F238E27FC236}">
                <a16:creationId xmlns:a16="http://schemas.microsoft.com/office/drawing/2014/main" id="{FB9E0D2E-7412-452A-9156-42AC3091AE7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962344D-93EC-4434-AC40-304A41F2B7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813426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33</a:t>
            </a:fld>
            <a:endParaRPr lang="en-US" b="0" dirty="0"/>
          </a:p>
        </p:txBody>
      </p:sp>
      <p:sp>
        <p:nvSpPr>
          <p:cNvPr id="5" name="Rectangle 4">
            <a:extLst>
              <a:ext uri="{FF2B5EF4-FFF2-40B4-BE49-F238E27FC236}">
                <a16:creationId xmlns:a16="http://schemas.microsoft.com/office/drawing/2014/main" id="{29236E3A-74F9-4646-B897-C16C074CC40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403AE41-1471-48B0-AC1B-628AD42A2FE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947551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34</a:t>
            </a:fld>
            <a:endParaRPr lang="en-US" b="0" dirty="0"/>
          </a:p>
        </p:txBody>
      </p:sp>
      <p:sp>
        <p:nvSpPr>
          <p:cNvPr id="5" name="Rectangle 4">
            <a:extLst>
              <a:ext uri="{FF2B5EF4-FFF2-40B4-BE49-F238E27FC236}">
                <a16:creationId xmlns:a16="http://schemas.microsoft.com/office/drawing/2014/main" id="{B57C7781-FE46-4B90-BC1A-CB8B3901A37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FD53232-D344-4C01-B462-E0656DFD9DE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240266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Competing Consumers Pattern:</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https://docs.microsoft.com/azure/architecture/patterns/competing-consumers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Decouples the message generators from the message consumers.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Identify similarities to Queue-Based Load Leveling Pattern.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35</a:t>
            </a:fld>
            <a:endParaRPr lang="en-US" b="0" dirty="0"/>
          </a:p>
        </p:txBody>
      </p:sp>
      <p:sp>
        <p:nvSpPr>
          <p:cNvPr id="5" name="Rectangle 4">
            <a:extLst>
              <a:ext uri="{FF2B5EF4-FFF2-40B4-BE49-F238E27FC236}">
                <a16:creationId xmlns:a16="http://schemas.microsoft.com/office/drawing/2014/main" id="{1687329C-BF6B-47B4-8C01-E7A0749FD19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064EF40-3E8D-4AA3-A96A-872AFFC259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493831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36</a:t>
            </a:fld>
            <a:endParaRPr lang="en-US" b="0" dirty="0"/>
          </a:p>
        </p:txBody>
      </p:sp>
      <p:sp>
        <p:nvSpPr>
          <p:cNvPr id="5" name="Rectangle 4">
            <a:extLst>
              <a:ext uri="{FF2B5EF4-FFF2-40B4-BE49-F238E27FC236}">
                <a16:creationId xmlns:a16="http://schemas.microsoft.com/office/drawing/2014/main" id="{F568A771-A8E5-46C6-B82D-FC491AFA891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1165DEB-0871-4EFD-82AB-F9F59265147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319526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Cache-Aside Pattern:</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https://docs.microsoft.com/azure/architecture/patterns/cache-aside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37</a:t>
            </a:fld>
            <a:endParaRPr lang="en-US" b="0" dirty="0"/>
          </a:p>
        </p:txBody>
      </p:sp>
      <p:sp>
        <p:nvSpPr>
          <p:cNvPr id="5" name="Rectangle 4">
            <a:extLst>
              <a:ext uri="{FF2B5EF4-FFF2-40B4-BE49-F238E27FC236}">
                <a16:creationId xmlns:a16="http://schemas.microsoft.com/office/drawing/2014/main" id="{2007C6ED-6FF9-4265-97E2-BDD332BE465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2AC522D-85B5-45E4-806A-FF15C29045B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244305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38</a:t>
            </a:fld>
            <a:endParaRPr lang="en-US" b="0" dirty="0"/>
          </a:p>
        </p:txBody>
      </p:sp>
      <p:sp>
        <p:nvSpPr>
          <p:cNvPr id="5" name="Rectangle 4">
            <a:extLst>
              <a:ext uri="{FF2B5EF4-FFF2-40B4-BE49-F238E27FC236}">
                <a16:creationId xmlns:a16="http://schemas.microsoft.com/office/drawing/2014/main" id="{A2198486-369C-4B46-B1ED-DE30EA403DA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D6661E4-7D54-4BC9-BE9B-774E03F5E70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525527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Developers can be undisciplined in the amount of images, CSS, JS and HTML they serve to each user.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CDNs can help offset some of the compute utilization around static content.</a:t>
            </a:r>
          </a:p>
        </p:txBody>
      </p:sp>
      <p:sp>
        <p:nvSpPr>
          <p:cNvPr id="4" name="Slide Number Placeholder 3"/>
          <p:cNvSpPr>
            <a:spLocks noGrp="1"/>
          </p:cNvSpPr>
          <p:nvPr>
            <p:ph type="sldNum" sz="quarter" idx="10"/>
          </p:nvPr>
        </p:nvSpPr>
        <p:spPr/>
        <p:txBody>
          <a:bodyPr/>
          <a:lstStyle/>
          <a:p>
            <a:fld id="{5307DBDC-970C-48D5-A42F-A0CA9BE91C71}" type="slidenum">
              <a:rPr lang="en-US" b="0" smtClean="0"/>
              <a:t>39</a:t>
            </a:fld>
            <a:endParaRPr lang="en-US" b="0" dirty="0"/>
          </a:p>
        </p:txBody>
      </p:sp>
      <p:sp>
        <p:nvSpPr>
          <p:cNvPr id="5" name="Rectangle 4">
            <a:extLst>
              <a:ext uri="{FF2B5EF4-FFF2-40B4-BE49-F238E27FC236}">
                <a16:creationId xmlns:a16="http://schemas.microsoft.com/office/drawing/2014/main" id="{A6A5549E-FFF2-4153-8D0F-BA800136A1F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45A66E4-1FAE-4B80-B790-CF4437DE1A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666909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4</a:t>
            </a:fld>
            <a:endParaRPr lang="en-US" b="0" dirty="0"/>
          </a:p>
        </p:txBody>
      </p:sp>
      <p:sp>
        <p:nvSpPr>
          <p:cNvPr id="5" name="Rectangle 4">
            <a:extLst>
              <a:ext uri="{FF2B5EF4-FFF2-40B4-BE49-F238E27FC236}">
                <a16:creationId xmlns:a16="http://schemas.microsoft.com/office/drawing/2014/main" id="{4A2506D9-422B-40E0-95AE-6410209EF4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5C0C16B-F682-413E-9585-299667E69A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0299982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Static Content Hosting Pattern:</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https://docs.microsoft.com/azure/architecture/patterns/static-content-hosting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Compare to the Valet-Key Pattern.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Can the Valet-Key Pattern be used for Static Content Hosting?</a:t>
            </a:r>
          </a:p>
        </p:txBody>
      </p:sp>
      <p:sp>
        <p:nvSpPr>
          <p:cNvPr id="4" name="Slide Number Placeholder 3"/>
          <p:cNvSpPr>
            <a:spLocks noGrp="1"/>
          </p:cNvSpPr>
          <p:nvPr>
            <p:ph type="sldNum" sz="quarter" idx="10"/>
          </p:nvPr>
        </p:nvSpPr>
        <p:spPr/>
        <p:txBody>
          <a:bodyPr/>
          <a:lstStyle/>
          <a:p>
            <a:fld id="{5307DBDC-970C-48D5-A42F-A0CA9BE91C71}" type="slidenum">
              <a:rPr lang="en-US" b="0" smtClean="0"/>
              <a:t>40</a:t>
            </a:fld>
            <a:endParaRPr lang="en-US" b="0" dirty="0"/>
          </a:p>
        </p:txBody>
      </p:sp>
      <p:sp>
        <p:nvSpPr>
          <p:cNvPr id="5" name="Rectangle 4">
            <a:extLst>
              <a:ext uri="{FF2B5EF4-FFF2-40B4-BE49-F238E27FC236}">
                <a16:creationId xmlns:a16="http://schemas.microsoft.com/office/drawing/2014/main" id="{DA8FF6FC-1D24-4B47-9F42-43812469DA4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E97F789-E154-44DB-B17F-20DF457EFBA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883412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41</a:t>
            </a:fld>
            <a:endParaRPr lang="en-US" b="0" dirty="0"/>
          </a:p>
        </p:txBody>
      </p:sp>
      <p:sp>
        <p:nvSpPr>
          <p:cNvPr id="5" name="Rectangle 4">
            <a:extLst>
              <a:ext uri="{FF2B5EF4-FFF2-40B4-BE49-F238E27FC236}">
                <a16:creationId xmlns:a16="http://schemas.microsoft.com/office/drawing/2014/main" id="{8A177B05-554B-4712-BAF6-D927F4A34CA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0056A2C-C648-4455-A4A9-8C385D7BEB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156394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42</a:t>
            </a:fld>
            <a:endParaRPr lang="en-US" b="0" dirty="0"/>
          </a:p>
        </p:txBody>
      </p:sp>
      <p:sp>
        <p:nvSpPr>
          <p:cNvPr id="5" name="Rectangle 4">
            <a:extLst>
              <a:ext uri="{FF2B5EF4-FFF2-40B4-BE49-F238E27FC236}">
                <a16:creationId xmlns:a16="http://schemas.microsoft.com/office/drawing/2014/main" id="{F7C95ED8-0F4A-497F-AEB1-6F291E842CD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E3CBA6D-C376-497B-B46A-BA26FA40FCB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127040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43</a:t>
            </a:fld>
            <a:endParaRPr lang="en-US" b="0" dirty="0"/>
          </a:p>
        </p:txBody>
      </p:sp>
      <p:sp>
        <p:nvSpPr>
          <p:cNvPr id="5" name="Rectangle 4">
            <a:extLst>
              <a:ext uri="{FF2B5EF4-FFF2-40B4-BE49-F238E27FC236}">
                <a16:creationId xmlns:a16="http://schemas.microsoft.com/office/drawing/2014/main" id="{8174E3F1-D83B-4F27-BA96-D5410F69F3A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6D3A927-8F9D-42B4-9E46-CD942A17016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7499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44</a:t>
            </a:fld>
            <a:endParaRPr lang="en-US" b="0" dirty="0"/>
          </a:p>
        </p:txBody>
      </p:sp>
      <p:sp>
        <p:nvSpPr>
          <p:cNvPr id="5" name="Rectangle 4">
            <a:extLst>
              <a:ext uri="{FF2B5EF4-FFF2-40B4-BE49-F238E27FC236}">
                <a16:creationId xmlns:a16="http://schemas.microsoft.com/office/drawing/2014/main" id="{7259A21D-71EE-4037-9A94-C794A49E43C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837A7DD-984E-48E0-AF2B-08F3EC6064E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910895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Redis Cache: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https://docs.microsoft.com/azure/redis-cache/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have an audience who is strong with open source tooling, you should consider visiting Redis’ site and discussing the tool more in depth here.</a:t>
            </a:r>
          </a:p>
        </p:txBody>
      </p:sp>
      <p:sp>
        <p:nvSpPr>
          <p:cNvPr id="4" name="Slide Number Placeholder 3"/>
          <p:cNvSpPr>
            <a:spLocks noGrp="1"/>
          </p:cNvSpPr>
          <p:nvPr>
            <p:ph type="sldNum" sz="quarter" idx="10"/>
          </p:nvPr>
        </p:nvSpPr>
        <p:spPr/>
        <p:txBody>
          <a:bodyPr/>
          <a:lstStyle/>
          <a:p>
            <a:fld id="{5307DBDC-970C-48D5-A42F-A0CA9BE91C71}" type="slidenum">
              <a:rPr lang="en-US" b="0" smtClean="0"/>
              <a:t>45</a:t>
            </a:fld>
            <a:endParaRPr lang="en-US" b="0" dirty="0"/>
          </a:p>
        </p:txBody>
      </p:sp>
      <p:sp>
        <p:nvSpPr>
          <p:cNvPr id="5" name="Rectangle 4">
            <a:extLst>
              <a:ext uri="{FF2B5EF4-FFF2-40B4-BE49-F238E27FC236}">
                <a16:creationId xmlns:a16="http://schemas.microsoft.com/office/drawing/2014/main" id="{904B575E-6F08-46CA-BA61-B1FF0DF785E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05D3B2C-E97C-4C24-8909-0193BD4A00E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6086839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46</a:t>
            </a:fld>
            <a:endParaRPr lang="en-US" b="0" dirty="0"/>
          </a:p>
        </p:txBody>
      </p:sp>
      <p:sp>
        <p:nvSpPr>
          <p:cNvPr id="5" name="Rectangle 4">
            <a:extLst>
              <a:ext uri="{FF2B5EF4-FFF2-40B4-BE49-F238E27FC236}">
                <a16:creationId xmlns:a16="http://schemas.microsoft.com/office/drawing/2014/main" id="{4919F080-97B0-4795-82C6-247C19098D5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6F08A82-7C3D-44FC-85D5-F6E4781BF2D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3431248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Sharding Pattern:</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https://docs.microsoft.com/azure/architecture/patterns/sharding</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47</a:t>
            </a:fld>
            <a:endParaRPr lang="en-US" b="0" dirty="0"/>
          </a:p>
        </p:txBody>
      </p:sp>
      <p:sp>
        <p:nvSpPr>
          <p:cNvPr id="5" name="Rectangle 4">
            <a:extLst>
              <a:ext uri="{FF2B5EF4-FFF2-40B4-BE49-F238E27FC236}">
                <a16:creationId xmlns:a16="http://schemas.microsoft.com/office/drawing/2014/main" id="{2C414DE4-78A7-4328-BF23-1685740AF7B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7142FAF-A5F1-4998-B60A-F104BF65251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1318828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 map is implemented that contains lookup data mapped by shard key. With a multi-tenant application, data using the same shard key will be stored in an identical shard. In this example, the tenant ID is the shard key.</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An application instance will make a request to the map for the shard which contains tenant #55. The map will return "Shard A".</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application instance will then make a request directly to the database at "Shard A" for records related to tenant #55.</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 new application instance will make a request to the map for tenant #227 and will receive a response of "Shard C".</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new application instance makes a request directly to the database at "Shard C" for records related to tenant #227.</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As new tenants are added and more space is necessary, new shards can be added to the map.  Tenant IDs can than be associated with the new shards.</a:t>
            </a:r>
          </a:p>
        </p:txBody>
      </p:sp>
      <p:sp>
        <p:nvSpPr>
          <p:cNvPr id="4" name="Slide Number Placeholder 3"/>
          <p:cNvSpPr>
            <a:spLocks noGrp="1"/>
          </p:cNvSpPr>
          <p:nvPr>
            <p:ph type="sldNum" sz="quarter" idx="10"/>
          </p:nvPr>
        </p:nvSpPr>
        <p:spPr/>
        <p:txBody>
          <a:bodyPr/>
          <a:lstStyle/>
          <a:p>
            <a:fld id="{5307DBDC-970C-48D5-A42F-A0CA9BE91C71}" type="slidenum">
              <a:rPr lang="en-US" b="0" smtClean="0"/>
              <a:t>48</a:t>
            </a:fld>
            <a:endParaRPr lang="en-US" b="0" dirty="0"/>
          </a:p>
        </p:txBody>
      </p:sp>
      <p:sp>
        <p:nvSpPr>
          <p:cNvPr id="5" name="Rectangle 4">
            <a:extLst>
              <a:ext uri="{FF2B5EF4-FFF2-40B4-BE49-F238E27FC236}">
                <a16:creationId xmlns:a16="http://schemas.microsoft.com/office/drawing/2014/main" id="{07E8403C-D017-4271-967D-4E2E1F898A2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65DD701-A185-4AB0-907E-14411A3172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590369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most database systems, it’s easy to write but very expensive to read.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There are plenty of examples of read-inefficient databases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Relational databases requiring multiple joined tables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NoSQL databases requiring cross-partition queries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Cache systems requiring reads from more than one cache key negating any caching performance advantage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49</a:t>
            </a:fld>
            <a:endParaRPr lang="en-US" b="0" dirty="0"/>
          </a:p>
        </p:txBody>
      </p:sp>
      <p:sp>
        <p:nvSpPr>
          <p:cNvPr id="5" name="Rectangle 4">
            <a:extLst>
              <a:ext uri="{FF2B5EF4-FFF2-40B4-BE49-F238E27FC236}">
                <a16:creationId xmlns:a16="http://schemas.microsoft.com/office/drawing/2014/main" id="{4D7D79FA-EAA4-444B-94B0-715430A697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2CC48BA-DB32-4DB7-B448-D518105004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045046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5</a:t>
            </a:fld>
            <a:endParaRPr lang="en-US" b="0" dirty="0"/>
          </a:p>
        </p:txBody>
      </p:sp>
      <p:sp>
        <p:nvSpPr>
          <p:cNvPr id="5" name="Rectangle 4">
            <a:extLst>
              <a:ext uri="{FF2B5EF4-FFF2-40B4-BE49-F238E27FC236}">
                <a16:creationId xmlns:a16="http://schemas.microsoft.com/office/drawing/2014/main" id="{E3AB6437-D65A-4B23-A536-EEAC5B2AA05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091ABA8-9D3E-431F-B325-F1F7CE1128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34491055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Materialized View Pattern:</a:t>
            </a:r>
          </a:p>
          <a:p>
            <a:pPr>
              <a:lnSpc>
                <a:spcPct val="107000"/>
              </a:lnSpc>
              <a:spcAft>
                <a:spcPts val="800"/>
              </a:spcAft>
            </a:pP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https://docs.microsoft.com/azure/architecture/patterns/materialized-view</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Build the “greatest hits” of requests in advance, have users query this view instead of tables directly.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Perform the JOINs and cross-partition queries in advanced when usage is low and CPU is cheap.</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307DBDC-970C-48D5-A42F-A0CA9BE91C71}" type="slidenum">
              <a:rPr lang="en-US" b="0" smtClean="0"/>
              <a:t>50</a:t>
            </a:fld>
            <a:endParaRPr lang="en-US" b="0" dirty="0"/>
          </a:p>
        </p:txBody>
      </p:sp>
      <p:sp>
        <p:nvSpPr>
          <p:cNvPr id="5" name="Rectangle 4">
            <a:extLst>
              <a:ext uri="{FF2B5EF4-FFF2-40B4-BE49-F238E27FC236}">
                <a16:creationId xmlns:a16="http://schemas.microsoft.com/office/drawing/2014/main" id="{68B1A0C1-F878-4B66-A1F1-C51DC02560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66FA8E2-3E3C-4BB7-A346-44B2D4D65B6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41737818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51</a:t>
            </a:fld>
            <a:endParaRPr lang="en-US" b="0" dirty="0"/>
          </a:p>
        </p:txBody>
      </p:sp>
      <p:sp>
        <p:nvSpPr>
          <p:cNvPr id="5" name="Rectangle 4">
            <a:extLst>
              <a:ext uri="{FF2B5EF4-FFF2-40B4-BE49-F238E27FC236}">
                <a16:creationId xmlns:a16="http://schemas.microsoft.com/office/drawing/2014/main" id="{96735BFA-EA30-4206-A61A-90F3A635D78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2068208-4FFD-4251-B34C-F52D56C8DBF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8008023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Why would you want a periodic check or heartbeat of your Azure Website’s availability across geographic regions?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Times New Roman" panose="02020603050405020304" pitchFamily="18" charset="0"/>
              </a:rPr>
              <a:t>Without a periodic diagnostic health check, you may not know for sure if your application is fully functional or not. A health check can quickly inform you if your Azure platform service instance is running or not. Even if the Azure platform service instance is running, a health check can inform you if there is a fatal exception in your running workloads.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could you implement the Valet Key pattern by using Azure services?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Times New Roman" panose="02020603050405020304" pitchFamily="18" charset="0"/>
              </a:rPr>
              <a:t>The valet key pattern can be implemented using any Azure service that utilizes SAS (shared-access signature) tokens. The academic example would be to create a SAS token for an Azure Storage blob that grants least-permissive access to the blob resource from a client application.</a:t>
            </a:r>
          </a:p>
        </p:txBody>
      </p:sp>
      <p:sp>
        <p:nvSpPr>
          <p:cNvPr id="4" name="Slide Number Placeholder 3"/>
          <p:cNvSpPr>
            <a:spLocks noGrp="1"/>
          </p:cNvSpPr>
          <p:nvPr>
            <p:ph type="sldNum" sz="quarter" idx="10"/>
          </p:nvPr>
        </p:nvSpPr>
        <p:spPr/>
        <p:txBody>
          <a:bodyPr/>
          <a:lstStyle/>
          <a:p>
            <a:fld id="{5307DBDC-970C-48D5-A42F-A0CA9BE91C71}" type="slidenum">
              <a:rPr lang="en-US" b="0" smtClean="0"/>
              <a:t>52</a:t>
            </a:fld>
            <a:endParaRPr lang="en-US" b="0" dirty="0"/>
          </a:p>
        </p:txBody>
      </p:sp>
      <p:sp>
        <p:nvSpPr>
          <p:cNvPr id="5" name="Rectangle 4">
            <a:extLst>
              <a:ext uri="{FF2B5EF4-FFF2-40B4-BE49-F238E27FC236}">
                <a16:creationId xmlns:a16="http://schemas.microsoft.com/office/drawing/2014/main" id="{13DE54F4-F561-4A36-8CD1-2EA74649633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1E5A6D8-6AAE-4B97-9B24-F4F4CAF5F47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08941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6</a:t>
            </a:fld>
            <a:endParaRPr lang="en-US" b="0" dirty="0"/>
          </a:p>
        </p:txBody>
      </p:sp>
      <p:sp>
        <p:nvSpPr>
          <p:cNvPr id="5" name="Rectangle 4">
            <a:extLst>
              <a:ext uri="{FF2B5EF4-FFF2-40B4-BE49-F238E27FC236}">
                <a16:creationId xmlns:a16="http://schemas.microsoft.com/office/drawing/2014/main" id="{85B46C64-3A45-4BE3-B703-AFA7253B48B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3C91FDF-2AFC-4522-8023-A7A4C067DF6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273686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Navigate to the Microservices page and scroll down to show the reference architecture diagram.</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reference solution using Azure Container Service.</a:t>
            </a:r>
          </a:p>
        </p:txBody>
      </p:sp>
      <p:sp>
        <p:nvSpPr>
          <p:cNvPr id="4" name="Slide Number Placeholder 3"/>
          <p:cNvSpPr>
            <a:spLocks noGrp="1"/>
          </p:cNvSpPr>
          <p:nvPr>
            <p:ph type="sldNum" sz="quarter" idx="10"/>
          </p:nvPr>
        </p:nvSpPr>
        <p:spPr/>
        <p:txBody>
          <a:bodyPr/>
          <a:lstStyle/>
          <a:p>
            <a:fld id="{5307DBDC-970C-48D5-A42F-A0CA9BE91C71}" type="slidenum">
              <a:rPr lang="en-US" b="0" smtClean="0"/>
              <a:t>7</a:t>
            </a:fld>
            <a:endParaRPr lang="en-US" b="0" dirty="0"/>
          </a:p>
        </p:txBody>
      </p:sp>
      <p:sp>
        <p:nvSpPr>
          <p:cNvPr id="5" name="Rectangle 4">
            <a:extLst>
              <a:ext uri="{FF2B5EF4-FFF2-40B4-BE49-F238E27FC236}">
                <a16:creationId xmlns:a16="http://schemas.microsoft.com/office/drawing/2014/main" id="{DFD81386-3C31-4C26-89D8-EAA60D0A3E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5003A13-2FF7-4643-BB92-4C4116A6843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409240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307DBDC-970C-48D5-A42F-A0CA9BE91C71}" type="slidenum">
              <a:rPr lang="en-US" b="0" smtClean="0"/>
              <a:t>8</a:t>
            </a:fld>
            <a:endParaRPr lang="en-US" b="0" dirty="0"/>
          </a:p>
        </p:txBody>
      </p:sp>
      <p:sp>
        <p:nvSpPr>
          <p:cNvPr id="5" name="Rectangle 4">
            <a:extLst>
              <a:ext uri="{FF2B5EF4-FFF2-40B4-BE49-F238E27FC236}">
                <a16:creationId xmlns:a16="http://schemas.microsoft.com/office/drawing/2014/main" id="{24193DE4-7FAE-4AB5-A3DB-E6C9F93AD1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58C8FBC-A191-4CB1-AEDD-7B6EAC1FA0C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959132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Show the students the webpage for the guide.</a:t>
            </a:r>
          </a:p>
        </p:txBody>
      </p:sp>
      <p:sp>
        <p:nvSpPr>
          <p:cNvPr id="4" name="Slide Number Placeholder 3"/>
          <p:cNvSpPr>
            <a:spLocks noGrp="1"/>
          </p:cNvSpPr>
          <p:nvPr>
            <p:ph type="sldNum" sz="quarter" idx="10"/>
          </p:nvPr>
        </p:nvSpPr>
        <p:spPr/>
        <p:txBody>
          <a:bodyPr/>
          <a:lstStyle/>
          <a:p>
            <a:fld id="{5307DBDC-970C-48D5-A42F-A0CA9BE91C71}" type="slidenum">
              <a:rPr lang="en-US" b="0" smtClean="0"/>
              <a:t>9</a:t>
            </a:fld>
            <a:endParaRPr lang="en-US" b="0" dirty="0"/>
          </a:p>
        </p:txBody>
      </p:sp>
      <p:sp>
        <p:nvSpPr>
          <p:cNvPr id="5" name="Rectangle 4">
            <a:extLst>
              <a:ext uri="{FF2B5EF4-FFF2-40B4-BE49-F238E27FC236}">
                <a16:creationId xmlns:a16="http://schemas.microsoft.com/office/drawing/2014/main" id="{A1FA2515-F317-43BB-A919-2857603C0D1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9B3E5E3-4CB1-4821-8957-A2A9B911FB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Application Architecture Patterns in Azure</a:t>
            </a:r>
          </a:p>
        </p:txBody>
      </p:sp>
    </p:spTree>
    <p:extLst>
      <p:ext uri="{BB962C8B-B14F-4D97-AF65-F5344CB8AC3E}">
        <p14:creationId xmlns:p14="http://schemas.microsoft.com/office/powerpoint/2010/main" val="1737459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87145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270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7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02F3-D3AC-4526-8937-32FCA32BEDB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45872A86-FDB4-4AC6-BE02-DB03B7514621}"/>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64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994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64899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846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099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550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64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1084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72252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683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spnp"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github.com/mspnp/microservices-reference-implementa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azure/architecture/"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docs.microsoft.com/azure/architecture/gui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7B2E4-8C2D-4321-B93D-F879458FAA60}"/>
              </a:ext>
            </a:extLst>
          </p:cNvPr>
          <p:cNvSpPr>
            <a:spLocks noGrp="1"/>
          </p:cNvSpPr>
          <p:nvPr>
            <p:ph type="ctrTitle" sz="quarter"/>
          </p:nvPr>
        </p:nvSpPr>
        <p:spPr>
          <a:xfrm>
            <a:off x="3200400" y="1828800"/>
            <a:ext cx="5732417" cy="1016000"/>
          </a:xfrm>
        </p:spPr>
        <p:txBody>
          <a:bodyPr/>
          <a:lstStyle/>
          <a:p>
            <a:r>
              <a:rPr lang="en-US" dirty="0"/>
              <a:t>Module 1</a:t>
            </a:r>
          </a:p>
        </p:txBody>
      </p:sp>
      <p:sp>
        <p:nvSpPr>
          <p:cNvPr id="3" name="Subtitle 2">
            <a:extLst>
              <a:ext uri="{FF2B5EF4-FFF2-40B4-BE49-F238E27FC236}">
                <a16:creationId xmlns:a16="http://schemas.microsoft.com/office/drawing/2014/main" id="{5AB47E70-4436-4316-BF1D-A626C9135E2E}"/>
              </a:ext>
            </a:extLst>
          </p:cNvPr>
          <p:cNvSpPr>
            <a:spLocks noGrp="1"/>
          </p:cNvSpPr>
          <p:nvPr>
            <p:ph type="subTitle" sz="quarter" idx="1"/>
          </p:nvPr>
        </p:nvSpPr>
        <p:spPr/>
        <p:txBody>
          <a:bodyPr/>
          <a:lstStyle/>
          <a:p>
            <a:r>
              <a:rPr lang="en-US" dirty="0"/>
              <a:t>Application Architecture Patterns </a:t>
            </a:r>
            <a:br>
              <a:rPr lang="en-US" dirty="0"/>
            </a:br>
            <a:r>
              <a:rPr lang="en-US" dirty="0"/>
              <a:t>in Azure
</a:t>
            </a:r>
          </a:p>
        </p:txBody>
      </p:sp>
    </p:spTree>
    <p:extLst>
      <p:ext uri="{BB962C8B-B14F-4D97-AF65-F5344CB8AC3E}">
        <p14:creationId xmlns:p14="http://schemas.microsoft.com/office/powerpoint/2010/main" val="282766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B12D-2ECC-4A70-BA7A-76BAF61BE146}"/>
              </a:ext>
            </a:extLst>
          </p:cNvPr>
          <p:cNvSpPr>
            <a:spLocks noGrp="1"/>
          </p:cNvSpPr>
          <p:nvPr>
            <p:ph type="title"/>
          </p:nvPr>
        </p:nvSpPr>
        <p:spPr/>
        <p:txBody>
          <a:bodyPr/>
          <a:lstStyle/>
          <a:p>
            <a:r>
              <a:rPr lang="en-US" dirty="0"/>
              <a:t>Lesson 2: Performance Patterns</a:t>
            </a:r>
          </a:p>
        </p:txBody>
      </p:sp>
      <p:sp>
        <p:nvSpPr>
          <p:cNvPr id="3" name="Text Placeholder 2">
            <a:extLst>
              <a:ext uri="{FF2B5EF4-FFF2-40B4-BE49-F238E27FC236}">
                <a16:creationId xmlns:a16="http://schemas.microsoft.com/office/drawing/2014/main" id="{6A2766A4-BEFC-4484-99D3-0F05BD70CD17}"/>
              </a:ext>
            </a:extLst>
          </p:cNvPr>
          <p:cNvSpPr>
            <a:spLocks noGrp="1"/>
          </p:cNvSpPr>
          <p:nvPr>
            <p:ph type="body" idx="1"/>
          </p:nvPr>
        </p:nvSpPr>
        <p:spPr/>
        <p:txBody>
          <a:bodyPr/>
          <a:lstStyle/>
          <a:p>
            <a:r>
              <a:rPr lang="en-US" dirty="0"/>
              <a:t>Stateless Applications
The Valet Key Pattern</a:t>
            </a:r>
          </a:p>
        </p:txBody>
      </p:sp>
    </p:spTree>
    <p:extLst>
      <p:ext uri="{BB962C8B-B14F-4D97-AF65-F5344CB8AC3E}">
        <p14:creationId xmlns:p14="http://schemas.microsoft.com/office/powerpoint/2010/main" val="339535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6314-51DF-435B-925C-96EB810762F5}"/>
              </a:ext>
            </a:extLst>
          </p:cNvPr>
          <p:cNvSpPr>
            <a:spLocks noGrp="1"/>
          </p:cNvSpPr>
          <p:nvPr>
            <p:ph type="title"/>
          </p:nvPr>
        </p:nvSpPr>
        <p:spPr/>
        <p:txBody>
          <a:bodyPr/>
          <a:lstStyle/>
          <a:p>
            <a:r>
              <a:rPr lang="en-US" dirty="0"/>
              <a:t>Stateless Applications</a:t>
            </a:r>
          </a:p>
        </p:txBody>
      </p:sp>
      <p:sp>
        <p:nvSpPr>
          <p:cNvPr id="4" name="Content Placeholder 2">
            <a:extLst>
              <a:ext uri="{FF2B5EF4-FFF2-40B4-BE49-F238E27FC236}">
                <a16:creationId xmlns:a16="http://schemas.microsoft.com/office/drawing/2014/main" id="{B7870508-912F-496A-B9D4-90FED7A025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When designing web applications, split your business processes into Partitioning Workloads</a:t>
            </a:r>
          </a:p>
          <a:p>
            <a:pPr lvl="0"/>
            <a:r>
              <a:rPr lang="en-US" b="0" kern="0" dirty="0">
                <a:solidFill>
                  <a:srgbClr val="000000"/>
                </a:solidFill>
              </a:rPr>
              <a:t>Partitioning Workloads:</a:t>
            </a:r>
          </a:p>
          <a:p>
            <a:pPr lvl="1"/>
            <a:r>
              <a:rPr lang="en-US" b="0" kern="0" dirty="0">
                <a:solidFill>
                  <a:srgbClr val="000000"/>
                </a:solidFill>
              </a:rPr>
              <a:t>Can be handled in modular websites, cloud services, or virtual machines</a:t>
            </a:r>
          </a:p>
          <a:p>
            <a:pPr lvl="1"/>
            <a:r>
              <a:rPr lang="en-US" b="0" kern="0" dirty="0">
                <a:solidFill>
                  <a:srgbClr val="000000"/>
                </a:solidFill>
              </a:rPr>
              <a:t>Provides the ability to scale the different components of your application in isolation</a:t>
            </a:r>
          </a:p>
        </p:txBody>
      </p:sp>
    </p:spTree>
    <p:extLst>
      <p:ext uri="{BB962C8B-B14F-4D97-AF65-F5344CB8AC3E}">
        <p14:creationId xmlns:p14="http://schemas.microsoft.com/office/powerpoint/2010/main" val="24743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2df5e0a-d099-4781-b060-3780dffdb8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652F-E406-4FC4-A2D2-E6E1DF6504BE}"/>
              </a:ext>
            </a:extLst>
          </p:cNvPr>
          <p:cNvSpPr>
            <a:spLocks noGrp="1"/>
          </p:cNvSpPr>
          <p:nvPr>
            <p:ph type="title"/>
          </p:nvPr>
        </p:nvSpPr>
        <p:spPr/>
        <p:txBody>
          <a:bodyPr/>
          <a:lstStyle/>
          <a:p>
            <a:r>
              <a:rPr lang="en-US" dirty="0"/>
              <a:t>Partitioning Workloads</a:t>
            </a:r>
          </a:p>
        </p:txBody>
      </p:sp>
      <p:sp>
        <p:nvSpPr>
          <p:cNvPr id="4" name="Content Placeholder 2">
            <a:extLst>
              <a:ext uri="{FF2B5EF4-FFF2-40B4-BE49-F238E27FC236}">
                <a16:creationId xmlns:a16="http://schemas.microsoft.com/office/drawing/2014/main" id="{3277E0F8-2FEB-410F-9660-2D16F2BF272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Example Photo Sharing Application</a:t>
            </a:r>
          </a:p>
          <a:p>
            <a:pPr lvl="0"/>
            <a:endParaRPr lang="en-US" b="0" kern="0" dirty="0">
              <a:solidFill>
                <a:srgbClr val="000000"/>
              </a:solidFill>
            </a:endParaRPr>
          </a:p>
          <a:p>
            <a:pPr marL="0" lvl="0" indent="0">
              <a:buNone/>
            </a:pPr>
            <a:endParaRPr lang="en-US" b="0" kern="0" dirty="0">
              <a:solidFill>
                <a:srgbClr val="000000"/>
              </a:solidFill>
            </a:endParaRPr>
          </a:p>
        </p:txBody>
      </p:sp>
      <p:graphicFrame>
        <p:nvGraphicFramePr>
          <p:cNvPr id="5" name="Diagram 4" descr="N-tier architecture for photo sharing application">
            <a:extLst>
              <a:ext uri="{FF2B5EF4-FFF2-40B4-BE49-F238E27FC236}">
                <a16:creationId xmlns:a16="http://schemas.microsoft.com/office/drawing/2014/main" id="{91884BFD-4FFB-4CD9-9E3C-EB4675E56656}"/>
              </a:ext>
            </a:extLst>
          </p:cNvPr>
          <p:cNvGraphicFramePr/>
          <p:nvPr>
            <p:extLst>
              <p:ext uri="{D42A27DB-BD31-4B8C-83A1-F6EECF244321}">
                <p14:modId xmlns:p14="http://schemas.microsoft.com/office/powerpoint/2010/main" val="1588106043"/>
              </p:ext>
            </p:extLst>
          </p:nvPr>
        </p:nvGraphicFramePr>
        <p:xfrm>
          <a:off x="1524000" y="193257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022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37ee59c-c848-401c-97ad-6ad7abf9ce2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A54E-235D-4B3D-A888-09CBA171EBB0}"/>
              </a:ext>
            </a:extLst>
          </p:cNvPr>
          <p:cNvSpPr>
            <a:spLocks noGrp="1"/>
          </p:cNvSpPr>
          <p:nvPr>
            <p:ph type="title"/>
          </p:nvPr>
        </p:nvSpPr>
        <p:spPr/>
        <p:txBody>
          <a:bodyPr/>
          <a:lstStyle/>
          <a:p>
            <a:r>
              <a:rPr lang="en-US" dirty="0"/>
              <a:t>Partitioning Workloads</a:t>
            </a:r>
          </a:p>
        </p:txBody>
      </p:sp>
      <p:sp>
        <p:nvSpPr>
          <p:cNvPr id="4" name="Content Placeholder 2">
            <a:extLst>
              <a:ext uri="{FF2B5EF4-FFF2-40B4-BE49-F238E27FC236}">
                <a16:creationId xmlns:a16="http://schemas.microsoft.com/office/drawing/2014/main" id="{3A9FE8F1-1C7D-4922-B869-C2403D0FD21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Example Photo Sharing Application</a:t>
            </a:r>
          </a:p>
          <a:p>
            <a:pPr lvl="1"/>
            <a:r>
              <a:rPr lang="en-US" b="0" kern="0" dirty="0"/>
              <a:t>The Web Front-End shows thumbnails of images users have uploaded today</a:t>
            </a:r>
          </a:p>
          <a:p>
            <a:pPr lvl="1"/>
            <a:r>
              <a:rPr lang="en-US" b="0" kern="0" dirty="0"/>
              <a:t>The application code takes an image that a user uploads, processes it into a thumbnail and then stores the thumbnail</a:t>
            </a:r>
          </a:p>
          <a:p>
            <a:pPr lvl="1"/>
            <a:r>
              <a:rPr lang="en-US" b="0" kern="0" dirty="0"/>
              <a:t>The SignalR hub notifies the client web browser that the image is finished processing</a:t>
            </a:r>
          </a:p>
        </p:txBody>
      </p:sp>
    </p:spTree>
    <p:extLst>
      <p:ext uri="{BB962C8B-B14F-4D97-AF65-F5344CB8AC3E}">
        <p14:creationId xmlns:p14="http://schemas.microsoft.com/office/powerpoint/2010/main" val="360962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e380aee7-0656-4ead-b93f-343d09165f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64CD-31AC-4AB9-933D-2C86BCAAB005}"/>
              </a:ext>
            </a:extLst>
          </p:cNvPr>
          <p:cNvSpPr>
            <a:spLocks noGrp="1"/>
          </p:cNvSpPr>
          <p:nvPr>
            <p:ph type="title"/>
          </p:nvPr>
        </p:nvSpPr>
        <p:spPr/>
        <p:txBody>
          <a:bodyPr/>
          <a:lstStyle/>
          <a:p>
            <a:r>
              <a:rPr lang="en-US" dirty="0"/>
              <a:t>Partitioning Workloads</a:t>
            </a:r>
          </a:p>
        </p:txBody>
      </p:sp>
      <p:sp>
        <p:nvSpPr>
          <p:cNvPr id="4" name="Content Placeholder 2">
            <a:extLst>
              <a:ext uri="{FF2B5EF4-FFF2-40B4-BE49-F238E27FC236}">
                <a16:creationId xmlns:a16="http://schemas.microsoft.com/office/drawing/2014/main" id="{622AD893-EBB7-4F5E-95C5-BD1835EF322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Example Photo Sharing Application</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Each component of the application can be scaled in isolation to meet its specific demand</a:t>
            </a:r>
          </a:p>
        </p:txBody>
      </p:sp>
      <p:graphicFrame>
        <p:nvGraphicFramePr>
          <p:cNvPr id="5" name="Diagram 4" descr="Using a combination of a VM, Storage account, web app and background worker to host a photo sharing application">
            <a:extLst>
              <a:ext uri="{FF2B5EF4-FFF2-40B4-BE49-F238E27FC236}">
                <a16:creationId xmlns:a16="http://schemas.microsoft.com/office/drawing/2014/main" id="{D7BB6223-D449-4065-88BB-73AC4DAE499A}"/>
              </a:ext>
            </a:extLst>
          </p:cNvPr>
          <p:cNvGraphicFramePr/>
          <p:nvPr>
            <p:extLst>
              <p:ext uri="{D42A27DB-BD31-4B8C-83A1-F6EECF244321}">
                <p14:modId xmlns:p14="http://schemas.microsoft.com/office/powerpoint/2010/main" val="327231653"/>
              </p:ext>
            </p:extLst>
          </p:nvPr>
        </p:nvGraphicFramePr>
        <p:xfrm>
          <a:off x="535975" y="1841863"/>
          <a:ext cx="8072051" cy="2873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9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2efc24a-7159-4d38-85bf-c483994cb6d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1D8D-7245-44A4-9836-874239035408}"/>
              </a:ext>
            </a:extLst>
          </p:cNvPr>
          <p:cNvSpPr>
            <a:spLocks noGrp="1"/>
          </p:cNvSpPr>
          <p:nvPr>
            <p:ph type="title"/>
          </p:nvPr>
        </p:nvSpPr>
        <p:spPr/>
        <p:txBody>
          <a:bodyPr/>
          <a:lstStyle/>
          <a:p>
            <a:r>
              <a:rPr lang="en-US" dirty="0"/>
              <a:t>The Valet Key Pattern</a:t>
            </a:r>
          </a:p>
        </p:txBody>
      </p:sp>
      <p:sp>
        <p:nvSpPr>
          <p:cNvPr id="4" name="Content Placeholder 2">
            <a:extLst>
              <a:ext uri="{FF2B5EF4-FFF2-40B4-BE49-F238E27FC236}">
                <a16:creationId xmlns:a16="http://schemas.microsoft.com/office/drawing/2014/main" id="{F480C838-AD8D-4EFB-8562-4D5FE38AB93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If your application access a resource on behalf of your clients, your servers take on additional load</a:t>
            </a:r>
          </a:p>
          <a:p>
            <a:pPr lvl="0"/>
            <a:r>
              <a:rPr lang="en-US" b="0" kern="0" dirty="0">
                <a:solidFill>
                  <a:srgbClr val="000000"/>
                </a:solidFill>
              </a:rPr>
              <a:t>You do not want to make your resources publicly available so you are typically forced to have your application validate a client</a:t>
            </a:r>
          </a:p>
          <a:p>
            <a:pPr lvl="0"/>
            <a:r>
              <a:rPr lang="en-US" b="0" kern="0" dirty="0">
                <a:solidFill>
                  <a:srgbClr val="000000"/>
                </a:solidFill>
              </a:rPr>
              <a:t>The Valet</a:t>
            </a:r>
            <a:r>
              <a:rPr lang="en-US" kern="0" dirty="0">
                <a:solidFill>
                  <a:srgbClr val="000000"/>
                </a:solidFill>
              </a:rPr>
              <a:t> </a:t>
            </a:r>
            <a:r>
              <a:rPr lang="en-US" b="0" kern="0" dirty="0">
                <a:solidFill>
                  <a:srgbClr val="000000"/>
                </a:solidFill>
              </a:rPr>
              <a:t>Key pattern dictates that your application simply validates the client and then returns a token to the client. The client can then retrieves the resource directly using its own hardware and bandwidth</a:t>
            </a:r>
          </a:p>
        </p:txBody>
      </p:sp>
    </p:spTree>
    <p:extLst>
      <p:ext uri="{BB962C8B-B14F-4D97-AF65-F5344CB8AC3E}">
        <p14:creationId xmlns:p14="http://schemas.microsoft.com/office/powerpoint/2010/main" val="422264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cb58da4-6841-41d1-97bf-f4f0c529399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7415-C228-4D2B-8BAE-25AD2492F00E}"/>
              </a:ext>
            </a:extLst>
          </p:cNvPr>
          <p:cNvSpPr>
            <a:spLocks noGrp="1"/>
          </p:cNvSpPr>
          <p:nvPr>
            <p:ph type="title"/>
          </p:nvPr>
        </p:nvSpPr>
        <p:spPr/>
        <p:txBody>
          <a:bodyPr/>
          <a:lstStyle/>
          <a:p>
            <a:r>
              <a:rPr lang="en-US" dirty="0"/>
              <a:t>The Valet Key Pattern</a:t>
            </a:r>
          </a:p>
        </p:txBody>
      </p:sp>
      <p:sp>
        <p:nvSpPr>
          <p:cNvPr id="4" name="Content Placeholder 2">
            <a:extLst>
              <a:ext uri="{FF2B5EF4-FFF2-40B4-BE49-F238E27FC236}">
                <a16:creationId xmlns:a16="http://schemas.microsoft.com/office/drawing/2014/main" id="{C68970B1-1A34-413D-8082-BCEA5B34F60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b="0" kern="0" dirty="0">
              <a:solidFill>
                <a:srgbClr val="000000"/>
              </a:solidFill>
            </a:endParaRPr>
          </a:p>
          <a:p>
            <a:pPr marL="0" lvl="0" indent="0">
              <a:buNone/>
            </a:pPr>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1"/>
            <a:r>
              <a:rPr lang="en-US" b="0" kern="0" dirty="0">
                <a:solidFill>
                  <a:srgbClr val="000000"/>
                </a:solidFill>
              </a:rPr>
              <a:t>The client requests a resource from your application</a:t>
            </a:r>
          </a:p>
          <a:p>
            <a:pPr lvl="1"/>
            <a:r>
              <a:rPr lang="en-US" b="0" kern="0" dirty="0">
                <a:solidFill>
                  <a:srgbClr val="000000"/>
                </a:solidFill>
              </a:rPr>
              <a:t>Your application validates the client and then returns an access token</a:t>
            </a:r>
          </a:p>
          <a:p>
            <a:pPr lvl="1"/>
            <a:r>
              <a:rPr lang="en-US" b="0" kern="0" dirty="0">
                <a:solidFill>
                  <a:srgbClr val="000000"/>
                </a:solidFill>
              </a:rPr>
              <a:t>The client then directly accesses the resource by using the provided token</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1"/>
            <a:endParaRPr lang="en-US" b="0" kern="0" dirty="0">
              <a:solidFill>
                <a:srgbClr val="000000"/>
              </a:solidFill>
            </a:endParaRPr>
          </a:p>
        </p:txBody>
      </p:sp>
      <p:pic>
        <p:nvPicPr>
          <p:cNvPr id="5" name="Picture 4" descr="• The client requests a resource from your application.&#10;• Your application validates the client and then returns an access token&#10;• The client then directly accesses the resource by using the provided token.">
            <a:extLst>
              <a:ext uri="{FF2B5EF4-FFF2-40B4-BE49-F238E27FC236}">
                <a16:creationId xmlns:a16="http://schemas.microsoft.com/office/drawing/2014/main" id="{832307A9-E786-4F38-A794-2D518ABCE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666" y="1021215"/>
            <a:ext cx="5867400" cy="3009900"/>
          </a:xfrm>
          <a:prstGeom prst="rect">
            <a:avLst/>
          </a:prstGeom>
        </p:spPr>
      </p:pic>
    </p:spTree>
    <p:extLst>
      <p:ext uri="{BB962C8B-B14F-4D97-AF65-F5344CB8AC3E}">
        <p14:creationId xmlns:p14="http://schemas.microsoft.com/office/powerpoint/2010/main" val="38589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14c4371-7d92-4484-9dbc-e0754faf341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BF8C-45AB-411A-B308-A3FA26AEE6CB}"/>
              </a:ext>
            </a:extLst>
          </p:cNvPr>
          <p:cNvSpPr>
            <a:spLocks noGrp="1"/>
          </p:cNvSpPr>
          <p:nvPr>
            <p:ph type="title"/>
          </p:nvPr>
        </p:nvSpPr>
        <p:spPr/>
        <p:txBody>
          <a:bodyPr/>
          <a:lstStyle/>
          <a:p>
            <a:r>
              <a:rPr lang="en-US" dirty="0"/>
              <a:t>CQRS Pattern</a:t>
            </a:r>
          </a:p>
        </p:txBody>
      </p:sp>
      <p:sp>
        <p:nvSpPr>
          <p:cNvPr id="4" name="Content Placeholder 2">
            <a:extLst>
              <a:ext uri="{FF2B5EF4-FFF2-40B4-BE49-F238E27FC236}">
                <a16:creationId xmlns:a16="http://schemas.microsoft.com/office/drawing/2014/main" id="{882BEC28-7827-4AA1-8B73-665A47C4250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Problem</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lvl="0"/>
            <a:r>
              <a:rPr lang="en-US" b="0" kern="0" dirty="0">
                <a:solidFill>
                  <a:srgbClr val="000000"/>
                </a:solidFill>
              </a:rPr>
              <a:t>Potential mismatch between read and write</a:t>
            </a:r>
          </a:p>
          <a:p>
            <a:pPr lvl="0"/>
            <a:r>
              <a:rPr lang="en-US" b="0" kern="0" dirty="0">
                <a:solidFill>
                  <a:srgbClr val="000000"/>
                </a:solidFill>
              </a:rPr>
              <a:t>Data Access layer contains largest amount of requests (for database, identity and security)</a:t>
            </a:r>
          </a:p>
          <a:p>
            <a:pPr marL="0" lvl="0" indent="0">
              <a:buNone/>
            </a:pPr>
            <a:endParaRPr lang="en-US" b="0" kern="0" dirty="0">
              <a:solidFill>
                <a:srgbClr val="000000"/>
              </a:solidFill>
            </a:endParaRPr>
          </a:p>
        </p:txBody>
      </p:sp>
      <p:pic>
        <p:nvPicPr>
          <p:cNvPr id="5" name="Picture 2" descr="A traditional CRUD architecture">
            <a:extLst>
              <a:ext uri="{FF2B5EF4-FFF2-40B4-BE49-F238E27FC236}">
                <a16:creationId xmlns:a16="http://schemas.microsoft.com/office/drawing/2014/main" id="{575AC349-7A48-4266-847F-075489239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985" y="1689893"/>
            <a:ext cx="4626030" cy="265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48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fbb5fa0-00cf-49c9-8176-12698a70e69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4B78-C421-4996-8110-E79D7A9EDAF4}"/>
              </a:ext>
            </a:extLst>
          </p:cNvPr>
          <p:cNvSpPr>
            <a:spLocks noGrp="1"/>
          </p:cNvSpPr>
          <p:nvPr>
            <p:ph type="title"/>
          </p:nvPr>
        </p:nvSpPr>
        <p:spPr/>
        <p:txBody>
          <a:bodyPr/>
          <a:lstStyle/>
          <a:p>
            <a:r>
              <a:rPr lang="en-US" dirty="0"/>
              <a:t>CQRS Pattern</a:t>
            </a:r>
          </a:p>
        </p:txBody>
      </p:sp>
      <p:sp>
        <p:nvSpPr>
          <p:cNvPr id="4" name="Content Placeholder 2">
            <a:extLst>
              <a:ext uri="{FF2B5EF4-FFF2-40B4-BE49-F238E27FC236}">
                <a16:creationId xmlns:a16="http://schemas.microsoft.com/office/drawing/2014/main" id="{607D8E66-9705-472A-84DF-F3F241A0B2F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Solves problem by separating read and write models</a:t>
            </a:r>
          </a:p>
          <a:p>
            <a:pPr lvl="1"/>
            <a:r>
              <a:rPr lang="en-US" sz="2000" b="0" kern="0" dirty="0">
                <a:solidFill>
                  <a:srgbClr val="000000"/>
                </a:solidFill>
              </a:rPr>
              <a:t>Each model can be managed in isolation</a:t>
            </a:r>
          </a:p>
          <a:p>
            <a:pPr lvl="1"/>
            <a:r>
              <a:rPr lang="en-US" sz="2000" b="0" kern="0" dirty="0">
                <a:solidFill>
                  <a:srgbClr val="000000"/>
                </a:solidFill>
              </a:rPr>
              <a:t>Models can be deployed to separate compute instances</a:t>
            </a:r>
          </a:p>
          <a:p>
            <a:pPr lvl="2"/>
            <a:r>
              <a:rPr lang="en-US" sz="1800" b="0" kern="0" dirty="0">
                <a:solidFill>
                  <a:srgbClr val="000000"/>
                </a:solidFill>
              </a:rPr>
              <a:t>Example: A write-heavy workload will need more write instances</a:t>
            </a:r>
          </a:p>
        </p:txBody>
      </p:sp>
      <p:pic>
        <p:nvPicPr>
          <p:cNvPr id="5" name="Picture 2" descr="A basic CQRS architecture">
            <a:extLst>
              <a:ext uri="{FF2B5EF4-FFF2-40B4-BE49-F238E27FC236}">
                <a16:creationId xmlns:a16="http://schemas.microsoft.com/office/drawing/2014/main" id="{6082821D-2743-43D8-A464-B31078731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256" y="3410277"/>
            <a:ext cx="5973489" cy="320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55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e37f94a-0c40-426d-83a5-46fa88b8e7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1125-0CAD-4853-94C7-52D1B31E4B6B}"/>
              </a:ext>
            </a:extLst>
          </p:cNvPr>
          <p:cNvSpPr>
            <a:spLocks noGrp="1"/>
          </p:cNvSpPr>
          <p:nvPr>
            <p:ph type="title"/>
          </p:nvPr>
        </p:nvSpPr>
        <p:spPr/>
        <p:txBody>
          <a:bodyPr/>
          <a:lstStyle/>
          <a:p>
            <a:r>
              <a:rPr lang="en-US" dirty="0"/>
              <a:t>Throttling Pattern</a:t>
            </a:r>
          </a:p>
        </p:txBody>
      </p:sp>
      <p:sp>
        <p:nvSpPr>
          <p:cNvPr id="4" name="Content Placeholder 2">
            <a:extLst>
              <a:ext uri="{FF2B5EF4-FFF2-40B4-BE49-F238E27FC236}">
                <a16:creationId xmlns:a16="http://schemas.microsoft.com/office/drawing/2014/main" id="{4BCAD028-356C-4E5B-BBC1-31A605ABDDA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Problem:</a:t>
            </a:r>
          </a:p>
          <a:p>
            <a:pPr lvl="1"/>
            <a:r>
              <a:rPr lang="en-US" b="0" kern="0" dirty="0">
                <a:solidFill>
                  <a:srgbClr val="000000"/>
                </a:solidFill>
              </a:rPr>
              <a:t>Load on a cloud application varies:</a:t>
            </a:r>
          </a:p>
          <a:p>
            <a:pPr lvl="2"/>
            <a:r>
              <a:rPr lang="en-US" b="0" kern="0" dirty="0">
                <a:solidFill>
                  <a:srgbClr val="000000"/>
                </a:solidFill>
              </a:rPr>
              <a:t>By Time</a:t>
            </a:r>
          </a:p>
          <a:p>
            <a:pPr lvl="2"/>
            <a:r>
              <a:rPr lang="en-US" b="0" kern="0" dirty="0">
                <a:solidFill>
                  <a:srgbClr val="000000"/>
                </a:solidFill>
              </a:rPr>
              <a:t>By Quantity of Users</a:t>
            </a:r>
          </a:p>
          <a:p>
            <a:pPr lvl="2"/>
            <a:r>
              <a:rPr lang="en-US" b="0" kern="0" dirty="0">
                <a:solidFill>
                  <a:srgbClr val="000000"/>
                </a:solidFill>
              </a:rPr>
              <a:t>By Specific User Activities</a:t>
            </a:r>
          </a:p>
          <a:p>
            <a:pPr lvl="2"/>
            <a:r>
              <a:rPr lang="en-US" b="0" kern="0" dirty="0">
                <a:solidFill>
                  <a:srgbClr val="000000"/>
                </a:solidFill>
              </a:rPr>
              <a:t>By Performance of Actual Underlying Hardware</a:t>
            </a:r>
          </a:p>
          <a:p>
            <a:pPr lvl="1"/>
            <a:r>
              <a:rPr lang="en-US" b="0" kern="0" dirty="0">
                <a:solidFill>
                  <a:srgbClr val="000000"/>
                </a:solidFill>
              </a:rPr>
              <a:t>Handling load correctly for one user/client may “starve” other clients of resources</a:t>
            </a:r>
          </a:p>
          <a:p>
            <a:pPr lvl="1"/>
            <a:r>
              <a:rPr lang="en-US" b="0" kern="0" dirty="0">
                <a:solidFill>
                  <a:srgbClr val="000000"/>
                </a:solidFill>
              </a:rPr>
              <a:t>Solutions must be able to handle sudden bursts of usage</a:t>
            </a:r>
          </a:p>
        </p:txBody>
      </p:sp>
    </p:spTree>
    <p:extLst>
      <p:ext uri="{BB962C8B-B14F-4D97-AF65-F5344CB8AC3E}">
        <p14:creationId xmlns:p14="http://schemas.microsoft.com/office/powerpoint/2010/main" val="277264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4F69-CF54-456C-9053-300D794C2A8D}"/>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5D6DB16-29E6-48A6-B238-CFE00C217FAF}"/>
              </a:ext>
            </a:extLst>
          </p:cNvPr>
          <p:cNvSpPr>
            <a:spLocks noGrp="1"/>
          </p:cNvSpPr>
          <p:nvPr>
            <p:ph type="body" idx="1"/>
          </p:nvPr>
        </p:nvSpPr>
        <p:spPr/>
        <p:txBody>
          <a:bodyPr/>
          <a:lstStyle/>
          <a:p>
            <a:r>
              <a:rPr lang="en-US" dirty="0"/>
              <a:t>Design Pattern Resources
Performance Patterns
Resiliency Patterns
Scalability Patterns
Data Patterns</a:t>
            </a:r>
          </a:p>
        </p:txBody>
      </p:sp>
    </p:spTree>
    <p:extLst>
      <p:ext uri="{BB962C8B-B14F-4D97-AF65-F5344CB8AC3E}">
        <p14:creationId xmlns:p14="http://schemas.microsoft.com/office/powerpoint/2010/main" val="3326433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1150c3d-0d71-4871-be9d-b29ce5621d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4A72-DF0E-46DA-920D-450D2BB0A8C7}"/>
              </a:ext>
            </a:extLst>
          </p:cNvPr>
          <p:cNvSpPr>
            <a:spLocks noGrp="1"/>
          </p:cNvSpPr>
          <p:nvPr>
            <p:ph type="title"/>
          </p:nvPr>
        </p:nvSpPr>
        <p:spPr/>
        <p:txBody>
          <a:bodyPr/>
          <a:lstStyle/>
          <a:p>
            <a:r>
              <a:rPr lang="en-US" dirty="0"/>
              <a:t>Throttling Pattern</a:t>
            </a:r>
          </a:p>
        </p:txBody>
      </p:sp>
      <p:sp>
        <p:nvSpPr>
          <p:cNvPr id="4" name="Content Placeholder 2">
            <a:extLst>
              <a:ext uri="{FF2B5EF4-FFF2-40B4-BE49-F238E27FC236}">
                <a16:creationId xmlns:a16="http://schemas.microsoft.com/office/drawing/2014/main" id="{546B454C-A8AC-42ED-B72D-6420A005A2E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Solves problem by creating a “ceiling” on usage</a:t>
            </a:r>
          </a:p>
        </p:txBody>
      </p:sp>
      <p:pic>
        <p:nvPicPr>
          <p:cNvPr id="5" name="Picture 2" descr="Figure 3 - Implementing throttling in a multi-tenant application">
            <a:extLst>
              <a:ext uri="{FF2B5EF4-FFF2-40B4-BE49-F238E27FC236}">
                <a16:creationId xmlns:a16="http://schemas.microsoft.com/office/drawing/2014/main" id="{4DF6EA5C-1DE4-405D-95CB-A922D3736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278" y="1719427"/>
            <a:ext cx="5972175"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809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936e87c8-caa7-46ef-826d-84898d27265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B3B1-3DA7-46D8-9906-52CB194049DD}"/>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0B221384-3CFD-4C5A-BA2E-0F941E9BE208}"/>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Which Azure services implement SAS token features that you can use in the Valet Key pattern?</a:t>
            </a:r>
          </a:p>
        </p:txBody>
      </p:sp>
      <p:pic>
        <p:nvPicPr>
          <p:cNvPr id="5" name="Picture 4">
            <a:extLst>
              <a:ext uri="{FF2B5EF4-FFF2-40B4-BE49-F238E27FC236}">
                <a16:creationId xmlns:a16="http://schemas.microsoft.com/office/drawing/2014/main" id="{605016EB-584D-43EC-83B6-FBBF2053D3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58952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6160850-e6a3-4f6a-aca2-93c3469e54b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92D2-1797-4CD4-9391-0227ADFB52DA}"/>
              </a:ext>
            </a:extLst>
          </p:cNvPr>
          <p:cNvSpPr>
            <a:spLocks noGrp="1"/>
          </p:cNvSpPr>
          <p:nvPr>
            <p:ph type="title"/>
          </p:nvPr>
        </p:nvSpPr>
        <p:spPr/>
        <p:txBody>
          <a:bodyPr/>
          <a:lstStyle/>
          <a:p>
            <a:r>
              <a:rPr lang="en-US" dirty="0"/>
              <a:t>Lesson 3: Resiliency Patterns</a:t>
            </a:r>
          </a:p>
        </p:txBody>
      </p:sp>
      <p:sp>
        <p:nvSpPr>
          <p:cNvPr id="3" name="Text Placeholder 2">
            <a:extLst>
              <a:ext uri="{FF2B5EF4-FFF2-40B4-BE49-F238E27FC236}">
                <a16:creationId xmlns:a16="http://schemas.microsoft.com/office/drawing/2014/main" id="{558DACFB-7FF8-4F89-9FDF-856E3C5BFA2D}"/>
              </a:ext>
            </a:extLst>
          </p:cNvPr>
          <p:cNvSpPr>
            <a:spLocks noGrp="1"/>
          </p:cNvSpPr>
          <p:nvPr>
            <p:ph type="body" idx="1"/>
          </p:nvPr>
        </p:nvSpPr>
        <p:spPr/>
        <p:txBody>
          <a:bodyPr/>
          <a:lstStyle/>
          <a:p>
            <a:r>
              <a:rPr lang="en-US" dirty="0"/>
              <a:t>Transient Errors
The Retry Pattern
Queues</a:t>
            </a:r>
          </a:p>
        </p:txBody>
      </p:sp>
    </p:spTree>
    <p:extLst>
      <p:ext uri="{BB962C8B-B14F-4D97-AF65-F5344CB8AC3E}">
        <p14:creationId xmlns:p14="http://schemas.microsoft.com/office/powerpoint/2010/main" val="290147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e03c1748-679e-4ddf-b09f-d3aaad71c7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FF17-6956-403C-B271-56ED01C5F9B0}"/>
              </a:ext>
            </a:extLst>
          </p:cNvPr>
          <p:cNvSpPr>
            <a:spLocks noGrp="1"/>
          </p:cNvSpPr>
          <p:nvPr>
            <p:ph type="title"/>
          </p:nvPr>
        </p:nvSpPr>
        <p:spPr/>
        <p:txBody>
          <a:bodyPr/>
          <a:lstStyle/>
          <a:p>
            <a:r>
              <a:rPr lang="en-US" dirty="0"/>
              <a:t>Transient Errors</a:t>
            </a:r>
          </a:p>
        </p:txBody>
      </p:sp>
      <p:sp>
        <p:nvSpPr>
          <p:cNvPr id="4" name="Content Placeholder 2">
            <a:extLst>
              <a:ext uri="{FF2B5EF4-FFF2-40B4-BE49-F238E27FC236}">
                <a16:creationId xmlns:a16="http://schemas.microsoft.com/office/drawing/2014/main" id="{1DD7ECCC-C4ED-487E-9272-CFA6C5E7400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Transient faults can occur because of a temporary condition</a:t>
            </a:r>
          </a:p>
          <a:p>
            <a:pPr lvl="1"/>
            <a:r>
              <a:rPr lang="en-US" b="0" kern="0" dirty="0">
                <a:solidFill>
                  <a:srgbClr val="000000"/>
                </a:solidFill>
              </a:rPr>
              <a:t>Service is unavailable</a:t>
            </a:r>
          </a:p>
          <a:p>
            <a:pPr lvl="1"/>
            <a:r>
              <a:rPr lang="en-US" b="0" kern="0" dirty="0">
                <a:solidFill>
                  <a:srgbClr val="000000"/>
                </a:solidFill>
              </a:rPr>
              <a:t>Network connectivity issue</a:t>
            </a:r>
          </a:p>
          <a:p>
            <a:pPr lvl="1"/>
            <a:r>
              <a:rPr lang="en-US" b="0" kern="0" dirty="0">
                <a:solidFill>
                  <a:srgbClr val="000000"/>
                </a:solidFill>
              </a:rPr>
              <a:t>Service is under heavy load</a:t>
            </a:r>
          </a:p>
          <a:p>
            <a:pPr lvl="0"/>
            <a:r>
              <a:rPr lang="en-US" b="0" kern="0" dirty="0">
                <a:solidFill>
                  <a:srgbClr val="000000"/>
                </a:solidFill>
              </a:rPr>
              <a:t>Retrying your request can resolve temporary issues that normally would crash an application</a:t>
            </a:r>
          </a:p>
          <a:p>
            <a:pPr lvl="0"/>
            <a:r>
              <a:rPr lang="en-US" b="0" kern="0" dirty="0">
                <a:solidFill>
                  <a:srgbClr val="000000"/>
                </a:solidFill>
              </a:rPr>
              <a:t>You can retry using different strategies</a:t>
            </a:r>
          </a:p>
          <a:p>
            <a:pPr lvl="1"/>
            <a:r>
              <a:rPr lang="en-US" b="0" kern="0" dirty="0">
                <a:solidFill>
                  <a:srgbClr val="000000"/>
                </a:solidFill>
              </a:rPr>
              <a:t>Retry after a fixed time period</a:t>
            </a:r>
          </a:p>
          <a:p>
            <a:pPr lvl="1"/>
            <a:r>
              <a:rPr lang="en-US" b="0" kern="0" dirty="0">
                <a:solidFill>
                  <a:srgbClr val="000000"/>
                </a:solidFill>
              </a:rPr>
              <a:t>Exponentially wait longer to retry</a:t>
            </a:r>
          </a:p>
          <a:p>
            <a:pPr lvl="1"/>
            <a:r>
              <a:rPr lang="en-US" b="0" kern="0" dirty="0">
                <a:solidFill>
                  <a:srgbClr val="000000"/>
                </a:solidFill>
              </a:rPr>
              <a:t>Retry in timed increments</a:t>
            </a:r>
          </a:p>
        </p:txBody>
      </p:sp>
    </p:spTree>
    <p:extLst>
      <p:ext uri="{BB962C8B-B14F-4D97-AF65-F5344CB8AC3E}">
        <p14:creationId xmlns:p14="http://schemas.microsoft.com/office/powerpoint/2010/main" val="200196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d337903-f4e3-4a8a-b7fe-00d74682f0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B207-F6B9-4B21-9669-9C6F2F5DA4B3}"/>
              </a:ext>
            </a:extLst>
          </p:cNvPr>
          <p:cNvSpPr>
            <a:spLocks noGrp="1"/>
          </p:cNvSpPr>
          <p:nvPr>
            <p:ph type="title"/>
          </p:nvPr>
        </p:nvSpPr>
        <p:spPr/>
        <p:txBody>
          <a:bodyPr/>
          <a:lstStyle/>
          <a:p>
            <a:r>
              <a:rPr lang="en-US" dirty="0"/>
              <a:t>Transient Fault Handling</a:t>
            </a:r>
          </a:p>
        </p:txBody>
      </p:sp>
      <p:sp>
        <p:nvSpPr>
          <p:cNvPr id="4" name="Content Placeholder 2">
            <a:extLst>
              <a:ext uri="{FF2B5EF4-FFF2-40B4-BE49-F238E27FC236}">
                <a16:creationId xmlns:a16="http://schemas.microsoft.com/office/drawing/2014/main" id="{DA5B7DAB-46E0-4775-A5F8-24B1C98DDE7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Transient Fault Handling application block is a part of the Enterprise Library</a:t>
            </a:r>
          </a:p>
          <a:p>
            <a:pPr lvl="0"/>
            <a:r>
              <a:rPr lang="en-US" b="0" kern="0" dirty="0">
                <a:solidFill>
                  <a:srgbClr val="000000"/>
                </a:solidFill>
              </a:rPr>
              <a:t>The Enterprise library contains a lot of code that is necessary to implement the pattern and the retry strategies</a:t>
            </a:r>
          </a:p>
          <a:p>
            <a:pPr lvl="0"/>
            <a:r>
              <a:rPr lang="en-US" b="0" kern="0" dirty="0">
                <a:solidFill>
                  <a:srgbClr val="000000"/>
                </a:solidFill>
              </a:rPr>
              <a:t>Retry strategies are prebuilt for common scenarios including accessing Azure services</a:t>
            </a:r>
          </a:p>
          <a:p>
            <a:pPr lvl="0"/>
            <a:r>
              <a:rPr lang="en-US" b="0" kern="0" dirty="0">
                <a:solidFill>
                  <a:srgbClr val="000000"/>
                </a:solidFill>
              </a:rPr>
              <a:t>You can build custom strategies and extend the library for the unique needs of your application</a:t>
            </a:r>
          </a:p>
        </p:txBody>
      </p:sp>
    </p:spTree>
    <p:extLst>
      <p:ext uri="{BB962C8B-B14F-4D97-AF65-F5344CB8AC3E}">
        <p14:creationId xmlns:p14="http://schemas.microsoft.com/office/powerpoint/2010/main" val="2615518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88f487f-b5ef-4b22-a755-16b1304e41c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E5D7-8745-47F9-82E8-B5FDE3F0B981}"/>
              </a:ext>
            </a:extLst>
          </p:cNvPr>
          <p:cNvSpPr>
            <a:spLocks noGrp="1"/>
          </p:cNvSpPr>
          <p:nvPr>
            <p:ph type="title"/>
          </p:nvPr>
        </p:nvSpPr>
        <p:spPr/>
        <p:txBody>
          <a:bodyPr/>
          <a:lstStyle/>
          <a:p>
            <a:r>
              <a:rPr lang="en-US" dirty="0"/>
              <a:t>Circuit Breaker Pattern</a:t>
            </a:r>
          </a:p>
        </p:txBody>
      </p:sp>
      <p:sp>
        <p:nvSpPr>
          <p:cNvPr id="4" name="Content Placeholder 2">
            <a:extLst>
              <a:ext uri="{FF2B5EF4-FFF2-40B4-BE49-F238E27FC236}">
                <a16:creationId xmlns:a16="http://schemas.microsoft.com/office/drawing/2014/main" id="{DFDE6160-50BB-44EE-A388-A04DA5C21B3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Prevents applications from repeatedly retrying an operation that will most like fail</a:t>
            </a:r>
          </a:p>
          <a:p>
            <a:pPr lvl="1"/>
            <a:r>
              <a:rPr lang="en-US" b="0" kern="0" dirty="0">
                <a:solidFill>
                  <a:srgbClr val="000000"/>
                </a:solidFill>
              </a:rPr>
              <a:t>Acts as a proxy between application and service</a:t>
            </a:r>
          </a:p>
          <a:p>
            <a:pPr lvl="1"/>
            <a:r>
              <a:rPr lang="en-US" b="0" kern="0" dirty="0">
                <a:solidFill>
                  <a:srgbClr val="000000"/>
                </a:solidFill>
              </a:rPr>
              <a:t>Prevents waste of CPU cycles on long-lasting faults</a:t>
            </a:r>
          </a:p>
        </p:txBody>
      </p:sp>
    </p:spTree>
    <p:extLst>
      <p:ext uri="{BB962C8B-B14F-4D97-AF65-F5344CB8AC3E}">
        <p14:creationId xmlns:p14="http://schemas.microsoft.com/office/powerpoint/2010/main" val="645899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ce93692f-6d11-431b-8017-20698c7c9cf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1BB0-A3A5-475E-AF88-A5FCF941DC64}"/>
              </a:ext>
            </a:extLst>
          </p:cNvPr>
          <p:cNvSpPr>
            <a:spLocks noGrp="1"/>
          </p:cNvSpPr>
          <p:nvPr>
            <p:ph type="title"/>
          </p:nvPr>
        </p:nvSpPr>
        <p:spPr/>
        <p:txBody>
          <a:bodyPr/>
          <a:lstStyle/>
          <a:p>
            <a:r>
              <a:rPr lang="en-US" dirty="0"/>
              <a:t>Circuit Breaker Pattern</a:t>
            </a:r>
          </a:p>
        </p:txBody>
      </p:sp>
      <p:pic>
        <p:nvPicPr>
          <p:cNvPr id="4" name="Picture 2" descr="Circuit Breaker states">
            <a:extLst>
              <a:ext uri="{FF2B5EF4-FFF2-40B4-BE49-F238E27FC236}">
                <a16:creationId xmlns:a16="http://schemas.microsoft.com/office/drawing/2014/main" id="{8A1AB245-B702-4A84-8F7F-05D7A1724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004" y="1277007"/>
            <a:ext cx="5907993" cy="489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576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a3d0198-0758-48bb-983b-3ca4c3b052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CC73-F433-4792-A374-F1778333E39A}"/>
              </a:ext>
            </a:extLst>
          </p:cNvPr>
          <p:cNvSpPr>
            <a:spLocks noGrp="1"/>
          </p:cNvSpPr>
          <p:nvPr>
            <p:ph type="title"/>
          </p:nvPr>
        </p:nvSpPr>
        <p:spPr/>
        <p:txBody>
          <a:bodyPr/>
          <a:lstStyle/>
          <a:p>
            <a:r>
              <a:rPr lang="en-US" dirty="0"/>
              <a:t>The Retry Pattern</a:t>
            </a:r>
          </a:p>
        </p:txBody>
      </p:sp>
      <p:sp>
        <p:nvSpPr>
          <p:cNvPr id="4" name="Content Placeholder 2">
            <a:extLst>
              <a:ext uri="{FF2B5EF4-FFF2-40B4-BE49-F238E27FC236}">
                <a16:creationId xmlns:a16="http://schemas.microsoft.com/office/drawing/2014/main" id="{AD129484-E02A-4F44-9B48-000C61589AA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Retry pattern is designed to handle temporary failures</a:t>
            </a:r>
          </a:p>
          <a:p>
            <a:pPr lvl="0"/>
            <a:r>
              <a:rPr lang="en-US" b="0" kern="0" dirty="0">
                <a:solidFill>
                  <a:srgbClr val="000000"/>
                </a:solidFill>
              </a:rPr>
              <a:t>Failures are assumed to be transient until they exceed the retry policy</a:t>
            </a:r>
          </a:p>
          <a:p>
            <a:pPr lvl="0"/>
            <a:r>
              <a:rPr lang="en-US" b="0" kern="0" dirty="0">
                <a:solidFill>
                  <a:srgbClr val="000000"/>
                </a:solidFill>
              </a:rPr>
              <a:t>The Transient Fault Handling Block is an example of a library that is designed to implement the Retry pattern (and more)</a:t>
            </a:r>
          </a:p>
          <a:p>
            <a:pPr lvl="0"/>
            <a:r>
              <a:rPr lang="en-US" b="0" kern="0" dirty="0">
                <a:solidFill>
                  <a:srgbClr val="000000"/>
                </a:solidFill>
              </a:rPr>
              <a:t>Entity Framework provides a built-in retry policy implementation</a:t>
            </a:r>
          </a:p>
          <a:p>
            <a:pPr lvl="1"/>
            <a:r>
              <a:rPr lang="en-US" b="0" kern="0" dirty="0">
                <a:solidFill>
                  <a:srgbClr val="000000"/>
                </a:solidFill>
              </a:rPr>
              <a:t>Implemented in version 6.0</a:t>
            </a:r>
          </a:p>
        </p:txBody>
      </p:sp>
    </p:spTree>
    <p:extLst>
      <p:ext uri="{BB962C8B-B14F-4D97-AF65-F5344CB8AC3E}">
        <p14:creationId xmlns:p14="http://schemas.microsoft.com/office/powerpoint/2010/main" val="1268776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13c7a16d-2f46-4870-a8eb-09b2c7a706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8A1-B4B6-4BE1-ABDD-C83E9983C41C}"/>
              </a:ext>
            </a:extLst>
          </p:cNvPr>
          <p:cNvSpPr>
            <a:spLocks noGrp="1"/>
          </p:cNvSpPr>
          <p:nvPr>
            <p:ph type="title"/>
          </p:nvPr>
        </p:nvSpPr>
        <p:spPr/>
        <p:txBody>
          <a:bodyPr/>
          <a:lstStyle/>
          <a:p>
            <a:r>
              <a:rPr lang="en-US" dirty="0"/>
              <a:t>The Retry Pattern</a:t>
            </a:r>
          </a:p>
        </p:txBody>
      </p:sp>
      <p:sp>
        <p:nvSpPr>
          <p:cNvPr id="4" name="Content Placeholder 2">
            <a:extLst>
              <a:ext uri="{FF2B5EF4-FFF2-40B4-BE49-F238E27FC236}">
                <a16:creationId xmlns:a16="http://schemas.microsoft.com/office/drawing/2014/main" id="{6804E02B-813E-48C6-AC42-6242C1A7A91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1"/>
            <a:r>
              <a:rPr lang="en-US" b="0" kern="0" dirty="0">
                <a:solidFill>
                  <a:srgbClr val="000000"/>
                </a:solidFill>
              </a:rPr>
              <a:t>The application sends a request to a hosted service</a:t>
            </a:r>
          </a:p>
          <a:p>
            <a:pPr lvl="1"/>
            <a:r>
              <a:rPr lang="en-US" b="0" kern="0" dirty="0">
                <a:solidFill>
                  <a:srgbClr val="000000"/>
                </a:solidFill>
              </a:rPr>
              <a:t>The hosted service responds with a HTTP 500 (Internal Server Error) code</a:t>
            </a:r>
          </a:p>
          <a:p>
            <a:pPr lvl="1"/>
            <a:r>
              <a:rPr lang="en-US" b="0" kern="0" dirty="0">
                <a:solidFill>
                  <a:srgbClr val="000000"/>
                </a:solidFill>
              </a:rPr>
              <a:t>The application retries until it exceeds the retry count for its policy or is met with an acceptable status code such as HTTP 200 (OK)</a:t>
            </a:r>
          </a:p>
        </p:txBody>
      </p:sp>
      <p:pic>
        <p:nvPicPr>
          <p:cNvPr id="5" name="Picture 4" descr="• The application sends a request to a hosted service.&#10;• The hosted service responds with a HTTP 500 (Internal Server Error) code.&#10;• The application retries until it exceeds the retry count for its policy or is met with an acceptable status code such as HTTP 200 (OK).">
            <a:extLst>
              <a:ext uri="{FF2B5EF4-FFF2-40B4-BE49-F238E27FC236}">
                <a16:creationId xmlns:a16="http://schemas.microsoft.com/office/drawing/2014/main" id="{8B5DF013-3D0F-468F-ADEF-E18F63E41A7E}"/>
              </a:ext>
            </a:extLst>
          </p:cNvPr>
          <p:cNvPicPr>
            <a:picLocks noChangeAspect="1"/>
          </p:cNvPicPr>
          <p:nvPr/>
        </p:nvPicPr>
        <p:blipFill rotWithShape="1">
          <a:blip r:embed="rId3">
            <a:extLst>
              <a:ext uri="{28A0092B-C50C-407E-A947-70E740481C1C}">
                <a14:useLocalDpi xmlns:a14="http://schemas.microsoft.com/office/drawing/2010/main" val="0"/>
              </a:ext>
            </a:extLst>
          </a:blip>
          <a:srcRect b="43352"/>
          <a:stretch/>
        </p:blipFill>
        <p:spPr>
          <a:xfrm>
            <a:off x="535323" y="1021215"/>
            <a:ext cx="7966086" cy="2679383"/>
          </a:xfrm>
          <a:prstGeom prst="rect">
            <a:avLst/>
          </a:prstGeom>
        </p:spPr>
      </p:pic>
    </p:spTree>
    <p:extLst>
      <p:ext uri="{BB962C8B-B14F-4D97-AF65-F5344CB8AC3E}">
        <p14:creationId xmlns:p14="http://schemas.microsoft.com/office/powerpoint/2010/main" val="3384520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e22cae0-abb1-4d79-873a-e557e55df7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6F98-1DF1-4655-9DA9-3B4C017D5709}"/>
              </a:ext>
            </a:extLst>
          </p:cNvPr>
          <p:cNvSpPr>
            <a:spLocks noGrp="1"/>
          </p:cNvSpPr>
          <p:nvPr>
            <p:ph type="title"/>
          </p:nvPr>
        </p:nvSpPr>
        <p:spPr/>
        <p:txBody>
          <a:bodyPr/>
          <a:lstStyle/>
          <a:p>
            <a:r>
              <a:rPr lang="en-US" dirty="0"/>
              <a:t>Queues</a:t>
            </a:r>
          </a:p>
        </p:txBody>
      </p:sp>
      <p:sp>
        <p:nvSpPr>
          <p:cNvPr id="4" name="Content Placeholder 2">
            <a:extLst>
              <a:ext uri="{FF2B5EF4-FFF2-40B4-BE49-F238E27FC236}">
                <a16:creationId xmlns:a16="http://schemas.microsoft.com/office/drawing/2014/main" id="{74D12558-C8AB-4061-95CB-F2B7C63990A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 modular web application can behave like a monolithic application if each component relies on a direct two-way communication with a persistent connection</a:t>
            </a:r>
          </a:p>
          <a:p>
            <a:pPr lvl="0"/>
            <a:r>
              <a:rPr lang="en-US" b="0" kern="0" dirty="0">
                <a:solidFill>
                  <a:srgbClr val="000000"/>
                </a:solidFill>
              </a:rPr>
              <a:t>Persistent queue messages allow your application to handle requests if one of your application components fail or is temporary unavailable</a:t>
            </a:r>
          </a:p>
          <a:p>
            <a:pPr lvl="0"/>
            <a:r>
              <a:rPr lang="en-US" b="0" kern="0" dirty="0">
                <a:solidFill>
                  <a:srgbClr val="000000"/>
                </a:solidFill>
              </a:rPr>
              <a:t>An external queue allows your application to audit requests or measure your load without adding any overhead to the code of your primary application</a:t>
            </a:r>
          </a:p>
        </p:txBody>
      </p:sp>
    </p:spTree>
    <p:extLst>
      <p:ext uri="{BB962C8B-B14F-4D97-AF65-F5344CB8AC3E}">
        <p14:creationId xmlns:p14="http://schemas.microsoft.com/office/powerpoint/2010/main" val="210856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7faae49f-9aaa-43b8-8823-8917594e1de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1527-669F-4335-A54C-BCD126869684}"/>
              </a:ext>
            </a:extLst>
          </p:cNvPr>
          <p:cNvSpPr>
            <a:spLocks noGrp="1"/>
          </p:cNvSpPr>
          <p:nvPr>
            <p:ph type="title"/>
          </p:nvPr>
        </p:nvSpPr>
        <p:spPr/>
        <p:txBody>
          <a:bodyPr/>
          <a:lstStyle/>
          <a:p>
            <a:r>
              <a:rPr lang="en-US" dirty="0"/>
              <a:t>Lesson 1: Design Pattern Resources</a:t>
            </a:r>
          </a:p>
        </p:txBody>
      </p:sp>
      <p:sp>
        <p:nvSpPr>
          <p:cNvPr id="3" name="Text Placeholder 2">
            <a:extLst>
              <a:ext uri="{FF2B5EF4-FFF2-40B4-BE49-F238E27FC236}">
                <a16:creationId xmlns:a16="http://schemas.microsoft.com/office/drawing/2014/main" id="{C8F1B92B-C385-4139-BD0F-1DC80ED966E3}"/>
              </a:ext>
            </a:extLst>
          </p:cNvPr>
          <p:cNvSpPr>
            <a:spLocks noGrp="1"/>
          </p:cNvSpPr>
          <p:nvPr>
            <p:ph type="body" idx="1"/>
          </p:nvPr>
        </p:nvSpPr>
        <p:spPr/>
        <p:txBody>
          <a:bodyPr/>
          <a:lstStyle/>
          <a:p>
            <a:r>
              <a:rPr lang="en-US" dirty="0"/>
              <a:t>Why Patterns?
Microsoft Patterns &amp; Practices
Azure Architecture Center</a:t>
            </a:r>
          </a:p>
        </p:txBody>
      </p:sp>
    </p:spTree>
    <p:extLst>
      <p:ext uri="{BB962C8B-B14F-4D97-AF65-F5344CB8AC3E}">
        <p14:creationId xmlns:p14="http://schemas.microsoft.com/office/powerpoint/2010/main" val="2792638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3bf4724d-aa93-4a87-94c6-8317c5dea69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5069-EC96-4247-995A-92245FA7C42C}"/>
              </a:ext>
            </a:extLst>
          </p:cNvPr>
          <p:cNvSpPr>
            <a:spLocks noGrp="1"/>
          </p:cNvSpPr>
          <p:nvPr>
            <p:ph type="title"/>
          </p:nvPr>
        </p:nvSpPr>
        <p:spPr/>
        <p:txBody>
          <a:bodyPr/>
          <a:lstStyle/>
          <a:p>
            <a:r>
              <a:rPr lang="en-US" dirty="0"/>
              <a:t>Queues</a:t>
            </a:r>
          </a:p>
        </p:txBody>
      </p:sp>
      <p:sp>
        <p:nvSpPr>
          <p:cNvPr id="4" name="Content Placeholder 2">
            <a:extLst>
              <a:ext uri="{FF2B5EF4-FFF2-40B4-BE49-F238E27FC236}">
                <a16:creationId xmlns:a16="http://schemas.microsoft.com/office/drawing/2014/main" id="{FB6D0257-D0F2-408F-A7FD-D2E084A7BEB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Queues can be used to communicate in a disconnected manner between the different components of your application</a:t>
            </a:r>
          </a:p>
          <a:p>
            <a:pPr lvl="1"/>
            <a:r>
              <a:rPr lang="en-US" b="0" kern="0" dirty="0">
                <a:solidFill>
                  <a:srgbClr val="000000"/>
                </a:solidFill>
              </a:rPr>
              <a:t>If an instance of your application module fails, another instance can process the queue messages</a:t>
            </a:r>
          </a:p>
          <a:p>
            <a:pPr lvl="1"/>
            <a:r>
              <a:rPr lang="en-US" b="0" kern="0" dirty="0">
                <a:solidFill>
                  <a:srgbClr val="000000"/>
                </a:solidFill>
              </a:rPr>
              <a:t>Messages that fail to be processed can either be reinserted into the queue or not marked as complete by the client module</a:t>
            </a:r>
          </a:p>
          <a:p>
            <a:pPr lvl="1"/>
            <a:r>
              <a:rPr lang="en-US" b="0" kern="0" dirty="0">
                <a:solidFill>
                  <a:srgbClr val="000000"/>
                </a:solidFill>
              </a:rPr>
              <a:t>Messages can be measured or audited in isolation from your application</a:t>
            </a:r>
          </a:p>
          <a:p>
            <a:pPr lvl="0"/>
            <a:r>
              <a:rPr lang="en-US" b="0" kern="0" dirty="0">
                <a:solidFill>
                  <a:srgbClr val="000000"/>
                </a:solidFill>
              </a:rPr>
              <a:t>Queues become very important when dealing with background processing (Worker roles and WebJobs)</a:t>
            </a:r>
          </a:p>
        </p:txBody>
      </p:sp>
    </p:spTree>
    <p:extLst>
      <p:ext uri="{BB962C8B-B14F-4D97-AF65-F5344CB8AC3E}">
        <p14:creationId xmlns:p14="http://schemas.microsoft.com/office/powerpoint/2010/main" val="250441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83bd57ed-00d6-4db2-8bff-284b36d54d3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082E-51D7-4EB5-8806-EE9A81BCBA9C}"/>
              </a:ext>
            </a:extLst>
          </p:cNvPr>
          <p:cNvSpPr>
            <a:spLocks noGrp="1"/>
          </p:cNvSpPr>
          <p:nvPr>
            <p:ph type="title"/>
          </p:nvPr>
        </p:nvSpPr>
        <p:spPr/>
        <p:txBody>
          <a:bodyPr/>
          <a:lstStyle/>
          <a:p>
            <a:r>
              <a:rPr lang="en-US" dirty="0"/>
              <a:t>Queue-Based Load Leveling Pattern</a:t>
            </a:r>
          </a:p>
        </p:txBody>
      </p:sp>
      <p:sp>
        <p:nvSpPr>
          <p:cNvPr id="4" name="Content Placeholder 2">
            <a:extLst>
              <a:ext uri="{FF2B5EF4-FFF2-40B4-BE49-F238E27FC236}">
                <a16:creationId xmlns:a16="http://schemas.microsoft.com/office/drawing/2014/main" id="{F09F61DA-7513-4CB5-869D-A9A076AC0C0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a:t>Use a queue to act as a “buffer” between requestor generators and request services</a:t>
            </a:r>
          </a:p>
          <a:p>
            <a:pPr marL="0" indent="0">
              <a:buFont typeface="Arial" pitchFamily="34" charset="0"/>
              <a:buNone/>
            </a:pPr>
            <a:endParaRPr lang="en-US" b="0" kern="0" dirty="0"/>
          </a:p>
          <a:p>
            <a:pPr marL="0" indent="0">
              <a:buFont typeface="Arial" pitchFamily="34" charset="0"/>
              <a:buNone/>
            </a:pPr>
            <a:endParaRPr lang="en-US" b="0" kern="0" dirty="0"/>
          </a:p>
          <a:p>
            <a:pPr marL="0" indent="0">
              <a:buFont typeface="Arial" pitchFamily="34" charset="0"/>
              <a:buNone/>
            </a:pPr>
            <a:endParaRPr lang="en-US" b="0" kern="0" dirty="0"/>
          </a:p>
          <a:p>
            <a:pPr marL="0" indent="0">
              <a:buFont typeface="Arial" pitchFamily="34" charset="0"/>
              <a:buNone/>
            </a:pPr>
            <a:endParaRPr lang="en-US" b="0" kern="0" dirty="0"/>
          </a:p>
          <a:p>
            <a:pPr marL="0" indent="0">
              <a:buFont typeface="Arial" pitchFamily="34" charset="0"/>
              <a:buNone/>
            </a:pPr>
            <a:endParaRPr lang="en-US" b="0" kern="0" dirty="0"/>
          </a:p>
          <a:p>
            <a:pPr marL="0" indent="0">
              <a:buFont typeface="Arial" pitchFamily="34" charset="0"/>
              <a:buNone/>
            </a:pPr>
            <a:endParaRPr lang="en-US" b="0" kern="0" dirty="0"/>
          </a:p>
          <a:p>
            <a:pPr marL="0" indent="0">
              <a:buFont typeface="Arial" pitchFamily="34" charset="0"/>
              <a:buNone/>
            </a:pPr>
            <a:r>
              <a:rPr lang="en-US" b="0" kern="0" dirty="0"/>
              <a:t>Queue decouples the tasks from the service</a:t>
            </a:r>
          </a:p>
          <a:p>
            <a:pPr lvl="1"/>
            <a:r>
              <a:rPr lang="en-US" b="0" kern="0" dirty="0"/>
              <a:t>Service can work at it’s own pace</a:t>
            </a:r>
          </a:p>
        </p:txBody>
      </p:sp>
      <p:pic>
        <p:nvPicPr>
          <p:cNvPr id="5" name="Picture 2" descr="Figure 1 - Using a queue to level the load on a service">
            <a:extLst>
              <a:ext uri="{FF2B5EF4-FFF2-40B4-BE49-F238E27FC236}">
                <a16:creationId xmlns:a16="http://schemas.microsoft.com/office/drawing/2014/main" id="{1F3A61BA-72B3-4246-820E-F47627BCC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8" y="2143125"/>
            <a:ext cx="72485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400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2a923cb9-b39a-45b1-aed7-69496bf73d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7B7F-EF1E-4AB7-B023-0AF8A981896E}"/>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6D16E36D-0405-4B11-AC7F-85A5A9C46D28}"/>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If you were to design a retry policy to connect to an instance of Azure SQL Database, what parameters (cool-off time, max retry count) would you use?</a:t>
            </a:r>
          </a:p>
        </p:txBody>
      </p:sp>
      <p:pic>
        <p:nvPicPr>
          <p:cNvPr id="5" name="Picture 4" descr="Question">
            <a:extLst>
              <a:ext uri="{FF2B5EF4-FFF2-40B4-BE49-F238E27FC236}">
                <a16:creationId xmlns:a16="http://schemas.microsoft.com/office/drawing/2014/main" id="{EB17C8F9-076C-4AA8-8522-F30FF357E7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869223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2E8D-28AE-44E1-B871-B9ECE3132109}"/>
              </a:ext>
            </a:extLst>
          </p:cNvPr>
          <p:cNvSpPr>
            <a:spLocks noGrp="1"/>
          </p:cNvSpPr>
          <p:nvPr>
            <p:ph type="title"/>
          </p:nvPr>
        </p:nvSpPr>
        <p:spPr/>
        <p:txBody>
          <a:bodyPr/>
          <a:lstStyle/>
          <a:p>
            <a:r>
              <a:rPr lang="en-US" dirty="0"/>
              <a:t>Lesson 4: Scalability Patterns</a:t>
            </a:r>
          </a:p>
        </p:txBody>
      </p:sp>
      <p:sp>
        <p:nvSpPr>
          <p:cNvPr id="3" name="Text Placeholder 2">
            <a:extLst>
              <a:ext uri="{FF2B5EF4-FFF2-40B4-BE49-F238E27FC236}">
                <a16:creationId xmlns:a16="http://schemas.microsoft.com/office/drawing/2014/main" id="{9D4E7E84-9517-47E9-AA50-7D93EFF9C020}"/>
              </a:ext>
            </a:extLst>
          </p:cNvPr>
          <p:cNvSpPr>
            <a:spLocks noGrp="1"/>
          </p:cNvSpPr>
          <p:nvPr>
            <p:ph type="body" idx="1"/>
          </p:nvPr>
        </p:nvSpPr>
        <p:spPr/>
        <p:txBody>
          <a:bodyPr/>
          <a:lstStyle/>
          <a:p>
            <a:r>
              <a:rPr lang="en-US" dirty="0"/>
              <a:t>Asynchronous Messaging
Cached Data Consistency
Load Balancing</a:t>
            </a:r>
          </a:p>
        </p:txBody>
      </p:sp>
    </p:spTree>
    <p:extLst>
      <p:ext uri="{BB962C8B-B14F-4D97-AF65-F5344CB8AC3E}">
        <p14:creationId xmlns:p14="http://schemas.microsoft.com/office/powerpoint/2010/main" val="911873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20688ae4-c655-4507-9ddf-3c18289865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F6C1-3E3B-41FC-895B-1EC76BFD0DE0}"/>
              </a:ext>
            </a:extLst>
          </p:cNvPr>
          <p:cNvSpPr>
            <a:spLocks noGrp="1"/>
          </p:cNvSpPr>
          <p:nvPr>
            <p:ph type="title"/>
          </p:nvPr>
        </p:nvSpPr>
        <p:spPr/>
        <p:txBody>
          <a:bodyPr/>
          <a:lstStyle/>
          <a:p>
            <a:r>
              <a:rPr lang="en-US" dirty="0"/>
              <a:t>Asynchronous Messaging</a:t>
            </a:r>
          </a:p>
        </p:txBody>
      </p:sp>
      <p:sp>
        <p:nvSpPr>
          <p:cNvPr id="4" name="Content Placeholder 2">
            <a:extLst>
              <a:ext uri="{FF2B5EF4-FFF2-40B4-BE49-F238E27FC236}">
                <a16:creationId xmlns:a16="http://schemas.microsoft.com/office/drawing/2014/main" id="{830EF7E1-5DD7-4E09-A1D6-A97C4ED860C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With synchronous messaging, the service processing some logic must run immediately when requested</a:t>
            </a:r>
          </a:p>
          <a:p>
            <a:pPr lvl="1"/>
            <a:r>
              <a:rPr lang="en-US" b="0" kern="0" dirty="0">
                <a:solidFill>
                  <a:srgbClr val="000000"/>
                </a:solidFill>
              </a:rPr>
              <a:t>This becomes a problem with large, varying quantities of request</a:t>
            </a:r>
          </a:p>
          <a:p>
            <a:pPr lvl="1"/>
            <a:r>
              <a:rPr lang="en-US" b="0" kern="0" dirty="0">
                <a:solidFill>
                  <a:srgbClr val="000000"/>
                </a:solidFill>
              </a:rPr>
              <a:t>This can prevent an application from scaling both up or down</a:t>
            </a:r>
          </a:p>
          <a:p>
            <a:pPr lvl="2"/>
            <a:r>
              <a:rPr lang="en-US" b="0" kern="0" dirty="0">
                <a:solidFill>
                  <a:srgbClr val="000000"/>
                </a:solidFill>
              </a:rPr>
              <a:t>Scaling down can drop requests “in flight”</a:t>
            </a:r>
          </a:p>
        </p:txBody>
      </p:sp>
    </p:spTree>
    <p:extLst>
      <p:ext uri="{BB962C8B-B14F-4D97-AF65-F5344CB8AC3E}">
        <p14:creationId xmlns:p14="http://schemas.microsoft.com/office/powerpoint/2010/main" val="223096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8d85f46-7b4d-4c9d-a11c-e9aeb970a5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897F-D8DF-458A-8EA2-9487ED81A3D5}"/>
              </a:ext>
            </a:extLst>
          </p:cNvPr>
          <p:cNvSpPr>
            <a:spLocks noGrp="1"/>
          </p:cNvSpPr>
          <p:nvPr>
            <p:ph type="title"/>
          </p:nvPr>
        </p:nvSpPr>
        <p:spPr/>
        <p:txBody>
          <a:bodyPr/>
          <a:lstStyle/>
          <a:p>
            <a:r>
              <a:rPr lang="en-US" dirty="0"/>
              <a:t>Competing Consumers Pattern</a:t>
            </a:r>
          </a:p>
        </p:txBody>
      </p:sp>
      <p:sp>
        <p:nvSpPr>
          <p:cNvPr id="4" name="Content Placeholder 2">
            <a:extLst>
              <a:ext uri="{FF2B5EF4-FFF2-40B4-BE49-F238E27FC236}">
                <a16:creationId xmlns:a16="http://schemas.microsoft.com/office/drawing/2014/main" id="{7354BDB0-5E6C-4756-8282-4F458990A84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1800" b="0" kern="0" dirty="0">
                <a:solidFill>
                  <a:srgbClr val="000000"/>
                </a:solidFill>
              </a:rPr>
              <a:t>Application instances (producers) generate messages to be placed in the queue</a:t>
            </a:r>
          </a:p>
          <a:p>
            <a:pPr lvl="0"/>
            <a:r>
              <a:rPr lang="en-US" sz="1800" b="0" kern="0" dirty="0">
                <a:solidFill>
                  <a:srgbClr val="000000"/>
                </a:solidFill>
              </a:rPr>
              <a:t>Service instances (consumers) poll the queue to see if any messages are waiting to be processed</a:t>
            </a:r>
          </a:p>
          <a:p>
            <a:pPr lvl="0"/>
            <a:r>
              <a:rPr lang="en-US" sz="1800" b="0" kern="0" dirty="0">
                <a:solidFill>
                  <a:srgbClr val="000000"/>
                </a:solidFill>
              </a:rPr>
              <a:t>The service instance that receives the message will process the message and then flag the message as processed in the queue</a:t>
            </a:r>
          </a:p>
          <a:p>
            <a:pPr lvl="1"/>
            <a:r>
              <a:rPr lang="en-US" sz="1400" b="0" kern="0" dirty="0">
                <a:solidFill>
                  <a:srgbClr val="000000"/>
                </a:solidFill>
              </a:rPr>
              <a:t>If the service instance fails to process the message, the queue will eventually make the message available to other instances after a period of time</a:t>
            </a:r>
          </a:p>
        </p:txBody>
      </p:sp>
      <p:pic>
        <p:nvPicPr>
          <p:cNvPr id="5" name="Picture 2" descr="Using a message queue to distribute work to instances of a service">
            <a:extLst>
              <a:ext uri="{FF2B5EF4-FFF2-40B4-BE49-F238E27FC236}">
                <a16:creationId xmlns:a16="http://schemas.microsoft.com/office/drawing/2014/main" id="{07BF0032-C226-4D83-BF81-7CC2C0F9F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82214"/>
            <a:ext cx="73152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130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d9715a20-457c-40a7-a8e7-91b1060ffd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7986-E295-457E-B024-1B08E61A48B0}"/>
              </a:ext>
            </a:extLst>
          </p:cNvPr>
          <p:cNvSpPr>
            <a:spLocks noGrp="1"/>
          </p:cNvSpPr>
          <p:nvPr>
            <p:ph type="title"/>
          </p:nvPr>
        </p:nvSpPr>
        <p:spPr/>
        <p:txBody>
          <a:bodyPr/>
          <a:lstStyle/>
          <a:p>
            <a:r>
              <a:rPr lang="en-US" dirty="0"/>
              <a:t>Cached Data Consistency</a:t>
            </a:r>
          </a:p>
        </p:txBody>
      </p:sp>
      <p:sp>
        <p:nvSpPr>
          <p:cNvPr id="4" name="Content Placeholder 2">
            <a:extLst>
              <a:ext uri="{FF2B5EF4-FFF2-40B4-BE49-F238E27FC236}">
                <a16:creationId xmlns:a16="http://schemas.microsoft.com/office/drawing/2014/main" id="{677C0EC6-E495-4A7F-8906-A4D07ACF976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Cache data can quickly become stale</a:t>
            </a:r>
          </a:p>
          <a:p>
            <a:endParaRPr lang="en-US" b="0" kern="0" dirty="0"/>
          </a:p>
          <a:p>
            <a:r>
              <a:rPr lang="en-US" b="0" kern="0" dirty="0"/>
              <a:t>Example:</a:t>
            </a:r>
          </a:p>
          <a:p>
            <a:pPr lvl="1"/>
            <a:r>
              <a:rPr lang="en-US" b="0" kern="0" dirty="0"/>
              <a:t>Application caches a list of the 10 latest records</a:t>
            </a:r>
          </a:p>
          <a:p>
            <a:pPr lvl="1"/>
            <a:r>
              <a:rPr lang="en-US" b="0" kern="0" dirty="0"/>
              <a:t>Whenever a new record is added, the list is officially stale</a:t>
            </a:r>
          </a:p>
          <a:p>
            <a:pPr lvl="2"/>
            <a:r>
              <a:rPr lang="en-US" b="0" kern="0" dirty="0"/>
              <a:t>Do you re-query the database constantly?</a:t>
            </a:r>
          </a:p>
          <a:p>
            <a:pPr lvl="2"/>
            <a:r>
              <a:rPr lang="en-US" b="0" kern="0" dirty="0"/>
              <a:t>Do you skip using a cache to have real-time data?</a:t>
            </a:r>
          </a:p>
        </p:txBody>
      </p:sp>
    </p:spTree>
    <p:extLst>
      <p:ext uri="{BB962C8B-B14F-4D97-AF65-F5344CB8AC3E}">
        <p14:creationId xmlns:p14="http://schemas.microsoft.com/office/powerpoint/2010/main" val="3277904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c3c440bd-36c5-4eb6-a476-cdaa501520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B34D-6D81-4B45-944D-3EBDE01B4042}"/>
              </a:ext>
            </a:extLst>
          </p:cNvPr>
          <p:cNvSpPr>
            <a:spLocks noGrp="1"/>
          </p:cNvSpPr>
          <p:nvPr>
            <p:ph type="title"/>
          </p:nvPr>
        </p:nvSpPr>
        <p:spPr/>
        <p:txBody>
          <a:bodyPr/>
          <a:lstStyle/>
          <a:p>
            <a:r>
              <a:rPr lang="en-US" dirty="0"/>
              <a:t>Cache-Aside Pattern</a:t>
            </a:r>
          </a:p>
        </p:txBody>
      </p:sp>
      <p:pic>
        <p:nvPicPr>
          <p:cNvPr id="4" name="Picture 3" descr="Cache-Aside Pattern Diagram">
            <a:extLst>
              <a:ext uri="{FF2B5EF4-FFF2-40B4-BE49-F238E27FC236}">
                <a16:creationId xmlns:a16="http://schemas.microsoft.com/office/drawing/2014/main" id="{EC5F739A-0EA7-4E2D-A807-06B74B243B1B}"/>
              </a:ext>
            </a:extLst>
          </p:cNvPr>
          <p:cNvPicPr>
            <a:picLocks noChangeAspect="1"/>
          </p:cNvPicPr>
          <p:nvPr/>
        </p:nvPicPr>
        <p:blipFill>
          <a:blip r:embed="rId3"/>
          <a:stretch>
            <a:fillRect/>
          </a:stretch>
        </p:blipFill>
        <p:spPr>
          <a:xfrm>
            <a:off x="2150794" y="2549235"/>
            <a:ext cx="4736592" cy="3684016"/>
          </a:xfrm>
          <a:prstGeom prst="rect">
            <a:avLst/>
          </a:prstGeom>
        </p:spPr>
      </p:pic>
      <p:sp>
        <p:nvSpPr>
          <p:cNvPr id="5" name="Content Placeholder 2">
            <a:extLst>
              <a:ext uri="{FF2B5EF4-FFF2-40B4-BE49-F238E27FC236}">
                <a16:creationId xmlns:a16="http://schemas.microsoft.com/office/drawing/2014/main" id="{3BD95E9D-6DDD-4925-A168-2CB1B86D71D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Treats cache as a read/write store</a:t>
            </a:r>
          </a:p>
          <a:p>
            <a:pPr lvl="0"/>
            <a:r>
              <a:rPr lang="en-US" b="0" kern="0" dirty="0">
                <a:solidFill>
                  <a:srgbClr val="000000"/>
                </a:solidFill>
              </a:rPr>
              <a:t>Ensures synced data between cache and data store</a:t>
            </a:r>
          </a:p>
        </p:txBody>
      </p:sp>
    </p:spTree>
    <p:extLst>
      <p:ext uri="{BB962C8B-B14F-4D97-AF65-F5344CB8AC3E}">
        <p14:creationId xmlns:p14="http://schemas.microsoft.com/office/powerpoint/2010/main" val="4076541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2d5fb37c-4ef1-4887-a023-ab1e78abaa4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C1EC-C333-4A62-B942-A460C281C052}"/>
              </a:ext>
            </a:extLst>
          </p:cNvPr>
          <p:cNvSpPr>
            <a:spLocks noGrp="1"/>
          </p:cNvSpPr>
          <p:nvPr>
            <p:ph type="title"/>
          </p:nvPr>
        </p:nvSpPr>
        <p:spPr/>
        <p:txBody>
          <a:bodyPr/>
          <a:lstStyle/>
          <a:p>
            <a:r>
              <a:rPr lang="en-US" dirty="0"/>
              <a:t>Cache-Aside Pattern</a:t>
            </a:r>
          </a:p>
        </p:txBody>
      </p:sp>
      <p:sp>
        <p:nvSpPr>
          <p:cNvPr id="4" name="Content Placeholder 2">
            <a:extLst>
              <a:ext uri="{FF2B5EF4-FFF2-40B4-BE49-F238E27FC236}">
                <a16:creationId xmlns:a16="http://schemas.microsoft.com/office/drawing/2014/main" id="{C0BAB6A2-D385-4D9A-92F6-D8A11493BA4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indent="-457200">
              <a:buFont typeface="+mj-lt"/>
              <a:buAutoNum type="arabicPeriod"/>
            </a:pPr>
            <a:r>
              <a:rPr lang="en-US" sz="2000" b="0" kern="0" dirty="0"/>
              <a:t>Determine whether the item is currently stored in cache</a:t>
            </a:r>
          </a:p>
          <a:p>
            <a:pPr marL="457200" indent="-457200">
              <a:buFont typeface="+mj-lt"/>
              <a:buAutoNum type="arabicPeriod"/>
            </a:pPr>
            <a:r>
              <a:rPr lang="en-US" sz="2000" b="0" kern="0" dirty="0"/>
              <a:t>If the item is not currently stored in ache, retrieve the item from the source data store</a:t>
            </a:r>
          </a:p>
          <a:p>
            <a:pPr marL="457200" indent="-457200">
              <a:buFont typeface="+mj-lt"/>
              <a:buAutoNum type="arabicPeriod"/>
            </a:pPr>
            <a:r>
              <a:rPr lang="en-US" sz="2000" b="0" kern="0" dirty="0"/>
              <a:t>Store a copy of the item in the cache</a:t>
            </a:r>
          </a:p>
          <a:p>
            <a:pPr marL="457200" indent="-457200">
              <a:buFont typeface="+mj-lt"/>
              <a:buAutoNum type="arabicPeriod"/>
            </a:pPr>
            <a:endParaRPr lang="en-US" sz="2000" b="0" kern="0" dirty="0"/>
          </a:p>
        </p:txBody>
      </p:sp>
      <p:pic>
        <p:nvPicPr>
          <p:cNvPr id="5" name="Picture 2" descr="Using the Cache-Aside pattern to store data in the cache">
            <a:extLst>
              <a:ext uri="{FF2B5EF4-FFF2-40B4-BE49-F238E27FC236}">
                <a16:creationId xmlns:a16="http://schemas.microsoft.com/office/drawing/2014/main" id="{A3450288-699D-4CEE-833B-9DA5366E3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346" y="2549235"/>
            <a:ext cx="4738040" cy="361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60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6ff1c96d-39f6-4525-82af-ebabf148f26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42F9-B34E-4080-8067-F4DE2F898CC9}"/>
              </a:ext>
            </a:extLst>
          </p:cNvPr>
          <p:cNvSpPr>
            <a:spLocks noGrp="1"/>
          </p:cNvSpPr>
          <p:nvPr>
            <p:ph type="title"/>
          </p:nvPr>
        </p:nvSpPr>
        <p:spPr/>
        <p:txBody>
          <a:bodyPr/>
          <a:lstStyle/>
          <a:p>
            <a:r>
              <a:rPr lang="en-US" dirty="0"/>
              <a:t>Static Content</a:t>
            </a:r>
          </a:p>
        </p:txBody>
      </p:sp>
      <p:sp>
        <p:nvSpPr>
          <p:cNvPr id="4" name="Content Placeholder 2">
            <a:extLst>
              <a:ext uri="{FF2B5EF4-FFF2-40B4-BE49-F238E27FC236}">
                <a16:creationId xmlns:a16="http://schemas.microsoft.com/office/drawing/2014/main" id="{EE4AD047-162B-4C17-BD81-9AD8C4FEC65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Static content is often hosted in a CDN to deliver content directly to clients in the most efficient manner possible</a:t>
            </a:r>
          </a:p>
          <a:p>
            <a:pPr lvl="0"/>
            <a:endParaRPr lang="en-US" b="0" kern="0" dirty="0">
              <a:solidFill>
                <a:srgbClr val="000000"/>
              </a:solidFill>
            </a:endParaRPr>
          </a:p>
          <a:p>
            <a:pPr lvl="0"/>
            <a:r>
              <a:rPr lang="en-US" b="0" kern="0" dirty="0">
                <a:solidFill>
                  <a:srgbClr val="000000"/>
                </a:solidFill>
              </a:rPr>
              <a:t>Web servers can serve static content, but they are often not the right choice</a:t>
            </a:r>
          </a:p>
          <a:p>
            <a:pPr lvl="1"/>
            <a:r>
              <a:rPr lang="en-US" b="0" kern="0" dirty="0">
                <a:solidFill>
                  <a:srgbClr val="000000"/>
                </a:solidFill>
              </a:rPr>
              <a:t>Developers often serve multiple CSS, JS and HTML files as part of a single web page “visit”</a:t>
            </a:r>
          </a:p>
          <a:p>
            <a:pPr lvl="0"/>
            <a:endParaRPr lang="en-US" b="0" kern="0" dirty="0">
              <a:solidFill>
                <a:srgbClr val="000000"/>
              </a:solidFill>
            </a:endParaRPr>
          </a:p>
          <a:p>
            <a:pPr lvl="0"/>
            <a:r>
              <a:rPr lang="en-US" b="0" kern="0" dirty="0">
                <a:solidFill>
                  <a:srgbClr val="000000"/>
                </a:solidFill>
              </a:rPr>
              <a:t>Serving static content from a CDN can save on compute and memory utilization of web servers</a:t>
            </a:r>
          </a:p>
        </p:txBody>
      </p:sp>
    </p:spTree>
    <p:extLst>
      <p:ext uri="{BB962C8B-B14F-4D97-AF65-F5344CB8AC3E}">
        <p14:creationId xmlns:p14="http://schemas.microsoft.com/office/powerpoint/2010/main" val="191042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af123d3e-fb41-4c5b-8e1c-121bfd1ea4b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156B-B327-40DC-87A6-FC71EC16A9AE}"/>
              </a:ext>
            </a:extLst>
          </p:cNvPr>
          <p:cNvSpPr>
            <a:spLocks noGrp="1"/>
          </p:cNvSpPr>
          <p:nvPr>
            <p:ph type="title"/>
          </p:nvPr>
        </p:nvSpPr>
        <p:spPr/>
        <p:txBody>
          <a:bodyPr/>
          <a:lstStyle/>
          <a:p>
            <a:r>
              <a:rPr lang="en-US" dirty="0"/>
              <a:t>Why Patterns?</a:t>
            </a:r>
          </a:p>
        </p:txBody>
      </p:sp>
      <p:sp>
        <p:nvSpPr>
          <p:cNvPr id="4" name="Content Placeholder 2">
            <a:extLst>
              <a:ext uri="{FF2B5EF4-FFF2-40B4-BE49-F238E27FC236}">
                <a16:creationId xmlns:a16="http://schemas.microsoft.com/office/drawing/2014/main" id="{D454166C-266F-4A29-8E6A-4050AF043BE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Most problems are already solved by other professionals in the industry</a:t>
            </a:r>
          </a:p>
          <a:p>
            <a:pPr lvl="0"/>
            <a:endParaRPr lang="en-US" b="0" kern="0" dirty="0">
              <a:solidFill>
                <a:srgbClr val="000000"/>
              </a:solidFill>
            </a:endParaRPr>
          </a:p>
          <a:p>
            <a:pPr lvl="0"/>
            <a:r>
              <a:rPr lang="en-US" b="0" kern="0" dirty="0">
                <a:solidFill>
                  <a:srgbClr val="000000"/>
                </a:solidFill>
              </a:rPr>
              <a:t>Years of experience and research have defined best practices and the “best practice” when developing new solutions</a:t>
            </a:r>
          </a:p>
          <a:p>
            <a:pPr lvl="0"/>
            <a:endParaRPr lang="en-US" b="0" kern="0" dirty="0">
              <a:solidFill>
                <a:srgbClr val="000000"/>
              </a:solidFill>
            </a:endParaRPr>
          </a:p>
          <a:p>
            <a:pPr lvl="0"/>
            <a:r>
              <a:rPr lang="en-US" b="0" kern="0" dirty="0">
                <a:solidFill>
                  <a:srgbClr val="000000"/>
                </a:solidFill>
              </a:rPr>
              <a:t>Most patterns are platform-agnostic</a:t>
            </a:r>
          </a:p>
        </p:txBody>
      </p:sp>
    </p:spTree>
    <p:extLst>
      <p:ext uri="{BB962C8B-B14F-4D97-AF65-F5344CB8AC3E}">
        <p14:creationId xmlns:p14="http://schemas.microsoft.com/office/powerpoint/2010/main" val="3412135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8a0a02f8-7f38-4aa3-bb4f-1f05631bfb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70A7-BFEE-4315-996B-1F7C5AD6FCCF}"/>
              </a:ext>
            </a:extLst>
          </p:cNvPr>
          <p:cNvSpPr>
            <a:spLocks noGrp="1"/>
          </p:cNvSpPr>
          <p:nvPr>
            <p:ph type="title"/>
          </p:nvPr>
        </p:nvSpPr>
        <p:spPr/>
        <p:txBody>
          <a:bodyPr/>
          <a:lstStyle/>
          <a:p>
            <a:r>
              <a:rPr lang="en-US" dirty="0"/>
              <a:t>Static Content Hosting Pattern</a:t>
            </a:r>
          </a:p>
        </p:txBody>
      </p:sp>
      <p:sp>
        <p:nvSpPr>
          <p:cNvPr id="4" name="Content Placeholder 2">
            <a:extLst>
              <a:ext uri="{FF2B5EF4-FFF2-40B4-BE49-F238E27FC236}">
                <a16:creationId xmlns:a16="http://schemas.microsoft.com/office/drawing/2014/main" id="{DABFE83B-10AE-458D-BDF7-7E445FCB66C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Minimizes web hosting compute costs</a:t>
            </a:r>
          </a:p>
          <a:p>
            <a:pPr lvl="1"/>
            <a:r>
              <a:rPr lang="en-US" sz="2000" b="0" kern="0" dirty="0">
                <a:solidFill>
                  <a:srgbClr val="000000"/>
                </a:solidFill>
              </a:rPr>
              <a:t>Especially so for web sites that consist only of static content</a:t>
            </a:r>
          </a:p>
          <a:p>
            <a:pPr lvl="0"/>
            <a:r>
              <a:rPr lang="en-US" sz="2400" b="0" kern="0" dirty="0">
                <a:solidFill>
                  <a:srgbClr val="000000"/>
                </a:solidFill>
              </a:rPr>
              <a:t>Improves end-user content performance</a:t>
            </a:r>
          </a:p>
        </p:txBody>
      </p:sp>
      <p:pic>
        <p:nvPicPr>
          <p:cNvPr id="5" name="Picture 2" descr="Figure 1 - Delivering static parts of an application directly from a storage service">
            <a:extLst>
              <a:ext uri="{FF2B5EF4-FFF2-40B4-BE49-F238E27FC236}">
                <a16:creationId xmlns:a16="http://schemas.microsoft.com/office/drawing/2014/main" id="{A345B6EA-D59B-47B0-B8FA-4412FAEEF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928" y="2978862"/>
            <a:ext cx="62388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965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700f7c3c-56ac-4593-b9e2-7a419dbf20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ABB0-A15E-4071-8A87-D5D65076E0A2}"/>
              </a:ext>
            </a:extLst>
          </p:cNvPr>
          <p:cNvSpPr>
            <a:spLocks noGrp="1"/>
          </p:cNvSpPr>
          <p:nvPr>
            <p:ph type="title"/>
          </p:nvPr>
        </p:nvSpPr>
        <p:spPr/>
        <p:txBody>
          <a:bodyPr/>
          <a:lstStyle/>
          <a:p>
            <a:r>
              <a:rPr lang="en-US" dirty="0"/>
              <a:t>Load Balancing</a:t>
            </a:r>
          </a:p>
        </p:txBody>
      </p:sp>
      <p:sp>
        <p:nvSpPr>
          <p:cNvPr id="4" name="Content Placeholder 2">
            <a:extLst>
              <a:ext uri="{FF2B5EF4-FFF2-40B4-BE49-F238E27FC236}">
                <a16:creationId xmlns:a16="http://schemas.microsoft.com/office/drawing/2014/main" id="{F4577D01-E3C1-4C44-B440-24F26EA01CE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Provide the same service from multiple instances and use a load balancer to distribute requests across all of the instances</a:t>
            </a:r>
          </a:p>
          <a:p>
            <a:pPr lvl="0"/>
            <a:r>
              <a:rPr lang="en-US" b="0" kern="0" dirty="0">
                <a:solidFill>
                  <a:srgbClr val="000000"/>
                </a:solidFill>
              </a:rPr>
              <a:t>Considerations for selecting a load balancing strategy:</a:t>
            </a:r>
          </a:p>
          <a:p>
            <a:pPr lvl="1"/>
            <a:r>
              <a:rPr lang="en-US" b="0" kern="0" dirty="0">
                <a:solidFill>
                  <a:srgbClr val="000000"/>
                </a:solidFill>
              </a:rPr>
              <a:t>Hardware or software load balancers</a:t>
            </a:r>
          </a:p>
          <a:p>
            <a:pPr lvl="1"/>
            <a:r>
              <a:rPr lang="en-US" b="0" kern="0" dirty="0">
                <a:solidFill>
                  <a:srgbClr val="000000"/>
                </a:solidFill>
              </a:rPr>
              <a:t>Load balancing algorithms (round robin)</a:t>
            </a:r>
          </a:p>
          <a:p>
            <a:pPr lvl="1"/>
            <a:r>
              <a:rPr lang="en-US" b="0" kern="0" dirty="0">
                <a:solidFill>
                  <a:srgbClr val="000000"/>
                </a:solidFill>
              </a:rPr>
              <a:t>Load balancer stickiness</a:t>
            </a:r>
          </a:p>
          <a:p>
            <a:pPr lvl="0"/>
            <a:r>
              <a:rPr lang="en-US" b="0" kern="0" dirty="0">
                <a:solidFill>
                  <a:srgbClr val="000000"/>
                </a:solidFill>
              </a:rPr>
              <a:t>Load balancing becomes critical even if you have a single service instance as it offers the capability to scale seamlessly</a:t>
            </a:r>
          </a:p>
        </p:txBody>
      </p:sp>
    </p:spTree>
    <p:extLst>
      <p:ext uri="{BB962C8B-B14F-4D97-AF65-F5344CB8AC3E}">
        <p14:creationId xmlns:p14="http://schemas.microsoft.com/office/powerpoint/2010/main" val="838347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dff6c288-ea0c-4ca5-9f2d-5e7533cbee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D485-BBB3-46DD-9C61-9CED4179263C}"/>
              </a:ext>
            </a:extLst>
          </p:cNvPr>
          <p:cNvSpPr>
            <a:spLocks noGrp="1"/>
          </p:cNvSpPr>
          <p:nvPr>
            <p:ph type="title"/>
          </p:nvPr>
        </p:nvSpPr>
        <p:spPr/>
        <p:txBody>
          <a:bodyPr/>
          <a:lstStyle/>
          <a:p>
            <a:r>
              <a:rPr lang="en-US" dirty="0"/>
              <a:t>Load Balancing and Geographic Resiliency</a:t>
            </a:r>
          </a:p>
        </p:txBody>
      </p:sp>
      <p:sp>
        <p:nvSpPr>
          <p:cNvPr id="4" name="Content Placeholder 2">
            <a:extLst>
              <a:ext uri="{FF2B5EF4-FFF2-40B4-BE49-F238E27FC236}">
                <a16:creationId xmlns:a16="http://schemas.microsoft.com/office/drawing/2014/main" id="{3F068444-8478-424D-9F1D-26418BD77C2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Load balancing can be combined with geographic redundancy to help achieve high availability</a:t>
            </a:r>
          </a:p>
          <a:p>
            <a:pPr lvl="1"/>
            <a:r>
              <a:rPr lang="en-US" b="0" kern="0" dirty="0">
                <a:solidFill>
                  <a:srgbClr val="000000"/>
                </a:solidFill>
              </a:rPr>
              <a:t>You can use a load balancer to direct client requests to their closest data center</a:t>
            </a:r>
          </a:p>
          <a:p>
            <a:pPr lvl="2"/>
            <a:r>
              <a:rPr lang="en-US" b="0" kern="0" dirty="0">
                <a:solidFill>
                  <a:srgbClr val="000000"/>
                </a:solidFill>
              </a:rPr>
              <a:t>Traffic Manager is often used for this task</a:t>
            </a:r>
          </a:p>
          <a:p>
            <a:pPr lvl="1"/>
            <a:r>
              <a:rPr lang="en-US" b="0" kern="0" dirty="0">
                <a:solidFill>
                  <a:srgbClr val="000000"/>
                </a:solidFill>
              </a:rPr>
              <a:t>A load balancer can be used to implement a failover scenario</a:t>
            </a:r>
          </a:p>
          <a:p>
            <a:pPr lvl="2"/>
            <a:r>
              <a:rPr lang="en-US" b="0" kern="0" dirty="0">
                <a:solidFill>
                  <a:srgbClr val="000000"/>
                </a:solidFill>
              </a:rPr>
              <a:t>When a data center or compute instance is down, clients can be directed to the next desirable instance that is available</a:t>
            </a:r>
          </a:p>
          <a:p>
            <a:pPr lvl="0"/>
            <a:r>
              <a:rPr lang="en-US" b="0" kern="0" dirty="0">
                <a:solidFill>
                  <a:srgbClr val="000000"/>
                </a:solidFill>
              </a:rPr>
              <a:t>Designing a load balancing strategy along with distributing your application across data centers is key to high availability across the globe</a:t>
            </a:r>
          </a:p>
        </p:txBody>
      </p:sp>
    </p:spTree>
    <p:extLst>
      <p:ext uri="{BB962C8B-B14F-4D97-AF65-F5344CB8AC3E}">
        <p14:creationId xmlns:p14="http://schemas.microsoft.com/office/powerpoint/2010/main" val="1433617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b203d012-0e06-4526-a2e6-c9a420f5f40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C769-4FE9-41A0-A28B-DE491FB698A6}"/>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16F362F3-3E79-4579-A4FC-52D0F3564932}"/>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could you implement the cache-aside pattern using in-memory caching mechanisms?</a:t>
            </a:r>
          </a:p>
        </p:txBody>
      </p:sp>
      <p:pic>
        <p:nvPicPr>
          <p:cNvPr id="5" name="Picture 4" descr="Question">
            <a:extLst>
              <a:ext uri="{FF2B5EF4-FFF2-40B4-BE49-F238E27FC236}">
                <a16:creationId xmlns:a16="http://schemas.microsoft.com/office/drawing/2014/main" id="{7E5D02A4-75E5-43C3-B9EB-40A89FB141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428538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bc7c45e7-189a-4a83-904a-e236675f1ef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AB8A-54F7-487C-996D-97A30F93DA2D}"/>
              </a:ext>
            </a:extLst>
          </p:cNvPr>
          <p:cNvSpPr>
            <a:spLocks noGrp="1"/>
          </p:cNvSpPr>
          <p:nvPr>
            <p:ph type="title"/>
          </p:nvPr>
        </p:nvSpPr>
        <p:spPr/>
        <p:txBody>
          <a:bodyPr/>
          <a:lstStyle/>
          <a:p>
            <a:r>
              <a:rPr lang="en-US" dirty="0"/>
              <a:t>Lesson 5: Data Patterns</a:t>
            </a:r>
          </a:p>
        </p:txBody>
      </p:sp>
      <p:sp>
        <p:nvSpPr>
          <p:cNvPr id="3" name="Text Placeholder 2">
            <a:extLst>
              <a:ext uri="{FF2B5EF4-FFF2-40B4-BE49-F238E27FC236}">
                <a16:creationId xmlns:a16="http://schemas.microsoft.com/office/drawing/2014/main" id="{213A0682-DF06-448B-B791-15BB34178FE9}"/>
              </a:ext>
            </a:extLst>
          </p:cNvPr>
          <p:cNvSpPr>
            <a:spLocks noGrp="1"/>
          </p:cNvSpPr>
          <p:nvPr>
            <p:ph type="body" idx="1"/>
          </p:nvPr>
        </p:nvSpPr>
        <p:spPr/>
        <p:txBody>
          <a:bodyPr/>
          <a:lstStyle/>
          <a:p>
            <a:r>
              <a:rPr lang="en-US" dirty="0"/>
              <a:t>Redis Cache
Database Partitioning</a:t>
            </a:r>
          </a:p>
        </p:txBody>
      </p:sp>
    </p:spTree>
    <p:extLst>
      <p:ext uri="{BB962C8B-B14F-4D97-AF65-F5344CB8AC3E}">
        <p14:creationId xmlns:p14="http://schemas.microsoft.com/office/powerpoint/2010/main" val="61891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1e3b25bd-c5cf-4f3a-921b-85981c4736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E461-0C39-45D5-92D7-08669FD27407}"/>
              </a:ext>
            </a:extLst>
          </p:cNvPr>
          <p:cNvSpPr>
            <a:spLocks noGrp="1"/>
          </p:cNvSpPr>
          <p:nvPr>
            <p:ph type="title"/>
          </p:nvPr>
        </p:nvSpPr>
        <p:spPr/>
        <p:txBody>
          <a:bodyPr/>
          <a:lstStyle/>
          <a:p>
            <a:r>
              <a:rPr lang="en-US" dirty="0"/>
              <a:t>Redis Cache</a:t>
            </a:r>
          </a:p>
        </p:txBody>
      </p:sp>
      <p:sp>
        <p:nvSpPr>
          <p:cNvPr id="4" name="Content Placeholder 2">
            <a:extLst>
              <a:ext uri="{FF2B5EF4-FFF2-40B4-BE49-F238E27FC236}">
                <a16:creationId xmlns:a16="http://schemas.microsoft.com/office/drawing/2014/main" id="{E52A0179-0030-4F97-80D9-7ABCC91685C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Based on the open-source Redis platform</a:t>
            </a:r>
          </a:p>
          <a:p>
            <a:pPr lvl="1"/>
            <a:r>
              <a:rPr lang="en-US" b="0" kern="0" dirty="0">
                <a:solidFill>
                  <a:srgbClr val="000000"/>
                </a:solidFill>
              </a:rPr>
              <a:t>Multiple tiers are available that offer different numbers of nodes</a:t>
            </a:r>
          </a:p>
          <a:p>
            <a:pPr lvl="1"/>
            <a:r>
              <a:rPr lang="en-US" b="0" kern="0" dirty="0">
                <a:solidFill>
                  <a:srgbClr val="000000"/>
                </a:solidFill>
              </a:rPr>
              <a:t>Supports transactions</a:t>
            </a:r>
          </a:p>
          <a:p>
            <a:pPr lvl="1"/>
            <a:r>
              <a:rPr lang="en-US" b="0" kern="0" dirty="0">
                <a:solidFill>
                  <a:srgbClr val="000000"/>
                </a:solidFill>
              </a:rPr>
              <a:t>Supports message aggregation using a publish subscribe model</a:t>
            </a:r>
          </a:p>
          <a:p>
            <a:pPr lvl="1"/>
            <a:r>
              <a:rPr lang="en-US" b="0" kern="0" dirty="0">
                <a:solidFill>
                  <a:srgbClr val="000000"/>
                </a:solidFill>
              </a:rPr>
              <a:t>Considered a key-value store where the keys can be simple or complex values</a:t>
            </a:r>
          </a:p>
          <a:p>
            <a:pPr lvl="1"/>
            <a:r>
              <a:rPr lang="en-US" b="0" kern="0" dirty="0">
                <a:solidFill>
                  <a:srgbClr val="000000"/>
                </a:solidFill>
              </a:rPr>
              <a:t>Massive Redis ecosystem already exists with many different clients</a:t>
            </a:r>
          </a:p>
          <a:p>
            <a:pPr lvl="1"/>
            <a:endParaRPr lang="en-US" b="0" kern="0" dirty="0">
              <a:solidFill>
                <a:srgbClr val="000000"/>
              </a:solidFill>
            </a:endParaRP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626686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bf1702e2-6ea7-4463-b62f-c8d95254e9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6884-563E-4A67-A0BC-4521FA57F3AA}"/>
              </a:ext>
            </a:extLst>
          </p:cNvPr>
          <p:cNvSpPr>
            <a:spLocks noGrp="1"/>
          </p:cNvSpPr>
          <p:nvPr>
            <p:ph type="title"/>
          </p:nvPr>
        </p:nvSpPr>
        <p:spPr/>
        <p:txBody>
          <a:bodyPr/>
          <a:lstStyle/>
          <a:p>
            <a:r>
              <a:rPr lang="en-US" dirty="0"/>
              <a:t>Database Partitioning</a:t>
            </a:r>
          </a:p>
        </p:txBody>
      </p:sp>
      <p:sp>
        <p:nvSpPr>
          <p:cNvPr id="4" name="Content Placeholder 2">
            <a:extLst>
              <a:ext uri="{FF2B5EF4-FFF2-40B4-BE49-F238E27FC236}">
                <a16:creationId xmlns:a16="http://schemas.microsoft.com/office/drawing/2014/main" id="{1FCEDE67-2C41-4724-A691-1335687E00D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Most cloud applications and services store and retrieve data as part of their operations</a:t>
            </a:r>
          </a:p>
          <a:p>
            <a:pPr lvl="1"/>
            <a:r>
              <a:rPr lang="en-US" b="0" kern="0" dirty="0"/>
              <a:t>The design of the data stores that an application uses can have a significant bearing on the performance, throughput, and scalability of a system</a:t>
            </a:r>
          </a:p>
          <a:p>
            <a:r>
              <a:rPr lang="en-US" b="0" kern="0" dirty="0"/>
              <a:t>One technique that is commonly applied in large-scale systems is to divide the data into separate partitions</a:t>
            </a:r>
          </a:p>
          <a:p>
            <a:pPr lvl="1"/>
            <a:r>
              <a:rPr lang="en-US" b="0" kern="0" dirty="0"/>
              <a:t>Partitioning refers to the physical separation of data </a:t>
            </a:r>
            <a:br>
              <a:rPr lang="en-US" b="0" kern="0" dirty="0"/>
            </a:br>
            <a:r>
              <a:rPr lang="en-US" b="0" kern="0" dirty="0"/>
              <a:t>for scale</a:t>
            </a:r>
          </a:p>
          <a:p>
            <a:pPr lvl="1"/>
            <a:r>
              <a:rPr lang="en-US" b="0" kern="0" dirty="0"/>
              <a:t>Modern data stores understand that data may be spread across many different instances</a:t>
            </a:r>
          </a:p>
          <a:p>
            <a:endParaRPr lang="en-US" b="0" kern="0" dirty="0"/>
          </a:p>
        </p:txBody>
      </p:sp>
    </p:spTree>
    <p:extLst>
      <p:ext uri="{BB962C8B-B14F-4D97-AF65-F5344CB8AC3E}">
        <p14:creationId xmlns:p14="http://schemas.microsoft.com/office/powerpoint/2010/main" val="249243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78ceff72-2b3e-42ba-b0c4-05ff9c345da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E578-886A-46FD-8718-49807062D8F3}"/>
              </a:ext>
            </a:extLst>
          </p:cNvPr>
          <p:cNvSpPr>
            <a:spLocks noGrp="1"/>
          </p:cNvSpPr>
          <p:nvPr>
            <p:ph type="title"/>
          </p:nvPr>
        </p:nvSpPr>
        <p:spPr/>
        <p:txBody>
          <a:bodyPr/>
          <a:lstStyle/>
          <a:p>
            <a:r>
              <a:rPr lang="en-US" dirty="0"/>
              <a:t>Sharding Pattern</a:t>
            </a:r>
          </a:p>
        </p:txBody>
      </p:sp>
      <p:sp>
        <p:nvSpPr>
          <p:cNvPr id="4" name="Content Placeholder 2">
            <a:extLst>
              <a:ext uri="{FF2B5EF4-FFF2-40B4-BE49-F238E27FC236}">
                <a16:creationId xmlns:a16="http://schemas.microsoft.com/office/drawing/2014/main" id="{6FFB01E2-DC3C-44C5-9C5C-785A6C257B9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A map is implemented that contains lookup data mapped by shard key. With a multi-tenant application, data using the same shard key will be stored in an identical shard. In this example, the tenant ID is the shard key.</a:t>
            </a:r>
          </a:p>
          <a:p>
            <a:pPr marL="798513" lvl="1" indent="-514350">
              <a:buFont typeface="+mj-lt"/>
              <a:buAutoNum type="arabicPeriod"/>
            </a:pPr>
            <a:r>
              <a:rPr lang="en-US" sz="2000" b="0" kern="0" dirty="0">
                <a:solidFill>
                  <a:srgbClr val="000000"/>
                </a:solidFill>
              </a:rPr>
              <a:t>An application instance will make a request to the map for </a:t>
            </a:r>
            <a:br>
              <a:rPr lang="en-US" sz="2000" b="0" kern="0" dirty="0">
                <a:solidFill>
                  <a:srgbClr val="000000"/>
                </a:solidFill>
              </a:rPr>
            </a:br>
            <a:r>
              <a:rPr lang="en-US" sz="2000" b="0" kern="0" dirty="0">
                <a:solidFill>
                  <a:srgbClr val="000000"/>
                </a:solidFill>
              </a:rPr>
              <a:t>the shard which contains tenant #55. The map will return "Shard A".</a:t>
            </a:r>
          </a:p>
          <a:p>
            <a:pPr marL="798513" lvl="1" indent="-514350">
              <a:buFont typeface="+mj-lt"/>
              <a:buAutoNum type="arabicPeriod"/>
            </a:pPr>
            <a:r>
              <a:rPr lang="en-US" sz="2000" b="0" kern="0" dirty="0">
                <a:solidFill>
                  <a:srgbClr val="000000"/>
                </a:solidFill>
              </a:rPr>
              <a:t>The application instance will then make a request directly to the database at "Shard A" for records related to tenant #55.</a:t>
            </a:r>
          </a:p>
          <a:p>
            <a:pPr marL="798513" lvl="1" indent="-514350">
              <a:buFont typeface="+mj-lt"/>
              <a:buAutoNum type="arabicPeriod"/>
            </a:pPr>
            <a:r>
              <a:rPr lang="en-US" sz="2000" b="0" kern="0" dirty="0">
                <a:solidFill>
                  <a:srgbClr val="000000"/>
                </a:solidFill>
              </a:rPr>
              <a:t>A new application instance will make a request to the map for tenant #227 and will receive a response of "Shard C".</a:t>
            </a:r>
          </a:p>
          <a:p>
            <a:pPr marL="798513" lvl="1" indent="-514350">
              <a:buFont typeface="+mj-lt"/>
              <a:buAutoNum type="arabicPeriod"/>
            </a:pPr>
            <a:r>
              <a:rPr lang="en-US" sz="2000" b="0" kern="0" dirty="0">
                <a:solidFill>
                  <a:srgbClr val="000000"/>
                </a:solidFill>
              </a:rPr>
              <a:t>The new application instance makes a request directly to the database at "Shard C" for records related to tenant #227.</a:t>
            </a:r>
          </a:p>
          <a:p>
            <a:pPr marL="798513" lvl="1" indent="-514350">
              <a:buFont typeface="+mj-lt"/>
              <a:buAutoNum type="arabicPeriod"/>
            </a:pPr>
            <a:r>
              <a:rPr lang="en-US" sz="2000" b="0" kern="0" dirty="0">
                <a:solidFill>
                  <a:srgbClr val="000000"/>
                </a:solidFill>
              </a:rPr>
              <a:t>As new tenants are added and more space is necessary, new shards can be added to the map. Tenant IDs can than be associated with the new shards.</a:t>
            </a:r>
          </a:p>
          <a:p>
            <a:pPr marL="514350" lvl="0" indent="-514350">
              <a:buFont typeface="+mj-lt"/>
              <a:buAutoNum type="arabicPeriod"/>
            </a:pPr>
            <a:endParaRPr lang="en-US" b="0" kern="0" dirty="0">
              <a:solidFill>
                <a:srgbClr val="000000"/>
              </a:solidFill>
            </a:endParaRPr>
          </a:p>
        </p:txBody>
      </p:sp>
    </p:spTree>
    <p:extLst>
      <p:ext uri="{BB962C8B-B14F-4D97-AF65-F5344CB8AC3E}">
        <p14:creationId xmlns:p14="http://schemas.microsoft.com/office/powerpoint/2010/main" val="4145957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69f93d4a-db3a-4e36-a32d-6cec841091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670D-6F77-4657-A4F8-CA6656117669}"/>
              </a:ext>
            </a:extLst>
          </p:cNvPr>
          <p:cNvSpPr>
            <a:spLocks noGrp="1"/>
          </p:cNvSpPr>
          <p:nvPr>
            <p:ph type="title"/>
          </p:nvPr>
        </p:nvSpPr>
        <p:spPr/>
        <p:txBody>
          <a:bodyPr/>
          <a:lstStyle/>
          <a:p>
            <a:r>
              <a:rPr lang="en-US" dirty="0"/>
              <a:t>Sharding Pattern - Lookup</a:t>
            </a:r>
          </a:p>
        </p:txBody>
      </p:sp>
      <p:pic>
        <p:nvPicPr>
          <p:cNvPr id="4" name="Picture 2" descr="The sharding logic implements a map that routes a request for data to the shard that contains that data by using the shard key">
            <a:extLst>
              <a:ext uri="{FF2B5EF4-FFF2-40B4-BE49-F238E27FC236}">
                <a16:creationId xmlns:a16="http://schemas.microsoft.com/office/drawing/2014/main" id="{7FE07B5C-071C-4BBB-8231-80D3796F3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219200"/>
            <a:ext cx="74295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746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1ded2acd-5d8c-461a-8dce-372ba5484bf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F8A6-932E-4828-932B-4FA05A0E0AA5}"/>
              </a:ext>
            </a:extLst>
          </p:cNvPr>
          <p:cNvSpPr>
            <a:spLocks noGrp="1"/>
          </p:cNvSpPr>
          <p:nvPr>
            <p:ph type="title"/>
          </p:nvPr>
        </p:nvSpPr>
        <p:spPr/>
        <p:txBody>
          <a:bodyPr/>
          <a:lstStyle/>
          <a:p>
            <a:r>
              <a:rPr lang="en-US" dirty="0"/>
              <a:t>Database Query Performance</a:t>
            </a:r>
          </a:p>
        </p:txBody>
      </p:sp>
      <p:sp>
        <p:nvSpPr>
          <p:cNvPr id="4" name="Content Placeholder 2">
            <a:extLst>
              <a:ext uri="{FF2B5EF4-FFF2-40B4-BE49-F238E27FC236}">
                <a16:creationId xmlns:a16="http://schemas.microsoft.com/office/drawing/2014/main" id="{EDF60DE8-0F39-48C3-99C5-381517066BF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Database Administrators and Developers focus on how data is stored not read</a:t>
            </a:r>
          </a:p>
          <a:p>
            <a:pPr lvl="1"/>
            <a:r>
              <a:rPr lang="en-US" b="0" kern="0" dirty="0"/>
              <a:t>Database systems are designed for fast data writes</a:t>
            </a:r>
          </a:p>
          <a:p>
            <a:r>
              <a:rPr lang="en-US" b="0" kern="0" dirty="0"/>
              <a:t>Reading data can require complex queries that uses relationships between multiple collections</a:t>
            </a:r>
          </a:p>
          <a:p>
            <a:pPr lvl="1"/>
            <a:r>
              <a:rPr lang="en-US" b="0" kern="0" dirty="0"/>
              <a:t>RDBMS systems are notorious for having 3+ JOINs in a single query</a:t>
            </a:r>
          </a:p>
          <a:p>
            <a:pPr lvl="1"/>
            <a:r>
              <a:rPr lang="en-US" b="0" kern="0" dirty="0"/>
              <a:t>NoSQL systems make require cross-partition querying to find relevant data for a record</a:t>
            </a:r>
          </a:p>
        </p:txBody>
      </p:sp>
    </p:spTree>
    <p:extLst>
      <p:ext uri="{BB962C8B-B14F-4D97-AF65-F5344CB8AC3E}">
        <p14:creationId xmlns:p14="http://schemas.microsoft.com/office/powerpoint/2010/main" val="99457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16cfc047-44be-4bb2-9253-466e16fee9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AAC7-CC62-490D-AB1E-FBADAAE87375}"/>
              </a:ext>
            </a:extLst>
          </p:cNvPr>
          <p:cNvSpPr>
            <a:spLocks noGrp="1"/>
          </p:cNvSpPr>
          <p:nvPr>
            <p:ph type="title"/>
          </p:nvPr>
        </p:nvSpPr>
        <p:spPr/>
        <p:txBody>
          <a:bodyPr/>
          <a:lstStyle/>
          <a:p>
            <a:r>
              <a:rPr lang="en-US" dirty="0"/>
              <a:t>Microsoft Patterns &amp; Practices</a:t>
            </a:r>
          </a:p>
        </p:txBody>
      </p:sp>
      <p:sp>
        <p:nvSpPr>
          <p:cNvPr id="4" name="Content Placeholder 2">
            <a:extLst>
              <a:ext uri="{FF2B5EF4-FFF2-40B4-BE49-F238E27FC236}">
                <a16:creationId xmlns:a16="http://schemas.microsoft.com/office/drawing/2014/main" id="{4DC97AC1-5834-44CA-A78F-64852095230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Engineering focused group at Microsoft</a:t>
            </a:r>
          </a:p>
          <a:p>
            <a:pPr lvl="1"/>
            <a:r>
              <a:rPr lang="en-US" b="0" kern="0" dirty="0">
                <a:solidFill>
                  <a:srgbClr val="000000"/>
                </a:solidFill>
              </a:rPr>
              <a:t>Collects real-world scenarios from customers</a:t>
            </a:r>
          </a:p>
          <a:p>
            <a:pPr lvl="1"/>
            <a:r>
              <a:rPr lang="en-US" b="0" kern="0" dirty="0">
                <a:solidFill>
                  <a:srgbClr val="000000"/>
                </a:solidFill>
              </a:rPr>
              <a:t>Engineers solutions using best-practices</a:t>
            </a:r>
          </a:p>
          <a:p>
            <a:pPr lvl="1"/>
            <a:r>
              <a:rPr lang="en-US" b="0" kern="0" dirty="0">
                <a:solidFill>
                  <a:srgbClr val="000000"/>
                </a:solidFill>
              </a:rPr>
              <a:t>Analyze trends and services used by the community</a:t>
            </a:r>
          </a:p>
          <a:p>
            <a:pPr lvl="1"/>
            <a:r>
              <a:rPr lang="en-US" b="0" kern="0" dirty="0">
                <a:solidFill>
                  <a:srgbClr val="000000"/>
                </a:solidFill>
              </a:rPr>
              <a:t>Shares findings using</a:t>
            </a:r>
          </a:p>
          <a:p>
            <a:pPr lvl="2"/>
            <a:r>
              <a:rPr lang="en-US" b="0" kern="0" dirty="0">
                <a:solidFill>
                  <a:srgbClr val="000000"/>
                </a:solidFill>
              </a:rPr>
              <a:t>GitHub</a:t>
            </a:r>
          </a:p>
          <a:p>
            <a:pPr lvl="2"/>
            <a:r>
              <a:rPr lang="en-US" b="0" kern="0" dirty="0">
                <a:solidFill>
                  <a:srgbClr val="000000"/>
                </a:solidFill>
              </a:rPr>
              <a:t>Whitepapers</a:t>
            </a:r>
          </a:p>
          <a:p>
            <a:pPr lvl="2"/>
            <a:r>
              <a:rPr lang="en-US" b="0" kern="0" dirty="0">
                <a:solidFill>
                  <a:srgbClr val="000000"/>
                </a:solidFill>
              </a:rPr>
              <a:t>Conference Sessions</a:t>
            </a:r>
          </a:p>
          <a:p>
            <a:pPr lvl="2"/>
            <a:r>
              <a:rPr lang="en-US" b="0" kern="0" dirty="0">
                <a:solidFill>
                  <a:srgbClr val="000000"/>
                </a:solidFill>
              </a:rPr>
              <a:t>http://docs.microsoft.com</a:t>
            </a:r>
          </a:p>
        </p:txBody>
      </p:sp>
    </p:spTree>
    <p:extLst>
      <p:ext uri="{BB962C8B-B14F-4D97-AF65-F5344CB8AC3E}">
        <p14:creationId xmlns:p14="http://schemas.microsoft.com/office/powerpoint/2010/main" val="2733541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6923a54b-3973-4300-a232-b2eb29fa9e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75AE-7793-4383-A30F-C761F1838ECF}"/>
              </a:ext>
            </a:extLst>
          </p:cNvPr>
          <p:cNvSpPr>
            <a:spLocks noGrp="1"/>
          </p:cNvSpPr>
          <p:nvPr>
            <p:ph type="title"/>
          </p:nvPr>
        </p:nvSpPr>
        <p:spPr/>
        <p:txBody>
          <a:bodyPr/>
          <a:lstStyle/>
          <a:p>
            <a:r>
              <a:rPr lang="en-US" dirty="0"/>
              <a:t>Materialized View Pattern</a:t>
            </a:r>
          </a:p>
        </p:txBody>
      </p:sp>
      <p:sp>
        <p:nvSpPr>
          <p:cNvPr id="4" name="Content Placeholder 2">
            <a:extLst>
              <a:ext uri="{FF2B5EF4-FFF2-40B4-BE49-F238E27FC236}">
                <a16:creationId xmlns:a16="http://schemas.microsoft.com/office/drawing/2014/main" id="{EC3E98E1-734B-4BC1-B286-1663B9E28FD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Pre-built view of most queried data</a:t>
            </a:r>
          </a:p>
          <a:p>
            <a:pPr lvl="0"/>
            <a:r>
              <a:rPr lang="en-US" sz="2400" b="0" kern="0" dirty="0">
                <a:solidFill>
                  <a:srgbClr val="000000"/>
                </a:solidFill>
              </a:rPr>
              <a:t>Automatically updated when source data is changed</a:t>
            </a:r>
          </a:p>
          <a:p>
            <a:pPr lvl="0"/>
            <a:r>
              <a:rPr lang="en-US" sz="2400" b="0" kern="0" dirty="0">
                <a:solidFill>
                  <a:srgbClr val="000000"/>
                </a:solidFill>
              </a:rPr>
              <a:t>Functions as a specialized cache</a:t>
            </a:r>
          </a:p>
        </p:txBody>
      </p:sp>
      <p:pic>
        <p:nvPicPr>
          <p:cNvPr id="5" name="Picture 4" descr="Materialized View Pattern Diagram">
            <a:extLst>
              <a:ext uri="{FF2B5EF4-FFF2-40B4-BE49-F238E27FC236}">
                <a16:creationId xmlns:a16="http://schemas.microsoft.com/office/drawing/2014/main" id="{B2659ADF-2763-4978-A880-0303C35AA65B}"/>
              </a:ext>
            </a:extLst>
          </p:cNvPr>
          <p:cNvPicPr>
            <a:picLocks noChangeAspect="1"/>
          </p:cNvPicPr>
          <p:nvPr/>
        </p:nvPicPr>
        <p:blipFill>
          <a:blip r:embed="rId3"/>
          <a:stretch>
            <a:fillRect/>
          </a:stretch>
        </p:blipFill>
        <p:spPr>
          <a:xfrm>
            <a:off x="1089069" y="2915574"/>
            <a:ext cx="6858594" cy="2918713"/>
          </a:xfrm>
          <a:prstGeom prst="rect">
            <a:avLst/>
          </a:prstGeom>
        </p:spPr>
      </p:pic>
    </p:spTree>
    <p:extLst>
      <p:ext uri="{BB962C8B-B14F-4D97-AF65-F5344CB8AC3E}">
        <p14:creationId xmlns:p14="http://schemas.microsoft.com/office/powerpoint/2010/main" val="1892878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cf3beaa7-573c-4c9b-9ea8-956483f9b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58A1-300A-4D04-AD6E-D3E1ED39438D}"/>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FA150D51-BF9D-46D1-8399-9672195B6B38}"/>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For a new application and database design, how would you select a partition key?</a:t>
            </a:r>
          </a:p>
        </p:txBody>
      </p:sp>
      <p:pic>
        <p:nvPicPr>
          <p:cNvPr id="5" name="Picture 4" descr="Question" title="Question">
            <a:extLst>
              <a:ext uri="{FF2B5EF4-FFF2-40B4-BE49-F238E27FC236}">
                <a16:creationId xmlns:a16="http://schemas.microsoft.com/office/drawing/2014/main" id="{C5573562-8F2E-41C2-A9BD-7E3F05EDAF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21497287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9259-C061-4C9D-A143-62092EDBD3D3}"/>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636F184A-3A48-4C34-8782-03D3DA44C18F}"/>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88019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55a8fbc-2d5c-44c1-82a2-ed32d51713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CF4E-31B8-4ADA-943E-DF1D9B2237AF}"/>
              </a:ext>
            </a:extLst>
          </p:cNvPr>
          <p:cNvSpPr>
            <a:spLocks noGrp="1"/>
          </p:cNvSpPr>
          <p:nvPr>
            <p:ph type="title"/>
          </p:nvPr>
        </p:nvSpPr>
        <p:spPr/>
        <p:txBody>
          <a:bodyPr/>
          <a:lstStyle/>
          <a:p>
            <a:r>
              <a:rPr lang="en-US" dirty="0"/>
              <a:t>Cloud Design Patterns</a:t>
            </a:r>
          </a:p>
        </p:txBody>
      </p:sp>
      <p:sp>
        <p:nvSpPr>
          <p:cNvPr id="4" name="Content Placeholder 2">
            <a:extLst>
              <a:ext uri="{FF2B5EF4-FFF2-40B4-BE49-F238E27FC236}">
                <a16:creationId xmlns:a16="http://schemas.microsoft.com/office/drawing/2014/main" id="{53665600-D715-477D-9706-CCA813D1B72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Cloud Design Patterns is a collection developer-oriented </a:t>
            </a:r>
            <a:r>
              <a:rPr lang="en-US" kern="0" dirty="0">
                <a:solidFill>
                  <a:srgbClr val="000000"/>
                </a:solidFill>
              </a:rPr>
              <a:t>prescriptive architecture guidance </a:t>
            </a:r>
          </a:p>
          <a:p>
            <a:pPr lvl="0"/>
            <a:endParaRPr lang="en-US" b="0" kern="0" dirty="0">
              <a:solidFill>
                <a:srgbClr val="000000"/>
              </a:solidFill>
            </a:endParaRPr>
          </a:p>
          <a:p>
            <a:pPr lvl="0"/>
            <a:r>
              <a:rPr lang="en-US" b="0" kern="0" dirty="0">
                <a:solidFill>
                  <a:srgbClr val="000000"/>
                </a:solidFill>
              </a:rPr>
              <a:t>Includes topics and patterns that help you design your cloud solutions</a:t>
            </a:r>
          </a:p>
          <a:p>
            <a:pPr lvl="0"/>
            <a:endParaRPr lang="en-US" b="0" kern="0" dirty="0">
              <a:solidFill>
                <a:srgbClr val="000000"/>
              </a:solidFill>
            </a:endParaRPr>
          </a:p>
          <a:p>
            <a:pPr lvl="0"/>
            <a:r>
              <a:rPr lang="en-US" b="0" kern="0" dirty="0">
                <a:solidFill>
                  <a:srgbClr val="000000"/>
                </a:solidFill>
              </a:rPr>
              <a:t>Patterns are platform and framework-agnostic</a:t>
            </a:r>
          </a:p>
          <a:p>
            <a:pPr lvl="0"/>
            <a:endParaRPr lang="en-US" b="0" kern="0" dirty="0">
              <a:solidFill>
                <a:srgbClr val="000000"/>
              </a:solidFill>
            </a:endParaRPr>
          </a:p>
          <a:p>
            <a:pPr lvl="0"/>
            <a:r>
              <a:rPr lang="en-US" b="0" kern="0" dirty="0">
                <a:solidFill>
                  <a:srgbClr val="000000"/>
                </a:solidFill>
              </a:rPr>
              <a:t>Examples are provided in the context of Azure and C#</a:t>
            </a:r>
          </a:p>
        </p:txBody>
      </p:sp>
    </p:spTree>
    <p:extLst>
      <p:ext uri="{BB962C8B-B14F-4D97-AF65-F5344CB8AC3E}">
        <p14:creationId xmlns:p14="http://schemas.microsoft.com/office/powerpoint/2010/main" val="122048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a4f27bc-229a-4f11-acdb-f6a578db985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B194-17CA-4332-B7CF-D482DAA34450}"/>
              </a:ext>
            </a:extLst>
          </p:cNvPr>
          <p:cNvSpPr>
            <a:spLocks noGrp="1"/>
          </p:cNvSpPr>
          <p:nvPr>
            <p:ph type="title"/>
          </p:nvPr>
        </p:nvSpPr>
        <p:spPr/>
        <p:txBody>
          <a:bodyPr/>
          <a:lstStyle/>
          <a:p>
            <a:r>
              <a:rPr lang="en-US" dirty="0"/>
              <a:t>Patterns &amp; Practices on GitHub</a:t>
            </a:r>
          </a:p>
        </p:txBody>
      </p:sp>
      <p:sp>
        <p:nvSpPr>
          <p:cNvPr id="4" name="Content Placeholder 2">
            <a:extLst>
              <a:ext uri="{FF2B5EF4-FFF2-40B4-BE49-F238E27FC236}">
                <a16:creationId xmlns:a16="http://schemas.microsoft.com/office/drawing/2014/main" id="{4A1D972E-1D37-4C96-9901-C1AA7A7C53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Microsoft Patterns &amp; Practices shares much of their documentation, projects and findings today on GitHub:</a:t>
            </a:r>
          </a:p>
          <a:p>
            <a:pPr marL="0" lvl="0" indent="0">
              <a:buNone/>
            </a:pPr>
            <a:endParaRPr lang="en-US" sz="2400" b="0" kern="0" dirty="0">
              <a:solidFill>
                <a:srgbClr val="000000"/>
              </a:solidFill>
            </a:endParaRPr>
          </a:p>
          <a:p>
            <a:pPr marL="0" lvl="0" indent="0" algn="ctr">
              <a:buNone/>
            </a:pPr>
            <a:r>
              <a:rPr lang="en-US" sz="2400" b="0" kern="0" dirty="0">
                <a:solidFill>
                  <a:srgbClr val="000000"/>
                </a:solidFill>
                <a:hlinkClick r:id="rId3"/>
              </a:rPr>
              <a:t>https://github.com/mspnp</a:t>
            </a:r>
            <a:endParaRPr lang="en-US" sz="2400" b="0" kern="0" dirty="0">
              <a:solidFill>
                <a:srgbClr val="000000"/>
              </a:solidFill>
            </a:endParaRPr>
          </a:p>
          <a:p>
            <a:pPr marL="0" lvl="0" indent="0" algn="ctr">
              <a:buNone/>
            </a:pPr>
            <a:endParaRPr lang="en-US" sz="2400" b="0" kern="0" dirty="0">
              <a:solidFill>
                <a:srgbClr val="000000"/>
              </a:solidFill>
            </a:endParaRPr>
          </a:p>
          <a:p>
            <a:pPr marL="0" lvl="0" indent="0">
              <a:buNone/>
            </a:pPr>
            <a:r>
              <a:rPr lang="en-US" sz="2400" b="0" kern="0" dirty="0">
                <a:solidFill>
                  <a:srgbClr val="000000"/>
                </a:solidFill>
              </a:rPr>
              <a:t>For example, the Microservices Reference Implementation shares best practices when designing a microservices solution running on </a:t>
            </a:r>
            <a:r>
              <a:rPr lang="en-US" sz="2400" kern="0" dirty="0">
                <a:solidFill>
                  <a:srgbClr val="000000"/>
                </a:solidFill>
              </a:rPr>
              <a:t>Azure </a:t>
            </a:r>
            <a:r>
              <a:rPr lang="en-US" sz="2400" b="0" kern="0" dirty="0">
                <a:solidFill>
                  <a:srgbClr val="000000"/>
                </a:solidFill>
              </a:rPr>
              <a:t>using </a:t>
            </a:r>
            <a:r>
              <a:rPr lang="en-US" sz="2400" kern="0" dirty="0">
                <a:solidFill>
                  <a:srgbClr val="000000"/>
                </a:solidFill>
              </a:rPr>
              <a:t>Kubernetes</a:t>
            </a:r>
            <a:r>
              <a:rPr lang="en-US" sz="2400" b="0" kern="0" dirty="0">
                <a:solidFill>
                  <a:srgbClr val="000000"/>
                </a:solidFill>
              </a:rPr>
              <a:t>:</a:t>
            </a:r>
          </a:p>
          <a:p>
            <a:pPr marL="0" lvl="0" indent="0">
              <a:buNone/>
            </a:pPr>
            <a:endParaRPr lang="en-US" sz="2400" b="0" kern="0" dirty="0">
              <a:solidFill>
                <a:srgbClr val="000000"/>
              </a:solidFill>
            </a:endParaRPr>
          </a:p>
          <a:p>
            <a:pPr marL="0" lvl="0" indent="0" algn="ctr">
              <a:buNone/>
            </a:pPr>
            <a:r>
              <a:rPr lang="en-US" sz="2400" b="0" kern="0" dirty="0">
                <a:solidFill>
                  <a:srgbClr val="000000"/>
                </a:solidFill>
                <a:hlinkClick r:id="rId4"/>
              </a:rPr>
              <a:t>https://github.com/mspnp/microservices-reference-implementation</a:t>
            </a:r>
            <a:endParaRPr lang="en-US" sz="2400" b="0" kern="0" dirty="0">
              <a:solidFill>
                <a:srgbClr val="000000"/>
              </a:solidFill>
            </a:endParaRPr>
          </a:p>
          <a:p>
            <a:pPr marL="0" lvl="0" indent="0" algn="ctr">
              <a:buNone/>
            </a:pPr>
            <a:endParaRPr lang="en-US" sz="2400"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03486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1d46948-05ef-455f-b4be-2305484afd8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FEDB-8811-4FA1-91C2-AF79E03589FC}"/>
              </a:ext>
            </a:extLst>
          </p:cNvPr>
          <p:cNvSpPr>
            <a:spLocks noGrp="1"/>
          </p:cNvSpPr>
          <p:nvPr>
            <p:ph type="title"/>
          </p:nvPr>
        </p:nvSpPr>
        <p:spPr/>
        <p:txBody>
          <a:bodyPr/>
          <a:lstStyle/>
          <a:p>
            <a:r>
              <a:rPr lang="en-US" dirty="0"/>
              <a:t>Azure Architecture Center</a:t>
            </a:r>
          </a:p>
        </p:txBody>
      </p:sp>
      <p:sp>
        <p:nvSpPr>
          <p:cNvPr id="4" name="Content Placeholder 2">
            <a:extLst>
              <a:ext uri="{FF2B5EF4-FFF2-40B4-BE49-F238E27FC236}">
                <a16:creationId xmlns:a16="http://schemas.microsoft.com/office/drawing/2014/main" id="{C1167CAD-388B-4BCB-986B-55A543FE713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Landing page for reference architectures, patterns and guidance for solutions on the Azure Platform</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lgn="ctr">
              <a:buNone/>
            </a:pPr>
            <a:r>
              <a:rPr lang="en-US" sz="2000" b="0" i="1" kern="0" dirty="0">
                <a:solidFill>
                  <a:srgbClr val="000000"/>
                </a:solidFill>
                <a:hlinkClick r:id="rId3"/>
              </a:rPr>
              <a:t>https://docs.microsoft.com/azure/architecture/</a:t>
            </a:r>
            <a:endParaRPr lang="en-US" b="0" kern="0" dirty="0">
              <a:solidFill>
                <a:srgbClr val="000000"/>
              </a:solidFill>
            </a:endParaRPr>
          </a:p>
          <a:p>
            <a:pPr marL="0" lvl="0" indent="0">
              <a:buNone/>
            </a:pPr>
            <a:endParaRPr lang="en-US" b="0" kern="0" dirty="0">
              <a:solidFill>
                <a:srgbClr val="000000"/>
              </a:solidFill>
            </a:endParaRPr>
          </a:p>
        </p:txBody>
      </p:sp>
      <p:pic>
        <p:nvPicPr>
          <p:cNvPr id="5" name="Picture 4" descr="Landing page for the Azure Architecture Center">
            <a:extLst>
              <a:ext uri="{FF2B5EF4-FFF2-40B4-BE49-F238E27FC236}">
                <a16:creationId xmlns:a16="http://schemas.microsoft.com/office/drawing/2014/main" id="{5E4AE162-A6DE-4A0F-B12D-E891D0DE201D}"/>
              </a:ext>
            </a:extLst>
          </p:cNvPr>
          <p:cNvPicPr>
            <a:picLocks noChangeAspect="1"/>
          </p:cNvPicPr>
          <p:nvPr/>
        </p:nvPicPr>
        <p:blipFill>
          <a:blip r:embed="rId4"/>
          <a:stretch>
            <a:fillRect/>
          </a:stretch>
        </p:blipFill>
        <p:spPr>
          <a:xfrm>
            <a:off x="1791121" y="1969395"/>
            <a:ext cx="5454490" cy="3250995"/>
          </a:xfrm>
          <a:prstGeom prst="rect">
            <a:avLst/>
          </a:prstGeom>
        </p:spPr>
      </p:pic>
    </p:spTree>
    <p:extLst>
      <p:ext uri="{BB962C8B-B14F-4D97-AF65-F5344CB8AC3E}">
        <p14:creationId xmlns:p14="http://schemas.microsoft.com/office/powerpoint/2010/main" val="258709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1b2b55e-ab11-46c7-86f1-87321906a6b2">
    <p:spTree>
      <p:nvGrpSpPr>
        <p:cNvPr id="1" name=""/>
        <p:cNvGrpSpPr/>
        <p:nvPr/>
      </p:nvGrpSpPr>
      <p:grpSpPr>
        <a:xfrm>
          <a:off x="0" y="0"/>
          <a:ext cx="0" cy="0"/>
          <a:chOff x="0" y="0"/>
          <a:chExt cx="0" cy="0"/>
        </a:xfrm>
      </p:grpSpPr>
      <p:pic>
        <p:nvPicPr>
          <p:cNvPr id="4" name="Picture 3" descr="Default “ring of architecture guides” for the Azure Architecture Guide">
            <a:extLst>
              <a:ext uri="{FF2B5EF4-FFF2-40B4-BE49-F238E27FC236}">
                <a16:creationId xmlns:a16="http://schemas.microsoft.com/office/drawing/2014/main" id="{9F57C0B0-B811-43E9-970A-EEDB1F498C06}"/>
              </a:ext>
            </a:extLst>
          </p:cNvPr>
          <p:cNvPicPr>
            <a:picLocks noChangeAspect="1"/>
          </p:cNvPicPr>
          <p:nvPr/>
        </p:nvPicPr>
        <p:blipFill>
          <a:blip r:embed="rId3"/>
          <a:stretch>
            <a:fillRect/>
          </a:stretch>
        </p:blipFill>
        <p:spPr>
          <a:xfrm>
            <a:off x="2768489" y="2089729"/>
            <a:ext cx="3607023" cy="3687435"/>
          </a:xfrm>
          <a:prstGeom prst="rect">
            <a:avLst/>
          </a:prstGeom>
        </p:spPr>
      </p:pic>
      <p:sp>
        <p:nvSpPr>
          <p:cNvPr id="5" name="Content Placeholder 2">
            <a:extLst>
              <a:ext uri="{FF2B5EF4-FFF2-40B4-BE49-F238E27FC236}">
                <a16:creationId xmlns:a16="http://schemas.microsoft.com/office/drawing/2014/main" id="{41674857-B6AF-488B-A869-AFD0AA63E3C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The Architecture Center features an all-up guide to creating solutions that are scalable, resilient and highly available</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lgn="ctr">
              <a:buNone/>
            </a:pPr>
            <a:r>
              <a:rPr lang="en-US" sz="2000" b="0" i="1" kern="0" dirty="0">
                <a:solidFill>
                  <a:srgbClr val="000000"/>
                </a:solidFill>
                <a:hlinkClick r:id="rId4"/>
              </a:rPr>
              <a:t>https://docs.microsoft.com/azure/architecture/guide/</a:t>
            </a:r>
            <a:endParaRPr lang="en-US" sz="2000" b="0" i="1" kern="0" dirty="0">
              <a:solidFill>
                <a:srgbClr val="000000"/>
              </a:solidFill>
            </a:endParaRPr>
          </a:p>
          <a:p>
            <a:pPr marL="0" lvl="0" indent="0">
              <a:buNone/>
            </a:pPr>
            <a:endParaRPr lang="en-US" b="0" kern="0" dirty="0">
              <a:solidFill>
                <a:srgbClr val="000000"/>
              </a:solidFill>
            </a:endParaRPr>
          </a:p>
        </p:txBody>
      </p:sp>
      <p:sp>
        <p:nvSpPr>
          <p:cNvPr id="2" name="Title 1">
            <a:extLst>
              <a:ext uri="{FF2B5EF4-FFF2-40B4-BE49-F238E27FC236}">
                <a16:creationId xmlns:a16="http://schemas.microsoft.com/office/drawing/2014/main" id="{E0D53ED0-5AB7-4F4E-B21F-BC924FE22068}"/>
              </a:ext>
            </a:extLst>
          </p:cNvPr>
          <p:cNvSpPr>
            <a:spLocks noGrp="1"/>
          </p:cNvSpPr>
          <p:nvPr>
            <p:ph type="title"/>
          </p:nvPr>
        </p:nvSpPr>
        <p:spPr/>
        <p:txBody>
          <a:bodyPr/>
          <a:lstStyle/>
          <a:p>
            <a:r>
              <a:rPr lang="en-US" dirty="0"/>
              <a:t>Azure Architecture Center Guide</a:t>
            </a:r>
          </a:p>
        </p:txBody>
      </p:sp>
    </p:spTree>
    <p:extLst>
      <p:ext uri="{BB962C8B-B14F-4D97-AF65-F5344CB8AC3E}">
        <p14:creationId xmlns:p14="http://schemas.microsoft.com/office/powerpoint/2010/main" val="206463518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3825</Words>
  <Application>Microsoft Office PowerPoint</Application>
  <PresentationFormat>On-screen Show (4:3)</PresentationFormat>
  <Paragraphs>565</Paragraphs>
  <Slides>52</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Calibri</vt:lpstr>
      <vt:lpstr>Segoe UI</vt:lpstr>
      <vt:lpstr>Wingdings</vt:lpstr>
      <vt:lpstr>Times New Roman</vt:lpstr>
      <vt:lpstr>Arial</vt:lpstr>
      <vt:lpstr>Symbol</vt:lpstr>
      <vt:lpstr>Verdana</vt:lpstr>
      <vt:lpstr>NG_MOC_Core_ModuleNew2</vt:lpstr>
      <vt:lpstr>Module 1</vt:lpstr>
      <vt:lpstr>Module Overview</vt:lpstr>
      <vt:lpstr>Lesson 1: Design Pattern Resources</vt:lpstr>
      <vt:lpstr>Why Patterns?</vt:lpstr>
      <vt:lpstr>Microsoft Patterns &amp; Practices</vt:lpstr>
      <vt:lpstr>Cloud Design Patterns</vt:lpstr>
      <vt:lpstr>Patterns &amp; Practices on GitHub</vt:lpstr>
      <vt:lpstr>Azure Architecture Center</vt:lpstr>
      <vt:lpstr>Azure Architecture Center Guide</vt:lpstr>
      <vt:lpstr>Lesson 2: Performance Patterns</vt:lpstr>
      <vt:lpstr>Stateless Applications</vt:lpstr>
      <vt:lpstr>Partitioning Workloads</vt:lpstr>
      <vt:lpstr>Partitioning Workloads</vt:lpstr>
      <vt:lpstr>Partitioning Workloads</vt:lpstr>
      <vt:lpstr>The Valet Key Pattern</vt:lpstr>
      <vt:lpstr>The Valet Key Pattern</vt:lpstr>
      <vt:lpstr>CQRS Pattern</vt:lpstr>
      <vt:lpstr>CQRS Pattern</vt:lpstr>
      <vt:lpstr>Throttling Pattern</vt:lpstr>
      <vt:lpstr>Throttling Pattern</vt:lpstr>
      <vt:lpstr>Discussion</vt:lpstr>
      <vt:lpstr>Lesson 3: Resiliency Patterns</vt:lpstr>
      <vt:lpstr>Transient Errors</vt:lpstr>
      <vt:lpstr>Transient Fault Handling</vt:lpstr>
      <vt:lpstr>Circuit Breaker Pattern</vt:lpstr>
      <vt:lpstr>Circuit Breaker Pattern</vt:lpstr>
      <vt:lpstr>The Retry Pattern</vt:lpstr>
      <vt:lpstr>The Retry Pattern</vt:lpstr>
      <vt:lpstr>Queues</vt:lpstr>
      <vt:lpstr>Queues</vt:lpstr>
      <vt:lpstr>Queue-Based Load Leveling Pattern</vt:lpstr>
      <vt:lpstr>Discussion</vt:lpstr>
      <vt:lpstr>Lesson 4: Scalability Patterns</vt:lpstr>
      <vt:lpstr>Asynchronous Messaging</vt:lpstr>
      <vt:lpstr>Competing Consumers Pattern</vt:lpstr>
      <vt:lpstr>Cached Data Consistency</vt:lpstr>
      <vt:lpstr>Cache-Aside Pattern</vt:lpstr>
      <vt:lpstr>Cache-Aside Pattern</vt:lpstr>
      <vt:lpstr>Static Content</vt:lpstr>
      <vt:lpstr>Static Content Hosting Pattern</vt:lpstr>
      <vt:lpstr>Load Balancing</vt:lpstr>
      <vt:lpstr>Load Balancing and Geographic Resiliency</vt:lpstr>
      <vt:lpstr>Discussion</vt:lpstr>
      <vt:lpstr>Lesson 5: Data Patterns</vt:lpstr>
      <vt:lpstr>Redis Cache</vt:lpstr>
      <vt:lpstr>Database Partitioning</vt:lpstr>
      <vt:lpstr>Sharding Pattern</vt:lpstr>
      <vt:lpstr>Sharding Pattern - Lookup</vt:lpstr>
      <vt:lpstr>Database Query Performance</vt:lpstr>
      <vt:lpstr>Materialized View Pattern</vt:lpstr>
      <vt:lpstr>Discussion</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2018-01-10T19:53:27Z</dcterms:created>
  <dcterms:modified xsi:type="dcterms:W3CDTF">2018-01-15T17:34:34Z</dcterms:modified>
</cp:coreProperties>
</file>