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6858000" type="screen4x3"/>
  <p:notesSz cx="6858000" cy="9144000"/>
  <p:embeddedFontLst>
    <p:embeddedFont>
      <p:font typeface="Consolas" panose="020B0609020204030204" pitchFamily="49" charset="0"/>
      <p:regular r:id="rId53"/>
      <p:bold r:id="rId54"/>
      <p:italic r:id="rId55"/>
      <p:boldItalic r:id="rId56"/>
    </p:embeddedFont>
    <p:embeddedFont>
      <p:font typeface="Calibri" panose="020F0502020204030204" pitchFamily="34" charset="0"/>
      <p:regular r:id="rId57"/>
      <p:bold r:id="rId58"/>
      <p:italic r:id="rId59"/>
      <p:boldItalic r:id="rId60"/>
    </p:embeddedFont>
    <p:embeddedFont>
      <p:font typeface="Segoe UI" panose="020B0502040204020203" pitchFamily="34" charset="0"/>
      <p:regular r:id="rId61"/>
      <p:bold r:id="rId62"/>
      <p:italic r:id="rId63"/>
      <p:boldItalic r:id="rId64"/>
    </p:embeddedFont>
    <p:embeddedFont>
      <p:font typeface="Segoe UI Light" panose="020B0502040204020203" pitchFamily="34" charset="0"/>
      <p:regular r:id="rId65"/>
      <p:italic r:id="rId66"/>
    </p:embeddedFont>
    <p:embeddedFont>
      <p:font typeface="Verdana" panose="020B0604030504040204" pitchFamily="34" charset="0"/>
      <p:regular r:id="rId67"/>
      <p:bold r:id="rId68"/>
      <p:italic r:id="rId69"/>
      <p:boldItalic r:id="rId7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41" autoAdjust="0"/>
    <p:restoredTop sz="94712" autoAdjust="0"/>
  </p:normalViewPr>
  <p:slideViewPr>
    <p:cSldViewPr snapToGrid="0">
      <p:cViewPr varScale="1">
        <p:scale>
          <a:sx n="114" d="100"/>
          <a:sy n="114" d="100"/>
        </p:scale>
        <p:origin x="2304" y="102"/>
      </p:cViewPr>
      <p:guideLst/>
    </p:cSldViewPr>
  </p:slideViewPr>
  <p:notesTextViewPr>
    <p:cViewPr>
      <p:scale>
        <a:sx n="1" d="1"/>
        <a:sy n="1" d="1"/>
      </p:scale>
      <p:origin x="0" y="0"/>
    </p:cViewPr>
  </p:notesTextViewPr>
  <p:sorterViewPr>
    <p:cViewPr>
      <p:scale>
        <a:sx n="100" d="100"/>
        <a:sy n="100" d="100"/>
      </p:scale>
      <p:origin x="0" y="-7566"/>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font" Target="fonts/font11.fntdata"/><Relationship Id="rId68" Type="http://schemas.openxmlformats.org/officeDocument/2006/relationships/font" Target="fonts/font16.fntdata"/><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font" Target="fonts/font18.fntdata"/><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574E9-95C5-4C80-86F6-8ABAC79D01F7}" type="datetimeFigureOut">
              <a:rPr lang="en-US" smtClean="0"/>
              <a:t>1/15/2018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F7E74-C6C3-44EC-82C6-DEAC6DA78896}" type="slidenum">
              <a:rPr lang="en-US" smtClean="0"/>
              <a:t>‹#›</a:t>
            </a:fld>
            <a:endParaRPr lang="en-US" dirty="0"/>
          </a:p>
        </p:txBody>
      </p:sp>
    </p:spTree>
    <p:extLst>
      <p:ext uri="{BB962C8B-B14F-4D97-AF65-F5344CB8AC3E}">
        <p14:creationId xmlns:p14="http://schemas.microsoft.com/office/powerpoint/2010/main" val="1980955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etf.org/rfc/rfc4627.tx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latin typeface="Arial" panose="020B0604020202020204" pitchFamily="34" charset="0"/>
                <a:ea typeface="Calibri" panose="020F0502020204030204" pitchFamily="34" charset="0"/>
                <a:cs typeface="Times New Roman" panose="02020603050405020304" pitchFamily="18" charset="0"/>
              </a:rPr>
              <a:t>60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Lab: </a:t>
            </a:r>
            <a:r>
              <a:rPr lang="en-US" sz="1000" b="1" dirty="0">
                <a:latin typeface="Arial" panose="020B0604020202020204" pitchFamily="34" charset="0"/>
                <a:ea typeface="Calibri" panose="020F0502020204030204" pitchFamily="34" charset="0"/>
                <a:cs typeface="Times New Roman" panose="02020603050405020304" pitchFamily="18" charset="0"/>
              </a:rPr>
              <a:t>90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Create a resource group.</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 resources to a resource group.</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Deploy an ARM template to a resource group.</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Filter resources using tags.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Author a complex deployment using the Azure Building Blocks tools.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latin typeface="Arial" panose="020B0604020202020204" pitchFamily="34" charset="0"/>
                <a:ea typeface="Calibri" panose="020F0502020204030204" pitchFamily="34" charset="0"/>
                <a:cs typeface="Times New Roman" panose="02020603050405020304" pitchFamily="18" charset="0"/>
              </a:rPr>
              <a:t>20535A_02.pptx</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 covers.</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Azure portal is continually being improved, and the user interface might have updated since this module was written. Therefore, before teaching this module, familiarize yourself with the latest version of the Azure portal.</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1</a:t>
            </a:fld>
            <a:endParaRPr lang="en-US" b="0" dirty="0"/>
          </a:p>
        </p:txBody>
      </p:sp>
      <p:sp>
        <p:nvSpPr>
          <p:cNvPr id="5" name="Rectangle 4">
            <a:extLst>
              <a:ext uri="{FF2B5EF4-FFF2-40B4-BE49-F238E27FC236}">
                <a16:creationId xmlns:a16="http://schemas.microsoft.com/office/drawing/2014/main" id="{F6958F74-CAD0-4DE2-814D-94D3CCA591A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77286DB-72D1-4BC5-9D2B-BFBF3E92654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1287687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There are many complexities in a detailed resource template.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be able to architect solutions and applications within the Azure ecosystem a through understanding of JSON and the template structure as well as methods of manipulation and deployment are required.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 an example, you can see in this slide the Virtual Machine resource using the Microsoft.Compute</a:t>
            </a:r>
            <a:br>
              <a:rPr lang="en-US" sz="1000" dirty="0">
                <a:latin typeface="Arial" panose="020B0604020202020204" pitchFamily="34" charset="0"/>
                <a:ea typeface="Calibri" panose="020F0502020204030204" pitchFamily="34" charset="0"/>
                <a:cs typeface="Times New Roman" panose="02020603050405020304" pitchFamily="18" charset="0"/>
              </a:rPr>
            </a:br>
            <a:r>
              <a:rPr lang="en-US" sz="1000" dirty="0">
                <a:latin typeface="Arial" panose="020B0604020202020204" pitchFamily="34" charset="0"/>
                <a:ea typeface="Calibri" panose="020F0502020204030204" pitchFamily="34" charset="0"/>
                <a:cs typeface="Times New Roman" panose="02020603050405020304" pitchFamily="18" charset="0"/>
              </a:rPr>
              <a:t>/VirtualMachines resource provider has several items on which it depends (line 23 onwards).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Nesting is quite common also.</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Building a robust and detailed template is quite a skill.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helps with this by providing an Automation Script item on each resource blade to allow examination and redeployment of current resources.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rest of this module digs deeper into the Azure Resource Manager and how to maximize its use.</a:t>
            </a:r>
          </a:p>
        </p:txBody>
      </p:sp>
      <p:sp>
        <p:nvSpPr>
          <p:cNvPr id="4" name="Slide Number Placeholder 3"/>
          <p:cNvSpPr>
            <a:spLocks noGrp="1"/>
          </p:cNvSpPr>
          <p:nvPr>
            <p:ph type="sldNum" sz="quarter" idx="10"/>
          </p:nvPr>
        </p:nvSpPr>
        <p:spPr/>
        <p:txBody>
          <a:bodyPr/>
          <a:lstStyle/>
          <a:p>
            <a:fld id="{EAFF7E74-C6C3-44EC-82C6-DEAC6DA78896}" type="slidenum">
              <a:rPr lang="en-US" b="0" smtClean="0"/>
              <a:t>10</a:t>
            </a:fld>
            <a:endParaRPr lang="en-US" b="0" dirty="0"/>
          </a:p>
        </p:txBody>
      </p:sp>
      <p:sp>
        <p:nvSpPr>
          <p:cNvPr id="5" name="Rectangle 4">
            <a:extLst>
              <a:ext uri="{FF2B5EF4-FFF2-40B4-BE49-F238E27FC236}">
                <a16:creationId xmlns:a16="http://schemas.microsoft.com/office/drawing/2014/main" id="{74E010D1-6115-4B09-892F-ABB07CDD71A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63218CD-B1E9-4016-93D6-1BE314AABB0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1246532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Advantages Of Using Templates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Templates are generally preferred to manually deploying resources for quite a few reasons: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15000"/>
              </a:lnSpc>
              <a:spcAft>
                <a:spcPts val="995"/>
              </a:spcAft>
              <a:buFont typeface="Arial" panose="020B0604020202020204" pitchFamily="34" charset="0"/>
              <a:buChar char="•"/>
              <a:tabLst>
                <a:tab pos="914400" algn="l"/>
              </a:tabLst>
            </a:pPr>
            <a:r>
              <a:rPr lang="en-GB" sz="1000" dirty="0">
                <a:latin typeface="Arial" panose="020B0604020202020204" pitchFamily="34" charset="0"/>
                <a:ea typeface="Calibri" panose="020F0502020204030204" pitchFamily="34" charset="0"/>
                <a:cs typeface="Times New Roman" panose="02020603050405020304" pitchFamily="18" charset="0"/>
              </a:rPr>
              <a:t>A template can ensure idempotency. If you deploy an identical template to multiple resource groups, they would functionally be the same.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15000"/>
              </a:lnSpc>
              <a:spcAft>
                <a:spcPts val="995"/>
              </a:spcAft>
              <a:buFont typeface="Arial" panose="020B0604020202020204" pitchFamily="34" charset="0"/>
              <a:buChar char="•"/>
              <a:tabLst>
                <a:tab pos="914400" algn="l"/>
              </a:tabLst>
            </a:pPr>
            <a:r>
              <a:rPr lang="en-GB" sz="1000" dirty="0">
                <a:latin typeface="Arial" panose="020B0604020202020204" pitchFamily="34" charset="0"/>
                <a:ea typeface="Calibri" panose="020F0502020204030204" pitchFamily="34" charset="0"/>
                <a:cs typeface="Times New Roman" panose="02020603050405020304" pitchFamily="18" charset="0"/>
              </a:rPr>
              <a:t>A template can simplify orchestration as you only need to deploy the template to deploy all of your resources. Normally this would take multiple operations.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15000"/>
              </a:lnSpc>
              <a:spcAft>
                <a:spcPts val="995"/>
              </a:spcAft>
              <a:buFont typeface="Arial" panose="020B0604020202020204" pitchFamily="34" charset="0"/>
              <a:buChar char="•"/>
              <a:tabLst>
                <a:tab pos="914400" algn="l"/>
              </a:tabLst>
            </a:pPr>
            <a:r>
              <a:rPr lang="en-GB" sz="1000" dirty="0">
                <a:latin typeface="Arial" panose="020B0604020202020204" pitchFamily="34" charset="0"/>
                <a:ea typeface="Calibri" panose="020F0502020204030204" pitchFamily="34" charset="0"/>
                <a:cs typeface="Times New Roman" panose="02020603050405020304" pitchFamily="18" charset="0"/>
              </a:rPr>
              <a:t>A template allows you to configure multiple resources simultaneously and use variables/parameters</a:t>
            </a:r>
            <a:br>
              <a:rPr lang="en-GB" sz="1000" dirty="0">
                <a:latin typeface="Arial" panose="020B0604020202020204" pitchFamily="34" charset="0"/>
                <a:ea typeface="Calibri" panose="020F0502020204030204" pitchFamily="34" charset="0"/>
                <a:cs typeface="Times New Roman" panose="02020603050405020304" pitchFamily="18" charset="0"/>
              </a:rPr>
            </a:br>
            <a:r>
              <a:rPr lang="en-GB" sz="1000" dirty="0">
                <a:latin typeface="Arial" panose="020B0604020202020204" pitchFamily="34" charset="0"/>
                <a:ea typeface="Calibri" panose="020F0502020204030204" pitchFamily="34" charset="0"/>
                <a:cs typeface="Times New Roman" panose="02020603050405020304" pitchFamily="18" charset="0"/>
              </a:rPr>
              <a:t>/functions to create dependencies between resources. For example you can require that a VM is created before a Web App because you need the VM's public IP address for one of the Web App's settings. Another example is to require a Storage account is created before a VM so that you can place the VHDs in that storage account.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Templates can parameterize input and output values so they can be reused across many different scenarios. Templates can also be nested so you can reuse smaller templates as part of a larger orchestration.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11</a:t>
            </a:fld>
            <a:endParaRPr lang="en-US" b="0" dirty="0"/>
          </a:p>
        </p:txBody>
      </p:sp>
      <p:sp>
        <p:nvSpPr>
          <p:cNvPr id="5" name="Rectangle 4">
            <a:extLst>
              <a:ext uri="{FF2B5EF4-FFF2-40B4-BE49-F238E27FC236}">
                <a16:creationId xmlns:a16="http://schemas.microsoft.com/office/drawing/2014/main" id="{1D4C38DB-EF9F-434A-906F-1D52A647312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A8E091C-2169-4EF6-907A-7DD68A35D45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5374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Building a robust and detailed template is quite a skill.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helps with this by providing an Automation Script item on each resource blade to allow examination and redeployment of current resources.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rest of this module digs deeper into the Azure Resource Manager and how to maximize its use.</a:t>
            </a:r>
          </a:p>
        </p:txBody>
      </p:sp>
      <p:sp>
        <p:nvSpPr>
          <p:cNvPr id="4" name="Slide Number Placeholder 3"/>
          <p:cNvSpPr>
            <a:spLocks noGrp="1"/>
          </p:cNvSpPr>
          <p:nvPr>
            <p:ph type="sldNum" sz="quarter" idx="10"/>
          </p:nvPr>
        </p:nvSpPr>
        <p:spPr/>
        <p:txBody>
          <a:bodyPr/>
          <a:lstStyle/>
          <a:p>
            <a:fld id="{EAFF7E74-C6C3-44EC-82C6-DEAC6DA78896}" type="slidenum">
              <a:rPr lang="en-US" b="0" smtClean="0"/>
              <a:t>12</a:t>
            </a:fld>
            <a:endParaRPr lang="en-US" b="0" dirty="0"/>
          </a:p>
        </p:txBody>
      </p:sp>
      <p:sp>
        <p:nvSpPr>
          <p:cNvPr id="5" name="Rectangle 4">
            <a:extLst>
              <a:ext uri="{FF2B5EF4-FFF2-40B4-BE49-F238E27FC236}">
                <a16:creationId xmlns:a16="http://schemas.microsoft.com/office/drawing/2014/main" id="{F4D57CC0-14FE-4DF7-BD3B-283AC33A8E9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7D8D94B-30EB-4C2A-87FB-86CB2B6C209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825220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Mention:</a:t>
            </a:r>
          </a:p>
          <a:p>
            <a:pPr marL="342900" marR="0" lvl="0" indent="-342900">
              <a:lnSpc>
                <a:spcPct val="115000"/>
              </a:lnSpc>
              <a:spcBef>
                <a:spcPts val="0"/>
              </a:spcBef>
              <a:spcAft>
                <a:spcPts val="995"/>
              </a:spcAft>
              <a:buFont typeface="Symbol" panose="05050102010706020507" pitchFamily="18" charset="2"/>
              <a:buChar char=""/>
            </a:pPr>
            <a:r>
              <a:rPr lang="en-GB"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Azure resource explorer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GB"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ArmVIZ.io</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GB"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ARM Template References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When authoring ARM Templates, there are three incredible resources available on </a:t>
            </a:r>
            <a:r>
              <a:rPr lang="en-GB" sz="1000" dirty="0">
                <a:latin typeface="Arial" panose="020B0604020202020204" pitchFamily="34" charset="0"/>
                <a:ea typeface="Calibri" panose="020F0502020204030204" pitchFamily="34" charset="0"/>
                <a:cs typeface="Times New Roman" panose="02020603050405020304" pitchFamily="18" charset="0"/>
              </a:rPr>
              <a:t>http://azure.microsoft.com</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that can help you master the art of declarative templating:</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https://docs.microsoft.com/azure/azure-resource-manager/resource-group-authoring-templates</a:t>
            </a:r>
          </a:p>
          <a:p>
            <a:pPr marL="742950" marR="0" lvl="1" indent="-285750">
              <a:lnSpc>
                <a:spcPct val="115000"/>
              </a:lnSpc>
              <a:spcBef>
                <a:spcPts val="0"/>
              </a:spcBef>
              <a:spcAft>
                <a:spcPts val="995"/>
              </a:spcAft>
              <a:buFont typeface="Courier New" panose="02070309020205020404" pitchFamily="49" charset="0"/>
              <a:buChar char="o"/>
            </a:pPr>
            <a:r>
              <a:rPr lang="en-GB"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This article introduces some of the major concepts associated with authoring templates for ARM.</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https://docs.microsoft.com/azure/azure-resource-manager/resource-group-template-functions</a:t>
            </a:r>
          </a:p>
          <a:p>
            <a:pPr marL="742950" marR="0" lvl="1" indent="-285750">
              <a:lnSpc>
                <a:spcPct val="115000"/>
              </a:lnSpc>
              <a:spcBef>
                <a:spcPts val="0"/>
              </a:spcBef>
              <a:spcAft>
                <a:spcPts val="995"/>
              </a:spcAft>
              <a:buFont typeface="Courier New" panose="02070309020205020404" pitchFamily="49" charset="0"/>
              <a:buChar char="o"/>
            </a:pPr>
            <a:r>
              <a:rPr lang="en-GB"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This article lists many of the special functions available in ARM templates that you can use to make templates more useful and easier to author.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https://docs.microsoft.com/azure/azure-resource-manager/best-practices-resource-manager-design-templates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GB"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This article goes through some proven design practices when authoring ARM templates.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13</a:t>
            </a:fld>
            <a:endParaRPr lang="en-US" b="0" dirty="0"/>
          </a:p>
        </p:txBody>
      </p:sp>
      <p:sp>
        <p:nvSpPr>
          <p:cNvPr id="5" name="Rectangle 4">
            <a:extLst>
              <a:ext uri="{FF2B5EF4-FFF2-40B4-BE49-F238E27FC236}">
                <a16:creationId xmlns:a16="http://schemas.microsoft.com/office/drawing/2014/main" id="{0583972C-5A8B-4688-919B-5C33D652BC2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895D5A7-D4FB-40CC-929F-E08D39A5181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46928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AFF7E74-C6C3-44EC-82C6-DEAC6DA78896}" type="slidenum">
              <a:rPr lang="en-US" b="0" smtClean="0"/>
              <a:t>14</a:t>
            </a:fld>
            <a:endParaRPr lang="en-US" b="0" dirty="0"/>
          </a:p>
        </p:txBody>
      </p:sp>
      <p:sp>
        <p:nvSpPr>
          <p:cNvPr id="5" name="Rectangle 4">
            <a:extLst>
              <a:ext uri="{FF2B5EF4-FFF2-40B4-BE49-F238E27FC236}">
                <a16:creationId xmlns:a16="http://schemas.microsoft.com/office/drawing/2014/main" id="{C63517ED-521A-4443-8406-54649431B8D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0021B4F-9CCE-4A2C-9840-2E3CEE8874F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865245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Role-Based Access Control (RBAC)</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Azure role-based access control allows you to grant appropriate access to Azure AD users, groups, and services, by assigning roles to them on a subscription or resource group or individual resource level. The assigned role defines the level of access that the users, groups, or services have on the Azure resource.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15</a:t>
            </a:fld>
            <a:endParaRPr lang="en-US" b="0" dirty="0"/>
          </a:p>
        </p:txBody>
      </p:sp>
      <p:sp>
        <p:nvSpPr>
          <p:cNvPr id="5" name="Rectangle 4">
            <a:extLst>
              <a:ext uri="{FF2B5EF4-FFF2-40B4-BE49-F238E27FC236}">
                <a16:creationId xmlns:a16="http://schemas.microsoft.com/office/drawing/2014/main" id="{299BAA1E-FA49-4363-B724-AF460392CBE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85B435A-AFEF-4BF3-BB3B-25F4E4E8229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595596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role is a collection of actions that can be performed on Azure resources. A user or a service is allowed to perform an action on an Azure resource if they have been assigned a role that contains that action. There are built-in roles that include (but is not limited to):</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Role Name Description:</a:t>
            </a:r>
          </a:p>
          <a:p>
            <a:pPr marL="342900" lvl="1"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Contributors can manage everything except access. </a:t>
            </a:r>
          </a:p>
          <a:p>
            <a:pPr marL="342900" lvl="1"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Owners can manage everything, including access. </a:t>
            </a:r>
          </a:p>
          <a:p>
            <a:pPr marL="342900" lvl="1"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Readers can view everything, but can't make changes. </a:t>
            </a:r>
          </a:p>
          <a:p>
            <a:pPr marL="342900" lvl="1"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User Access Administrator lets you manage user access to Azure resources. </a:t>
            </a:r>
          </a:p>
          <a:p>
            <a:pPr marL="342900" lvl="1"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Virtual Machine Contributor lets you manage virtual machines, but not access to them, and not the virtual network or storage account they're connected to.</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16</a:t>
            </a:fld>
            <a:endParaRPr lang="en-US" b="0" dirty="0"/>
          </a:p>
        </p:txBody>
      </p:sp>
      <p:sp>
        <p:nvSpPr>
          <p:cNvPr id="5" name="Rectangle 4">
            <a:extLst>
              <a:ext uri="{FF2B5EF4-FFF2-40B4-BE49-F238E27FC236}">
                <a16:creationId xmlns:a16="http://schemas.microsoft.com/office/drawing/2014/main" id="{9111B710-568B-44E4-A77A-A4B9252309D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9E26B72-CDA7-41F1-8477-89C2BFE7974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4171161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role assignment can be created that associates a security principal to a role. The role is further used to grant access to a resource scope. This decoupling allows you to specify that a specific role has access to a resource in your subscription and add/remove security principals from that role in a loosely connected manner. Roles can be assigned to the following types of Azure AD security principals: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Users</a:t>
            </a:r>
            <a:r>
              <a:rPr lang="en-GB" sz="1000" dirty="0">
                <a:latin typeface="Arial" panose="020B0604020202020204" pitchFamily="34" charset="0"/>
                <a:ea typeface="Calibri" panose="020F0502020204030204" pitchFamily="34" charset="0"/>
                <a:cs typeface="Times New Roman" panose="02020603050405020304" pitchFamily="18" charset="0"/>
              </a:rPr>
              <a:t>: roles can be assigned to organizational users that are in the Azure AD with which the Azure subscription is associated. Roles can also be assigned to external Microsoft accounts that exist in the same directory.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Groups</a:t>
            </a:r>
            <a:r>
              <a:rPr lang="en-GB" sz="1000" dirty="0">
                <a:latin typeface="Arial" panose="020B0604020202020204" pitchFamily="34" charset="0"/>
                <a:ea typeface="Calibri" panose="020F0502020204030204" pitchFamily="34" charset="0"/>
                <a:cs typeface="Times New Roman" panose="02020603050405020304" pitchFamily="18" charset="0"/>
              </a:rPr>
              <a:t>: roles can be assigned to Azure AD security groups. A user is automatically granted access to a resource if the user becomes a member of a group that has access. The user also automatically loses access to the resource after getting removed from the group. Managing access via groups by assigning roles to groups and adding users to those groups is the best practice, instead of assigning roles directly to users.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Service principals</a:t>
            </a:r>
            <a:r>
              <a:rPr lang="en-GB" sz="1000" dirty="0">
                <a:latin typeface="Arial" panose="020B0604020202020204" pitchFamily="34" charset="0"/>
                <a:ea typeface="Calibri" panose="020F0502020204030204" pitchFamily="34" charset="0"/>
                <a:cs typeface="Times New Roman" panose="02020603050405020304" pitchFamily="18" charset="0"/>
              </a:rPr>
              <a:t>: service identities are represented as service principals in the directory. They authenticate with Azure AD and securely communicate with one another. Services can be granted access to Azure resources by assigning roles via the Azure module for Windows PowerShell to the Azure AD service principal representing that service.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17</a:t>
            </a:fld>
            <a:endParaRPr lang="en-US" b="0" dirty="0"/>
          </a:p>
        </p:txBody>
      </p:sp>
      <p:sp>
        <p:nvSpPr>
          <p:cNvPr id="5" name="Rectangle 4">
            <a:extLst>
              <a:ext uri="{FF2B5EF4-FFF2-40B4-BE49-F238E27FC236}">
                <a16:creationId xmlns:a16="http://schemas.microsoft.com/office/drawing/2014/main" id="{DD412BFA-BB93-48DF-B9F6-4D21BF6D728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111FD32-4D16-45FB-B8B0-2AAC7EBC084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3228553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Access does not need to be granted to the entire subscription. Roles can also be assigned for resource groups as well as for individual resources. In Azure RBAC, a resource inherits role assignments from its parent resources. So if a user, group, or service is granted access to only a resource group within a subscription, they will be able to access only that resource group and resources within it, and not the other resources groups within the subscription. As another example, a security group can be added to the Reader role for a resource group, but be added to the Contributor role for a database within that resource group.</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Scoping to Resource Groups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While RBAC can easily be used to grant access to an individual resource, it is preferable to grant access to an entire Resource Group as opposed to individual resources. By scoping to a resource group, you can add/remove and modify resources easily without having to recreate assignments and scopes. You can also give an individual owner or contributor access to a resource group so that they can create, recreate or destroy resources on their own without requiring involvement from the account administrator.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this example, there is a resource group for an Accounting application. This resource group contains multiple resources that are used in the application. By granting an individual owner or contributor access to the resource group, they can configure resources, create new deployments, add new resources or create automation scripts at will without requiring additional administrator assistance or having access to resources in other resource groups.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18</a:t>
            </a:fld>
            <a:endParaRPr lang="en-US" b="0" dirty="0"/>
          </a:p>
        </p:txBody>
      </p:sp>
      <p:sp>
        <p:nvSpPr>
          <p:cNvPr id="5" name="Rectangle 4">
            <a:extLst>
              <a:ext uri="{FF2B5EF4-FFF2-40B4-BE49-F238E27FC236}">
                <a16:creationId xmlns:a16="http://schemas.microsoft.com/office/drawing/2014/main" id="{F1BAEACC-1EBA-4BB3-94D6-D245FFCA68C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E72290A-4D9B-43AC-9970-1ED515627BF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1062599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AFF7E74-C6C3-44EC-82C6-DEAC6DA78896}" type="slidenum">
              <a:rPr lang="en-US" b="0" smtClean="0"/>
              <a:t>19</a:t>
            </a:fld>
            <a:endParaRPr lang="en-US" b="0" dirty="0"/>
          </a:p>
        </p:txBody>
      </p:sp>
      <p:sp>
        <p:nvSpPr>
          <p:cNvPr id="5" name="Rectangle 4">
            <a:extLst>
              <a:ext uri="{FF2B5EF4-FFF2-40B4-BE49-F238E27FC236}">
                <a16:creationId xmlns:a16="http://schemas.microsoft.com/office/drawing/2014/main" id="{47E9215D-4E92-4839-9C5C-8BF0EF791DE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99B5B41-7B6D-42CE-AED0-E6C1B2B0CE3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3504891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AFF7E74-C6C3-44EC-82C6-DEAC6DA78896}" type="slidenum">
              <a:rPr lang="en-US" b="0" smtClean="0"/>
              <a:t>2</a:t>
            </a:fld>
            <a:endParaRPr lang="en-US" b="0" dirty="0"/>
          </a:p>
        </p:txBody>
      </p:sp>
      <p:sp>
        <p:nvSpPr>
          <p:cNvPr id="5" name="Rectangle 4">
            <a:extLst>
              <a:ext uri="{FF2B5EF4-FFF2-40B4-BE49-F238E27FC236}">
                <a16:creationId xmlns:a16="http://schemas.microsoft.com/office/drawing/2014/main" id="{9606DF1D-4482-4834-A4BD-9AD8E3109A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323A8A2-70A3-4640-832E-6C824CF4F5F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3345508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AFF7E74-C6C3-44EC-82C6-DEAC6DA78896}" type="slidenum">
              <a:rPr lang="en-US" b="0" smtClean="0"/>
              <a:t>20</a:t>
            </a:fld>
            <a:endParaRPr lang="en-US" b="0" dirty="0"/>
          </a:p>
        </p:txBody>
      </p:sp>
      <p:sp>
        <p:nvSpPr>
          <p:cNvPr id="5" name="Rectangle 4">
            <a:extLst>
              <a:ext uri="{FF2B5EF4-FFF2-40B4-BE49-F238E27FC236}">
                <a16:creationId xmlns:a16="http://schemas.microsoft.com/office/drawing/2014/main" id="{AEE465E4-77E6-412D-B2CC-1C32A24365A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C2F95C2-13C1-41AA-91E3-AF06576B177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768884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Resource policies establish conventions for resources in an organization.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Once these conventions are defined, it is possible to control costs and easily manage Azure resources.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Examples are: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Specify only certain types of virtual machines are created.</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Require that all resources have a particular tag applied.</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a policy applies to a parent resource the child resource will inherit the policy. (Resource Group – Resource sin the group):</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Arial" panose="020B0604020202020204" pitchFamily="34" charset="0"/>
              <a:buChar char="•"/>
              <a:tabLst>
                <a:tab pos="457200" algn="l"/>
              </a:tabLst>
            </a:pPr>
            <a:r>
              <a:rPr lang="en-GB" sz="1000" dirty="0">
                <a:latin typeface="Arial" panose="020B0604020202020204" pitchFamily="34" charset="0"/>
                <a:ea typeface="Calibri" panose="020F0502020204030204" pitchFamily="34" charset="0"/>
                <a:cs typeface="Times New Roman" panose="02020603050405020304" pitchFamily="18" charset="0"/>
              </a:rPr>
              <a:t>policy definition - describe when and what action to take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Arial" panose="020B0604020202020204" pitchFamily="34" charset="0"/>
              <a:buChar char="•"/>
              <a:tabLst>
                <a:tab pos="457200" algn="l"/>
              </a:tabLst>
            </a:pPr>
            <a:r>
              <a:rPr lang="en-GB" sz="1000" dirty="0">
                <a:latin typeface="Arial" panose="020B0604020202020204" pitchFamily="34" charset="0"/>
                <a:ea typeface="Calibri" panose="020F0502020204030204" pitchFamily="34" charset="0"/>
                <a:cs typeface="Times New Roman" panose="02020603050405020304" pitchFamily="18" charset="0"/>
              </a:rPr>
              <a:t>policy assignment - apply the policy definition to a scope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21</a:t>
            </a:fld>
            <a:endParaRPr lang="en-US" b="0" dirty="0"/>
          </a:p>
        </p:txBody>
      </p:sp>
      <p:sp>
        <p:nvSpPr>
          <p:cNvPr id="5" name="Rectangle 4">
            <a:extLst>
              <a:ext uri="{FF2B5EF4-FFF2-40B4-BE49-F238E27FC236}">
                <a16:creationId xmlns:a16="http://schemas.microsoft.com/office/drawing/2014/main" id="{61525AA1-1C36-4499-B54B-5E2BE70588F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4DA8191-9985-489D-8794-B2689C6A9B8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3499014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There are key differences between policy and (RBAC):</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RBAC controls </a:t>
            </a:r>
            <a:r>
              <a:rPr lang="en-US" sz="1000" b="1" dirty="0">
                <a:latin typeface="Arial" panose="020B0604020202020204" pitchFamily="34" charset="0"/>
                <a:ea typeface="Calibri" panose="020F0502020204030204" pitchFamily="34" charset="0"/>
                <a:cs typeface="Times New Roman" panose="02020603050405020304" pitchFamily="18" charset="0"/>
              </a:rPr>
              <a:t>user</a:t>
            </a:r>
            <a:r>
              <a:rPr lang="en-GB" sz="1000" dirty="0">
                <a:latin typeface="Arial" panose="020B0604020202020204" pitchFamily="34" charset="0"/>
                <a:ea typeface="Calibri" panose="020F0502020204030204" pitchFamily="34" charset="0"/>
                <a:cs typeface="Times New Roman" panose="02020603050405020304" pitchFamily="18" charset="0"/>
              </a:rPr>
              <a:t> actions.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Policy controls </a:t>
            </a:r>
            <a:r>
              <a:rPr lang="en-US" sz="1000" b="1" dirty="0">
                <a:latin typeface="Arial" panose="020B0604020202020204" pitchFamily="34" charset="0"/>
                <a:ea typeface="Calibri" panose="020F0502020204030204" pitchFamily="34" charset="0"/>
                <a:cs typeface="Times New Roman" panose="02020603050405020304" pitchFamily="18" charset="0"/>
              </a:rPr>
              <a:t>resource</a:t>
            </a:r>
            <a:r>
              <a:rPr lang="en-GB" sz="1000" dirty="0">
                <a:latin typeface="Arial" panose="020B0604020202020204" pitchFamily="34" charset="0"/>
                <a:ea typeface="Calibri" panose="020F0502020204030204" pitchFamily="34" charset="0"/>
                <a:cs typeface="Times New Roman" panose="02020603050405020304" pitchFamily="18" charset="0"/>
              </a:rPr>
              <a:t> properties during deployment.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Examples are:</a:t>
            </a: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RBAC allows permissions to create resources</a:t>
            </a: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Policies define what resources can be created (among other things)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To use policies, you must use RBAC.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Microsoft.Authorization/policydefinitions/write permission to define a policy.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Microsoft.Authorization/policyassignments/write permission to assign a policy.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These permissions are not included in the </a:t>
            </a:r>
            <a:r>
              <a:rPr lang="en-US" sz="1000" b="1" dirty="0">
                <a:latin typeface="Arial" panose="020B0604020202020204" pitchFamily="34" charset="0"/>
                <a:ea typeface="Calibri" panose="020F0502020204030204" pitchFamily="34" charset="0"/>
                <a:cs typeface="Times New Roman" panose="02020603050405020304" pitchFamily="18" charset="0"/>
              </a:rPr>
              <a:t>Contributor</a:t>
            </a:r>
            <a:r>
              <a:rPr lang="en-GB" sz="1000" dirty="0">
                <a:latin typeface="Arial" panose="020B0604020202020204" pitchFamily="34" charset="0"/>
                <a:ea typeface="Calibri" panose="020F0502020204030204" pitchFamily="34" charset="0"/>
                <a:cs typeface="Times New Roman" panose="02020603050405020304" pitchFamily="18" charset="0"/>
              </a:rPr>
              <a:t> role.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22</a:t>
            </a:fld>
            <a:endParaRPr lang="en-US" b="0" dirty="0"/>
          </a:p>
        </p:txBody>
      </p:sp>
      <p:sp>
        <p:nvSpPr>
          <p:cNvPr id="5" name="Rectangle 4">
            <a:extLst>
              <a:ext uri="{FF2B5EF4-FFF2-40B4-BE49-F238E27FC236}">
                <a16:creationId xmlns:a16="http://schemas.microsoft.com/office/drawing/2014/main" id="{18A11E64-E9E9-4424-A2B6-E4F20EEA315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8C80360-9BAD-40FD-991B-B21FA72B8F3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153157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provides built-in policy definition limiting the number users need to define, these are:</a:t>
            </a: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Allowed locations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Allowed resource types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Allowed storage account SKUs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Allowed virtual machine SKUs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Apply tag and default value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Enforce tag and value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Not allowed resource types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Require SQL Server version 12.0</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Require storage account encryption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Policy definition structure is JSON and contains the following elements: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mode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parameters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display name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description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policy rule: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628650" marR="0" lvl="1" indent="-171450">
              <a:lnSpc>
                <a:spcPct val="115000"/>
              </a:lnSpc>
              <a:spcBef>
                <a:spcPts val="0"/>
              </a:spcBef>
              <a:spcAft>
                <a:spcPts val="995"/>
              </a:spcAft>
              <a:buFont typeface="Arial" panose="020B0604020202020204" pitchFamily="34" charset="0"/>
              <a:buChar char="•"/>
              <a:tabLst>
                <a:tab pos="914400" algn="l"/>
              </a:tabLst>
            </a:pPr>
            <a:r>
              <a:rPr lang="en-GB" sz="1000" dirty="0">
                <a:latin typeface="Arial" panose="020B0604020202020204" pitchFamily="34" charset="0"/>
                <a:ea typeface="Calibri" panose="020F0502020204030204" pitchFamily="34" charset="0"/>
                <a:cs typeface="Times New Roman" panose="02020603050405020304" pitchFamily="18" charset="0"/>
              </a:rPr>
              <a:t>logical evaluation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628650" marR="0" lvl="1" indent="-171450">
              <a:lnSpc>
                <a:spcPct val="115000"/>
              </a:lnSpc>
              <a:spcBef>
                <a:spcPts val="0"/>
              </a:spcBef>
              <a:spcAft>
                <a:spcPts val="995"/>
              </a:spcAft>
              <a:buFont typeface="Arial" panose="020B0604020202020204" pitchFamily="34" charset="0"/>
              <a:buChar char="•"/>
              <a:tabLst>
                <a:tab pos="914400" algn="l"/>
              </a:tabLst>
            </a:pPr>
            <a:r>
              <a:rPr lang="en-GB" sz="1000" dirty="0">
                <a:latin typeface="Arial" panose="020B0604020202020204" pitchFamily="34" charset="0"/>
                <a:ea typeface="Calibri" panose="020F0502020204030204" pitchFamily="34" charset="0"/>
                <a:cs typeface="Times New Roman" panose="02020603050405020304" pitchFamily="18" charset="0"/>
              </a:rPr>
              <a:t>effect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23</a:t>
            </a:fld>
            <a:endParaRPr lang="en-US" b="0" dirty="0"/>
          </a:p>
        </p:txBody>
      </p:sp>
      <p:sp>
        <p:nvSpPr>
          <p:cNvPr id="5" name="Rectangle 4">
            <a:extLst>
              <a:ext uri="{FF2B5EF4-FFF2-40B4-BE49-F238E27FC236}">
                <a16:creationId xmlns:a16="http://schemas.microsoft.com/office/drawing/2014/main" id="{1701BD6D-FEA7-4CC0-AB00-BD331B2549F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658BD74-96EE-4F81-AF6F-FCBDEC59AD0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986400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Mode = all or indexed – only required when scripting recommends All as Indexed is legacy and can be applied only to resources that support location and tags.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Parameters are defined within the definition.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policy rule is also defined in the JSON and uses If and Then blocks to define what happens when the if conditions apply (Effect).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definition supports:</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Logical operators, conditions and fields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Effects are:</a:t>
            </a:r>
          </a:p>
          <a:p>
            <a:pPr marL="171450" indent="-171450">
              <a:lnSpc>
                <a:spcPct val="107000"/>
              </a:lnSpc>
              <a:spcAft>
                <a:spcPts val="800"/>
              </a:spcAft>
              <a:buFont typeface="Arial" panose="020B0604020202020204" pitchFamily="34" charset="0"/>
              <a:buChar char="•"/>
            </a:pPr>
            <a:r>
              <a:rPr lang="en-US" sz="1000" b="1" dirty="0">
                <a:latin typeface="Arial" panose="020B0604020202020204" pitchFamily="34" charset="0"/>
                <a:ea typeface="Calibri" panose="020F0502020204030204" pitchFamily="34" charset="0"/>
                <a:cs typeface="Times New Roman" panose="02020603050405020304" pitchFamily="18" charset="0"/>
              </a:rPr>
              <a:t>Deny, Audit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Append</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AuditIfNotExists</a:t>
            </a:r>
            <a:r>
              <a:rPr lang="en-GB" sz="1000" dirty="0">
                <a:latin typeface="Arial" panose="020B0604020202020204" pitchFamily="34" charset="0"/>
                <a:ea typeface="Calibri" panose="020F0502020204030204" pitchFamily="34" charset="0"/>
                <a:cs typeface="Times New Roman" panose="02020603050405020304" pitchFamily="18" charset="0"/>
              </a:rPr>
              <a:t> , </a:t>
            </a:r>
            <a:r>
              <a:rPr lang="en-US" sz="1000" b="1" dirty="0">
                <a:latin typeface="Arial" panose="020B0604020202020204" pitchFamily="34" charset="0"/>
                <a:ea typeface="Calibri" panose="020F0502020204030204" pitchFamily="34" charset="0"/>
                <a:cs typeface="Times New Roman" panose="02020603050405020304" pitchFamily="18" charset="0"/>
              </a:rPr>
              <a:t>DeployIfNotExists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24</a:t>
            </a:fld>
            <a:endParaRPr lang="en-US" b="0" dirty="0"/>
          </a:p>
        </p:txBody>
      </p:sp>
      <p:sp>
        <p:nvSpPr>
          <p:cNvPr id="5" name="Rectangle 4">
            <a:extLst>
              <a:ext uri="{FF2B5EF4-FFF2-40B4-BE49-F238E27FC236}">
                <a16:creationId xmlns:a16="http://schemas.microsoft.com/office/drawing/2014/main" id="{FC849F06-BFFB-488A-839B-F68D74AB61A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CE3C75F-91E8-4F04-BD4E-B1511375FEE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1888689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next slides will introduce each method.</a:t>
            </a:r>
          </a:p>
        </p:txBody>
      </p:sp>
      <p:sp>
        <p:nvSpPr>
          <p:cNvPr id="4" name="Slide Number Placeholder 3"/>
          <p:cNvSpPr>
            <a:spLocks noGrp="1"/>
          </p:cNvSpPr>
          <p:nvPr>
            <p:ph type="sldNum" sz="quarter" idx="10"/>
          </p:nvPr>
        </p:nvSpPr>
        <p:spPr/>
        <p:txBody>
          <a:bodyPr/>
          <a:lstStyle/>
          <a:p>
            <a:fld id="{EAFF7E74-C6C3-44EC-82C6-DEAC6DA78896}" type="slidenum">
              <a:rPr lang="en-US" b="0" smtClean="0"/>
              <a:t>25</a:t>
            </a:fld>
            <a:endParaRPr lang="en-US" b="0" dirty="0"/>
          </a:p>
        </p:txBody>
      </p:sp>
      <p:sp>
        <p:nvSpPr>
          <p:cNvPr id="5" name="Rectangle 4">
            <a:extLst>
              <a:ext uri="{FF2B5EF4-FFF2-40B4-BE49-F238E27FC236}">
                <a16:creationId xmlns:a16="http://schemas.microsoft.com/office/drawing/2014/main" id="{4B5CE7C6-97DF-4072-9E5D-55EAAABE64B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46AAB3C-F17F-408A-BA4F-FA82968325D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857886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Several steps to build the assignment from a policy definition: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$rg = </a:t>
            </a:r>
            <a:r>
              <a:rPr lang="en-US" sz="1000" b="1" dirty="0">
                <a:latin typeface="Arial" panose="020B0604020202020204" pitchFamily="34" charset="0"/>
                <a:ea typeface="Calibri" panose="020F0502020204030204" pitchFamily="34" charset="0"/>
                <a:cs typeface="Times New Roman" panose="02020603050405020304" pitchFamily="18" charset="0"/>
              </a:rPr>
              <a:t>Get-AzureRmResourceGroup</a:t>
            </a:r>
            <a:r>
              <a:rPr lang="en-GB" sz="1000" dirty="0">
                <a:latin typeface="Arial" panose="020B0604020202020204" pitchFamily="34" charset="0"/>
                <a:ea typeface="Calibri" panose="020F0502020204030204" pitchFamily="34" charset="0"/>
                <a:cs typeface="Times New Roman" panose="02020603050405020304" pitchFamily="18" charset="0"/>
              </a:rPr>
              <a:t> -Name “ContosoVMS“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populates rg variable with metadata about a Resource Group.</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$definition = </a:t>
            </a:r>
            <a:r>
              <a:rPr lang="en-US" sz="1000" b="1" dirty="0">
                <a:latin typeface="Arial" panose="020B0604020202020204" pitchFamily="34" charset="0"/>
                <a:ea typeface="Calibri" panose="020F0502020204030204" pitchFamily="34" charset="0"/>
                <a:cs typeface="Times New Roman" panose="02020603050405020304" pitchFamily="18" charset="0"/>
              </a:rPr>
              <a:t>Get-AzureRmPolicyDefinition</a:t>
            </a:r>
            <a:r>
              <a:rPr lang="en-GB" sz="1000" dirty="0">
                <a:latin typeface="Arial" panose="020B0604020202020204" pitchFamily="34" charset="0"/>
                <a:ea typeface="Calibri" panose="020F0502020204030204" pitchFamily="34" charset="0"/>
                <a:cs typeface="Times New Roman" panose="02020603050405020304" pitchFamily="18" charset="0"/>
              </a:rPr>
              <a:t> -Id /providers/Microsoft.Authorization/policyDefinitions/a57364a-7474-ed43-c564-bf8b9038c4c</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populates the correct definition.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New-AzureRMPolicyAssignment</a:t>
            </a:r>
            <a:r>
              <a:rPr lang="en-GB" sz="1000" dirty="0">
                <a:latin typeface="Arial" panose="020B0604020202020204" pitchFamily="34" charset="0"/>
                <a:ea typeface="Calibri" panose="020F0502020204030204" pitchFamily="34" charset="0"/>
                <a:cs typeface="Times New Roman" panose="02020603050405020304" pitchFamily="18" charset="0"/>
              </a:rPr>
              <a:t> -Name VM Sizes Assignment -Scope $rg.ResourceId -PolicyDefinition $definition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applies the definition to the correct Resource Group.</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26</a:t>
            </a:fld>
            <a:endParaRPr lang="en-US" b="0" dirty="0"/>
          </a:p>
        </p:txBody>
      </p:sp>
      <p:sp>
        <p:nvSpPr>
          <p:cNvPr id="5" name="Rectangle 4">
            <a:extLst>
              <a:ext uri="{FF2B5EF4-FFF2-40B4-BE49-F238E27FC236}">
                <a16:creationId xmlns:a16="http://schemas.microsoft.com/office/drawing/2014/main" id="{2EA79A3A-5052-463F-8D70-39F9320913D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5E968A3-6DB2-4A69-B15D-D7CE1051BA6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060869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AFF7E74-C6C3-44EC-82C6-DEAC6DA78896}" type="slidenum">
              <a:rPr lang="en-US" b="0" smtClean="0"/>
              <a:t>27</a:t>
            </a:fld>
            <a:endParaRPr lang="en-US" b="0" dirty="0"/>
          </a:p>
        </p:txBody>
      </p:sp>
      <p:sp>
        <p:nvSpPr>
          <p:cNvPr id="5" name="Rectangle 4">
            <a:extLst>
              <a:ext uri="{FF2B5EF4-FFF2-40B4-BE49-F238E27FC236}">
                <a16:creationId xmlns:a16="http://schemas.microsoft.com/office/drawing/2014/main" id="{115599E2-004B-4A21-A3AF-F2F62145FA2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2BBB2D0-59F0-4204-887E-8ECBC190ABC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100603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Ensure naming consistency across organizational resources.</a:t>
            </a: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Set naming convention with wildcard</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Set naming convention with pattern</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Set date pattern for tag value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GB" sz="1000" dirty="0">
                <a:latin typeface="Arial" panose="020B0604020202020204" pitchFamily="34" charset="0"/>
                <a:ea typeface="Times New Roman" panose="02020603050405020304" pitchFamily="18" charset="0"/>
                <a:cs typeface="Times New Roman" panose="02020603050405020304" pitchFamily="18" charset="0"/>
              </a:rPr>
              <a:t>Set multiple naming patterns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28</a:t>
            </a:fld>
            <a:endParaRPr lang="en-US" b="0" dirty="0"/>
          </a:p>
        </p:txBody>
      </p:sp>
      <p:sp>
        <p:nvSpPr>
          <p:cNvPr id="5" name="Rectangle 4">
            <a:extLst>
              <a:ext uri="{FF2B5EF4-FFF2-40B4-BE49-F238E27FC236}">
                <a16:creationId xmlns:a16="http://schemas.microsoft.com/office/drawing/2014/main" id="{757A8CC6-2BE0-4E6D-AA3F-126C306EEAB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C7C9D61-4760-42EC-9EA1-4F6FC7626B3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40754195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To specify that resource names match a pattern, use the match condition.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wildcard uses Like condition.</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29</a:t>
            </a:fld>
            <a:endParaRPr lang="en-US" b="0" dirty="0"/>
          </a:p>
        </p:txBody>
      </p:sp>
      <p:sp>
        <p:nvSpPr>
          <p:cNvPr id="5" name="Rectangle 4">
            <a:extLst>
              <a:ext uri="{FF2B5EF4-FFF2-40B4-BE49-F238E27FC236}">
                <a16:creationId xmlns:a16="http://schemas.microsoft.com/office/drawing/2014/main" id="{C0DD22CC-8CCD-441E-9E47-8FC98753756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0A7FBE3-C621-4721-B613-2AC5B21109D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3564787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3</a:t>
            </a:fld>
            <a:endParaRPr lang="en-US" b="0" dirty="0"/>
          </a:p>
        </p:txBody>
      </p:sp>
      <p:sp>
        <p:nvSpPr>
          <p:cNvPr id="5" name="Rectangle 4">
            <a:extLst>
              <a:ext uri="{FF2B5EF4-FFF2-40B4-BE49-F238E27FC236}">
                <a16:creationId xmlns:a16="http://schemas.microsoft.com/office/drawing/2014/main" id="{C7237F6E-C424-48A3-B5BD-1E4FD8DA0E8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732DB6A-0BEB-4C45-B9D6-59175251458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038962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AFF7E74-C6C3-44EC-82C6-DEAC6DA78896}" type="slidenum">
              <a:rPr lang="en-US" b="0" smtClean="0"/>
              <a:t>30</a:t>
            </a:fld>
            <a:endParaRPr lang="en-US" b="0" dirty="0"/>
          </a:p>
        </p:txBody>
      </p:sp>
      <p:sp>
        <p:nvSpPr>
          <p:cNvPr id="5" name="Rectangle 4">
            <a:extLst>
              <a:ext uri="{FF2B5EF4-FFF2-40B4-BE49-F238E27FC236}">
                <a16:creationId xmlns:a16="http://schemas.microsoft.com/office/drawing/2014/main" id="{2B8D2A7F-8377-4E27-8DA7-DEFE1365C13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3D8AE30-6FD7-4C97-85D3-56CD7EE239D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1935285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AFF7E74-C6C3-44EC-82C6-DEAC6DA78896}" type="slidenum">
              <a:rPr lang="en-US" b="0" smtClean="0"/>
              <a:t>31</a:t>
            </a:fld>
            <a:endParaRPr lang="en-US" b="0" dirty="0"/>
          </a:p>
        </p:txBody>
      </p:sp>
      <p:sp>
        <p:nvSpPr>
          <p:cNvPr id="5" name="Rectangle 4">
            <a:extLst>
              <a:ext uri="{FF2B5EF4-FFF2-40B4-BE49-F238E27FC236}">
                <a16:creationId xmlns:a16="http://schemas.microsoft.com/office/drawing/2014/main" id="{6830AD64-2FBF-4E02-AB40-9F5B97A70CD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EFD56F9-1531-4644-8CDC-F0B67A4BE2C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851767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Key vault is a two tier Azure service that stores secrets, keys and certificates for access by individuals and applications.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use this with Arm Templates, a service principal is recommended to prevent administrative credentials being used or stored in templates or vaults.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premium tier of Key Vault uses a Hard Ware security module for all secrets.</a:t>
            </a:r>
          </a:p>
        </p:txBody>
      </p:sp>
      <p:sp>
        <p:nvSpPr>
          <p:cNvPr id="4" name="Slide Number Placeholder 3"/>
          <p:cNvSpPr>
            <a:spLocks noGrp="1"/>
          </p:cNvSpPr>
          <p:nvPr>
            <p:ph type="sldNum" sz="quarter" idx="10"/>
          </p:nvPr>
        </p:nvSpPr>
        <p:spPr/>
        <p:txBody>
          <a:bodyPr/>
          <a:lstStyle/>
          <a:p>
            <a:fld id="{EAFF7E74-C6C3-44EC-82C6-DEAC6DA78896}" type="slidenum">
              <a:rPr lang="en-US" b="0" smtClean="0"/>
              <a:t>32</a:t>
            </a:fld>
            <a:endParaRPr lang="en-US" b="0" dirty="0"/>
          </a:p>
        </p:txBody>
      </p:sp>
      <p:sp>
        <p:nvSpPr>
          <p:cNvPr id="5" name="Rectangle 4">
            <a:extLst>
              <a:ext uri="{FF2B5EF4-FFF2-40B4-BE49-F238E27FC236}">
                <a16:creationId xmlns:a16="http://schemas.microsoft.com/office/drawing/2014/main" id="{C778B43E-57E6-4B8F-863D-7354ADE93C0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456FF37-FA08-45FE-BD7B-D910E580FF8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1888788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Azure Key Vault helps safeguard cryptographic keys and secrets used by cloud applications and services.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By using Key Vault, you can encrypt keys and secrets (such as authentication keys, storage account keys, data encryption keys, .PFX files, and passwords).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Developers can create development keys, and then migrate them easily for production use.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Security admins can control access and key permissions at will.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33</a:t>
            </a:fld>
            <a:endParaRPr lang="en-US" b="0" dirty="0"/>
          </a:p>
        </p:txBody>
      </p:sp>
      <p:sp>
        <p:nvSpPr>
          <p:cNvPr id="5" name="Rectangle 4">
            <a:extLst>
              <a:ext uri="{FF2B5EF4-FFF2-40B4-BE49-F238E27FC236}">
                <a16:creationId xmlns:a16="http://schemas.microsoft.com/office/drawing/2014/main" id="{4CFDCF1F-78BF-4CF2-B29A-98FA48E256C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D72318C-34DD-4370-B3C6-6ECA0EEE2C1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11815428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It is not best practice to deploy templates with user credentials either as variables or templates.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Azure allows Arm to utilise Key Vault secrets provided the processes are followed to allow access.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Create a Key Vault and then set the </a:t>
            </a:r>
            <a:r>
              <a:rPr lang="en-US" sz="1000" i="1" dirty="0">
                <a:latin typeface="Arial" panose="020B0604020202020204" pitchFamily="34" charset="0"/>
                <a:ea typeface="Calibri" panose="020F0502020204030204" pitchFamily="34" charset="0"/>
                <a:cs typeface="Times New Roman" panose="02020603050405020304" pitchFamily="18" charset="0"/>
              </a:rPr>
              <a:t>enabledForTemplateDeployment</a:t>
            </a:r>
            <a:r>
              <a:rPr lang="en-GB" sz="1000" dirty="0">
                <a:latin typeface="Arial" panose="020B0604020202020204" pitchFamily="34" charset="0"/>
                <a:ea typeface="Calibri" panose="020F0502020204030204" pitchFamily="34" charset="0"/>
                <a:cs typeface="Times New Roman" panose="02020603050405020304" pitchFamily="18" charset="0"/>
              </a:rPr>
              <a:t> property to </a:t>
            </a:r>
            <a:r>
              <a:rPr lang="en-US" sz="1000" i="1" dirty="0">
                <a:latin typeface="Arial" panose="020B0604020202020204" pitchFamily="34" charset="0"/>
                <a:ea typeface="Calibri" panose="020F0502020204030204" pitchFamily="34" charset="0"/>
                <a:cs typeface="Times New Roman" panose="02020603050405020304" pitchFamily="18" charset="0"/>
              </a:rPr>
              <a:t>true</a:t>
            </a: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Deploy a key vault and secret—you can use Azure CLI, PowerShell, or the Azure Portal.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Enable access to the secret — the user or template carrying out a deployment should have the Microsoft.KeyVault/vaults/deploy/action permission for the key vault.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Reference a secret with static ID — </a:t>
            </a:r>
            <a:r>
              <a:rPr lang="en-US" sz="1000" b="1" dirty="0">
                <a:latin typeface="Arial" panose="020B0604020202020204" pitchFamily="34" charset="0"/>
                <a:ea typeface="Calibri" panose="020F0502020204030204" pitchFamily="34" charset="0"/>
                <a:cs typeface="Times New Roman" panose="02020603050405020304" pitchFamily="18" charset="0"/>
              </a:rPr>
              <a:t>you reference the key vault in the parameter file, not the template</a:t>
            </a:r>
            <a:r>
              <a:rPr lang="en-US" sz="1000" dirty="0">
                <a:latin typeface="Arial" panose="020B0604020202020204" pitchFamily="34" charset="0"/>
                <a:ea typeface="Calibri" panose="020F0502020204030204" pitchFamily="34" charset="0"/>
                <a:cs typeface="Times New Roman" panose="02020603050405020304" pitchFamily="18" charset="0"/>
              </a:rPr>
              <a:t>.</a:t>
            </a:r>
            <a:r>
              <a:rPr lang="en-GB" sz="1000" dirty="0">
                <a:latin typeface="Arial" panose="020B0604020202020204" pitchFamily="34" charset="0"/>
                <a:ea typeface="Calibri" panose="020F0502020204030204" pitchFamily="34" charset="0"/>
                <a:cs typeface="Times New Roman" panose="02020603050405020304" pitchFamily="18" charset="0"/>
              </a:rPr>
              <a:t> The password parameter is set to a secure string. The template does not specify where that value comes from. Now, create a parameter file for the template.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Reference a secret with dynamic ID — sometimes you need to reference a key vault secret that changes in each deployment. You cannot hard-code the resource ID in the parameters file.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scenario requires a nested template, it cannot be achieved in the parameter file.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34</a:t>
            </a:fld>
            <a:endParaRPr lang="en-US" b="0" dirty="0"/>
          </a:p>
        </p:txBody>
      </p:sp>
      <p:sp>
        <p:nvSpPr>
          <p:cNvPr id="5" name="Rectangle 4">
            <a:extLst>
              <a:ext uri="{FF2B5EF4-FFF2-40B4-BE49-F238E27FC236}">
                <a16:creationId xmlns:a16="http://schemas.microsoft.com/office/drawing/2014/main" id="{0D30FBEB-A599-419A-A72C-CEF8D09AA76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DBBCF17-8DB7-4BAC-AB71-0EDD190F2A0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38389453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AFF7E74-C6C3-44EC-82C6-DEAC6DA78896}" type="slidenum">
              <a:rPr lang="en-US" b="0" smtClean="0"/>
              <a:t>35</a:t>
            </a:fld>
            <a:endParaRPr lang="en-US" b="0" dirty="0"/>
          </a:p>
        </p:txBody>
      </p:sp>
      <p:sp>
        <p:nvSpPr>
          <p:cNvPr id="5" name="Rectangle 4">
            <a:extLst>
              <a:ext uri="{FF2B5EF4-FFF2-40B4-BE49-F238E27FC236}">
                <a16:creationId xmlns:a16="http://schemas.microsoft.com/office/drawing/2014/main" id="{475EBCEB-68E7-4FC0-A497-415EB800F55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6025DC3-719C-40A6-8BD6-D27DBACA66B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2765412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AFF7E74-C6C3-44EC-82C6-DEAC6DA78896}" type="slidenum">
              <a:rPr lang="en-US" b="0" smtClean="0"/>
              <a:t>36</a:t>
            </a:fld>
            <a:endParaRPr lang="en-US" b="0" dirty="0"/>
          </a:p>
        </p:txBody>
      </p:sp>
      <p:sp>
        <p:nvSpPr>
          <p:cNvPr id="5" name="Rectangle 4">
            <a:extLst>
              <a:ext uri="{FF2B5EF4-FFF2-40B4-BE49-F238E27FC236}">
                <a16:creationId xmlns:a16="http://schemas.microsoft.com/office/drawing/2014/main" id="{6A34222F-9A3C-41D7-89A5-8AD71A67D63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A32A485-B2DD-411C-9A08-7277F422F08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37380121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If you have spent time developing and maintaining Azure Resource Manager templates, you may have noticed that development of your templates follows a pattern. First you specify the JSON object for a virtual network, then you specify the JSON object for virtual machines that are deployed into the virtual network. Then you specify a JSON object for a network security group to secure the virtual network, and you might specify the JSON object for a load balancer to distribute incoming requests to the virtual machines.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While Azure Resource Manager templates are very powerful and allow you to deploy very large and complex architectures to Azure, they require a great deal of knowledge about Azure Resource Manager and the resources themselves. This leads to difficulty maintaining your templates because any modification can lead to unforeseen issues.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Azure Building Blocks project solves this problem by providing a command line tool and set of Azure Resource Manager templates designed to simplify deployment of Azure resources. You specify settings for Azure resources using the Building Blocks JSON schema, and the command line tool merges these settings with best practice defaults to produce a set of parameter files.</a:t>
            </a:r>
          </a:p>
        </p:txBody>
      </p:sp>
      <p:sp>
        <p:nvSpPr>
          <p:cNvPr id="4" name="Slide Number Placeholder 3"/>
          <p:cNvSpPr>
            <a:spLocks noGrp="1"/>
          </p:cNvSpPr>
          <p:nvPr>
            <p:ph type="sldNum" sz="quarter" idx="10"/>
          </p:nvPr>
        </p:nvSpPr>
        <p:spPr/>
        <p:txBody>
          <a:bodyPr/>
          <a:lstStyle/>
          <a:p>
            <a:fld id="{EAFF7E74-C6C3-44EC-82C6-DEAC6DA78896}" type="slidenum">
              <a:rPr lang="en-US" b="0" smtClean="0"/>
              <a:t>37</a:t>
            </a:fld>
            <a:endParaRPr lang="en-US" b="0" dirty="0"/>
          </a:p>
        </p:txBody>
      </p:sp>
      <p:sp>
        <p:nvSpPr>
          <p:cNvPr id="5" name="Rectangle 4">
            <a:extLst>
              <a:ext uri="{FF2B5EF4-FFF2-40B4-BE49-F238E27FC236}">
                <a16:creationId xmlns:a16="http://schemas.microsoft.com/office/drawing/2014/main" id="{52D52209-644B-4BB0-9122-0AD3E5782FE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81C0BE1-23B4-409E-8673-2AFB6A7FB65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13021508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Building Blocks JSON schema is designed to be flexible. You can either specify your resources settings in one large file or several small files.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Template Building Blocks currently support the following resource types:</a:t>
            </a:r>
          </a:p>
          <a:p>
            <a:pPr marL="171450" marR="0" lvl="0" indent="-171450">
              <a:lnSpc>
                <a:spcPct val="115000"/>
              </a:lnSpc>
              <a:spcBef>
                <a:spcPts val="0"/>
              </a:spcBef>
              <a:spcAft>
                <a:spcPts val="995"/>
              </a:spcAft>
              <a:buFont typeface="Arial" panose="020B0604020202020204" pitchFamily="34" charset="0"/>
              <a:buChar char="•"/>
              <a:tabLst>
                <a:tab pos="457200" algn="l"/>
              </a:tabLst>
            </a:pPr>
            <a:r>
              <a:rPr lang="en-US" sz="1000" dirty="0">
                <a:latin typeface="Arial" panose="020B0604020202020204" pitchFamily="34" charset="0"/>
                <a:ea typeface="Calibri" panose="020F0502020204030204" pitchFamily="34" charset="0"/>
                <a:cs typeface="Times New Roman" panose="02020603050405020304" pitchFamily="18" charset="0"/>
              </a:rPr>
              <a:t>Virtual Networks</a:t>
            </a:r>
          </a:p>
          <a:p>
            <a:pPr marL="171450" marR="0" lvl="0" indent="-171450">
              <a:lnSpc>
                <a:spcPct val="115000"/>
              </a:lnSpc>
              <a:spcBef>
                <a:spcPts val="0"/>
              </a:spcBef>
              <a:spcAft>
                <a:spcPts val="995"/>
              </a:spcAft>
              <a:buFont typeface="Arial" panose="020B0604020202020204" pitchFamily="34" charset="0"/>
              <a:buChar char="•"/>
              <a:tabLst>
                <a:tab pos="457200" algn="l"/>
              </a:tabLst>
            </a:pPr>
            <a:r>
              <a:rPr lang="en-US" sz="1000" dirty="0">
                <a:latin typeface="Arial" panose="020B0604020202020204" pitchFamily="34" charset="0"/>
                <a:ea typeface="Calibri" panose="020F0502020204030204" pitchFamily="34" charset="0"/>
                <a:cs typeface="Times New Roman" panose="02020603050405020304" pitchFamily="18" charset="0"/>
              </a:rPr>
              <a:t>Virtual Machines (including load balancers)</a:t>
            </a:r>
          </a:p>
          <a:p>
            <a:pPr marL="171450" marR="0" lvl="0" indent="-171450">
              <a:lnSpc>
                <a:spcPct val="115000"/>
              </a:lnSpc>
              <a:spcBef>
                <a:spcPts val="0"/>
              </a:spcBef>
              <a:spcAft>
                <a:spcPts val="995"/>
              </a:spcAft>
              <a:buFont typeface="Arial" panose="020B0604020202020204" pitchFamily="34" charset="0"/>
              <a:buChar char="•"/>
              <a:tabLst>
                <a:tab pos="457200" algn="l"/>
              </a:tabLst>
            </a:pPr>
            <a:r>
              <a:rPr lang="en-US" sz="1000" dirty="0">
                <a:latin typeface="Arial" panose="020B0604020202020204" pitchFamily="34" charset="0"/>
                <a:ea typeface="Calibri" panose="020F0502020204030204" pitchFamily="34" charset="0"/>
                <a:cs typeface="Times New Roman" panose="02020603050405020304" pitchFamily="18" charset="0"/>
              </a:rPr>
              <a:t>Virtual Machine Extensions</a:t>
            </a:r>
          </a:p>
          <a:p>
            <a:pPr marL="171450" marR="0" lvl="0" indent="-171450">
              <a:lnSpc>
                <a:spcPct val="115000"/>
              </a:lnSpc>
              <a:spcBef>
                <a:spcPts val="0"/>
              </a:spcBef>
              <a:spcAft>
                <a:spcPts val="995"/>
              </a:spcAft>
              <a:buFont typeface="Arial" panose="020B0604020202020204" pitchFamily="34" charset="0"/>
              <a:buChar char="•"/>
              <a:tabLst>
                <a:tab pos="457200" algn="l"/>
              </a:tabLst>
            </a:pPr>
            <a:r>
              <a:rPr lang="en-US" sz="1000" dirty="0">
                <a:latin typeface="Arial" panose="020B0604020202020204" pitchFamily="34" charset="0"/>
                <a:ea typeface="Calibri" panose="020F0502020204030204" pitchFamily="34" charset="0"/>
                <a:cs typeface="Times New Roman" panose="02020603050405020304" pitchFamily="18" charset="0"/>
              </a:rPr>
              <a:t>Route Tables</a:t>
            </a:r>
          </a:p>
          <a:p>
            <a:pPr marL="171450" marR="0" lvl="0" indent="-171450">
              <a:lnSpc>
                <a:spcPct val="115000"/>
              </a:lnSpc>
              <a:spcBef>
                <a:spcPts val="0"/>
              </a:spcBef>
              <a:spcAft>
                <a:spcPts val="995"/>
              </a:spcAft>
              <a:buFont typeface="Arial" panose="020B0604020202020204" pitchFamily="34" charset="0"/>
              <a:buChar char="•"/>
              <a:tabLst>
                <a:tab pos="457200" algn="l"/>
              </a:tabLst>
            </a:pPr>
            <a:r>
              <a:rPr lang="en-US" sz="1000" dirty="0">
                <a:latin typeface="Arial" panose="020B0604020202020204" pitchFamily="34" charset="0"/>
                <a:ea typeface="Calibri" panose="020F0502020204030204" pitchFamily="34" charset="0"/>
                <a:cs typeface="Times New Roman" panose="02020603050405020304" pitchFamily="18" charset="0"/>
              </a:rPr>
              <a:t>Network Security Groups</a:t>
            </a:r>
          </a:p>
          <a:p>
            <a:pPr marL="171450" marR="0" lvl="0" indent="-171450">
              <a:lnSpc>
                <a:spcPct val="115000"/>
              </a:lnSpc>
              <a:spcBef>
                <a:spcPts val="0"/>
              </a:spcBef>
              <a:spcAft>
                <a:spcPts val="995"/>
              </a:spcAft>
              <a:buFont typeface="Arial" panose="020B0604020202020204" pitchFamily="34" charset="0"/>
              <a:buChar char="•"/>
              <a:tabLst>
                <a:tab pos="457200" algn="l"/>
              </a:tabLst>
            </a:pPr>
            <a:r>
              <a:rPr lang="en-US" sz="1000" dirty="0">
                <a:latin typeface="Arial" panose="020B0604020202020204" pitchFamily="34" charset="0"/>
                <a:ea typeface="Calibri" panose="020F0502020204030204" pitchFamily="34" charset="0"/>
                <a:cs typeface="Times New Roman" panose="02020603050405020304" pitchFamily="18" charset="0"/>
              </a:rPr>
              <a:t>Virtual Network Gateways</a:t>
            </a:r>
          </a:p>
          <a:p>
            <a:pPr marL="171450" marR="0" lvl="0" indent="-171450">
              <a:lnSpc>
                <a:spcPct val="115000"/>
              </a:lnSpc>
              <a:spcBef>
                <a:spcPts val="0"/>
              </a:spcBef>
              <a:spcAft>
                <a:spcPts val="995"/>
              </a:spcAft>
              <a:buFont typeface="Arial" panose="020B0604020202020204" pitchFamily="34" charset="0"/>
              <a:buChar char="•"/>
              <a:tabLst>
                <a:tab pos="457200" algn="l"/>
              </a:tabLst>
            </a:pPr>
            <a:r>
              <a:rPr lang="en-US" sz="1000" dirty="0">
                <a:latin typeface="Arial" panose="020B0604020202020204" pitchFamily="34" charset="0"/>
                <a:ea typeface="Calibri" panose="020F0502020204030204" pitchFamily="34" charset="0"/>
                <a:cs typeface="Times New Roman" panose="02020603050405020304" pitchFamily="18" charset="0"/>
              </a:rPr>
              <a:t>Virtual Network Connection</a:t>
            </a:r>
          </a:p>
        </p:txBody>
      </p:sp>
      <p:sp>
        <p:nvSpPr>
          <p:cNvPr id="4" name="Slide Number Placeholder 3"/>
          <p:cNvSpPr>
            <a:spLocks noGrp="1"/>
          </p:cNvSpPr>
          <p:nvPr>
            <p:ph type="sldNum" sz="quarter" idx="10"/>
          </p:nvPr>
        </p:nvSpPr>
        <p:spPr/>
        <p:txBody>
          <a:bodyPr/>
          <a:lstStyle/>
          <a:p>
            <a:fld id="{EAFF7E74-C6C3-44EC-82C6-DEAC6DA78896}" type="slidenum">
              <a:rPr lang="en-US" b="0" smtClean="0"/>
              <a:t>38</a:t>
            </a:fld>
            <a:endParaRPr lang="en-US" b="0" dirty="0"/>
          </a:p>
        </p:txBody>
      </p:sp>
      <p:sp>
        <p:nvSpPr>
          <p:cNvPr id="5" name="Rectangle 4">
            <a:extLst>
              <a:ext uri="{FF2B5EF4-FFF2-40B4-BE49-F238E27FC236}">
                <a16:creationId xmlns:a16="http://schemas.microsoft.com/office/drawing/2014/main" id="{18F59E36-56A3-4CEB-980E-78EB5659F04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A97C7A0-AF0D-443C-ACFB-AC9D667A1C2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1671654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get started with the building blocks, you must first create a JSON file with a buildingBlocks parameter containing an array of resources that you wish to deploy. Each resource within that JSON array can have certain options configured. For example, a Virtual Network resource would have options such as addressPrefix, subnets and name. Any options you do not specify are set using the default options specified n the building blocks repository. These default options are commonly Microsoft recommended best practices.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Once the user-supplied settings file is created, run the azbb command line tool to parse your settings and combine it with the default settings from the building blocks repository. The azbb command line tool will output an ARM template parameters file that will be used by the tool later in deployment.</a:t>
            </a:r>
          </a:p>
        </p:txBody>
      </p:sp>
      <p:sp>
        <p:nvSpPr>
          <p:cNvPr id="4" name="Slide Number Placeholder 3"/>
          <p:cNvSpPr>
            <a:spLocks noGrp="1"/>
          </p:cNvSpPr>
          <p:nvPr>
            <p:ph type="sldNum" sz="quarter" idx="10"/>
          </p:nvPr>
        </p:nvSpPr>
        <p:spPr/>
        <p:txBody>
          <a:bodyPr/>
          <a:lstStyle/>
          <a:p>
            <a:fld id="{EAFF7E74-C6C3-44EC-82C6-DEAC6DA78896}" type="slidenum">
              <a:rPr lang="en-US" b="0" smtClean="0"/>
              <a:t>39</a:t>
            </a:fld>
            <a:endParaRPr lang="en-US" b="0" dirty="0"/>
          </a:p>
        </p:txBody>
      </p:sp>
      <p:sp>
        <p:nvSpPr>
          <p:cNvPr id="5" name="Rectangle 4">
            <a:extLst>
              <a:ext uri="{FF2B5EF4-FFF2-40B4-BE49-F238E27FC236}">
                <a16:creationId xmlns:a16="http://schemas.microsoft.com/office/drawing/2014/main" id="{5278B459-4AEF-425E-A304-E03A7D7C126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4E45C3D-6DA7-4836-8376-8AC32EEEDAB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103327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use a template -- a resource model of the service -- to create a resource group with the resources you specified above. After you author the template, you can manage and deploy that entire resource group as a single logical unit. There are three primary concepts in Resource Manager:</a:t>
            </a: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Resource</a:t>
            </a:r>
            <a:r>
              <a:rPr lang="en-US" sz="1000" dirty="0">
                <a:latin typeface="Arial" panose="020B0604020202020204" pitchFamily="34" charset="0"/>
                <a:ea typeface="Times New Roman" panose="02020603050405020304" pitchFamily="18" charset="0"/>
                <a:cs typeface="Times New Roman" panose="02020603050405020304" pitchFamily="18" charset="0"/>
              </a:rPr>
              <a:t>: A resource is merely a single service instance in Azure.  Most services in Azure have a direct representation as a resource.  For example, a Web App instance is a resource.  An App Service Plan is also a resource.  Even a SQL Database instance is a resource.</a:t>
            </a: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Resource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Group</a:t>
            </a:r>
            <a:r>
              <a:rPr lang="en-US" sz="1000" dirty="0">
                <a:latin typeface="Arial" panose="020B0604020202020204" pitchFamily="34" charset="0"/>
                <a:ea typeface="Times New Roman" panose="02020603050405020304" pitchFamily="18" charset="0"/>
                <a:cs typeface="Times New Roman" panose="02020603050405020304" pitchFamily="18" charset="0"/>
              </a:rPr>
              <a:t>:  A resource group is a group of resources in the logical sense. For example, a Resource Group composed of a Network Interface Card (NIC), a Virtual Machine compute allocation, a Virtual Network, and a Public IP Address creates what we would logically consider a “Virtual Machine.”</a:t>
            </a:r>
          </a:p>
        </p:txBody>
      </p:sp>
      <p:sp>
        <p:nvSpPr>
          <p:cNvPr id="4" name="Slide Number Placeholder 3"/>
          <p:cNvSpPr>
            <a:spLocks noGrp="1"/>
          </p:cNvSpPr>
          <p:nvPr>
            <p:ph type="sldNum" sz="quarter" idx="10"/>
          </p:nvPr>
        </p:nvSpPr>
        <p:spPr/>
        <p:txBody>
          <a:bodyPr/>
          <a:lstStyle/>
          <a:p>
            <a:fld id="{EAFF7E74-C6C3-44EC-82C6-DEAC6DA78896}" type="slidenum">
              <a:rPr lang="en-US" b="0" smtClean="0"/>
              <a:t>4</a:t>
            </a:fld>
            <a:endParaRPr lang="en-US" b="0" dirty="0"/>
          </a:p>
        </p:txBody>
      </p:sp>
      <p:sp>
        <p:nvSpPr>
          <p:cNvPr id="5" name="Rectangle 4">
            <a:extLst>
              <a:ext uri="{FF2B5EF4-FFF2-40B4-BE49-F238E27FC236}">
                <a16:creationId xmlns:a16="http://schemas.microsoft.com/office/drawing/2014/main" id="{FC07EA48-9727-4398-8C21-4BADF1AECA3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B890625-446D-4DF6-842F-E29D4BBA863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30757491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Once the </a:t>
            </a:r>
            <a:r>
              <a:rPr lang="en-US" sz="1000" b="1" dirty="0">
                <a:latin typeface="Arial" panose="020B0604020202020204" pitchFamily="34" charset="0"/>
                <a:ea typeface="Calibri" panose="020F0502020204030204" pitchFamily="34" charset="0"/>
                <a:cs typeface="Times New Roman" panose="02020603050405020304" pitchFamily="18" charset="0"/>
              </a:rPr>
              <a:t>azbb</a:t>
            </a:r>
            <a:r>
              <a:rPr lang="en-US" sz="1000" dirty="0">
                <a:latin typeface="Arial" panose="020B0604020202020204" pitchFamily="34" charset="0"/>
                <a:ea typeface="Calibri" panose="020F0502020204030204" pitchFamily="34" charset="0"/>
                <a:cs typeface="Times New Roman" panose="02020603050405020304" pitchFamily="18" charset="0"/>
              </a:rPr>
              <a:t> tool has created an ARM template parameters file, the </a:t>
            </a:r>
            <a:r>
              <a:rPr lang="en-US" sz="1000" b="1" dirty="0">
                <a:latin typeface="Arial" panose="020B0604020202020204" pitchFamily="34" charset="0"/>
                <a:ea typeface="Calibri" panose="020F0502020204030204" pitchFamily="34" charset="0"/>
                <a:cs typeface="Times New Roman" panose="02020603050405020304" pitchFamily="18" charset="0"/>
              </a:rPr>
              <a:t>azbb </a:t>
            </a:r>
            <a:r>
              <a:rPr lang="en-US" sz="1000" dirty="0">
                <a:latin typeface="Arial" panose="020B0604020202020204" pitchFamily="34" charset="0"/>
                <a:ea typeface="Calibri" panose="020F0502020204030204" pitchFamily="34" charset="0"/>
                <a:cs typeface="Times New Roman" panose="02020603050405020304" pitchFamily="18" charset="0"/>
              </a:rPr>
              <a:t>tool will use the Azure CLI (version 2.0) to deploy the master ARM template from the building blocks repository using the parameters file that was generated.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template and parameters are sent to Azure and a deployment is created.</a:t>
            </a:r>
          </a:p>
        </p:txBody>
      </p:sp>
      <p:sp>
        <p:nvSpPr>
          <p:cNvPr id="4" name="Slide Number Placeholder 3"/>
          <p:cNvSpPr>
            <a:spLocks noGrp="1"/>
          </p:cNvSpPr>
          <p:nvPr>
            <p:ph type="sldNum" sz="quarter" idx="10"/>
          </p:nvPr>
        </p:nvSpPr>
        <p:spPr/>
        <p:txBody>
          <a:bodyPr/>
          <a:lstStyle/>
          <a:p>
            <a:fld id="{EAFF7E74-C6C3-44EC-82C6-DEAC6DA78896}" type="slidenum">
              <a:rPr lang="en-US" b="0" smtClean="0"/>
              <a:t>40</a:t>
            </a:fld>
            <a:endParaRPr lang="en-US" b="0" dirty="0"/>
          </a:p>
        </p:txBody>
      </p:sp>
      <p:sp>
        <p:nvSpPr>
          <p:cNvPr id="5" name="Rectangle 4">
            <a:extLst>
              <a:ext uri="{FF2B5EF4-FFF2-40B4-BE49-F238E27FC236}">
                <a16:creationId xmlns:a16="http://schemas.microsoft.com/office/drawing/2014/main" id="{08295BC9-AF8C-46D4-A577-BB28397BDD5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F68DD63-210C-4CAE-B7F5-174136FDD9B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3051320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Azure deployment will create a collection of resources within an Azure Resource Group. These resource group will have historical deployment information so you can go back and view the template and parameters used by the building blocks command line tool to deploy your resources.</a:t>
            </a:r>
          </a:p>
        </p:txBody>
      </p:sp>
      <p:sp>
        <p:nvSpPr>
          <p:cNvPr id="4" name="Slide Number Placeholder 3"/>
          <p:cNvSpPr>
            <a:spLocks noGrp="1"/>
          </p:cNvSpPr>
          <p:nvPr>
            <p:ph type="sldNum" sz="quarter" idx="10"/>
          </p:nvPr>
        </p:nvSpPr>
        <p:spPr/>
        <p:txBody>
          <a:bodyPr/>
          <a:lstStyle/>
          <a:p>
            <a:fld id="{EAFF7E74-C6C3-44EC-82C6-DEAC6DA78896}" type="slidenum">
              <a:rPr lang="en-US" b="0" smtClean="0"/>
              <a:t>41</a:t>
            </a:fld>
            <a:endParaRPr lang="en-US" b="0" dirty="0"/>
          </a:p>
        </p:txBody>
      </p:sp>
      <p:sp>
        <p:nvSpPr>
          <p:cNvPr id="5" name="Rectangle 4">
            <a:extLst>
              <a:ext uri="{FF2B5EF4-FFF2-40B4-BE49-F238E27FC236}">
                <a16:creationId xmlns:a16="http://schemas.microsoft.com/office/drawing/2014/main" id="{B54537DD-693A-40CD-B6A3-FF1BCAA8C65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8E56082-DF24-4B05-A4EA-8F0FE37A3EE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11733454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AFF7E74-C6C3-44EC-82C6-DEAC6DA78896}" type="slidenum">
              <a:rPr lang="en-US" b="0" smtClean="0"/>
              <a:t>42</a:t>
            </a:fld>
            <a:endParaRPr lang="en-US" b="0" dirty="0"/>
          </a:p>
        </p:txBody>
      </p:sp>
      <p:sp>
        <p:nvSpPr>
          <p:cNvPr id="5" name="Rectangle 4">
            <a:extLst>
              <a:ext uri="{FF2B5EF4-FFF2-40B4-BE49-F238E27FC236}">
                <a16:creationId xmlns:a16="http://schemas.microsoft.com/office/drawing/2014/main" id="{25210D8B-CBCA-43A5-823F-73867FCE99B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03187E0-042C-4325-A655-F1462CC9047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4231979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lab assumes that students have their own Azure subscriptions that do not contain any existing cloud services, storage accounts, or Azure SQL Database servers.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is continually improving, so the user interface might have been updated since this lab was written. Before students start the lab, make them aware of any differences between the steps described in the lab and the current user interface.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Creating Resource Groups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Deploying an Empty Template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3: Deploying a Simple Template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4: Cleanup Subscription</a:t>
            </a:r>
          </a:p>
        </p:txBody>
      </p:sp>
      <p:sp>
        <p:nvSpPr>
          <p:cNvPr id="4" name="Slide Number Placeholder 3"/>
          <p:cNvSpPr>
            <a:spLocks noGrp="1"/>
          </p:cNvSpPr>
          <p:nvPr>
            <p:ph type="sldNum" sz="quarter" idx="10"/>
          </p:nvPr>
        </p:nvSpPr>
        <p:spPr/>
        <p:txBody>
          <a:bodyPr/>
          <a:lstStyle/>
          <a:p>
            <a:fld id="{EAFF7E74-C6C3-44EC-82C6-DEAC6DA78896}" type="slidenum">
              <a:rPr lang="en-US" b="0" smtClean="0"/>
              <a:t>43</a:t>
            </a:fld>
            <a:endParaRPr lang="en-US" b="0" dirty="0"/>
          </a:p>
        </p:txBody>
      </p:sp>
      <p:sp>
        <p:nvSpPr>
          <p:cNvPr id="5" name="Rectangle 4">
            <a:extLst>
              <a:ext uri="{FF2B5EF4-FFF2-40B4-BE49-F238E27FC236}">
                <a16:creationId xmlns:a16="http://schemas.microsoft.com/office/drawing/2014/main" id="{FE629119-4DC7-43B0-9064-F79C81FFB0A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CAE62A34-4923-4DF2-97D5-8BC946766D2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1736826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AFF7E74-C6C3-44EC-82C6-DEAC6DA78896}" type="slidenum">
              <a:rPr lang="en-US" b="0" smtClean="0"/>
              <a:t>44</a:t>
            </a:fld>
            <a:endParaRPr lang="en-US" b="0" dirty="0"/>
          </a:p>
        </p:txBody>
      </p:sp>
      <p:sp>
        <p:nvSpPr>
          <p:cNvPr id="5" name="Rectangle 4">
            <a:extLst>
              <a:ext uri="{FF2B5EF4-FFF2-40B4-BE49-F238E27FC236}">
                <a16:creationId xmlns:a16="http://schemas.microsoft.com/office/drawing/2014/main" id="{3A05371E-E208-4905-B756-84F7EA873D0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BA51FFE-49CA-4AB1-8B63-DFCF3D2D480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5369447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lab, you created your first ARM templates and resource groups. How could you use resource groups to organize your Azure resources in your subscription?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Answers can include:</a:t>
            </a:r>
          </a:p>
          <a:p>
            <a:pPr marL="171450" marR="0" lvl="0" indent="-171450">
              <a:lnSpc>
                <a:spcPct val="115000"/>
              </a:lnSpc>
              <a:spcBef>
                <a:spcPts val="0"/>
              </a:spcBef>
              <a:spcAft>
                <a:spcPts val="995"/>
              </a:spcAft>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Group projects into resource groups.</a:t>
            </a:r>
          </a:p>
          <a:p>
            <a:pPr marL="171450" marR="0" lvl="0" indent="-171450">
              <a:lnSpc>
                <a:spcPct val="115000"/>
              </a:lnSpc>
              <a:spcBef>
                <a:spcPts val="0"/>
              </a:spcBef>
              <a:spcAft>
                <a:spcPts val="995"/>
              </a:spcAft>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 resource groups to split-up clients for consulting firms.</a:t>
            </a:r>
          </a:p>
          <a:p>
            <a:pPr marL="171450" marR="0" lvl="0" indent="-171450">
              <a:lnSpc>
                <a:spcPct val="115000"/>
              </a:lnSpc>
              <a:spcBef>
                <a:spcPts val="0"/>
              </a:spcBef>
              <a:spcAft>
                <a:spcPts val="995"/>
              </a:spcAft>
              <a:buFont typeface="Arial" panose="020B0604020202020204" pitchFamily="34" charset="0"/>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 resource groups to organize cost centers.</a:t>
            </a:r>
          </a:p>
        </p:txBody>
      </p:sp>
      <p:sp>
        <p:nvSpPr>
          <p:cNvPr id="4" name="Slide Number Placeholder 3"/>
          <p:cNvSpPr>
            <a:spLocks noGrp="1"/>
          </p:cNvSpPr>
          <p:nvPr>
            <p:ph type="sldNum" sz="quarter" idx="10"/>
          </p:nvPr>
        </p:nvSpPr>
        <p:spPr/>
        <p:txBody>
          <a:bodyPr/>
          <a:lstStyle/>
          <a:p>
            <a:fld id="{EAFF7E74-C6C3-44EC-82C6-DEAC6DA78896}" type="slidenum">
              <a:rPr lang="en-US" b="0" smtClean="0"/>
              <a:t>45</a:t>
            </a:fld>
            <a:endParaRPr lang="en-US" b="0" dirty="0"/>
          </a:p>
        </p:txBody>
      </p:sp>
      <p:sp>
        <p:nvSpPr>
          <p:cNvPr id="5" name="Rectangle 4">
            <a:extLst>
              <a:ext uri="{FF2B5EF4-FFF2-40B4-BE49-F238E27FC236}">
                <a16:creationId xmlns:a16="http://schemas.microsoft.com/office/drawing/2014/main" id="{9BA45C24-04CF-4DD5-9632-85C52B63D75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F103A83-5509-47B6-95B3-F3F96DB3087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3414446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148289"/>
            <a:ext cx="6153912" cy="6621138"/>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Times New Roman" panose="02020603050405020304" pitchFamily="18" charset="0"/>
              </a:rPr>
              <a:t>Which of the following JSON properties are required in an Azure Resource Manager JSON template document?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variables, parameters and resources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schema, resources and parameters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resources, contentVersion and parameters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schema, contentVersion and resources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variables, parameters and resources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schema, resources and parameters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resources, </a:t>
            </a:r>
            <a:r>
              <a:rPr lang="en-US" sz="1000" dirty="0" err="1">
                <a:latin typeface="Arial" panose="020B0604020202020204" pitchFamily="34" charset="0"/>
                <a:ea typeface="Calibri" panose="020F0502020204030204" pitchFamily="34" charset="0"/>
                <a:cs typeface="Times New Roman" panose="02020603050405020304" pitchFamily="18" charset="0"/>
              </a:rPr>
              <a:t>contentVersion</a:t>
            </a:r>
            <a:r>
              <a:rPr lang="en-US" sz="1000" dirty="0">
                <a:latin typeface="Arial" panose="020B0604020202020204" pitchFamily="34" charset="0"/>
                <a:ea typeface="Calibri" panose="020F0502020204030204" pitchFamily="34" charset="0"/>
                <a:cs typeface="Times New Roman" panose="02020603050405020304" pitchFamily="18" charset="0"/>
              </a:rPr>
              <a:t> and parameters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schema, </a:t>
            </a:r>
            <a:r>
              <a:rPr lang="en-US" sz="1000" dirty="0" err="1">
                <a:latin typeface="Arial" panose="020B0604020202020204" pitchFamily="34" charset="0"/>
                <a:ea typeface="Calibri" panose="020F0502020204030204" pitchFamily="34" charset="0"/>
                <a:cs typeface="Times New Roman" panose="02020603050405020304" pitchFamily="18" charset="0"/>
              </a:rPr>
              <a:t>contentVersion</a:t>
            </a:r>
            <a:r>
              <a:rPr lang="en-US" sz="1000" dirty="0">
                <a:latin typeface="Arial" panose="020B0604020202020204" pitchFamily="34" charset="0"/>
                <a:ea typeface="Calibri" panose="020F0502020204030204" pitchFamily="34" charset="0"/>
                <a:cs typeface="Times New Roman" panose="02020603050405020304" pitchFamily="18" charset="0"/>
              </a:rPr>
              <a:t> and resources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46</a:t>
            </a:fld>
            <a:endParaRPr lang="en-US" b="0" dirty="0"/>
          </a:p>
        </p:txBody>
      </p:sp>
      <p:sp>
        <p:nvSpPr>
          <p:cNvPr id="5" name="Rectangle 4">
            <a:extLst>
              <a:ext uri="{FF2B5EF4-FFF2-40B4-BE49-F238E27FC236}">
                <a16:creationId xmlns:a16="http://schemas.microsoft.com/office/drawing/2014/main" id="{AD5620A8-B23C-4D52-8207-15413487491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EA5D8BD-1D2B-4586-94E0-13D11E90CC4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
        <p:nvSpPr>
          <p:cNvPr id="7" name="TextBox 6">
            <a:extLst>
              <a:ext uri="{FF2B5EF4-FFF2-40B4-BE49-F238E27FC236}">
                <a16:creationId xmlns:a16="http://schemas.microsoft.com/office/drawing/2014/main" id="{FC099CB1-3E8F-4604-A8D8-03588AB43059}"/>
              </a:ext>
            </a:extLst>
          </p:cNvPr>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33005774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104222"/>
            <a:ext cx="6153912" cy="6785777"/>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of the following built-in roles allows an Azure user to add additional users and resources to an existing resource group?</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User Access Administrator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Owner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Security Manager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Contributor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Reader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User Access Administrator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Owner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Security Manager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Contributor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Reader</a:t>
            </a:r>
          </a:p>
          <a:p>
            <a:pPr lvl="0">
              <a:lnSpc>
                <a:spcPct val="107000"/>
              </a:lnSpc>
              <a:spcAft>
                <a:spcPts val="800"/>
              </a:spcAft>
            </a:pP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47</a:t>
            </a:fld>
            <a:endParaRPr lang="en-US" b="0" dirty="0"/>
          </a:p>
        </p:txBody>
      </p:sp>
      <p:sp>
        <p:nvSpPr>
          <p:cNvPr id="5" name="TextBox 4">
            <a:extLst>
              <a:ext uri="{FF2B5EF4-FFF2-40B4-BE49-F238E27FC236}">
                <a16:creationId xmlns:a16="http://schemas.microsoft.com/office/drawing/2014/main" id="{C138420F-FF94-4697-852B-CB9C024E8168}"/>
              </a:ext>
            </a:extLst>
          </p:cNvPr>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
        <p:nvSpPr>
          <p:cNvPr id="6" name="Rectangle 5">
            <a:extLst>
              <a:ext uri="{FF2B5EF4-FFF2-40B4-BE49-F238E27FC236}">
                <a16:creationId xmlns:a16="http://schemas.microsoft.com/office/drawing/2014/main" id="{CE196121-934A-488A-AEF2-20100E2FB0C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7" name="Rectangle 6">
            <a:extLst>
              <a:ext uri="{FF2B5EF4-FFF2-40B4-BE49-F238E27FC236}">
                <a16:creationId xmlns:a16="http://schemas.microsoft.com/office/drawing/2014/main" id="{9092F670-691B-45F1-A97C-3E843C823A7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2446559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Once defined, which of the following are valid scopes for assignment of policy?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Subscription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Virtual Machine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Virtual Network</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Region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5: Resource</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 Option 1: Subscription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Virtual Machine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Virtual Network</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Region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5: Resource</a:t>
            </a:r>
          </a:p>
          <a:p>
            <a:pPr lvl="0">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EAFF7E74-C6C3-44EC-82C6-DEAC6DA78896}" type="slidenum">
              <a:rPr lang="en-US" b="0" smtClean="0"/>
              <a:t>48</a:t>
            </a:fld>
            <a:endParaRPr lang="en-US" b="0" dirty="0"/>
          </a:p>
        </p:txBody>
      </p:sp>
      <p:sp>
        <p:nvSpPr>
          <p:cNvPr id="5" name="Rectangle 4">
            <a:extLst>
              <a:ext uri="{FF2B5EF4-FFF2-40B4-BE49-F238E27FC236}">
                <a16:creationId xmlns:a16="http://schemas.microsoft.com/office/drawing/2014/main" id="{E60869F5-91B9-4628-9334-2CE66BD82ED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AD1C6C1-4DD3-4AEC-88C9-C38046AEA1F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
        <p:nvSpPr>
          <p:cNvPr id="7" name="TextBox 6">
            <a:extLst>
              <a:ext uri="{FF2B5EF4-FFF2-40B4-BE49-F238E27FC236}">
                <a16:creationId xmlns:a16="http://schemas.microsoft.com/office/drawing/2014/main" id="{14A2F9E4-0FC1-41F7-B17F-25395871C28C}"/>
              </a:ext>
            </a:extLst>
          </p:cNvPr>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33525912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deploying an ARM template using Key Vault secrets, what format would you use to create and store the password, using PowerShell, in an Azure Key Vault instance?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1: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PlainText</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SecureString</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ASCII Text</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JSON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5: Hexadecimal</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1: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PlainText</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SecureString</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ASCII Text</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JSON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5: Hexadecimal</a:t>
            </a:r>
          </a:p>
          <a:p>
            <a:endParaRPr lang="en-US" dirty="0"/>
          </a:p>
        </p:txBody>
      </p:sp>
      <p:sp>
        <p:nvSpPr>
          <p:cNvPr id="4" name="Slide Number Placeholder 3"/>
          <p:cNvSpPr>
            <a:spLocks noGrp="1"/>
          </p:cNvSpPr>
          <p:nvPr>
            <p:ph type="sldNum" sz="quarter" idx="10"/>
          </p:nvPr>
        </p:nvSpPr>
        <p:spPr/>
        <p:txBody>
          <a:bodyPr/>
          <a:lstStyle/>
          <a:p>
            <a:fld id="{EAFF7E74-C6C3-44EC-82C6-DEAC6DA78896}" type="slidenum">
              <a:rPr lang="en-US" b="0" smtClean="0"/>
              <a:t>49</a:t>
            </a:fld>
            <a:endParaRPr lang="en-US" b="0" dirty="0"/>
          </a:p>
        </p:txBody>
      </p:sp>
      <p:sp>
        <p:nvSpPr>
          <p:cNvPr id="5" name="Rectangle 4">
            <a:extLst>
              <a:ext uri="{FF2B5EF4-FFF2-40B4-BE49-F238E27FC236}">
                <a16:creationId xmlns:a16="http://schemas.microsoft.com/office/drawing/2014/main" id="{FC6C7226-04A3-4BC3-8923-B7491E04054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335ECAB-4221-4A20-929B-1E50D8A269E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
        <p:nvSpPr>
          <p:cNvPr id="7" name="TextBox 6">
            <a:extLst>
              <a:ext uri="{FF2B5EF4-FFF2-40B4-BE49-F238E27FC236}">
                <a16:creationId xmlns:a16="http://schemas.microsoft.com/office/drawing/2014/main" id="{53E27344-D313-47A4-BD79-F5FF2947EDF8}"/>
              </a:ext>
            </a:extLst>
          </p:cNvPr>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2589812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Resource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Group</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Template</a:t>
            </a:r>
            <a:r>
              <a:rPr lang="en-US" sz="1000" dirty="0">
                <a:latin typeface="Arial" panose="020B0604020202020204" pitchFamily="34" charset="0"/>
                <a:ea typeface="Times New Roman" panose="02020603050405020304" pitchFamily="18" charset="0"/>
                <a:cs typeface="Times New Roman" panose="02020603050405020304" pitchFamily="18" charset="0"/>
              </a:rPr>
              <a:t>:  Every resource group deployment is completed using a JSON file known as the resource group template. This JSON file declaratively describes a set of resources. The deployment adds the new resources to a new or existing resource group.  For example, a template could contain the configuration necessary to create 2 API App instances, a Mobile App instance and a Cosmos DB instance.</a:t>
            </a:r>
          </a:p>
        </p:txBody>
      </p:sp>
      <p:sp>
        <p:nvSpPr>
          <p:cNvPr id="4" name="Slide Number Placeholder 3"/>
          <p:cNvSpPr>
            <a:spLocks noGrp="1"/>
          </p:cNvSpPr>
          <p:nvPr>
            <p:ph type="sldNum" sz="quarter" idx="10"/>
          </p:nvPr>
        </p:nvSpPr>
        <p:spPr/>
        <p:txBody>
          <a:bodyPr/>
          <a:lstStyle/>
          <a:p>
            <a:fld id="{EAFF7E74-C6C3-44EC-82C6-DEAC6DA78896}" type="slidenum">
              <a:rPr lang="en-US" b="0" smtClean="0"/>
              <a:t>5</a:t>
            </a:fld>
            <a:endParaRPr lang="en-US" b="0" dirty="0"/>
          </a:p>
        </p:txBody>
      </p:sp>
      <p:sp>
        <p:nvSpPr>
          <p:cNvPr id="5" name="Rectangle 4">
            <a:extLst>
              <a:ext uri="{FF2B5EF4-FFF2-40B4-BE49-F238E27FC236}">
                <a16:creationId xmlns:a16="http://schemas.microsoft.com/office/drawing/2014/main" id="{86830A9E-4D69-4649-8CBA-3E17FD8712C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4946F9E-6205-4DD9-8578-450568B54D4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9419743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Which of the following files is required by the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azbb</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command-line tool to deploy resources to your subscription?</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1: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cloudsettings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file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ARM Templates</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3: Parameters file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4: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project.json</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file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5: Publish Settings File</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1: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cloudsettings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file</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 Option 2: ARM Templates</a:t>
            </a:r>
          </a:p>
          <a:p>
            <a:pPr>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dirty="0">
                <a:solidFill>
                  <a:prstClr val="black"/>
                </a:solidFill>
                <a:latin typeface="Arial" panose="020B0604020202020204" pitchFamily="34" charset="0"/>
                <a:cs typeface="Times New Roman" panose="02020603050405020304" pitchFamily="18" charset="0"/>
              </a:rPr>
              <a:t> Option 3: Parameters file</a:t>
            </a:r>
          </a:p>
          <a:p>
            <a:pPr>
              <a:lnSpc>
                <a:spcPct val="107000"/>
              </a:lnSpc>
              <a:spcAft>
                <a:spcPts val="800"/>
              </a:spcAft>
            </a:pPr>
            <a:r>
              <a:rPr lang="en-US" sz="1000" dirty="0">
                <a:solidFill>
                  <a:prstClr val="black"/>
                </a:solidFill>
                <a:latin typeface="Arial" panose="020B0604020202020204" pitchFamily="34" charset="0"/>
                <a:cs typeface="Times New Roman" panose="02020603050405020304" pitchFamily="18" charset="0"/>
              </a:rPr>
              <a:t>(   ) Option 4: </a:t>
            </a:r>
            <a:r>
              <a:rPr lang="en-US" sz="1000" dirty="0" err="1">
                <a:solidFill>
                  <a:prstClr val="black"/>
                </a:solidFill>
                <a:latin typeface="Arial" panose="020B0604020202020204" pitchFamily="34" charset="0"/>
                <a:cs typeface="Times New Roman" panose="02020603050405020304" pitchFamily="18" charset="0"/>
              </a:rPr>
              <a:t>project.json</a:t>
            </a:r>
            <a:r>
              <a:rPr lang="en-US" sz="1000" dirty="0">
                <a:solidFill>
                  <a:prstClr val="black"/>
                </a:solidFill>
                <a:latin typeface="Arial" panose="020B0604020202020204" pitchFamily="34" charset="0"/>
                <a:cs typeface="Times New Roman" panose="02020603050405020304" pitchFamily="18" charset="0"/>
              </a:rPr>
              <a:t> file</a:t>
            </a:r>
          </a:p>
          <a:p>
            <a:pPr>
              <a:lnSpc>
                <a:spcPct val="107000"/>
              </a:lnSpc>
              <a:spcAft>
                <a:spcPts val="800"/>
              </a:spcAft>
            </a:pPr>
            <a:r>
              <a:rPr lang="en-US" sz="1000" dirty="0">
                <a:solidFill>
                  <a:prstClr val="black"/>
                </a:solidFill>
                <a:latin typeface="Arial" panose="020B0604020202020204" pitchFamily="34" charset="0"/>
                <a:cs typeface="Times New Roman" panose="02020603050405020304" pitchFamily="18" charset="0"/>
              </a:rPr>
              <a:t>(   ) Option 5: Publish Settings File</a:t>
            </a:r>
          </a:p>
          <a:p>
            <a:endParaRPr lang="en-US" dirty="0"/>
          </a:p>
        </p:txBody>
      </p:sp>
      <p:sp>
        <p:nvSpPr>
          <p:cNvPr id="4" name="Slide Number Placeholder 3"/>
          <p:cNvSpPr>
            <a:spLocks noGrp="1"/>
          </p:cNvSpPr>
          <p:nvPr>
            <p:ph type="sldNum" sz="quarter" idx="10"/>
          </p:nvPr>
        </p:nvSpPr>
        <p:spPr/>
        <p:txBody>
          <a:bodyPr/>
          <a:lstStyle/>
          <a:p>
            <a:fld id="{EAFF7E74-C6C3-44EC-82C6-DEAC6DA78896}" type="slidenum">
              <a:rPr lang="en-US" b="0" smtClean="0"/>
              <a:t>50</a:t>
            </a:fld>
            <a:endParaRPr lang="en-US" b="0" dirty="0"/>
          </a:p>
        </p:txBody>
      </p:sp>
      <p:sp>
        <p:nvSpPr>
          <p:cNvPr id="5" name="Rectangle 4">
            <a:extLst>
              <a:ext uri="{FF2B5EF4-FFF2-40B4-BE49-F238E27FC236}">
                <a16:creationId xmlns:a16="http://schemas.microsoft.com/office/drawing/2014/main" id="{E17733E8-4D0D-44F6-809C-422250C7A0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7683D6F-E84F-4BBE-8C3A-685C5DAE984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404393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ts val="2000"/>
              </a:lnSpc>
            </a:pPr>
            <a:r>
              <a:rPr lang="en-US" sz="1000" b="1" dirty="0">
                <a:latin typeface="Arial" panose="020B0604020202020204" pitchFamily="34" charset="0"/>
                <a:ea typeface="Times New Roman" panose="02020603050405020304" pitchFamily="18" charset="0"/>
                <a:cs typeface="Times New Roman" panose="02020603050405020304" pitchFamily="18" charset="0"/>
              </a:rPr>
              <a:t>Interacting with Resource Manager</a:t>
            </a:r>
            <a:endParaRPr lang="en-US" sz="1000" b="1"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use Resource Manager in a variety of different ways including:</a:t>
            </a: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PowerShell</a:t>
            </a:r>
            <a:r>
              <a:rPr lang="en-US" sz="1000" dirty="0">
                <a:latin typeface="Arial" panose="020B0604020202020204" pitchFamily="34" charset="0"/>
                <a:ea typeface="Times New Roman" panose="02020603050405020304" pitchFamily="18" charset="0"/>
                <a:cs typeface="Times New Roman" panose="02020603050405020304" pitchFamily="18" charset="0"/>
              </a:rPr>
              <a:t>: There are PowerShell CmdLets already available to allow you to manage your services in the context of resources and resource groups.  </a:t>
            </a: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Cross-Platform Command-Line Interface</a:t>
            </a:r>
            <a:r>
              <a:rPr lang="en-US" sz="1000" dirty="0">
                <a:latin typeface="Arial" panose="020B0604020202020204" pitchFamily="34" charset="0"/>
                <a:ea typeface="Times New Roman" panose="02020603050405020304" pitchFamily="18" charset="0"/>
                <a:cs typeface="Times New Roman" panose="02020603050405020304" pitchFamily="18" charset="0"/>
              </a:rPr>
              <a:t>: This CLI allows you to manage your Azure resources from many different operating systems.</a:t>
            </a: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Client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Libraries</a:t>
            </a:r>
            <a:r>
              <a:rPr lang="en-US" sz="1000" dirty="0">
                <a:latin typeface="Arial" panose="020B0604020202020204" pitchFamily="34" charset="0"/>
                <a:ea typeface="Times New Roman" panose="02020603050405020304" pitchFamily="18" charset="0"/>
                <a:cs typeface="Times New Roman" panose="02020603050405020304" pitchFamily="18" charset="0"/>
              </a:rPr>
              <a:t>: There are client libraries already available for various programming frameworks/languages to create resources and resource groups in Azure.</a:t>
            </a: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Visual</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Studio</a:t>
            </a:r>
            <a:r>
              <a:rPr lang="en-US" sz="1000" dirty="0">
                <a:latin typeface="Arial" panose="020B0604020202020204" pitchFamily="34" charset="0"/>
                <a:ea typeface="Times New Roman" panose="02020603050405020304" pitchFamily="18" charset="0"/>
                <a:cs typeface="Times New Roman" panose="02020603050405020304" pitchFamily="18" charset="0"/>
              </a:rPr>
              <a:t>: Visual Studio 2015 ships with a Resource Manager project type that allows you to create a resource group template by either manually modifying JSON (with schema intellisense) or use scaffolding to update your JSON template automatically.</a:t>
            </a: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Portal</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template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deployment</a:t>
            </a:r>
            <a:r>
              <a:rPr lang="en-US" sz="1000" dirty="0">
                <a:latin typeface="Arial" panose="020B0604020202020204" pitchFamily="34" charset="0"/>
                <a:ea typeface="Times New Roman" panose="02020603050405020304" pitchFamily="18" charset="0"/>
                <a:cs typeface="Times New Roman" panose="02020603050405020304" pitchFamily="18" charset="0"/>
              </a:rPr>
              <a:t>: In the portal, you can use the Template Deployment option in the Marketplace to deploy a Resource Group from a template.</a:t>
            </a:r>
          </a:p>
          <a:p>
            <a:pPr marL="171450" marR="0" lvl="0" indent="-171450">
              <a:lnSpc>
                <a:spcPct val="115000"/>
              </a:lnSpc>
              <a:spcBef>
                <a:spcPts val="0"/>
              </a:spcBef>
              <a:spcAft>
                <a:spcPts val="995"/>
              </a:spcAft>
              <a:buFont typeface="Arial" panose="020B0604020202020204" pitchFamily="34" charset="0"/>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REST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API</a:t>
            </a:r>
            <a:r>
              <a:rPr lang="en-US" sz="1000" dirty="0">
                <a:latin typeface="Arial" panose="020B0604020202020204" pitchFamily="34" charset="0"/>
                <a:ea typeface="Times New Roman" panose="02020603050405020304" pitchFamily="18" charset="0"/>
                <a:cs typeface="Times New Roman" panose="02020603050405020304" pitchFamily="18" charset="0"/>
              </a:rPr>
              <a:t>: All the above options use the REST API to create your resources and resource groups.  If you prefer to create resources without a library, you can always use the REST API directly.  The REST API is available here: https://docs.microsoft.com/rest/api/resources/</a:t>
            </a:r>
          </a:p>
        </p:txBody>
      </p:sp>
      <p:sp>
        <p:nvSpPr>
          <p:cNvPr id="4" name="Slide Number Placeholder 3"/>
          <p:cNvSpPr>
            <a:spLocks noGrp="1"/>
          </p:cNvSpPr>
          <p:nvPr>
            <p:ph type="sldNum" sz="quarter" idx="10"/>
          </p:nvPr>
        </p:nvSpPr>
        <p:spPr/>
        <p:txBody>
          <a:bodyPr/>
          <a:lstStyle/>
          <a:p>
            <a:fld id="{EAFF7E74-C6C3-44EC-82C6-DEAC6DA78896}" type="slidenum">
              <a:rPr lang="en-US" b="0" smtClean="0"/>
              <a:t>6</a:t>
            </a:fld>
            <a:endParaRPr lang="en-US" b="0" dirty="0"/>
          </a:p>
        </p:txBody>
      </p:sp>
      <p:sp>
        <p:nvSpPr>
          <p:cNvPr id="5" name="Rectangle 4">
            <a:extLst>
              <a:ext uri="{FF2B5EF4-FFF2-40B4-BE49-F238E27FC236}">
                <a16:creationId xmlns:a16="http://schemas.microsoft.com/office/drawing/2014/main" id="{30A28997-C391-4444-A0A2-1BE4CCCB14B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F02E327-2E22-4489-8CC4-5A53D3DD401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2137571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spcBef>
                <a:spcPts val="600"/>
              </a:spcBef>
            </a:pPr>
            <a:r>
              <a:rPr lang="en-GB" sz="1000" b="1" dirty="0">
                <a:effectLst/>
                <a:latin typeface="Arial" panose="020B0604020202020204" pitchFamily="34" charset="0"/>
              </a:rPr>
              <a:t>Resource Groups</a:t>
            </a:r>
            <a:endParaRPr lang="en-US" sz="1000" b="1" dirty="0">
              <a:effectLst/>
              <a:latin typeface="Arial" panose="020B0604020202020204" pitchFamily="34" charset="0"/>
            </a:endParaRPr>
          </a:p>
          <a:p>
            <a:pPr>
              <a:spcBef>
                <a:spcPts val="600"/>
              </a:spcBef>
            </a:pPr>
            <a:r>
              <a:rPr lang="en-GB" sz="1000" dirty="0">
                <a:effectLst/>
                <a:latin typeface="Arial" panose="020B0604020202020204" pitchFamily="34" charset="0"/>
              </a:rPr>
              <a:t>Resource Groups are at their simplest a container for multiple resources. There are  some rules for resource groups.</a:t>
            </a:r>
            <a:endParaRPr lang="en-US" sz="1000" dirty="0">
              <a:effectLst/>
              <a:latin typeface="Arial" panose="020B0604020202020204" pitchFamily="34" charset="0"/>
            </a:endParaRPr>
          </a:p>
          <a:p>
            <a:pPr marL="171450" indent="-171450">
              <a:spcBef>
                <a:spcPts val="600"/>
              </a:spcBef>
              <a:buFont typeface="Arial" panose="020B0604020202020204" pitchFamily="34" charset="0"/>
              <a:buChar char="•"/>
            </a:pPr>
            <a:r>
              <a:rPr lang="en-GB" sz="1000" dirty="0">
                <a:effectLst/>
                <a:latin typeface="Arial" panose="020B0604020202020204" pitchFamily="34" charset="0"/>
              </a:rPr>
              <a:t>Resources can only exist in one resource group</a:t>
            </a:r>
            <a:endParaRPr lang="en-US" sz="1000" dirty="0">
              <a:effectLst/>
              <a:latin typeface="Arial" panose="020B0604020202020204" pitchFamily="34" charset="0"/>
            </a:endParaRPr>
          </a:p>
          <a:p>
            <a:pPr marL="171450" indent="-171450">
              <a:spcBef>
                <a:spcPts val="600"/>
              </a:spcBef>
              <a:buFont typeface="Arial" panose="020B0604020202020204" pitchFamily="34" charset="0"/>
              <a:buChar char="•"/>
            </a:pPr>
            <a:r>
              <a:rPr lang="en-GB" sz="1000" dirty="0">
                <a:effectLst/>
                <a:latin typeface="Arial" panose="020B0604020202020204" pitchFamily="34" charset="0"/>
              </a:rPr>
              <a:t>Resource Groups cannot be renamed</a:t>
            </a:r>
            <a:endParaRPr lang="en-US" sz="1000" dirty="0">
              <a:effectLst/>
              <a:latin typeface="Arial" panose="020B0604020202020204" pitchFamily="34" charset="0"/>
            </a:endParaRPr>
          </a:p>
          <a:p>
            <a:pPr marL="171450" indent="-171450">
              <a:spcBef>
                <a:spcPts val="600"/>
              </a:spcBef>
              <a:buFont typeface="Arial" panose="020B0604020202020204" pitchFamily="34" charset="0"/>
              <a:buChar char="•"/>
            </a:pPr>
            <a:r>
              <a:rPr lang="en-GB" sz="1000" dirty="0">
                <a:effectLst/>
                <a:latin typeface="Arial" panose="020B0604020202020204" pitchFamily="34" charset="0"/>
              </a:rPr>
              <a:t>Resource Groups can have resources of many different types (services)</a:t>
            </a:r>
            <a:endParaRPr lang="en-US" sz="1000" dirty="0">
              <a:effectLst/>
              <a:latin typeface="Arial" panose="020B0604020202020204" pitchFamily="34" charset="0"/>
            </a:endParaRPr>
          </a:p>
          <a:p>
            <a:pPr marL="171450" indent="-171450">
              <a:spcBef>
                <a:spcPts val="600"/>
              </a:spcBef>
              <a:buFont typeface="Arial" panose="020B0604020202020204" pitchFamily="34" charset="0"/>
              <a:buChar char="•"/>
            </a:pPr>
            <a:r>
              <a:rPr lang="en-GB" sz="1000" dirty="0">
                <a:effectLst/>
                <a:latin typeface="Arial" panose="020B0604020202020204" pitchFamily="34" charset="0"/>
              </a:rPr>
              <a:t>Resource Groups can have resources from many different regions.</a:t>
            </a:r>
            <a:endParaRPr lang="en-US" sz="1000" dirty="0">
              <a:effectLst/>
              <a:latin typeface="Arial" panose="020B0604020202020204" pitchFamily="34" charset="0"/>
            </a:endParaRPr>
          </a:p>
          <a:p>
            <a:pPr marL="171450" indent="-171450">
              <a:spcBef>
                <a:spcPts val="600"/>
              </a:spcBef>
              <a:buFont typeface="Arial" panose="020B0604020202020204" pitchFamily="34" charset="0"/>
              <a:buChar char="•"/>
            </a:pPr>
            <a:r>
              <a:rPr lang="en-GB" sz="1000" dirty="0">
                <a:effectLst/>
                <a:latin typeface="Arial" panose="020B0604020202020204" pitchFamily="34" charset="0"/>
              </a:rPr>
              <a:t>Resource Group Deployments</a:t>
            </a:r>
            <a:endParaRPr lang="en-US" sz="1000" dirty="0">
              <a:effectLst/>
              <a:latin typeface="Arial" panose="020B0604020202020204" pitchFamily="34" charset="0"/>
            </a:endParaRPr>
          </a:p>
          <a:p>
            <a:pPr marL="171450" indent="-171450">
              <a:spcBef>
                <a:spcPts val="600"/>
              </a:spcBef>
              <a:buFont typeface="Arial" panose="020B0604020202020204" pitchFamily="34" charset="0"/>
              <a:buChar char="•"/>
            </a:pPr>
            <a:r>
              <a:rPr lang="en-GB" sz="1000" dirty="0">
                <a:effectLst/>
                <a:latin typeface="Arial" panose="020B0604020202020204" pitchFamily="34" charset="0"/>
              </a:rPr>
              <a:t>Resources can be deployed to any new or existing resource group</a:t>
            </a:r>
            <a:endParaRPr lang="en-US" sz="1000" dirty="0">
              <a:effectLst/>
              <a:latin typeface="Arial" panose="020B0604020202020204" pitchFamily="34" charset="0"/>
            </a:endParaRPr>
          </a:p>
          <a:p>
            <a:pPr>
              <a:spcBef>
                <a:spcPts val="600"/>
              </a:spcBef>
            </a:pPr>
            <a:r>
              <a:rPr lang="en-GB" sz="1000" dirty="0">
                <a:effectLst/>
                <a:latin typeface="Arial" panose="020B0604020202020204" pitchFamily="34" charset="0"/>
              </a:rPr>
              <a:t>Deployment of resources to a resource group becomes a job where you can track the template execution.  </a:t>
            </a:r>
            <a:endParaRPr lang="en-US" sz="1000" dirty="0">
              <a:effectLst/>
              <a:latin typeface="Arial" panose="020B0604020202020204" pitchFamily="34" charset="0"/>
            </a:endParaRPr>
          </a:p>
          <a:p>
            <a:pPr>
              <a:spcBef>
                <a:spcPts val="600"/>
              </a:spcBef>
            </a:pPr>
            <a:r>
              <a:rPr lang="en-GB" sz="1000" dirty="0">
                <a:effectLst/>
                <a:latin typeface="Arial" panose="020B0604020202020204" pitchFamily="34" charset="0"/>
              </a:rPr>
              <a:t>If deployment fails, the output of the job can describe why the deployment failed.  </a:t>
            </a:r>
            <a:endParaRPr lang="en-US" sz="1000" dirty="0">
              <a:effectLst/>
              <a:latin typeface="Arial" panose="020B0604020202020204" pitchFamily="34" charset="0"/>
            </a:endParaRPr>
          </a:p>
          <a:p>
            <a:pPr>
              <a:spcBef>
                <a:spcPts val="600"/>
              </a:spcBef>
            </a:pPr>
            <a:r>
              <a:rPr lang="en-GB" sz="1000" dirty="0">
                <a:effectLst/>
                <a:latin typeface="Arial" panose="020B0604020202020204" pitchFamily="34" charset="0"/>
              </a:rPr>
              <a:t>Whether the deployment is a single resource to a group or a template to a group, you can use the information to fix any errors and redeploy.  </a:t>
            </a:r>
            <a:endParaRPr lang="en-US" sz="1000" dirty="0">
              <a:effectLst/>
              <a:latin typeface="Arial" panose="020B0604020202020204" pitchFamily="34" charset="0"/>
            </a:endParaRPr>
          </a:p>
          <a:p>
            <a:pPr>
              <a:spcBef>
                <a:spcPts val="600"/>
              </a:spcBef>
            </a:pPr>
            <a:r>
              <a:rPr lang="en-GB" sz="1000" dirty="0">
                <a:effectLst/>
                <a:latin typeface="Arial" panose="020B0604020202020204" pitchFamily="34" charset="0"/>
              </a:rPr>
              <a:t>Deployments are </a:t>
            </a:r>
            <a:r>
              <a:rPr lang="en-US" sz="1000" b="1" dirty="0">
                <a:effectLst/>
                <a:latin typeface="Arial" panose="020B0604020202020204" pitchFamily="34" charset="0"/>
                <a:cs typeface="Times New Roman" panose="02020603050405020304" pitchFamily="18" charset="0"/>
              </a:rPr>
              <a:t>incremental</a:t>
            </a:r>
            <a:r>
              <a:rPr lang="en-GB" sz="1000" dirty="0">
                <a:effectLst/>
                <a:latin typeface="Arial" panose="020B0604020202020204" pitchFamily="34" charset="0"/>
              </a:rPr>
              <a:t>; if a resource group contains 2 web apps and you decide to deploy a third, the existing web apps will not be removed.  </a:t>
            </a:r>
            <a:endParaRPr lang="en-US" sz="1000" dirty="0">
              <a:effectLst/>
              <a:latin typeface="Arial" panose="020B0604020202020204" pitchFamily="34" charset="0"/>
            </a:endParaRPr>
          </a:p>
          <a:p>
            <a:pPr>
              <a:spcBef>
                <a:spcPts val="600"/>
              </a:spcBef>
            </a:pPr>
            <a:r>
              <a:rPr lang="en-GB" sz="1000" dirty="0">
                <a:effectLst/>
                <a:latin typeface="Arial" panose="020B0604020202020204" pitchFamily="34" charset="0"/>
              </a:rPr>
              <a:t>Currently, immutable deployments are not supported in a resource group. To implement an immutable deployment, you must create a new resource group.</a:t>
            </a:r>
            <a:endParaRPr lang="en-US" sz="1000" dirty="0">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7</a:t>
            </a:fld>
            <a:endParaRPr lang="en-US" b="0" dirty="0"/>
          </a:p>
        </p:txBody>
      </p:sp>
      <p:sp>
        <p:nvSpPr>
          <p:cNvPr id="5" name="Rectangle 4">
            <a:extLst>
              <a:ext uri="{FF2B5EF4-FFF2-40B4-BE49-F238E27FC236}">
                <a16:creationId xmlns:a16="http://schemas.microsoft.com/office/drawing/2014/main" id="{D6182690-BF70-4668-BCC1-689C898E355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ECD94E5C-1A05-499F-991D-014251730D8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554094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JSON is a, text-based data exchange format (see </a:t>
            </a:r>
            <a:r>
              <a:rPr lang="en-US" sz="1000" u="sng" dirty="0">
                <a:latin typeface="Arial" panose="020B0604020202020204" pitchFamily="34" charset="0"/>
                <a:ea typeface="Calibri" panose="020F0502020204030204" pitchFamily="34" charset="0"/>
                <a:cs typeface="Segoe UI" panose="020B0502040204020203" pitchFamily="34" charset="0"/>
                <a:hlinkClick r:id="rId3"/>
              </a:rPr>
              <a:t>RFC 4627</a:t>
            </a:r>
            <a:r>
              <a:rPr lang="en-GB" sz="1000" dirty="0">
                <a:latin typeface="Arial" panose="020B0604020202020204" pitchFamily="34" charset="0"/>
                <a:ea typeface="Calibri" panose="020F0502020204030204" pitchFamily="34" charset="0"/>
                <a:cs typeface="Times New Roman" panose="02020603050405020304" pitchFamily="18"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JSON is human-readable, platform independent, and enjoys a wide availability of implementations, similar to XML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Data formatted according to the JSON standard is lightweight and can be parsed by JavaScript implementations with ease. This makes it a perfect choice for data exchange.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JSON can be used in virtually any situation where applications need to exchange or store structured information as text.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Formatting of JSON is below:</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Curly brackets act as 'containers’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Square brackets holds arrays or data</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Names and values are separated by colons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171450" indent="-171450">
              <a:lnSpc>
                <a:spcPct val="107000"/>
              </a:lnSpc>
              <a:spcAft>
                <a:spcPts val="800"/>
              </a:spcAft>
              <a:buFont typeface="Arial" panose="020B0604020202020204" pitchFamily="34" charset="0"/>
              <a:buChar char="•"/>
            </a:pPr>
            <a:r>
              <a:rPr lang="en-GB" sz="1000" dirty="0">
                <a:latin typeface="Arial" panose="020B0604020202020204" pitchFamily="34" charset="0"/>
                <a:ea typeface="Calibri" panose="020F0502020204030204" pitchFamily="34" charset="0"/>
                <a:cs typeface="Times New Roman" panose="02020603050405020304" pitchFamily="18" charset="0"/>
              </a:rPr>
              <a:t>Array elements are separated by a comma</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8</a:t>
            </a:fld>
            <a:endParaRPr lang="en-US" b="0" dirty="0"/>
          </a:p>
        </p:txBody>
      </p:sp>
      <p:sp>
        <p:nvSpPr>
          <p:cNvPr id="5" name="Rectangle 4">
            <a:extLst>
              <a:ext uri="{FF2B5EF4-FFF2-40B4-BE49-F238E27FC236}">
                <a16:creationId xmlns:a16="http://schemas.microsoft.com/office/drawing/2014/main" id="{8DF788E6-CDDB-4D16-BAF2-97C1E4510BE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5232576-5EED-46AA-93EC-C5C7EE1DEBC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3200567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JSON template is based on a SCHEMA.</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and the Content version sections are mandatory.</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Parameters and Variables sections are optional as is the output.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JSON template with no resources section, would not deploy anything.</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AFF7E74-C6C3-44EC-82C6-DEAC6DA78896}" type="slidenum">
              <a:rPr lang="en-US" b="0" smtClean="0"/>
              <a:t>9</a:t>
            </a:fld>
            <a:endParaRPr lang="en-US" b="0" dirty="0"/>
          </a:p>
        </p:txBody>
      </p:sp>
      <p:sp>
        <p:nvSpPr>
          <p:cNvPr id="5" name="Rectangle 4">
            <a:extLst>
              <a:ext uri="{FF2B5EF4-FFF2-40B4-BE49-F238E27FC236}">
                <a16:creationId xmlns:a16="http://schemas.microsoft.com/office/drawing/2014/main" id="{A2C60E62-0C77-46D2-9774-22DD6D7C844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2E15323-C732-4DEF-80AC-532C578AD65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Deploying Resources with Azure Resource Manager</a:t>
            </a:r>
          </a:p>
        </p:txBody>
      </p:sp>
    </p:spTree>
    <p:extLst>
      <p:ext uri="{BB962C8B-B14F-4D97-AF65-F5344CB8AC3E}">
        <p14:creationId xmlns:p14="http://schemas.microsoft.com/office/powerpoint/2010/main" val="906549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2281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5470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877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91F45-AA3F-481D-8975-5162A3F752B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50CAAC20-77BB-441D-A144-AAD7AA25E830}"/>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0449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684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79918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994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5510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4626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4733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76695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900194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3719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mspnp/template-building-blocks/" TargetMode="External"/><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5.sv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svg"/><Relationship Id="rId9" Type="http://schemas.openxmlformats.org/officeDocument/2006/relationships/image" Target="../media/image20.svg"/></Relationships>
</file>

<file path=ppt/slides/_rels/slide41.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19.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notesSlide" Target="../notesSlides/notesSlide41.xml"/><Relationship Id="rId1" Type="http://schemas.openxmlformats.org/officeDocument/2006/relationships/slideLayout" Target="../slideLayouts/slideLayout12.xml"/><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20.sv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1DD8-2350-4DD2-A313-100C49DC1FBB}"/>
              </a:ext>
            </a:extLst>
          </p:cNvPr>
          <p:cNvSpPr>
            <a:spLocks noGrp="1"/>
          </p:cNvSpPr>
          <p:nvPr>
            <p:ph type="ctrTitle" sz="quarter"/>
          </p:nvPr>
        </p:nvSpPr>
        <p:spPr>
          <a:xfrm>
            <a:off x="3200400" y="1828800"/>
            <a:ext cx="5732417" cy="1016000"/>
          </a:xfrm>
        </p:spPr>
        <p:txBody>
          <a:bodyPr/>
          <a:lstStyle/>
          <a:p>
            <a:r>
              <a:rPr lang="en-US" dirty="0"/>
              <a:t>Module 2</a:t>
            </a:r>
          </a:p>
        </p:txBody>
      </p:sp>
      <p:sp>
        <p:nvSpPr>
          <p:cNvPr id="3" name="Subtitle 2">
            <a:extLst>
              <a:ext uri="{FF2B5EF4-FFF2-40B4-BE49-F238E27FC236}">
                <a16:creationId xmlns:a16="http://schemas.microsoft.com/office/drawing/2014/main" id="{87A0A9F6-2216-4C3D-BEA8-2E74BF8F1C8B}"/>
              </a:ext>
            </a:extLst>
          </p:cNvPr>
          <p:cNvSpPr>
            <a:spLocks noGrp="1"/>
          </p:cNvSpPr>
          <p:nvPr>
            <p:ph type="subTitle" sz="quarter" idx="1"/>
          </p:nvPr>
        </p:nvSpPr>
        <p:spPr/>
        <p:txBody>
          <a:bodyPr/>
          <a:lstStyle/>
          <a:p>
            <a:r>
              <a:rPr lang="en-US" dirty="0"/>
              <a:t>Deploying Resources with </a:t>
            </a:r>
            <a:br>
              <a:rPr lang="en-US" dirty="0"/>
            </a:br>
            <a:r>
              <a:rPr lang="en-US" dirty="0"/>
              <a:t>Azure Resource Manager
</a:t>
            </a:r>
          </a:p>
        </p:txBody>
      </p:sp>
    </p:spTree>
    <p:extLst>
      <p:ext uri="{BB962C8B-B14F-4D97-AF65-F5344CB8AC3E}">
        <p14:creationId xmlns:p14="http://schemas.microsoft.com/office/powerpoint/2010/main" val="284509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9cf0b4e6-40d1-4ceb-aca0-2ae8ce8be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7B5B3-37DE-4D49-B07A-FA5F75003A74}"/>
              </a:ext>
            </a:extLst>
          </p:cNvPr>
          <p:cNvSpPr>
            <a:spLocks noGrp="1"/>
          </p:cNvSpPr>
          <p:nvPr>
            <p:ph type="title"/>
          </p:nvPr>
        </p:nvSpPr>
        <p:spPr/>
        <p:txBody>
          <a:bodyPr/>
          <a:lstStyle/>
          <a:p>
            <a:r>
              <a:rPr lang="en-US" dirty="0"/>
              <a:t>Template Complexity</a:t>
            </a:r>
          </a:p>
        </p:txBody>
      </p:sp>
      <p:pic>
        <p:nvPicPr>
          <p:cNvPr id="4" name="Picture 3" descr="Example of a very complex JSON document describing an ARM deployment">
            <a:extLst>
              <a:ext uri="{FF2B5EF4-FFF2-40B4-BE49-F238E27FC236}">
                <a16:creationId xmlns:a16="http://schemas.microsoft.com/office/drawing/2014/main" id="{D597D079-9B75-43F7-8046-C5622373B3C5}"/>
              </a:ext>
            </a:extLst>
          </p:cNvPr>
          <p:cNvPicPr>
            <a:picLocks noChangeAspect="1"/>
          </p:cNvPicPr>
          <p:nvPr/>
        </p:nvPicPr>
        <p:blipFill>
          <a:blip r:embed="rId3"/>
          <a:stretch>
            <a:fillRect/>
          </a:stretch>
        </p:blipFill>
        <p:spPr>
          <a:xfrm>
            <a:off x="205961" y="1058862"/>
            <a:ext cx="7505319" cy="5487333"/>
          </a:xfrm>
          <a:prstGeom prst="rect">
            <a:avLst/>
          </a:prstGeom>
        </p:spPr>
      </p:pic>
    </p:spTree>
    <p:extLst>
      <p:ext uri="{BB962C8B-B14F-4D97-AF65-F5344CB8AC3E}">
        <p14:creationId xmlns:p14="http://schemas.microsoft.com/office/powerpoint/2010/main" val="1513347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7dd7e84-ccf2-415d-aba9-be3e05717d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93208-4286-4AAD-9AE8-1DE090CE2CDD}"/>
              </a:ext>
            </a:extLst>
          </p:cNvPr>
          <p:cNvSpPr>
            <a:spLocks noGrp="1"/>
          </p:cNvSpPr>
          <p:nvPr>
            <p:ph type="title"/>
          </p:nvPr>
        </p:nvSpPr>
        <p:spPr/>
        <p:txBody>
          <a:bodyPr/>
          <a:lstStyle/>
          <a:p>
            <a:r>
              <a:rPr lang="en-US" dirty="0"/>
              <a:t>Template Driven Resources</a:t>
            </a:r>
          </a:p>
        </p:txBody>
      </p:sp>
      <p:grpSp>
        <p:nvGrpSpPr>
          <p:cNvPr id="4" name="Group 3" descr="Relationship (in ARM) between parameters, variables, resources and output">
            <a:extLst>
              <a:ext uri="{FF2B5EF4-FFF2-40B4-BE49-F238E27FC236}">
                <a16:creationId xmlns:a16="http://schemas.microsoft.com/office/drawing/2014/main" id="{F7D41C4B-032C-410F-BACD-9AFB4F24A4BC}"/>
              </a:ext>
            </a:extLst>
          </p:cNvPr>
          <p:cNvGrpSpPr/>
          <p:nvPr/>
        </p:nvGrpSpPr>
        <p:grpSpPr>
          <a:xfrm>
            <a:off x="195172" y="1787690"/>
            <a:ext cx="8753657" cy="3282621"/>
            <a:chOff x="1600200" y="1007745"/>
            <a:chExt cx="9894570" cy="3771900"/>
          </a:xfrm>
          <a:solidFill>
            <a:schemeClr val="accent6">
              <a:lumMod val="75000"/>
            </a:schemeClr>
          </a:solidFill>
        </p:grpSpPr>
        <p:sp>
          <p:nvSpPr>
            <p:cNvPr id="5" name="Oval 4">
              <a:extLst>
                <a:ext uri="{FF2B5EF4-FFF2-40B4-BE49-F238E27FC236}">
                  <a16:creationId xmlns:a16="http://schemas.microsoft.com/office/drawing/2014/main" id="{5358BC6A-E922-4DBE-8621-50088F928997}"/>
                </a:ext>
              </a:extLst>
            </p:cNvPr>
            <p:cNvSpPr/>
            <p:nvPr/>
          </p:nvSpPr>
          <p:spPr>
            <a:xfrm>
              <a:off x="1600200" y="1007745"/>
              <a:ext cx="1885950" cy="188595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1400" dirty="0">
                  <a:solidFill>
                    <a:srgbClr val="FFFFFF"/>
                  </a:solidFill>
                </a:rPr>
                <a:t>Parameters</a:t>
              </a:r>
            </a:p>
          </p:txBody>
        </p:sp>
        <p:sp>
          <p:nvSpPr>
            <p:cNvPr id="6" name="Oval 5">
              <a:extLst>
                <a:ext uri="{FF2B5EF4-FFF2-40B4-BE49-F238E27FC236}">
                  <a16:creationId xmlns:a16="http://schemas.microsoft.com/office/drawing/2014/main" id="{7F107BF5-D939-474A-8BB4-31663FA85082}"/>
                </a:ext>
              </a:extLst>
            </p:cNvPr>
            <p:cNvSpPr/>
            <p:nvPr/>
          </p:nvSpPr>
          <p:spPr>
            <a:xfrm>
              <a:off x="4269740" y="2893695"/>
              <a:ext cx="1885950" cy="188595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1400" dirty="0">
                  <a:solidFill>
                    <a:srgbClr val="FFFFFF"/>
                  </a:solidFill>
                </a:rPr>
                <a:t>Variables</a:t>
              </a:r>
            </a:p>
          </p:txBody>
        </p:sp>
        <p:sp>
          <p:nvSpPr>
            <p:cNvPr id="7" name="Oval 6">
              <a:extLst>
                <a:ext uri="{FF2B5EF4-FFF2-40B4-BE49-F238E27FC236}">
                  <a16:creationId xmlns:a16="http://schemas.microsoft.com/office/drawing/2014/main" id="{39285844-0597-46F4-BC4C-4205D298CB85}"/>
                </a:ext>
              </a:extLst>
            </p:cNvPr>
            <p:cNvSpPr/>
            <p:nvPr/>
          </p:nvSpPr>
          <p:spPr>
            <a:xfrm>
              <a:off x="6939280" y="1950720"/>
              <a:ext cx="1885950" cy="188595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1400" dirty="0">
                  <a:solidFill>
                    <a:srgbClr val="FFFFFF"/>
                  </a:solidFill>
                </a:rPr>
                <a:t>Resources</a:t>
              </a:r>
            </a:p>
          </p:txBody>
        </p:sp>
        <p:sp>
          <p:nvSpPr>
            <p:cNvPr id="8" name="Oval 7">
              <a:extLst>
                <a:ext uri="{FF2B5EF4-FFF2-40B4-BE49-F238E27FC236}">
                  <a16:creationId xmlns:a16="http://schemas.microsoft.com/office/drawing/2014/main" id="{A672A1C5-CD3E-4A02-96B7-ED06EE3E63C4}"/>
                </a:ext>
              </a:extLst>
            </p:cNvPr>
            <p:cNvSpPr/>
            <p:nvPr/>
          </p:nvSpPr>
          <p:spPr>
            <a:xfrm>
              <a:off x="9608820" y="1950720"/>
              <a:ext cx="1885950" cy="188595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r>
                <a:rPr lang="en-US" sz="1400" dirty="0">
                  <a:solidFill>
                    <a:srgbClr val="FFFFFF"/>
                  </a:solidFill>
                </a:rPr>
                <a:t>Output</a:t>
              </a:r>
            </a:p>
          </p:txBody>
        </p:sp>
        <p:cxnSp>
          <p:nvCxnSpPr>
            <p:cNvPr id="9" name="Straight Connector 8">
              <a:extLst>
                <a:ext uri="{FF2B5EF4-FFF2-40B4-BE49-F238E27FC236}">
                  <a16:creationId xmlns:a16="http://schemas.microsoft.com/office/drawing/2014/main" id="{36A0FB9C-B29C-4334-93AE-36CBAA744F01}"/>
                </a:ext>
              </a:extLst>
            </p:cNvPr>
            <p:cNvCxnSpPr>
              <a:cxnSpLocks/>
              <a:stCxn id="5" idx="6"/>
              <a:endCxn id="7" idx="1"/>
            </p:cNvCxnSpPr>
            <p:nvPr/>
          </p:nvCxnSpPr>
          <p:spPr>
            <a:xfrm>
              <a:off x="3486150" y="1950720"/>
              <a:ext cx="3729321" cy="276191"/>
            </a:xfrm>
            <a:prstGeom prst="line">
              <a:avLst/>
            </a:prstGeom>
            <a:grpFill/>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F6B30371-5957-46EB-9A41-2AFE878858FB}"/>
                </a:ext>
              </a:extLst>
            </p:cNvPr>
            <p:cNvCxnSpPr>
              <a:cxnSpLocks/>
              <a:stCxn id="7" idx="6"/>
              <a:endCxn id="8" idx="2"/>
            </p:cNvCxnSpPr>
            <p:nvPr/>
          </p:nvCxnSpPr>
          <p:spPr>
            <a:xfrm>
              <a:off x="8825230" y="2893695"/>
              <a:ext cx="783590" cy="0"/>
            </a:xfrm>
            <a:prstGeom prst="line">
              <a:avLst/>
            </a:prstGeom>
            <a:grpFill/>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08F1D2F7-7675-44CF-8570-E244147AF74A}"/>
                </a:ext>
              </a:extLst>
            </p:cNvPr>
            <p:cNvCxnSpPr>
              <a:cxnSpLocks/>
              <a:stCxn id="6" idx="6"/>
              <a:endCxn id="7" idx="3"/>
            </p:cNvCxnSpPr>
            <p:nvPr/>
          </p:nvCxnSpPr>
          <p:spPr>
            <a:xfrm flipV="1">
              <a:off x="6155690" y="3560479"/>
              <a:ext cx="1059781" cy="276191"/>
            </a:xfrm>
            <a:prstGeom prst="line">
              <a:avLst/>
            </a:prstGeom>
            <a:grpFill/>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7CE74C33-248D-4D37-ABEB-682DB423209C}"/>
                </a:ext>
              </a:extLst>
            </p:cNvPr>
            <p:cNvCxnSpPr>
              <a:cxnSpLocks/>
              <a:stCxn id="5" idx="5"/>
              <a:endCxn id="6" idx="1"/>
            </p:cNvCxnSpPr>
            <p:nvPr/>
          </p:nvCxnSpPr>
          <p:spPr>
            <a:xfrm>
              <a:off x="3209959" y="2617504"/>
              <a:ext cx="1335972" cy="552382"/>
            </a:xfrm>
            <a:prstGeom prst="line">
              <a:avLst/>
            </a:prstGeom>
            <a:grpFill/>
            <a:ln w="57150"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590350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ea75d177-f924-4be5-9b3d-2544d054ca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0FA3-A78D-4D2E-8789-0A97A0BD10EB}"/>
              </a:ext>
            </a:extLst>
          </p:cNvPr>
          <p:cNvSpPr>
            <a:spLocks noGrp="1"/>
          </p:cNvSpPr>
          <p:nvPr>
            <p:ph type="title"/>
          </p:nvPr>
        </p:nvSpPr>
        <p:spPr/>
        <p:txBody>
          <a:bodyPr/>
          <a:lstStyle/>
          <a:p>
            <a:r>
              <a:rPr lang="en-US" dirty="0"/>
              <a:t>Template Driven Resources</a:t>
            </a:r>
          </a:p>
        </p:txBody>
      </p:sp>
      <p:pic>
        <p:nvPicPr>
          <p:cNvPr id="4" name="Picture 3" descr="ARM template reverse-engineering using the Azure portal">
            <a:extLst>
              <a:ext uri="{FF2B5EF4-FFF2-40B4-BE49-F238E27FC236}">
                <a16:creationId xmlns:a16="http://schemas.microsoft.com/office/drawing/2014/main" id="{934BFB57-4630-47EE-8A21-E96F43BD999C}"/>
              </a:ext>
            </a:extLst>
          </p:cNvPr>
          <p:cNvPicPr>
            <a:picLocks noChangeAspect="1"/>
          </p:cNvPicPr>
          <p:nvPr/>
        </p:nvPicPr>
        <p:blipFill>
          <a:blip r:embed="rId3"/>
          <a:stretch>
            <a:fillRect/>
          </a:stretch>
        </p:blipFill>
        <p:spPr>
          <a:xfrm>
            <a:off x="424014" y="1716330"/>
            <a:ext cx="8295973" cy="3425340"/>
          </a:xfrm>
          <a:prstGeom prst="rect">
            <a:avLst/>
          </a:prstGeom>
        </p:spPr>
      </p:pic>
    </p:spTree>
    <p:extLst>
      <p:ext uri="{BB962C8B-B14F-4D97-AF65-F5344CB8AC3E}">
        <p14:creationId xmlns:p14="http://schemas.microsoft.com/office/powerpoint/2010/main" val="1742373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4176369-ba57-4711-8d11-bc1d5ad8b04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6C0D-10E5-48D7-AB5E-C0CE5EB287E6}"/>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561CB3CE-B8F3-41B3-9771-A231D043D0EA}"/>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How could your organization best author, deploy and work with JSON templates?</a:t>
            </a:r>
          </a:p>
        </p:txBody>
      </p:sp>
      <p:pic>
        <p:nvPicPr>
          <p:cNvPr id="5" name="Picture 4" descr="Question">
            <a:extLst>
              <a:ext uri="{FF2B5EF4-FFF2-40B4-BE49-F238E27FC236}">
                <a16:creationId xmlns:a16="http://schemas.microsoft.com/office/drawing/2014/main" id="{34F6F2AD-BB6E-46B0-92E4-A4B0E4F846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1135762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63D2-A2C7-45CC-A29E-79800D14628A}"/>
              </a:ext>
            </a:extLst>
          </p:cNvPr>
          <p:cNvSpPr>
            <a:spLocks noGrp="1"/>
          </p:cNvSpPr>
          <p:nvPr>
            <p:ph type="title"/>
          </p:nvPr>
        </p:nvSpPr>
        <p:spPr/>
        <p:txBody>
          <a:bodyPr/>
          <a:lstStyle/>
          <a:p>
            <a:r>
              <a:rPr lang="en-US" dirty="0"/>
              <a:t>Lesson 2: Role-Based Access Control (RBAC)</a:t>
            </a:r>
          </a:p>
        </p:txBody>
      </p:sp>
      <p:sp>
        <p:nvSpPr>
          <p:cNvPr id="3" name="Text Placeholder 2">
            <a:extLst>
              <a:ext uri="{FF2B5EF4-FFF2-40B4-BE49-F238E27FC236}">
                <a16:creationId xmlns:a16="http://schemas.microsoft.com/office/drawing/2014/main" id="{53E66F9E-1994-4889-8BD6-B5D5DFB8B31F}"/>
              </a:ext>
            </a:extLst>
          </p:cNvPr>
          <p:cNvSpPr>
            <a:spLocks noGrp="1"/>
          </p:cNvSpPr>
          <p:nvPr>
            <p:ph type="body" idx="1"/>
          </p:nvPr>
        </p:nvSpPr>
        <p:spPr/>
        <p:txBody>
          <a:bodyPr/>
          <a:lstStyle/>
          <a:p>
            <a:r>
              <a:rPr lang="en-US" dirty="0"/>
              <a:t>Role-Based Access Control
Role Assignment
Resource Scope</a:t>
            </a:r>
          </a:p>
        </p:txBody>
      </p:sp>
    </p:spTree>
    <p:extLst>
      <p:ext uri="{BB962C8B-B14F-4D97-AF65-F5344CB8AC3E}">
        <p14:creationId xmlns:p14="http://schemas.microsoft.com/office/powerpoint/2010/main" val="2557373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BD89-E313-4CE3-8D81-B266AF0B2CAB}"/>
              </a:ext>
            </a:extLst>
          </p:cNvPr>
          <p:cNvSpPr>
            <a:spLocks noGrp="1"/>
          </p:cNvSpPr>
          <p:nvPr>
            <p:ph type="title"/>
          </p:nvPr>
        </p:nvSpPr>
        <p:spPr/>
        <p:txBody>
          <a:bodyPr/>
          <a:lstStyle/>
          <a:p>
            <a:r>
              <a:rPr lang="en-US" dirty="0"/>
              <a:t>Role-Based Access Control</a:t>
            </a:r>
          </a:p>
        </p:txBody>
      </p:sp>
      <p:sp>
        <p:nvSpPr>
          <p:cNvPr id="4" name="Text Placeholder 4">
            <a:extLst>
              <a:ext uri="{FF2B5EF4-FFF2-40B4-BE49-F238E27FC236}">
                <a16:creationId xmlns:a16="http://schemas.microsoft.com/office/drawing/2014/main" id="{751E028F-A054-4F7A-AC05-CD43019466C8}"/>
              </a:ext>
            </a:extLst>
          </p:cNvPr>
          <p:cNvSpPr txBox="1">
            <a:spLocks/>
          </p:cNvSpPr>
          <p:nvPr/>
        </p:nvSpPr>
        <p:spPr>
          <a:xfrm>
            <a:off x="205961" y="1212850"/>
            <a:ext cx="5524120" cy="586622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1800" b="0" kern="0" dirty="0">
                <a:solidFill>
                  <a:srgbClr val="000000"/>
                </a:solidFill>
                <a:latin typeface="Verdana" pitchFamily="34" charset="0"/>
                <a:ea typeface="+mn-ea"/>
                <a:cs typeface="Arial" charset="0"/>
              </a:rPr>
              <a:t>Azure role-based access control allows granular access by users, groups and applications to resources</a:t>
            </a:r>
          </a:p>
          <a:p>
            <a:pPr marL="0" lvl="0" indent="0">
              <a:spcBef>
                <a:spcPct val="0"/>
              </a:spcBef>
              <a:buClrTx/>
              <a:buSzTx/>
              <a:buNone/>
            </a:pPr>
            <a:endParaRPr lang="en-US" sz="1800" b="0" kern="0" dirty="0">
              <a:solidFill>
                <a:srgbClr val="000000"/>
              </a:solidFill>
              <a:latin typeface="Verdana" pitchFamily="34" charset="0"/>
              <a:ea typeface="+mn-ea"/>
              <a:cs typeface="Arial" charset="0"/>
            </a:endParaRPr>
          </a:p>
          <a:p>
            <a:pPr marL="0" lvl="0" indent="0">
              <a:spcBef>
                <a:spcPct val="0"/>
              </a:spcBef>
              <a:buClrTx/>
              <a:buSzTx/>
              <a:buNone/>
            </a:pPr>
            <a:r>
              <a:rPr lang="en-US" sz="1800" b="0" kern="0" dirty="0">
                <a:solidFill>
                  <a:srgbClr val="000000"/>
                </a:solidFill>
                <a:latin typeface="Verdana" pitchFamily="34" charset="0"/>
                <a:ea typeface="+mn-ea"/>
                <a:cs typeface="Arial" charset="0"/>
              </a:rPr>
              <a:t>Available through Portal.azure.com, each resource has an Access Control (IAM) blade</a:t>
            </a:r>
          </a:p>
          <a:p>
            <a:pPr marL="0" lvl="0" indent="0" algn="ctr">
              <a:spcBef>
                <a:spcPct val="0"/>
              </a:spcBef>
              <a:buClrTx/>
              <a:buSzTx/>
              <a:buNone/>
            </a:pPr>
            <a:endParaRPr lang="en-US" sz="1800" b="0" kern="0" dirty="0">
              <a:solidFill>
                <a:srgbClr val="000000"/>
              </a:solidFill>
              <a:latin typeface="Verdana" pitchFamily="34" charset="0"/>
              <a:ea typeface="+mn-ea"/>
              <a:cs typeface="Arial" charset="0"/>
            </a:endParaRPr>
          </a:p>
        </p:txBody>
      </p:sp>
      <p:pic>
        <p:nvPicPr>
          <p:cNvPr id="5" name="Picture 4" descr="RBAC menu in Azure portal">
            <a:extLst>
              <a:ext uri="{FF2B5EF4-FFF2-40B4-BE49-F238E27FC236}">
                <a16:creationId xmlns:a16="http://schemas.microsoft.com/office/drawing/2014/main" id="{979BAB00-3953-439B-942C-C2B7D8FE6271}"/>
              </a:ext>
            </a:extLst>
          </p:cNvPr>
          <p:cNvPicPr>
            <a:picLocks noChangeAspect="1"/>
          </p:cNvPicPr>
          <p:nvPr/>
        </p:nvPicPr>
        <p:blipFill>
          <a:blip r:embed="rId3"/>
          <a:stretch>
            <a:fillRect/>
          </a:stretch>
        </p:blipFill>
        <p:spPr>
          <a:xfrm>
            <a:off x="6187281" y="1287462"/>
            <a:ext cx="2819400" cy="5119438"/>
          </a:xfrm>
          <a:prstGeom prst="rect">
            <a:avLst/>
          </a:prstGeom>
        </p:spPr>
      </p:pic>
    </p:spTree>
    <p:extLst>
      <p:ext uri="{BB962C8B-B14F-4D97-AF65-F5344CB8AC3E}">
        <p14:creationId xmlns:p14="http://schemas.microsoft.com/office/powerpoint/2010/main" val="2010606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154a9a80-e09a-4df8-8e79-b3f92b9798a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6712-6A45-4A9A-B489-7976196780F2}"/>
              </a:ext>
            </a:extLst>
          </p:cNvPr>
          <p:cNvSpPr>
            <a:spLocks noGrp="1"/>
          </p:cNvSpPr>
          <p:nvPr>
            <p:ph type="title"/>
          </p:nvPr>
        </p:nvSpPr>
        <p:spPr/>
        <p:txBody>
          <a:bodyPr/>
          <a:lstStyle/>
          <a:p>
            <a:r>
              <a:rPr lang="en-US" dirty="0"/>
              <a:t>Roles</a:t>
            </a:r>
          </a:p>
        </p:txBody>
      </p:sp>
      <p:pic>
        <p:nvPicPr>
          <p:cNvPr id="4" name="Picture 3" descr="RBAC default roles">
            <a:extLst>
              <a:ext uri="{FF2B5EF4-FFF2-40B4-BE49-F238E27FC236}">
                <a16:creationId xmlns:a16="http://schemas.microsoft.com/office/drawing/2014/main" id="{E98037A9-F75E-480D-A823-7DF2C57A1295}"/>
              </a:ext>
            </a:extLst>
          </p:cNvPr>
          <p:cNvPicPr>
            <a:picLocks noChangeAspect="1"/>
          </p:cNvPicPr>
          <p:nvPr/>
        </p:nvPicPr>
        <p:blipFill>
          <a:blip r:embed="rId3"/>
          <a:stretch>
            <a:fillRect/>
          </a:stretch>
        </p:blipFill>
        <p:spPr>
          <a:xfrm>
            <a:off x="323698" y="1363662"/>
            <a:ext cx="8496605" cy="2777028"/>
          </a:xfrm>
          <a:prstGeom prst="rect">
            <a:avLst/>
          </a:prstGeom>
        </p:spPr>
      </p:pic>
      <p:sp>
        <p:nvSpPr>
          <p:cNvPr id="5" name="TextBox 4">
            <a:extLst>
              <a:ext uri="{FF2B5EF4-FFF2-40B4-BE49-F238E27FC236}">
                <a16:creationId xmlns:a16="http://schemas.microsoft.com/office/drawing/2014/main" id="{7AB87A47-6C63-4470-BD64-7C92C2A509ED}"/>
              </a:ext>
            </a:extLst>
          </p:cNvPr>
          <p:cNvSpPr txBox="1"/>
          <p:nvPr/>
        </p:nvSpPr>
        <p:spPr>
          <a:xfrm>
            <a:off x="246544" y="4360862"/>
            <a:ext cx="7919476" cy="926407"/>
          </a:xfrm>
          <a:prstGeom prst="rect">
            <a:avLst/>
          </a:prstGeom>
          <a:noFill/>
        </p:spPr>
        <p:txBody>
          <a:bodyPr wrap="none" lIns="182880" tIns="146304" rIns="182880" bIns="146304" rtlCol="0">
            <a:spAutoFit/>
          </a:bodyPr>
          <a:lstStyle/>
          <a:p>
            <a:pPr lvl="0">
              <a:lnSpc>
                <a:spcPct val="90000"/>
              </a:lnSpc>
              <a:spcAft>
                <a:spcPts val="600"/>
              </a:spcAft>
            </a:pPr>
            <a:r>
              <a:rPr lang="en-GB" sz="2000" dirty="0">
                <a:gradFill>
                  <a:gsLst>
                    <a:gs pos="2917">
                      <a:srgbClr val="000000"/>
                    </a:gs>
                    <a:gs pos="30000">
                      <a:srgbClr val="000000"/>
                    </a:gs>
                  </a:gsLst>
                  <a:lin ang="5400000" scaled="0"/>
                </a:gradFill>
              </a:rPr>
              <a:t>Many roles available; if not suitable for the purpose,</a:t>
            </a:r>
          </a:p>
          <a:p>
            <a:pPr lvl="0">
              <a:lnSpc>
                <a:spcPct val="90000"/>
              </a:lnSpc>
              <a:spcAft>
                <a:spcPts val="600"/>
              </a:spcAft>
            </a:pPr>
            <a:r>
              <a:rPr lang="en-GB" sz="2000" dirty="0">
                <a:gradFill>
                  <a:gsLst>
                    <a:gs pos="2917">
                      <a:srgbClr val="000000"/>
                    </a:gs>
                    <a:gs pos="30000">
                      <a:srgbClr val="000000"/>
                    </a:gs>
                  </a:gsLst>
                  <a:lin ang="5400000" scaled="0"/>
                </a:gradFill>
              </a:rPr>
              <a:t>custom roles can be created</a:t>
            </a:r>
          </a:p>
        </p:txBody>
      </p:sp>
    </p:spTree>
    <p:extLst>
      <p:ext uri="{BB962C8B-B14F-4D97-AF65-F5344CB8AC3E}">
        <p14:creationId xmlns:p14="http://schemas.microsoft.com/office/powerpoint/2010/main" val="3941945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725F-403A-4C69-8172-C90057405F41}"/>
              </a:ext>
            </a:extLst>
          </p:cNvPr>
          <p:cNvSpPr>
            <a:spLocks noGrp="1"/>
          </p:cNvSpPr>
          <p:nvPr>
            <p:ph type="title"/>
          </p:nvPr>
        </p:nvSpPr>
        <p:spPr/>
        <p:txBody>
          <a:bodyPr/>
          <a:lstStyle/>
          <a:p>
            <a:r>
              <a:rPr lang="en-US" dirty="0"/>
              <a:t>Role Assignment</a:t>
            </a:r>
          </a:p>
        </p:txBody>
      </p:sp>
      <p:sp>
        <p:nvSpPr>
          <p:cNvPr id="4" name="Content Placeholder 2">
            <a:extLst>
              <a:ext uri="{FF2B5EF4-FFF2-40B4-BE49-F238E27FC236}">
                <a16:creationId xmlns:a16="http://schemas.microsoft.com/office/drawing/2014/main" id="{FF13CCAA-5C86-4C63-8179-209676F32A9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Users</a:t>
            </a:r>
            <a:r>
              <a:rPr lang="en-US" sz="2400" b="0" kern="0" dirty="0">
                <a:solidFill>
                  <a:srgbClr val="000000"/>
                </a:solidFill>
              </a:rPr>
              <a:t>: From the same Azure AD and same subscription</a:t>
            </a:r>
          </a:p>
          <a:p>
            <a:pPr lvl="0"/>
            <a:endParaRPr lang="en-US" sz="2400" b="0" kern="0" dirty="0">
              <a:solidFill>
                <a:srgbClr val="000000"/>
              </a:solidFill>
            </a:endParaRPr>
          </a:p>
          <a:p>
            <a:pPr lvl="0"/>
            <a:r>
              <a:rPr lang="en-US" sz="2400" kern="0" dirty="0">
                <a:solidFill>
                  <a:srgbClr val="000000"/>
                </a:solidFill>
              </a:rPr>
              <a:t>Groups</a:t>
            </a:r>
            <a:r>
              <a:rPr lang="en-US" sz="2400" b="0" kern="0" dirty="0">
                <a:solidFill>
                  <a:srgbClr val="000000"/>
                </a:solidFill>
              </a:rPr>
              <a:t>: If a role is assigned to a group, a user receives the rights of the role when added to the group. The user also automatically loses access to the resource after getting removed from the group</a:t>
            </a:r>
          </a:p>
          <a:p>
            <a:pPr lvl="0"/>
            <a:endParaRPr lang="en-US" sz="2400" b="0" kern="0" dirty="0">
              <a:solidFill>
                <a:srgbClr val="000000"/>
              </a:solidFill>
            </a:endParaRPr>
          </a:p>
          <a:p>
            <a:pPr lvl="0"/>
            <a:r>
              <a:rPr lang="en-US" sz="2400" kern="0" dirty="0">
                <a:solidFill>
                  <a:srgbClr val="000000"/>
                </a:solidFill>
              </a:rPr>
              <a:t>Service principals</a:t>
            </a:r>
            <a:r>
              <a:rPr lang="en-US" sz="2400" b="0" kern="0" dirty="0">
                <a:solidFill>
                  <a:srgbClr val="000000"/>
                </a:solidFill>
              </a:rPr>
              <a:t>: Services can be granted access to Azure resources by assigning roles via the Azure module for Windows PowerShell to the Azure AD service principal representing that service</a:t>
            </a:r>
          </a:p>
        </p:txBody>
      </p:sp>
    </p:spTree>
    <p:extLst>
      <p:ext uri="{BB962C8B-B14F-4D97-AF65-F5344CB8AC3E}">
        <p14:creationId xmlns:p14="http://schemas.microsoft.com/office/powerpoint/2010/main" val="2975830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59A6-B617-4467-9205-EB35DC3E84E0}"/>
              </a:ext>
            </a:extLst>
          </p:cNvPr>
          <p:cNvSpPr>
            <a:spLocks noGrp="1"/>
          </p:cNvSpPr>
          <p:nvPr>
            <p:ph type="title"/>
          </p:nvPr>
        </p:nvSpPr>
        <p:spPr/>
        <p:txBody>
          <a:bodyPr/>
          <a:lstStyle/>
          <a:p>
            <a:r>
              <a:rPr lang="en-US" dirty="0"/>
              <a:t>Resource Scope</a:t>
            </a:r>
          </a:p>
        </p:txBody>
      </p:sp>
      <p:pic>
        <p:nvPicPr>
          <p:cNvPr id="4" name="Picture 3" descr="Role assignment scopes">
            <a:extLst>
              <a:ext uri="{FF2B5EF4-FFF2-40B4-BE49-F238E27FC236}">
                <a16:creationId xmlns:a16="http://schemas.microsoft.com/office/drawing/2014/main" id="{03E1F61E-31A2-4A45-BDC1-A2B5E483ECC0}"/>
              </a:ext>
            </a:extLst>
          </p:cNvPr>
          <p:cNvPicPr>
            <a:picLocks noChangeAspect="1"/>
          </p:cNvPicPr>
          <p:nvPr/>
        </p:nvPicPr>
        <p:blipFill>
          <a:blip r:embed="rId3"/>
          <a:stretch>
            <a:fillRect/>
          </a:stretch>
        </p:blipFill>
        <p:spPr>
          <a:xfrm>
            <a:off x="1652173" y="1143000"/>
            <a:ext cx="5839655" cy="5294847"/>
          </a:xfrm>
          <a:prstGeom prst="rect">
            <a:avLst/>
          </a:prstGeom>
        </p:spPr>
      </p:pic>
    </p:spTree>
    <p:extLst>
      <p:ext uri="{BB962C8B-B14F-4D97-AF65-F5344CB8AC3E}">
        <p14:creationId xmlns:p14="http://schemas.microsoft.com/office/powerpoint/2010/main" val="4053208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dfbb39c5-4a4f-44e3-b3e8-7ca9f0fabd0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29DD-68D4-4340-8270-F1D9160C9097}"/>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0D816346-72E0-44B5-9200-32DC407E59F2}"/>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At what scope is it best to allocate RBAC, resources, resource groups, subscription? To whom should you allocate? Users or User Groups?</a:t>
            </a:r>
          </a:p>
        </p:txBody>
      </p:sp>
      <p:pic>
        <p:nvPicPr>
          <p:cNvPr id="5" name="Picture 4" descr="Question">
            <a:extLst>
              <a:ext uri="{FF2B5EF4-FFF2-40B4-BE49-F238E27FC236}">
                <a16:creationId xmlns:a16="http://schemas.microsoft.com/office/drawing/2014/main" id="{270A8D1F-D8CB-4F1A-B985-86A3FF689C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269785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21B9-1528-4915-ABE1-5F8819F02422}"/>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5D04A208-86C4-47EC-972E-46D93E18F3D6}"/>
              </a:ext>
            </a:extLst>
          </p:cNvPr>
          <p:cNvSpPr>
            <a:spLocks noGrp="1"/>
          </p:cNvSpPr>
          <p:nvPr>
            <p:ph type="body" idx="1"/>
          </p:nvPr>
        </p:nvSpPr>
        <p:spPr/>
        <p:txBody>
          <a:bodyPr/>
          <a:lstStyle/>
          <a:p>
            <a:r>
              <a:rPr lang="en-US" dirty="0"/>
              <a:t>ARM Templates
Role-Based Access Control (RBAC)
Resource Policies
Security
Building Blocks</a:t>
            </a:r>
          </a:p>
        </p:txBody>
      </p:sp>
    </p:spTree>
    <p:extLst>
      <p:ext uri="{BB962C8B-B14F-4D97-AF65-F5344CB8AC3E}">
        <p14:creationId xmlns:p14="http://schemas.microsoft.com/office/powerpoint/2010/main" val="4282652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835C-3027-4021-98F5-DC4CF1D6E1E0}"/>
              </a:ext>
            </a:extLst>
          </p:cNvPr>
          <p:cNvSpPr>
            <a:spLocks noGrp="1"/>
          </p:cNvSpPr>
          <p:nvPr>
            <p:ph type="title"/>
          </p:nvPr>
        </p:nvSpPr>
        <p:spPr/>
        <p:txBody>
          <a:bodyPr/>
          <a:lstStyle/>
          <a:p>
            <a:r>
              <a:rPr lang="en-US" dirty="0"/>
              <a:t>Lesson 3: Resource Policies</a:t>
            </a:r>
          </a:p>
        </p:txBody>
      </p:sp>
      <p:sp>
        <p:nvSpPr>
          <p:cNvPr id="3" name="Text Placeholder 2">
            <a:extLst>
              <a:ext uri="{FF2B5EF4-FFF2-40B4-BE49-F238E27FC236}">
                <a16:creationId xmlns:a16="http://schemas.microsoft.com/office/drawing/2014/main" id="{4DD6509B-7A77-4D3E-A75D-DEBBBDB90078}"/>
              </a:ext>
            </a:extLst>
          </p:cNvPr>
          <p:cNvSpPr>
            <a:spLocks noGrp="1"/>
          </p:cNvSpPr>
          <p:nvPr>
            <p:ph type="body" idx="1"/>
          </p:nvPr>
        </p:nvSpPr>
        <p:spPr/>
        <p:txBody>
          <a:bodyPr/>
          <a:lstStyle/>
          <a:p>
            <a:r>
              <a:rPr lang="en-US" dirty="0"/>
              <a:t>Azure Resource Policies
Policy vs RBAC
Built-In Policies
Policy Definition
Policy Assignment
Policies for Naming Conventions</a:t>
            </a:r>
          </a:p>
        </p:txBody>
      </p:sp>
    </p:spTree>
    <p:extLst>
      <p:ext uri="{BB962C8B-B14F-4D97-AF65-F5344CB8AC3E}">
        <p14:creationId xmlns:p14="http://schemas.microsoft.com/office/powerpoint/2010/main" val="3820333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A60D-010C-4C8A-8052-98869D3BB521}"/>
              </a:ext>
            </a:extLst>
          </p:cNvPr>
          <p:cNvSpPr>
            <a:spLocks noGrp="1"/>
          </p:cNvSpPr>
          <p:nvPr>
            <p:ph type="title"/>
          </p:nvPr>
        </p:nvSpPr>
        <p:spPr/>
        <p:txBody>
          <a:bodyPr/>
          <a:lstStyle/>
          <a:p>
            <a:r>
              <a:rPr lang="en-US" dirty="0"/>
              <a:t>Azure Resource Policies</a:t>
            </a:r>
          </a:p>
        </p:txBody>
      </p:sp>
      <p:sp>
        <p:nvSpPr>
          <p:cNvPr id="4" name="Content Placeholder 2">
            <a:extLst>
              <a:ext uri="{FF2B5EF4-FFF2-40B4-BE49-F238E27FC236}">
                <a16:creationId xmlns:a16="http://schemas.microsoft.com/office/drawing/2014/main" id="{C05DEB76-7AFC-4E79-8F25-CA0F2F53753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Provides resource conventions in an organization and consists of:</a:t>
            </a:r>
          </a:p>
          <a:p>
            <a:pPr lvl="1"/>
            <a:r>
              <a:rPr lang="en-GB" b="0" kern="0" dirty="0">
                <a:solidFill>
                  <a:srgbClr val="000000"/>
                </a:solidFill>
              </a:rPr>
              <a:t>policy definition - describe when and what action to take</a:t>
            </a:r>
          </a:p>
          <a:p>
            <a:pPr lvl="1"/>
            <a:r>
              <a:rPr lang="en-GB" b="0" kern="0" dirty="0">
                <a:solidFill>
                  <a:srgbClr val="000000"/>
                </a:solidFill>
              </a:rPr>
              <a:t>policy assignment - apply the policy definition to a scope</a:t>
            </a:r>
          </a:p>
          <a:p>
            <a:pPr lvl="0"/>
            <a:endParaRPr lang="en-US" b="0" kern="0" dirty="0">
              <a:solidFill>
                <a:srgbClr val="000000"/>
              </a:solidFill>
            </a:endParaRPr>
          </a:p>
          <a:p>
            <a:pPr lvl="0" algn="ctr"/>
            <a:endParaRPr lang="en-US" sz="2000"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116102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0EC9-A4B1-4B1E-8D4F-F80BD729DA2C}"/>
              </a:ext>
            </a:extLst>
          </p:cNvPr>
          <p:cNvSpPr>
            <a:spLocks noGrp="1"/>
          </p:cNvSpPr>
          <p:nvPr>
            <p:ph type="title"/>
          </p:nvPr>
        </p:nvSpPr>
        <p:spPr/>
        <p:txBody>
          <a:bodyPr/>
          <a:lstStyle/>
          <a:p>
            <a:r>
              <a:rPr lang="en-US" dirty="0"/>
              <a:t>Policy vs RBAC</a:t>
            </a:r>
          </a:p>
        </p:txBody>
      </p:sp>
      <p:sp>
        <p:nvSpPr>
          <p:cNvPr id="4" name="Content Placeholder 2">
            <a:extLst>
              <a:ext uri="{FF2B5EF4-FFF2-40B4-BE49-F238E27FC236}">
                <a16:creationId xmlns:a16="http://schemas.microsoft.com/office/drawing/2014/main" id="{D81C2C97-FD5B-47C6-926F-095F785C3EF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RBAC controls user access (need RBAC to create resources)</a:t>
            </a:r>
          </a:p>
          <a:p>
            <a:pPr lvl="0"/>
            <a:r>
              <a:rPr lang="en-US" b="0" kern="0" dirty="0">
                <a:solidFill>
                  <a:srgbClr val="000000"/>
                </a:solidFill>
              </a:rPr>
              <a:t>Policies control resources (need RBAC to use policies)</a:t>
            </a:r>
          </a:p>
          <a:p>
            <a:pPr marL="0" lvl="0" indent="0">
              <a:buNone/>
            </a:pPr>
            <a:endParaRPr lang="en-US" sz="1100" b="0" kern="0" dirty="0">
              <a:solidFill>
                <a:srgbClr val="000000"/>
              </a:solidFill>
            </a:endParaRPr>
          </a:p>
          <a:p>
            <a:pPr marL="0" lvl="0" indent="0">
              <a:buNone/>
            </a:pPr>
            <a:r>
              <a:rPr lang="en-US" sz="2400" b="0" i="1" kern="0" dirty="0">
                <a:solidFill>
                  <a:srgbClr val="000000"/>
                </a:solidFill>
              </a:rPr>
              <a:t>The Contributor role cannot create or apply policies</a:t>
            </a:r>
          </a:p>
          <a:p>
            <a:pPr marL="0" lvl="0" indent="0">
              <a:buNone/>
            </a:pPr>
            <a:endParaRPr lang="en-US" sz="1100" b="0" kern="0" dirty="0">
              <a:solidFill>
                <a:srgbClr val="000000"/>
              </a:solidFill>
            </a:endParaRPr>
          </a:p>
          <a:p>
            <a:pPr marL="0" lvl="0" indent="0">
              <a:buNone/>
            </a:pPr>
            <a:r>
              <a:rPr lang="en-GB" sz="3200" kern="0" dirty="0">
                <a:solidFill>
                  <a:srgbClr val="000000"/>
                </a:solidFill>
              </a:rPr>
              <a:t>Permissions</a:t>
            </a:r>
            <a:endParaRPr lang="en-US" sz="3200" kern="0" dirty="0">
              <a:solidFill>
                <a:srgbClr val="000000"/>
              </a:solidFill>
            </a:endParaRPr>
          </a:p>
          <a:p>
            <a:pPr marL="0" lvl="0" indent="0">
              <a:buNone/>
            </a:pPr>
            <a:r>
              <a:rPr lang="en-US" b="0" kern="0" dirty="0">
                <a:solidFill>
                  <a:srgbClr val="000000"/>
                </a:solidFill>
              </a:rPr>
              <a:t>To define requires:</a:t>
            </a:r>
          </a:p>
          <a:p>
            <a:pPr marL="0" lvl="0" indent="0">
              <a:buNone/>
            </a:pPr>
            <a:r>
              <a:rPr lang="en-US" sz="1800" b="0" kern="0" dirty="0">
                <a:solidFill>
                  <a:srgbClr val="000000"/>
                </a:solidFill>
              </a:rPr>
              <a:t>	</a:t>
            </a:r>
            <a:r>
              <a:rPr lang="en-GB" sz="1800" b="0" kern="0" dirty="0">
                <a:solidFill>
                  <a:srgbClr val="000000"/>
                </a:solidFill>
              </a:rPr>
              <a:t>Microsoft.Authorization/policydefinitions/write</a:t>
            </a:r>
            <a:endParaRPr lang="en-US" b="0" kern="0" dirty="0">
              <a:solidFill>
                <a:srgbClr val="000000"/>
              </a:solidFill>
            </a:endParaRPr>
          </a:p>
          <a:p>
            <a:pPr marL="0" lvl="0" indent="0">
              <a:buNone/>
            </a:pPr>
            <a:r>
              <a:rPr lang="en-US" b="0" kern="0" dirty="0">
                <a:solidFill>
                  <a:srgbClr val="000000"/>
                </a:solidFill>
              </a:rPr>
              <a:t>To apply requires:</a:t>
            </a:r>
          </a:p>
          <a:p>
            <a:pPr marL="0" lvl="0" indent="0">
              <a:buNone/>
            </a:pPr>
            <a:r>
              <a:rPr lang="en-US" sz="1800" b="0" kern="0" dirty="0">
                <a:solidFill>
                  <a:srgbClr val="000000"/>
                </a:solidFill>
              </a:rPr>
              <a:t>	</a:t>
            </a:r>
            <a:r>
              <a:rPr lang="en-GB" sz="1800" b="0" kern="0" dirty="0">
                <a:solidFill>
                  <a:srgbClr val="000000"/>
                </a:solidFill>
              </a:rPr>
              <a:t>Microsoft.Authorization/policyassignments/write</a:t>
            </a:r>
          </a:p>
          <a:p>
            <a:pPr lvl="0"/>
            <a:endParaRPr lang="en-US" sz="2400" b="0" kern="0" dirty="0">
              <a:solidFill>
                <a:srgbClr val="000000"/>
              </a:solidFill>
            </a:endParaRPr>
          </a:p>
        </p:txBody>
      </p:sp>
    </p:spTree>
    <p:extLst>
      <p:ext uri="{BB962C8B-B14F-4D97-AF65-F5344CB8AC3E}">
        <p14:creationId xmlns:p14="http://schemas.microsoft.com/office/powerpoint/2010/main" val="3236311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D3C5-78C0-4F00-A2EF-A541AB6EA13E}"/>
              </a:ext>
            </a:extLst>
          </p:cNvPr>
          <p:cNvSpPr>
            <a:spLocks noGrp="1"/>
          </p:cNvSpPr>
          <p:nvPr>
            <p:ph type="title"/>
          </p:nvPr>
        </p:nvSpPr>
        <p:spPr/>
        <p:txBody>
          <a:bodyPr/>
          <a:lstStyle/>
          <a:p>
            <a:r>
              <a:rPr lang="en-US" dirty="0"/>
              <a:t>Built-In Policies</a:t>
            </a:r>
          </a:p>
        </p:txBody>
      </p:sp>
      <p:sp>
        <p:nvSpPr>
          <p:cNvPr id="4" name="Content Placeholder 2">
            <a:extLst>
              <a:ext uri="{FF2B5EF4-FFF2-40B4-BE49-F238E27FC236}">
                <a16:creationId xmlns:a16="http://schemas.microsoft.com/office/drawing/2014/main" id="{2B7678A4-62AC-4C4E-BA66-9D1072BE985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Azure provides built-in policy definition limiting the number users need to define; some examples are:</a:t>
            </a:r>
          </a:p>
          <a:p>
            <a:pPr lvl="0"/>
            <a:r>
              <a:rPr lang="en-US" b="0" kern="0" dirty="0">
                <a:solidFill>
                  <a:srgbClr val="000000"/>
                </a:solidFill>
              </a:rPr>
              <a:t>A</a:t>
            </a:r>
            <a:r>
              <a:rPr lang="en-GB" b="0" kern="0" dirty="0">
                <a:solidFill>
                  <a:srgbClr val="000000"/>
                </a:solidFill>
              </a:rPr>
              <a:t>llowed locations</a:t>
            </a:r>
          </a:p>
          <a:p>
            <a:pPr lvl="0"/>
            <a:r>
              <a:rPr lang="en-GB" b="0" kern="0" dirty="0">
                <a:solidFill>
                  <a:srgbClr val="000000"/>
                </a:solidFill>
              </a:rPr>
              <a:t>Allowed resource types</a:t>
            </a:r>
          </a:p>
          <a:p>
            <a:pPr lvl="0"/>
            <a:r>
              <a:rPr lang="en-GB" b="0" kern="0" dirty="0">
                <a:solidFill>
                  <a:srgbClr val="000000"/>
                </a:solidFill>
              </a:rPr>
              <a:t>Allowed storage account SKUs</a:t>
            </a:r>
          </a:p>
          <a:p>
            <a:pPr lvl="0"/>
            <a:r>
              <a:rPr lang="en-GB" b="0" kern="0" dirty="0">
                <a:solidFill>
                  <a:srgbClr val="000000"/>
                </a:solidFill>
              </a:rPr>
              <a:t>Allowed virtual machine SKUs</a:t>
            </a:r>
          </a:p>
          <a:p>
            <a:pPr lvl="0"/>
            <a:r>
              <a:rPr lang="en-GB" b="0" kern="0" dirty="0">
                <a:solidFill>
                  <a:srgbClr val="000000"/>
                </a:solidFill>
              </a:rPr>
              <a:t>Not allowed resource types</a:t>
            </a:r>
          </a:p>
          <a:p>
            <a:pPr lvl="0"/>
            <a:endParaRPr lang="en-GB" b="0" kern="0" dirty="0">
              <a:solidFill>
                <a:srgbClr val="000000"/>
              </a:solidFill>
            </a:endParaRPr>
          </a:p>
          <a:p>
            <a:pPr marL="0" lvl="0" indent="0">
              <a:buNone/>
            </a:pPr>
            <a:r>
              <a:rPr lang="en-GB" b="0" kern="0" dirty="0">
                <a:solidFill>
                  <a:srgbClr val="000000"/>
                </a:solidFill>
              </a:rPr>
              <a:t>Definitions are stored in JSON</a:t>
            </a:r>
          </a:p>
        </p:txBody>
      </p:sp>
    </p:spTree>
    <p:extLst>
      <p:ext uri="{BB962C8B-B14F-4D97-AF65-F5344CB8AC3E}">
        <p14:creationId xmlns:p14="http://schemas.microsoft.com/office/powerpoint/2010/main" val="4107465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2654d24d-ebd9-4be7-9d8d-964509382b2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AA6E7-4196-4862-B7F6-96E4538B45D4}"/>
              </a:ext>
            </a:extLst>
          </p:cNvPr>
          <p:cNvSpPr>
            <a:spLocks noGrp="1"/>
          </p:cNvSpPr>
          <p:nvPr>
            <p:ph type="title"/>
          </p:nvPr>
        </p:nvSpPr>
        <p:spPr/>
        <p:txBody>
          <a:bodyPr/>
          <a:lstStyle/>
          <a:p>
            <a:r>
              <a:rPr lang="en-US" dirty="0"/>
              <a:t>Policy Definition</a:t>
            </a:r>
          </a:p>
        </p:txBody>
      </p:sp>
      <p:sp>
        <p:nvSpPr>
          <p:cNvPr id="4" name="Content Placeholder 2">
            <a:extLst>
              <a:ext uri="{FF2B5EF4-FFF2-40B4-BE49-F238E27FC236}">
                <a16:creationId xmlns:a16="http://schemas.microsoft.com/office/drawing/2014/main" id="{406F720A-F578-42B7-884E-68880DE8F06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How to define:</a:t>
            </a:r>
          </a:p>
          <a:p>
            <a:pPr lvl="1"/>
            <a:r>
              <a:rPr lang="en-US" b="0" kern="0" dirty="0">
                <a:solidFill>
                  <a:srgbClr val="000000"/>
                </a:solidFill>
              </a:rPr>
              <a:t>Use All Mode</a:t>
            </a:r>
          </a:p>
          <a:p>
            <a:pPr lvl="1"/>
            <a:r>
              <a:rPr lang="en-US" b="0" kern="0" dirty="0">
                <a:solidFill>
                  <a:srgbClr val="000000"/>
                </a:solidFill>
              </a:rPr>
              <a:t>Use Parameters</a:t>
            </a:r>
          </a:p>
          <a:p>
            <a:pPr lvl="1"/>
            <a:r>
              <a:rPr lang="en-US" b="0" kern="0" dirty="0">
                <a:solidFill>
                  <a:srgbClr val="000000"/>
                </a:solidFill>
              </a:rPr>
              <a:t>Policy Rule contains simple if and then blocks</a:t>
            </a:r>
          </a:p>
          <a:p>
            <a:pPr lvl="0"/>
            <a:endParaRPr lang="en-US" b="0" kern="0" dirty="0">
              <a:solidFill>
                <a:srgbClr val="000000"/>
              </a:solidFill>
            </a:endParaRPr>
          </a:p>
          <a:p>
            <a:pPr marL="0" lvl="0" indent="0">
              <a:buNone/>
            </a:pPr>
            <a:r>
              <a:rPr lang="en-GB" sz="1800" b="0" kern="0" dirty="0">
                <a:solidFill>
                  <a:srgbClr val="000000"/>
                </a:solidFill>
                <a:latin typeface="Consolas" panose="020B0609020204030204" pitchFamily="49" charset="0"/>
              </a:rPr>
              <a:t>{</a:t>
            </a:r>
          </a:p>
          <a:p>
            <a:pPr marL="0" lvl="0" indent="0">
              <a:buNone/>
            </a:pPr>
            <a:r>
              <a:rPr lang="en-GB" sz="1800" b="0" kern="0" dirty="0">
                <a:solidFill>
                  <a:srgbClr val="000000"/>
                </a:solidFill>
                <a:latin typeface="Consolas" panose="020B0609020204030204" pitchFamily="49" charset="0"/>
              </a:rPr>
              <a:t>  "if": {</a:t>
            </a:r>
          </a:p>
          <a:p>
            <a:pPr marL="0" lvl="0" indent="0">
              <a:buNone/>
            </a:pPr>
            <a:r>
              <a:rPr lang="en-GB" sz="1800" b="0" kern="0" dirty="0">
                <a:solidFill>
                  <a:srgbClr val="000000"/>
                </a:solidFill>
                <a:latin typeface="Consolas" panose="020B0609020204030204" pitchFamily="49" charset="0"/>
              </a:rPr>
              <a:t>    &lt;condition&gt; | &lt;logical operator&gt;</a:t>
            </a:r>
          </a:p>
          <a:p>
            <a:pPr marL="0" lvl="0" indent="0">
              <a:buNone/>
            </a:pPr>
            <a:r>
              <a:rPr lang="en-GB" sz="1800" b="0" kern="0" dirty="0">
                <a:solidFill>
                  <a:srgbClr val="000000"/>
                </a:solidFill>
                <a:latin typeface="Consolas" panose="020B0609020204030204" pitchFamily="49" charset="0"/>
              </a:rPr>
              <a:t>  },</a:t>
            </a:r>
          </a:p>
          <a:p>
            <a:pPr marL="0" lvl="0" indent="0">
              <a:buNone/>
            </a:pPr>
            <a:r>
              <a:rPr lang="en-GB" sz="1800" b="0" kern="0" dirty="0">
                <a:solidFill>
                  <a:srgbClr val="000000"/>
                </a:solidFill>
                <a:latin typeface="Consolas" panose="020B0609020204030204" pitchFamily="49" charset="0"/>
              </a:rPr>
              <a:t>  "then": {</a:t>
            </a:r>
          </a:p>
          <a:p>
            <a:pPr marL="0" lvl="0" indent="0">
              <a:buNone/>
            </a:pPr>
            <a:r>
              <a:rPr lang="en-GB" sz="1800" b="0" kern="0" dirty="0">
                <a:solidFill>
                  <a:srgbClr val="000000"/>
                </a:solidFill>
                <a:latin typeface="Consolas" panose="020B0609020204030204" pitchFamily="49" charset="0"/>
              </a:rPr>
              <a:t>    "effect": "deny | audit | append"</a:t>
            </a:r>
          </a:p>
          <a:p>
            <a:pPr marL="0" lvl="0" indent="0">
              <a:buNone/>
            </a:pPr>
            <a:r>
              <a:rPr lang="en-GB" sz="1800" b="0" kern="0" dirty="0">
                <a:solidFill>
                  <a:srgbClr val="000000"/>
                </a:solidFill>
                <a:latin typeface="Consolas" panose="020B0609020204030204" pitchFamily="49" charset="0"/>
              </a:rPr>
              <a:t>  }</a:t>
            </a:r>
          </a:p>
          <a:p>
            <a:pPr marL="0" lvl="0" indent="0">
              <a:buNone/>
            </a:pPr>
            <a:r>
              <a:rPr lang="en-GB" sz="1800" b="0" kern="0" dirty="0">
                <a:solidFill>
                  <a:srgbClr val="000000"/>
                </a:solidFill>
                <a:latin typeface="Consolas" panose="020B0609020204030204" pitchFamily="49" charset="0"/>
              </a:rPr>
              <a:t>}</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3690875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51e92888-2adb-4991-980d-b503e8af220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E42E-9225-4D47-990C-3EF9D6A93990}"/>
              </a:ext>
            </a:extLst>
          </p:cNvPr>
          <p:cNvSpPr>
            <a:spLocks noGrp="1"/>
          </p:cNvSpPr>
          <p:nvPr>
            <p:ph type="title"/>
          </p:nvPr>
        </p:nvSpPr>
        <p:spPr/>
        <p:txBody>
          <a:bodyPr/>
          <a:lstStyle/>
          <a:p>
            <a:r>
              <a:rPr lang="en-US" dirty="0"/>
              <a:t>Policy Assignment</a:t>
            </a:r>
          </a:p>
        </p:txBody>
      </p:sp>
      <p:sp>
        <p:nvSpPr>
          <p:cNvPr id="4" name="Content Placeholder 2">
            <a:extLst>
              <a:ext uri="{FF2B5EF4-FFF2-40B4-BE49-F238E27FC236}">
                <a16:creationId xmlns:a16="http://schemas.microsoft.com/office/drawing/2014/main" id="{762F3791-B3C0-4812-8B1B-110D1776DD0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Using PowerShell</a:t>
            </a:r>
          </a:p>
          <a:p>
            <a:pPr lvl="0"/>
            <a:r>
              <a:rPr lang="en-US" b="0" kern="0" dirty="0">
                <a:solidFill>
                  <a:srgbClr val="000000"/>
                </a:solidFill>
              </a:rPr>
              <a:t>GUI through Azure Portal</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633209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dd536fcd-5d4d-42a4-9f35-0da6b08c85c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62BB6-C38B-4CC2-A919-371310DF89C6}"/>
              </a:ext>
            </a:extLst>
          </p:cNvPr>
          <p:cNvSpPr>
            <a:spLocks noGrp="1"/>
          </p:cNvSpPr>
          <p:nvPr>
            <p:ph type="title"/>
          </p:nvPr>
        </p:nvSpPr>
        <p:spPr/>
        <p:txBody>
          <a:bodyPr/>
          <a:lstStyle/>
          <a:p>
            <a:r>
              <a:rPr lang="en-US" dirty="0"/>
              <a:t>Policy Assignment</a:t>
            </a:r>
          </a:p>
        </p:txBody>
      </p:sp>
      <p:sp>
        <p:nvSpPr>
          <p:cNvPr id="4" name="Content Placeholder 2">
            <a:extLst>
              <a:ext uri="{FF2B5EF4-FFF2-40B4-BE49-F238E27FC236}">
                <a16:creationId xmlns:a16="http://schemas.microsoft.com/office/drawing/2014/main" id="{024F9808-9A8F-4EAA-B288-A323412DA93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Using PowerShell:</a:t>
            </a:r>
          </a:p>
          <a:p>
            <a:pPr marL="0" lvl="0" indent="0">
              <a:buNone/>
            </a:pPr>
            <a:endParaRPr lang="en-GB" sz="2400" b="0" kern="0" dirty="0">
              <a:solidFill>
                <a:srgbClr val="000000"/>
              </a:solidFill>
              <a:latin typeface="Consolas" panose="020B0609020204030204" pitchFamily="49" charset="0"/>
            </a:endParaRPr>
          </a:p>
          <a:p>
            <a:pPr marL="0" lvl="0" indent="0">
              <a:buNone/>
            </a:pPr>
            <a:r>
              <a:rPr lang="en-GB" sz="2400" b="0" kern="0" dirty="0">
                <a:solidFill>
                  <a:srgbClr val="000000"/>
                </a:solidFill>
                <a:latin typeface="Consolas" panose="020B0609020204030204" pitchFamily="49" charset="0"/>
              </a:rPr>
              <a:t>$rg = </a:t>
            </a:r>
            <a:r>
              <a:rPr lang="en-GB" sz="2400" kern="0" dirty="0">
                <a:solidFill>
                  <a:srgbClr val="000000">
                    <a:lumMod val="75000"/>
                  </a:srgbClr>
                </a:solidFill>
                <a:latin typeface="Consolas" panose="020B0609020204030204" pitchFamily="49" charset="0"/>
              </a:rPr>
              <a:t>Get-AzureRmResourceGroup</a:t>
            </a:r>
            <a:r>
              <a:rPr lang="en-GB" sz="2400" b="0" kern="0" dirty="0">
                <a:solidFill>
                  <a:srgbClr val="000000"/>
                </a:solidFill>
                <a:latin typeface="Consolas" panose="020B0609020204030204" pitchFamily="49" charset="0"/>
              </a:rPr>
              <a:t> -Name “ContosoVMS"</a:t>
            </a:r>
          </a:p>
          <a:p>
            <a:pPr marL="0" lvl="0" indent="0">
              <a:buNone/>
            </a:pPr>
            <a:endParaRPr lang="en-GB" sz="2400" b="0" kern="0" dirty="0">
              <a:solidFill>
                <a:srgbClr val="000000"/>
              </a:solidFill>
              <a:latin typeface="Consolas" panose="020B0609020204030204" pitchFamily="49" charset="0"/>
            </a:endParaRPr>
          </a:p>
          <a:p>
            <a:pPr marL="0" lvl="0" indent="0">
              <a:buNone/>
            </a:pPr>
            <a:r>
              <a:rPr lang="en-GB" sz="2400" b="0" kern="0" dirty="0">
                <a:solidFill>
                  <a:srgbClr val="000000"/>
                </a:solidFill>
                <a:latin typeface="Consolas" panose="020B0609020204030204" pitchFamily="49" charset="0"/>
              </a:rPr>
              <a:t>$definition = </a:t>
            </a:r>
            <a:r>
              <a:rPr lang="en-GB" sz="2400" kern="0" dirty="0">
                <a:solidFill>
                  <a:srgbClr val="000000">
                    <a:lumMod val="75000"/>
                  </a:srgbClr>
                </a:solidFill>
                <a:latin typeface="Consolas" panose="020B0609020204030204" pitchFamily="49" charset="0"/>
              </a:rPr>
              <a:t>Get-AzureRmPolicyDefinition</a:t>
            </a:r>
            <a:r>
              <a:rPr lang="en-GB" sz="2400" b="0" kern="0" dirty="0">
                <a:solidFill>
                  <a:srgbClr val="000000"/>
                </a:solidFill>
                <a:latin typeface="Consolas" panose="020B0609020204030204" pitchFamily="49" charset="0"/>
              </a:rPr>
              <a:t> -Id /providers/Microsoft.Authorization/policyDefinitions/a57364a-7474-ed43-c564-bf8b9038c4c</a:t>
            </a:r>
          </a:p>
          <a:p>
            <a:pPr marL="0" lvl="0" indent="0">
              <a:buNone/>
            </a:pPr>
            <a:endParaRPr lang="en-GB" sz="2400" b="0" kern="0" dirty="0">
              <a:solidFill>
                <a:srgbClr val="000000"/>
              </a:solidFill>
              <a:latin typeface="Consolas" panose="020B0609020204030204" pitchFamily="49" charset="0"/>
            </a:endParaRPr>
          </a:p>
          <a:p>
            <a:pPr marL="0" lvl="0" indent="0">
              <a:buNone/>
            </a:pPr>
            <a:r>
              <a:rPr lang="en-GB" sz="2400" kern="0" dirty="0">
                <a:solidFill>
                  <a:srgbClr val="000000">
                    <a:lumMod val="75000"/>
                  </a:srgbClr>
                </a:solidFill>
                <a:latin typeface="Consolas" panose="020B0609020204030204" pitchFamily="49" charset="0"/>
              </a:rPr>
              <a:t>New-AzureRMPolicyAssignment</a:t>
            </a:r>
            <a:r>
              <a:rPr lang="en-GB" sz="2400" b="0" kern="0" dirty="0">
                <a:solidFill>
                  <a:srgbClr val="000000"/>
                </a:solidFill>
                <a:latin typeface="Consolas" panose="020B0609020204030204" pitchFamily="49" charset="0"/>
              </a:rPr>
              <a:t> -Name VM Sizes Assignment -Scope $rg.ResourceId -PolicyDefinition $definition</a:t>
            </a:r>
          </a:p>
          <a:p>
            <a:pPr lvl="0"/>
            <a:endParaRPr lang="en-US" b="0" kern="0" dirty="0">
              <a:solidFill>
                <a:srgbClr val="000000"/>
              </a:solidFill>
            </a:endParaRPr>
          </a:p>
        </p:txBody>
      </p:sp>
    </p:spTree>
    <p:extLst>
      <p:ext uri="{BB962C8B-B14F-4D97-AF65-F5344CB8AC3E}">
        <p14:creationId xmlns:p14="http://schemas.microsoft.com/office/powerpoint/2010/main" val="3784019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b9523eaa-a075-4725-b433-4bbb283ebab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580E-7FE6-4DDE-B614-B3CA0287FA36}"/>
              </a:ext>
            </a:extLst>
          </p:cNvPr>
          <p:cNvSpPr>
            <a:spLocks noGrp="1"/>
          </p:cNvSpPr>
          <p:nvPr>
            <p:ph type="title"/>
          </p:nvPr>
        </p:nvSpPr>
        <p:spPr/>
        <p:txBody>
          <a:bodyPr/>
          <a:lstStyle/>
          <a:p>
            <a:r>
              <a:rPr lang="en-US" dirty="0"/>
              <a:t>Policy Assignment</a:t>
            </a:r>
          </a:p>
        </p:txBody>
      </p:sp>
      <p:sp>
        <p:nvSpPr>
          <p:cNvPr id="4" name="Content Placeholder 2">
            <a:extLst>
              <a:ext uri="{FF2B5EF4-FFF2-40B4-BE49-F238E27FC236}">
                <a16:creationId xmlns:a16="http://schemas.microsoft.com/office/drawing/2014/main" id="{E22A4057-F37A-45C3-8E10-98D9ECD193D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Using the Portal</a:t>
            </a:r>
          </a:p>
        </p:txBody>
      </p:sp>
      <p:pic>
        <p:nvPicPr>
          <p:cNvPr id="5" name="Picture 4" descr="Assigning ARM Policy using the portal">
            <a:extLst>
              <a:ext uri="{FF2B5EF4-FFF2-40B4-BE49-F238E27FC236}">
                <a16:creationId xmlns:a16="http://schemas.microsoft.com/office/drawing/2014/main" id="{07A72751-2E60-40F0-9423-7D040772EADE}"/>
              </a:ext>
            </a:extLst>
          </p:cNvPr>
          <p:cNvPicPr>
            <a:picLocks noChangeAspect="1"/>
          </p:cNvPicPr>
          <p:nvPr/>
        </p:nvPicPr>
        <p:blipFill>
          <a:blip r:embed="rId3"/>
          <a:stretch>
            <a:fillRect/>
          </a:stretch>
        </p:blipFill>
        <p:spPr>
          <a:xfrm>
            <a:off x="624681" y="2064390"/>
            <a:ext cx="7541329" cy="4372062"/>
          </a:xfrm>
          <a:prstGeom prst="rect">
            <a:avLst/>
          </a:prstGeom>
        </p:spPr>
      </p:pic>
    </p:spTree>
    <p:extLst>
      <p:ext uri="{BB962C8B-B14F-4D97-AF65-F5344CB8AC3E}">
        <p14:creationId xmlns:p14="http://schemas.microsoft.com/office/powerpoint/2010/main" val="2462567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7b2395a-b071-46d5-9411-97c089d83b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72F6-5718-4800-AE7F-D573E94A597B}"/>
              </a:ext>
            </a:extLst>
          </p:cNvPr>
          <p:cNvSpPr>
            <a:spLocks noGrp="1"/>
          </p:cNvSpPr>
          <p:nvPr>
            <p:ph type="title"/>
          </p:nvPr>
        </p:nvSpPr>
        <p:spPr/>
        <p:txBody>
          <a:bodyPr/>
          <a:lstStyle/>
          <a:p>
            <a:r>
              <a:rPr lang="en-US" dirty="0"/>
              <a:t>Policies for Naming Conventions</a:t>
            </a:r>
          </a:p>
        </p:txBody>
      </p:sp>
      <p:sp>
        <p:nvSpPr>
          <p:cNvPr id="4" name="Content Placeholder 2">
            <a:extLst>
              <a:ext uri="{FF2B5EF4-FFF2-40B4-BE49-F238E27FC236}">
                <a16:creationId xmlns:a16="http://schemas.microsoft.com/office/drawing/2014/main" id="{619C1C37-AA24-41DF-9CCE-F8993279BBE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Prescribe how organization resources are named:</a:t>
            </a:r>
          </a:p>
          <a:p>
            <a:pPr lvl="0"/>
            <a:r>
              <a:rPr lang="en-US" b="0" kern="0" dirty="0">
                <a:solidFill>
                  <a:srgbClr val="000000"/>
                </a:solidFill>
              </a:rPr>
              <a:t>Wildcard</a:t>
            </a:r>
          </a:p>
          <a:p>
            <a:pPr lvl="0"/>
            <a:r>
              <a:rPr lang="en-US" b="0" kern="0" dirty="0">
                <a:solidFill>
                  <a:srgbClr val="000000"/>
                </a:solidFill>
              </a:rPr>
              <a:t>Pattern</a:t>
            </a:r>
          </a:p>
          <a:p>
            <a:pPr lvl="0"/>
            <a:r>
              <a:rPr lang="en-US" b="0" kern="0" dirty="0">
                <a:solidFill>
                  <a:srgbClr val="000000"/>
                </a:solidFill>
              </a:rPr>
              <a:t>Tags</a:t>
            </a:r>
          </a:p>
          <a:p>
            <a:pPr lvl="0"/>
            <a:r>
              <a:rPr lang="en-US" b="0" kern="0" dirty="0">
                <a:solidFill>
                  <a:srgbClr val="000000"/>
                </a:solidFill>
              </a:rPr>
              <a:t>Multiple patterns</a:t>
            </a:r>
          </a:p>
          <a:p>
            <a:pPr lvl="0"/>
            <a:endParaRPr lang="en-US" b="0" kern="0" dirty="0">
              <a:solidFill>
                <a:srgbClr val="000000"/>
              </a:solidFill>
            </a:endParaRPr>
          </a:p>
        </p:txBody>
      </p:sp>
    </p:spTree>
    <p:extLst>
      <p:ext uri="{BB962C8B-B14F-4D97-AF65-F5344CB8AC3E}">
        <p14:creationId xmlns:p14="http://schemas.microsoft.com/office/powerpoint/2010/main" val="2026076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0697084c-6a05-4c93-8d56-837bf676de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9F0C0-1B25-4DAB-86CC-CE81644EED6F}"/>
              </a:ext>
            </a:extLst>
          </p:cNvPr>
          <p:cNvSpPr>
            <a:spLocks noGrp="1"/>
          </p:cNvSpPr>
          <p:nvPr>
            <p:ph type="title"/>
          </p:nvPr>
        </p:nvSpPr>
        <p:spPr/>
        <p:txBody>
          <a:bodyPr/>
          <a:lstStyle/>
          <a:p>
            <a:r>
              <a:rPr lang="en-US" dirty="0"/>
              <a:t>Policies for Naming Conventions</a:t>
            </a:r>
          </a:p>
        </p:txBody>
      </p:sp>
      <p:sp>
        <p:nvSpPr>
          <p:cNvPr id="4" name="Content Placeholder 2">
            <a:extLst>
              <a:ext uri="{FF2B5EF4-FFF2-40B4-BE49-F238E27FC236}">
                <a16:creationId xmlns:a16="http://schemas.microsoft.com/office/drawing/2014/main" id="{F5828EE9-34C4-4742-AD7E-1682D7F9B65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Pattern:</a:t>
            </a:r>
          </a:p>
          <a:p>
            <a:endParaRPr lang="en-US" b="0" kern="0" dirty="0"/>
          </a:p>
          <a:p>
            <a:pPr marL="0" indent="0">
              <a:buFont typeface="Arial" pitchFamily="34" charset="0"/>
              <a:buNone/>
            </a:pPr>
            <a:r>
              <a:rPr lang="en-GB" sz="2000" b="0" kern="0" dirty="0">
                <a:latin typeface="Consolas" panose="020B0609020204030204" pitchFamily="49" charset="0"/>
              </a:rPr>
              <a:t>{</a:t>
            </a:r>
          </a:p>
          <a:p>
            <a:pPr marL="0" indent="0">
              <a:buFont typeface="Arial" pitchFamily="34" charset="0"/>
              <a:buNone/>
            </a:pPr>
            <a:r>
              <a:rPr lang="en-GB" sz="2000" b="0" kern="0" dirty="0">
                <a:latin typeface="Consolas" panose="020B0609020204030204" pitchFamily="49" charset="0"/>
              </a:rPr>
              <a:t>  "if": {</a:t>
            </a:r>
          </a:p>
          <a:p>
            <a:pPr marL="0" indent="0">
              <a:buFont typeface="Arial" pitchFamily="34" charset="0"/>
              <a:buNone/>
            </a:pPr>
            <a:r>
              <a:rPr lang="en-GB" sz="2000" b="0" kern="0" dirty="0">
                <a:latin typeface="Consolas" panose="020B0609020204030204" pitchFamily="49" charset="0"/>
              </a:rPr>
              <a:t>    "not": {</a:t>
            </a:r>
          </a:p>
          <a:p>
            <a:pPr marL="0" indent="0">
              <a:buFont typeface="Arial" pitchFamily="34" charset="0"/>
              <a:buNone/>
            </a:pPr>
            <a:r>
              <a:rPr lang="en-GB" sz="2000" b="0" kern="0" dirty="0">
                <a:latin typeface="Consolas" panose="020B0609020204030204" pitchFamily="49" charset="0"/>
              </a:rPr>
              <a:t>      "field": "name",</a:t>
            </a:r>
          </a:p>
          <a:p>
            <a:pPr marL="0" indent="0">
              <a:buFont typeface="Arial" pitchFamily="34" charset="0"/>
              <a:buNone/>
            </a:pPr>
            <a:r>
              <a:rPr lang="en-GB" sz="2000" b="0" kern="0" dirty="0">
                <a:latin typeface="Consolas" panose="020B0609020204030204" pitchFamily="49" charset="0"/>
              </a:rPr>
              <a:t>      "match": "contoso??????"</a:t>
            </a:r>
          </a:p>
          <a:p>
            <a:pPr marL="0" indent="0">
              <a:buFont typeface="Arial" pitchFamily="34" charset="0"/>
              <a:buNone/>
            </a:pPr>
            <a:r>
              <a:rPr lang="en-GB" sz="2000" b="0" kern="0" dirty="0">
                <a:latin typeface="Consolas" panose="020B0609020204030204" pitchFamily="49" charset="0"/>
              </a:rPr>
              <a:t>    }</a:t>
            </a:r>
          </a:p>
          <a:p>
            <a:pPr marL="0" indent="0">
              <a:buFont typeface="Arial" pitchFamily="34" charset="0"/>
              <a:buNone/>
            </a:pPr>
            <a:r>
              <a:rPr lang="en-GB" sz="2000" b="0" kern="0" dirty="0">
                <a:latin typeface="Consolas" panose="020B0609020204030204" pitchFamily="49" charset="0"/>
              </a:rPr>
              <a:t>  },</a:t>
            </a:r>
          </a:p>
          <a:p>
            <a:pPr marL="0" indent="0">
              <a:buFont typeface="Arial" pitchFamily="34" charset="0"/>
              <a:buNone/>
            </a:pPr>
            <a:r>
              <a:rPr lang="en-GB" sz="2000" b="0" kern="0" dirty="0">
                <a:latin typeface="Consolas" panose="020B0609020204030204" pitchFamily="49" charset="0"/>
              </a:rPr>
              <a:t>  "then": {</a:t>
            </a:r>
          </a:p>
          <a:p>
            <a:pPr marL="0" indent="0">
              <a:buFont typeface="Arial" pitchFamily="34" charset="0"/>
              <a:buNone/>
            </a:pPr>
            <a:r>
              <a:rPr lang="en-GB" sz="2000" b="0" kern="0" dirty="0">
                <a:latin typeface="Consolas" panose="020B0609020204030204" pitchFamily="49" charset="0"/>
              </a:rPr>
              <a:t>    "effect": "deny"</a:t>
            </a:r>
          </a:p>
          <a:p>
            <a:pPr marL="0" indent="0">
              <a:buFont typeface="Arial" pitchFamily="34" charset="0"/>
              <a:buNone/>
            </a:pPr>
            <a:r>
              <a:rPr lang="en-GB" sz="2000" b="0" kern="0" dirty="0">
                <a:latin typeface="Consolas" panose="020B0609020204030204" pitchFamily="49" charset="0"/>
              </a:rPr>
              <a:t>  }</a:t>
            </a:r>
          </a:p>
          <a:p>
            <a:pPr marL="0" indent="0">
              <a:buFont typeface="Arial" pitchFamily="34" charset="0"/>
              <a:buNone/>
            </a:pPr>
            <a:r>
              <a:rPr lang="en-GB" sz="2000" b="0" kern="0" dirty="0">
                <a:latin typeface="Consolas" panose="020B0609020204030204" pitchFamily="49" charset="0"/>
              </a:rPr>
              <a:t>}</a:t>
            </a:r>
          </a:p>
          <a:p>
            <a:endParaRPr lang="en-US" b="0" kern="0" dirty="0"/>
          </a:p>
        </p:txBody>
      </p:sp>
    </p:spTree>
    <p:extLst>
      <p:ext uri="{BB962C8B-B14F-4D97-AF65-F5344CB8AC3E}">
        <p14:creationId xmlns:p14="http://schemas.microsoft.com/office/powerpoint/2010/main" val="147864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FC24-6D11-418F-A09D-7F6105E0274C}"/>
              </a:ext>
            </a:extLst>
          </p:cNvPr>
          <p:cNvSpPr>
            <a:spLocks noGrp="1"/>
          </p:cNvSpPr>
          <p:nvPr>
            <p:ph type="title"/>
          </p:nvPr>
        </p:nvSpPr>
        <p:spPr/>
        <p:txBody>
          <a:bodyPr/>
          <a:lstStyle/>
          <a:p>
            <a:r>
              <a:rPr lang="en-US" dirty="0"/>
              <a:t>Lesson 1: ARM Templates</a:t>
            </a:r>
          </a:p>
        </p:txBody>
      </p:sp>
      <p:sp>
        <p:nvSpPr>
          <p:cNvPr id="3" name="Text Placeholder 2">
            <a:extLst>
              <a:ext uri="{FF2B5EF4-FFF2-40B4-BE49-F238E27FC236}">
                <a16:creationId xmlns:a16="http://schemas.microsoft.com/office/drawing/2014/main" id="{BBFECA2B-C8B9-4AE7-9B57-EDA974E48769}"/>
              </a:ext>
            </a:extLst>
          </p:cNvPr>
          <p:cNvSpPr>
            <a:spLocks noGrp="1"/>
          </p:cNvSpPr>
          <p:nvPr>
            <p:ph type="body" idx="1"/>
          </p:nvPr>
        </p:nvSpPr>
        <p:spPr/>
        <p:txBody>
          <a:bodyPr/>
          <a:lstStyle/>
          <a:p>
            <a:r>
              <a:rPr lang="en-US" dirty="0"/>
              <a:t>Azure Resource Manager
JSON</a:t>
            </a:r>
          </a:p>
        </p:txBody>
      </p:sp>
    </p:spTree>
    <p:extLst>
      <p:ext uri="{BB962C8B-B14F-4D97-AF65-F5344CB8AC3E}">
        <p14:creationId xmlns:p14="http://schemas.microsoft.com/office/powerpoint/2010/main" val="2246018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f464592e-18b7-43bc-9044-e9831e8d293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68EF-7864-4951-8F92-764F44956DC1}"/>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9A8C3D7A-7B39-4CED-A2ED-140E539084B5}"/>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endParaRPr lang="en-US" sz="1800" b="0" dirty="0">
              <a:solidFill>
                <a:srgbClr val="000000"/>
              </a:solidFill>
              <a:ea typeface="+mn-ea"/>
            </a:endParaRPr>
          </a:p>
        </p:txBody>
      </p:sp>
      <p:sp>
        <p:nvSpPr>
          <p:cNvPr id="5" name="Title 1">
            <a:extLst>
              <a:ext uri="{FF2B5EF4-FFF2-40B4-BE49-F238E27FC236}">
                <a16:creationId xmlns:a16="http://schemas.microsoft.com/office/drawing/2014/main" id="{C3E0501F-3C42-4EF8-9AA0-70254F8531E2}"/>
              </a:ext>
            </a:extLst>
          </p:cNvPr>
          <p:cNvSpPr txBox="1">
            <a:spLocks/>
          </p:cNvSpPr>
          <p:nvPr/>
        </p:nvSpPr>
        <p:spPr>
          <a:xfrm>
            <a:off x="714152" y="13821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In what situations could you use Azure Policy and RBAC, Azure Policy alone or RBAC alone?</a:t>
            </a:r>
          </a:p>
        </p:txBody>
      </p:sp>
      <p:pic>
        <p:nvPicPr>
          <p:cNvPr id="6" name="Picture 5">
            <a:extLst>
              <a:ext uri="{FF2B5EF4-FFF2-40B4-BE49-F238E27FC236}">
                <a16:creationId xmlns:a16="http://schemas.microsoft.com/office/drawing/2014/main" id="{FAC774CF-F332-4E0D-A9FB-378AE5899D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3419471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4b4710d2-92b3-4d93-912f-56ea09fa7cc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ED06-5137-4FBD-8372-4EFB350A9E03}"/>
              </a:ext>
            </a:extLst>
          </p:cNvPr>
          <p:cNvSpPr>
            <a:spLocks noGrp="1"/>
          </p:cNvSpPr>
          <p:nvPr>
            <p:ph type="title"/>
          </p:nvPr>
        </p:nvSpPr>
        <p:spPr/>
        <p:txBody>
          <a:bodyPr/>
          <a:lstStyle/>
          <a:p>
            <a:r>
              <a:rPr lang="en-US" dirty="0"/>
              <a:t>Lesson 4: Security</a:t>
            </a:r>
          </a:p>
        </p:txBody>
      </p:sp>
      <p:sp>
        <p:nvSpPr>
          <p:cNvPr id="3" name="Text Placeholder 2">
            <a:extLst>
              <a:ext uri="{FF2B5EF4-FFF2-40B4-BE49-F238E27FC236}">
                <a16:creationId xmlns:a16="http://schemas.microsoft.com/office/drawing/2014/main" id="{9BF4DAD4-5387-4E42-A2B7-72F55F28B864}"/>
              </a:ext>
            </a:extLst>
          </p:cNvPr>
          <p:cNvSpPr>
            <a:spLocks noGrp="1"/>
          </p:cNvSpPr>
          <p:nvPr>
            <p:ph type="body" idx="1"/>
          </p:nvPr>
        </p:nvSpPr>
        <p:spPr/>
        <p:txBody>
          <a:bodyPr/>
          <a:lstStyle/>
          <a:p>
            <a:r>
              <a:rPr lang="en-US" dirty="0"/>
              <a:t>Azure Key Vault
Key Vault Use in ARM Templates</a:t>
            </a:r>
          </a:p>
        </p:txBody>
      </p:sp>
    </p:spTree>
    <p:extLst>
      <p:ext uri="{BB962C8B-B14F-4D97-AF65-F5344CB8AC3E}">
        <p14:creationId xmlns:p14="http://schemas.microsoft.com/office/powerpoint/2010/main" val="494943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89175fe1-8fdc-4c1a-bea9-24359f82d93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A27AA-904E-4FFB-8DC7-BD885E4FCD73}"/>
              </a:ext>
            </a:extLst>
          </p:cNvPr>
          <p:cNvSpPr>
            <a:spLocks noGrp="1"/>
          </p:cNvSpPr>
          <p:nvPr>
            <p:ph type="title"/>
          </p:nvPr>
        </p:nvSpPr>
        <p:spPr/>
        <p:txBody>
          <a:bodyPr/>
          <a:lstStyle/>
          <a:p>
            <a:r>
              <a:rPr lang="en-US" dirty="0"/>
              <a:t>Azure Key Vault</a:t>
            </a:r>
          </a:p>
        </p:txBody>
      </p:sp>
      <p:sp>
        <p:nvSpPr>
          <p:cNvPr id="4" name="Content Placeholder 2">
            <a:extLst>
              <a:ext uri="{FF2B5EF4-FFF2-40B4-BE49-F238E27FC236}">
                <a16:creationId xmlns:a16="http://schemas.microsoft.com/office/drawing/2014/main" id="{47CA3FFE-84B5-4ACF-9ADF-4AF849BF623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When deploying resources, often secrets are required. These should not be passed but stored in the Azure Key Vault.</a:t>
            </a:r>
          </a:p>
          <a:p>
            <a:pPr lvl="0"/>
            <a:endParaRPr lang="en-US" b="0" kern="0" dirty="0">
              <a:solidFill>
                <a:srgbClr val="000000"/>
              </a:solidFill>
            </a:endParaRPr>
          </a:p>
        </p:txBody>
      </p:sp>
      <p:pic>
        <p:nvPicPr>
          <p:cNvPr id="5" name="Picture 4" descr="Azure Key Vault usage">
            <a:extLst>
              <a:ext uri="{FF2B5EF4-FFF2-40B4-BE49-F238E27FC236}">
                <a16:creationId xmlns:a16="http://schemas.microsoft.com/office/drawing/2014/main" id="{40DF7FBA-B467-4F66-8CC7-131EEEAD56AD}"/>
              </a:ext>
            </a:extLst>
          </p:cNvPr>
          <p:cNvPicPr>
            <a:picLocks noChangeAspect="1"/>
          </p:cNvPicPr>
          <p:nvPr/>
        </p:nvPicPr>
        <p:blipFill>
          <a:blip r:embed="rId3"/>
          <a:stretch>
            <a:fillRect/>
          </a:stretch>
        </p:blipFill>
        <p:spPr>
          <a:xfrm>
            <a:off x="1622766" y="2366134"/>
            <a:ext cx="5791200" cy="3921124"/>
          </a:xfrm>
          <a:prstGeom prst="rect">
            <a:avLst/>
          </a:prstGeom>
        </p:spPr>
      </p:pic>
    </p:spTree>
    <p:extLst>
      <p:ext uri="{BB962C8B-B14F-4D97-AF65-F5344CB8AC3E}">
        <p14:creationId xmlns:p14="http://schemas.microsoft.com/office/powerpoint/2010/main" val="2936112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e502ebb3-cc3c-462e-92f1-93810590c2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198B-1E67-4E67-BD2E-8DA09816E413}"/>
              </a:ext>
            </a:extLst>
          </p:cNvPr>
          <p:cNvSpPr>
            <a:spLocks noGrp="1"/>
          </p:cNvSpPr>
          <p:nvPr>
            <p:ph type="title"/>
          </p:nvPr>
        </p:nvSpPr>
        <p:spPr/>
        <p:txBody>
          <a:bodyPr/>
          <a:lstStyle/>
          <a:p>
            <a:r>
              <a:rPr lang="en-US" dirty="0"/>
              <a:t>Key Vault Use in Azure</a:t>
            </a:r>
          </a:p>
        </p:txBody>
      </p:sp>
      <p:sp>
        <p:nvSpPr>
          <p:cNvPr id="4" name="Content Placeholder 2">
            <a:extLst>
              <a:ext uri="{FF2B5EF4-FFF2-40B4-BE49-F238E27FC236}">
                <a16:creationId xmlns:a16="http://schemas.microsoft.com/office/drawing/2014/main" id="{4EB3351F-9E8B-41A5-979A-F801E57A675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Application access without passing credentials </a:t>
            </a:r>
          </a:p>
          <a:p>
            <a:pPr marL="0" lvl="0" indent="0">
              <a:buNone/>
            </a:pPr>
            <a:endParaRPr lang="en-US" b="0" kern="0" dirty="0">
              <a:solidFill>
                <a:srgbClr val="000000"/>
              </a:solidFill>
            </a:endParaRPr>
          </a:p>
        </p:txBody>
      </p:sp>
      <p:pic>
        <p:nvPicPr>
          <p:cNvPr id="5" name="Picture 4" descr="Example application using Azure Key Vault">
            <a:extLst>
              <a:ext uri="{FF2B5EF4-FFF2-40B4-BE49-F238E27FC236}">
                <a16:creationId xmlns:a16="http://schemas.microsoft.com/office/drawing/2014/main" id="{9EAF42A4-5F98-4236-9AF7-03C2D6BE445B}"/>
              </a:ext>
            </a:extLst>
          </p:cNvPr>
          <p:cNvPicPr>
            <a:picLocks noChangeAspect="1"/>
          </p:cNvPicPr>
          <p:nvPr/>
        </p:nvPicPr>
        <p:blipFill>
          <a:blip r:embed="rId3"/>
          <a:stretch>
            <a:fillRect/>
          </a:stretch>
        </p:blipFill>
        <p:spPr>
          <a:xfrm>
            <a:off x="882315" y="1805097"/>
            <a:ext cx="7272101" cy="3356355"/>
          </a:xfrm>
          <a:prstGeom prst="rect">
            <a:avLst/>
          </a:prstGeom>
        </p:spPr>
      </p:pic>
    </p:spTree>
    <p:extLst>
      <p:ext uri="{BB962C8B-B14F-4D97-AF65-F5344CB8AC3E}">
        <p14:creationId xmlns:p14="http://schemas.microsoft.com/office/powerpoint/2010/main" val="247164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125b7b90-d761-4428-a558-c552f450ca8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DB69-38CA-4809-9322-9429129341C5}"/>
              </a:ext>
            </a:extLst>
          </p:cNvPr>
          <p:cNvSpPr>
            <a:spLocks noGrp="1"/>
          </p:cNvSpPr>
          <p:nvPr>
            <p:ph type="title"/>
          </p:nvPr>
        </p:nvSpPr>
        <p:spPr/>
        <p:txBody>
          <a:bodyPr/>
          <a:lstStyle/>
          <a:p>
            <a:r>
              <a:rPr lang="en-US" dirty="0"/>
              <a:t>Key Vault Use in ARM Templates</a:t>
            </a:r>
          </a:p>
        </p:txBody>
      </p:sp>
      <p:sp>
        <p:nvSpPr>
          <p:cNvPr id="4" name="Content Placeholder 2">
            <a:extLst>
              <a:ext uri="{FF2B5EF4-FFF2-40B4-BE49-F238E27FC236}">
                <a16:creationId xmlns:a16="http://schemas.microsoft.com/office/drawing/2014/main" id="{8635831E-D0F0-4BFC-A962-B0C884D67AA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90000"/>
              </a:lnSpc>
              <a:spcAft>
                <a:spcPts val="600"/>
              </a:spcAft>
              <a:buNone/>
            </a:pPr>
            <a:r>
              <a:rPr lang="en-GB" sz="2400" b="0" kern="0" dirty="0">
                <a:gradFill>
                  <a:gsLst>
                    <a:gs pos="2917">
                      <a:srgbClr val="000000"/>
                    </a:gs>
                    <a:gs pos="30000">
                      <a:srgbClr val="000000"/>
                    </a:gs>
                  </a:gsLst>
                  <a:lin ang="5400000" scaled="0"/>
                </a:gradFill>
              </a:rPr>
              <a:t>Several steps to allow Key Vault use in template deployment:</a:t>
            </a:r>
          </a:p>
          <a:p>
            <a:pPr marL="627063" lvl="1" indent="-342900">
              <a:lnSpc>
                <a:spcPct val="150000"/>
              </a:lnSpc>
              <a:spcAft>
                <a:spcPts val="600"/>
              </a:spcAft>
            </a:pPr>
            <a:r>
              <a:rPr lang="en-GB" sz="2000" b="0" kern="0" dirty="0">
                <a:gradFill>
                  <a:gsLst>
                    <a:gs pos="2917">
                      <a:srgbClr val="000000"/>
                    </a:gs>
                    <a:gs pos="30000">
                      <a:srgbClr val="000000"/>
                    </a:gs>
                  </a:gsLst>
                  <a:lin ang="5400000" scaled="0"/>
                </a:gradFill>
              </a:rPr>
              <a:t>Deploy a Key vault and Secret</a:t>
            </a:r>
          </a:p>
          <a:p>
            <a:pPr marL="627063" lvl="1" indent="-342900">
              <a:lnSpc>
                <a:spcPct val="150000"/>
              </a:lnSpc>
              <a:spcAft>
                <a:spcPts val="600"/>
              </a:spcAft>
            </a:pPr>
            <a:r>
              <a:rPr lang="en-GB" sz="2000" b="0" kern="0" dirty="0">
                <a:gradFill>
                  <a:gsLst>
                    <a:gs pos="2917">
                      <a:srgbClr val="000000"/>
                    </a:gs>
                    <a:gs pos="30000">
                      <a:srgbClr val="000000"/>
                    </a:gs>
                  </a:gsLst>
                  <a:lin ang="5400000" scaled="0"/>
                </a:gradFill>
              </a:rPr>
              <a:t>Enable access to the secret</a:t>
            </a:r>
          </a:p>
          <a:p>
            <a:pPr marL="627063" lvl="1" indent="-342900">
              <a:lnSpc>
                <a:spcPct val="150000"/>
              </a:lnSpc>
              <a:spcAft>
                <a:spcPts val="600"/>
              </a:spcAft>
            </a:pPr>
            <a:r>
              <a:rPr lang="en-GB" sz="2000" b="0" kern="0" dirty="0">
                <a:gradFill>
                  <a:gsLst>
                    <a:gs pos="2917">
                      <a:srgbClr val="000000"/>
                    </a:gs>
                    <a:gs pos="30000">
                      <a:srgbClr val="000000"/>
                    </a:gs>
                  </a:gsLst>
                  <a:lin ang="5400000" scaled="0"/>
                </a:gradFill>
              </a:rPr>
              <a:t>Either:</a:t>
            </a:r>
          </a:p>
          <a:p>
            <a:pPr marL="1204558" lvl="2" indent="-342900">
              <a:lnSpc>
                <a:spcPct val="150000"/>
              </a:lnSpc>
              <a:spcAft>
                <a:spcPts val="600"/>
              </a:spcAft>
            </a:pPr>
            <a:r>
              <a:rPr lang="en-GB" b="0" kern="0" dirty="0">
                <a:gradFill>
                  <a:gsLst>
                    <a:gs pos="2917">
                      <a:srgbClr val="000000"/>
                    </a:gs>
                    <a:gs pos="30000">
                      <a:srgbClr val="000000"/>
                    </a:gs>
                  </a:gsLst>
                  <a:lin ang="5400000" scaled="0"/>
                </a:gradFill>
              </a:rPr>
              <a:t>Reference the secret with a static ID</a:t>
            </a:r>
          </a:p>
          <a:p>
            <a:pPr marL="1204558" lvl="2" indent="-342900">
              <a:lnSpc>
                <a:spcPct val="150000"/>
              </a:lnSpc>
              <a:spcAft>
                <a:spcPts val="600"/>
              </a:spcAft>
            </a:pPr>
            <a:r>
              <a:rPr lang="en-GB" b="0" kern="0" dirty="0">
                <a:gradFill>
                  <a:gsLst>
                    <a:gs pos="2917">
                      <a:srgbClr val="000000"/>
                    </a:gs>
                    <a:gs pos="30000">
                      <a:srgbClr val="000000"/>
                    </a:gs>
                  </a:gsLst>
                  <a:lin ang="5400000" scaled="0"/>
                </a:gradFill>
              </a:rPr>
              <a:t>Reference the secret with a dynamic ID</a:t>
            </a:r>
          </a:p>
          <a:p>
            <a:pPr lvl="0"/>
            <a:endParaRPr lang="en-US" b="0" kern="0" dirty="0">
              <a:solidFill>
                <a:srgbClr val="000000"/>
              </a:solidFill>
            </a:endParaRPr>
          </a:p>
          <a:p>
            <a:pPr marL="0" lvl="0" indent="0">
              <a:buNone/>
            </a:pPr>
            <a:r>
              <a:rPr lang="en-US" sz="1600" b="0" i="1" kern="0" dirty="0">
                <a:solidFill>
                  <a:srgbClr val="000000"/>
                </a:solidFill>
              </a:rPr>
              <a:t>Top Tip: set Key Vault enabledForTemplateDeployment property to true at creation. </a:t>
            </a:r>
          </a:p>
          <a:p>
            <a:pPr marL="0" lvl="0" indent="0">
              <a:buNone/>
            </a:pPr>
            <a:r>
              <a:rPr lang="en-US" sz="1600" b="0" i="1" kern="0" dirty="0">
                <a:solidFill>
                  <a:srgbClr val="000000"/>
                </a:solidFill>
              </a:rPr>
              <a:t>This will permit access from Resource Manager templates during deployment.</a:t>
            </a:r>
          </a:p>
          <a:p>
            <a:pPr marL="0" lvl="0" indent="0">
              <a:buNone/>
            </a:pPr>
            <a:endParaRPr lang="en-US" b="0" i="1" kern="0" dirty="0">
              <a:solidFill>
                <a:srgbClr val="000000"/>
              </a:solidFill>
            </a:endParaRPr>
          </a:p>
          <a:p>
            <a:pPr marL="0" lvl="0" indent="0">
              <a:buNone/>
            </a:pPr>
            <a:endParaRPr lang="en-US" b="0" i="1" kern="0" dirty="0">
              <a:solidFill>
                <a:srgbClr val="000000"/>
              </a:solidFill>
            </a:endParaRPr>
          </a:p>
        </p:txBody>
      </p:sp>
    </p:spTree>
    <p:extLst>
      <p:ext uri="{BB962C8B-B14F-4D97-AF65-F5344CB8AC3E}">
        <p14:creationId xmlns:p14="http://schemas.microsoft.com/office/powerpoint/2010/main" val="4031055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4a23b2e5-d627-4ff4-a548-ff76e87febf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A286-ABFD-4E58-A186-218D9EB54BB0}"/>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22264399-48E4-4F8B-9754-7374C87A6744}"/>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How could you use Key Vault to deploy secrets along with your ARM templates?</a:t>
            </a:r>
          </a:p>
        </p:txBody>
      </p:sp>
      <p:pic>
        <p:nvPicPr>
          <p:cNvPr id="5" name="Picture 4" descr="Question">
            <a:extLst>
              <a:ext uri="{FF2B5EF4-FFF2-40B4-BE49-F238E27FC236}">
                <a16:creationId xmlns:a16="http://schemas.microsoft.com/office/drawing/2014/main" id="{F5574043-0705-413F-A826-780F205DDF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1307905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1be17413-2e9b-46f4-af88-21e1fff966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379C-A11E-458B-BCEF-5E6F293D75CA}"/>
              </a:ext>
            </a:extLst>
          </p:cNvPr>
          <p:cNvSpPr>
            <a:spLocks noGrp="1"/>
          </p:cNvSpPr>
          <p:nvPr>
            <p:ph type="title"/>
          </p:nvPr>
        </p:nvSpPr>
        <p:spPr/>
        <p:txBody>
          <a:bodyPr/>
          <a:lstStyle/>
          <a:p>
            <a:r>
              <a:rPr lang="en-US" dirty="0"/>
              <a:t>Lesson 5: Building Blocks</a:t>
            </a:r>
          </a:p>
        </p:txBody>
      </p:sp>
      <p:sp>
        <p:nvSpPr>
          <p:cNvPr id="3" name="Text Placeholder 2">
            <a:extLst>
              <a:ext uri="{FF2B5EF4-FFF2-40B4-BE49-F238E27FC236}">
                <a16:creationId xmlns:a16="http://schemas.microsoft.com/office/drawing/2014/main" id="{97FD5AF1-609C-4BAA-873E-BE78102C9593}"/>
              </a:ext>
            </a:extLst>
          </p:cNvPr>
          <p:cNvSpPr>
            <a:spLocks noGrp="1"/>
          </p:cNvSpPr>
          <p:nvPr>
            <p:ph type="body" idx="1"/>
          </p:nvPr>
        </p:nvSpPr>
        <p:spPr/>
        <p:txBody>
          <a:bodyPr/>
          <a:lstStyle/>
          <a:p>
            <a:r>
              <a:rPr lang="en-US" dirty="0"/>
              <a:t>Azure Building Blocks
Deploying Resources using Building Blocks</a:t>
            </a:r>
          </a:p>
        </p:txBody>
      </p:sp>
    </p:spTree>
    <p:extLst>
      <p:ext uri="{BB962C8B-B14F-4D97-AF65-F5344CB8AC3E}">
        <p14:creationId xmlns:p14="http://schemas.microsoft.com/office/powerpoint/2010/main" val="2525598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c35b3325-3cf2-48ea-b6d3-b90b96446b9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86DF-98AB-469B-BEAE-229917B9418A}"/>
              </a:ext>
            </a:extLst>
          </p:cNvPr>
          <p:cNvSpPr>
            <a:spLocks noGrp="1"/>
          </p:cNvSpPr>
          <p:nvPr>
            <p:ph type="title"/>
          </p:nvPr>
        </p:nvSpPr>
        <p:spPr/>
        <p:txBody>
          <a:bodyPr/>
          <a:lstStyle/>
          <a:p>
            <a:r>
              <a:rPr lang="en-US" dirty="0"/>
              <a:t>Azure Building Blocks</a:t>
            </a:r>
          </a:p>
        </p:txBody>
      </p:sp>
      <p:sp>
        <p:nvSpPr>
          <p:cNvPr id="4" name="Content Placeholder 2">
            <a:extLst>
              <a:ext uri="{FF2B5EF4-FFF2-40B4-BE49-F238E27FC236}">
                <a16:creationId xmlns:a16="http://schemas.microsoft.com/office/drawing/2014/main" id="{2FBB81F0-68DA-4835-985D-79587344EEE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Designed to simplify deployment of Azure resources</a:t>
            </a:r>
          </a:p>
          <a:p>
            <a:pPr marL="0" lvl="0" indent="0">
              <a:buNone/>
            </a:pPr>
            <a:endParaRPr lang="en-US" b="0" kern="0" dirty="0">
              <a:solidFill>
                <a:srgbClr val="000000"/>
              </a:solidFill>
            </a:endParaRPr>
          </a:p>
          <a:p>
            <a:pPr marL="0" lvl="0" indent="0">
              <a:buNone/>
            </a:pPr>
            <a:r>
              <a:rPr lang="en-US" b="0" kern="0" dirty="0">
                <a:solidFill>
                  <a:srgbClr val="000000"/>
                </a:solidFill>
              </a:rPr>
              <a:t>Provides a command line tool and set of Azure Resource Manager templates</a:t>
            </a:r>
          </a:p>
          <a:p>
            <a:pPr marL="0" lvl="0" indent="0">
              <a:buNone/>
            </a:pPr>
            <a:endParaRPr lang="en-US" b="0" kern="0" dirty="0">
              <a:solidFill>
                <a:srgbClr val="000000"/>
              </a:solidFill>
            </a:endParaRPr>
          </a:p>
          <a:p>
            <a:pPr marL="0" lvl="0" indent="0" algn="ctr">
              <a:buNone/>
            </a:pPr>
            <a:r>
              <a:rPr lang="en-US" sz="2000" b="0" kern="0" dirty="0">
                <a:solidFill>
                  <a:srgbClr val="000000"/>
                </a:solidFill>
                <a:hlinkClick r:id="rId3"/>
              </a:rPr>
              <a:t>https://github.com/mspnp/template-building-blocks/</a:t>
            </a:r>
            <a:endParaRPr lang="en-US" sz="2000" b="0" kern="0" dirty="0">
              <a:solidFill>
                <a:srgbClr val="000000"/>
              </a:solidFill>
            </a:endParaRPr>
          </a:p>
          <a:p>
            <a:pPr marL="0" lvl="0" indent="0" algn="ctr">
              <a:buNone/>
            </a:pPr>
            <a:endParaRPr lang="en-US" sz="2000" b="0" kern="0" dirty="0">
              <a:solidFill>
                <a:srgbClr val="000000"/>
              </a:solidFill>
            </a:endParaRP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695301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d2293051-6e47-407e-9986-3929d8d4c1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0DF6-350D-455C-B067-5BC68B702B59}"/>
              </a:ext>
            </a:extLst>
          </p:cNvPr>
          <p:cNvSpPr>
            <a:spLocks noGrp="1"/>
          </p:cNvSpPr>
          <p:nvPr>
            <p:ph type="title"/>
          </p:nvPr>
        </p:nvSpPr>
        <p:spPr/>
        <p:txBody>
          <a:bodyPr/>
          <a:lstStyle/>
          <a:p>
            <a:r>
              <a:rPr lang="en-US" dirty="0"/>
              <a:t>Supported Resources</a:t>
            </a:r>
          </a:p>
        </p:txBody>
      </p:sp>
      <p:sp>
        <p:nvSpPr>
          <p:cNvPr id="4" name="Content Placeholder 2">
            <a:extLst>
              <a:ext uri="{FF2B5EF4-FFF2-40B4-BE49-F238E27FC236}">
                <a16:creationId xmlns:a16="http://schemas.microsoft.com/office/drawing/2014/main" id="{8BF57869-B2D1-4E8D-B541-B8B0196FDA6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Building Blocks support the following resource types:</a:t>
            </a:r>
          </a:p>
          <a:p>
            <a:pPr lvl="1"/>
            <a:r>
              <a:rPr lang="en-US" b="0" kern="0" dirty="0">
                <a:solidFill>
                  <a:srgbClr val="000000"/>
                </a:solidFill>
              </a:rPr>
              <a:t>Virtual Networks</a:t>
            </a:r>
          </a:p>
          <a:p>
            <a:pPr lvl="1"/>
            <a:r>
              <a:rPr lang="en-US" b="0" kern="0" dirty="0">
                <a:solidFill>
                  <a:srgbClr val="000000"/>
                </a:solidFill>
              </a:rPr>
              <a:t>Virtual Machines</a:t>
            </a:r>
          </a:p>
          <a:p>
            <a:pPr lvl="1"/>
            <a:r>
              <a:rPr lang="en-US" b="0" kern="0" dirty="0">
                <a:solidFill>
                  <a:srgbClr val="000000"/>
                </a:solidFill>
              </a:rPr>
              <a:t>Virtual Machine Extensions</a:t>
            </a:r>
          </a:p>
          <a:p>
            <a:pPr lvl="1"/>
            <a:r>
              <a:rPr lang="en-US" b="0" kern="0" dirty="0">
                <a:solidFill>
                  <a:srgbClr val="000000"/>
                </a:solidFill>
              </a:rPr>
              <a:t>Load Balancers</a:t>
            </a:r>
          </a:p>
          <a:p>
            <a:pPr lvl="1"/>
            <a:r>
              <a:rPr lang="en-US" b="0" kern="0" dirty="0">
                <a:solidFill>
                  <a:srgbClr val="000000"/>
                </a:solidFill>
              </a:rPr>
              <a:t>Route Tables</a:t>
            </a:r>
          </a:p>
          <a:p>
            <a:pPr lvl="1"/>
            <a:r>
              <a:rPr lang="en-US" b="0" kern="0" dirty="0">
                <a:solidFill>
                  <a:srgbClr val="000000"/>
                </a:solidFill>
              </a:rPr>
              <a:t>Network Security Groups</a:t>
            </a:r>
          </a:p>
          <a:p>
            <a:pPr lvl="1"/>
            <a:r>
              <a:rPr lang="en-US" b="0" kern="0" dirty="0">
                <a:solidFill>
                  <a:srgbClr val="000000"/>
                </a:solidFill>
              </a:rPr>
              <a:t>Virtual Network Gateways</a:t>
            </a:r>
          </a:p>
          <a:p>
            <a:pPr lvl="1"/>
            <a:r>
              <a:rPr lang="en-US" b="0" kern="0" dirty="0">
                <a:solidFill>
                  <a:srgbClr val="000000"/>
                </a:solidFill>
              </a:rPr>
              <a:t>Virtual Network Connection</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1212603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4322c526-9f58-49c5-ab5b-1f2683dd3e2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F472-8230-4D5D-8F3C-C24BFBFAA70F}"/>
              </a:ext>
            </a:extLst>
          </p:cNvPr>
          <p:cNvSpPr>
            <a:spLocks noGrp="1"/>
          </p:cNvSpPr>
          <p:nvPr>
            <p:ph type="title"/>
          </p:nvPr>
        </p:nvSpPr>
        <p:spPr/>
        <p:txBody>
          <a:bodyPr/>
          <a:lstStyle/>
          <a:p>
            <a:r>
              <a:rPr lang="en-US" dirty="0"/>
              <a:t>Deploying Resources Using Building Blocks</a:t>
            </a:r>
          </a:p>
        </p:txBody>
      </p:sp>
      <p:sp>
        <p:nvSpPr>
          <p:cNvPr id="4" name="Content Placeholder 2">
            <a:extLst>
              <a:ext uri="{FF2B5EF4-FFF2-40B4-BE49-F238E27FC236}">
                <a16:creationId xmlns:a16="http://schemas.microsoft.com/office/drawing/2014/main" id="{3EC6F667-EC11-498C-B842-6EE4F278321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Creating a Parameters File</a:t>
            </a:r>
          </a:p>
        </p:txBody>
      </p:sp>
      <p:grpSp>
        <p:nvGrpSpPr>
          <p:cNvPr id="17" name="Group 16" descr="Generating a parameters file using the building blocks CLI">
            <a:extLst>
              <a:ext uri="{FF2B5EF4-FFF2-40B4-BE49-F238E27FC236}">
                <a16:creationId xmlns:a16="http://schemas.microsoft.com/office/drawing/2014/main" id="{D4FB2FD9-7736-42B2-B518-F3BEF82D8113}"/>
              </a:ext>
            </a:extLst>
          </p:cNvPr>
          <p:cNvGrpSpPr/>
          <p:nvPr/>
        </p:nvGrpSpPr>
        <p:grpSpPr>
          <a:xfrm>
            <a:off x="992747" y="1973262"/>
            <a:ext cx="7519438" cy="4253346"/>
            <a:chOff x="992747" y="1973262"/>
            <a:chExt cx="7519438" cy="4253346"/>
          </a:xfrm>
        </p:grpSpPr>
        <p:pic>
          <p:nvPicPr>
            <p:cNvPr id="5" name="Graphic 4">
              <a:extLst>
                <a:ext uri="{FF2B5EF4-FFF2-40B4-BE49-F238E27FC236}">
                  <a16:creationId xmlns:a16="http://schemas.microsoft.com/office/drawing/2014/main" id="{C617CC1C-A3BF-48F6-BFC4-942C6824B0EA}"/>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5223"/>
            <a:stretch/>
          </p:blipFill>
          <p:spPr>
            <a:xfrm>
              <a:off x="992747" y="3400280"/>
              <a:ext cx="2369282" cy="2826328"/>
            </a:xfrm>
            <a:prstGeom prst="rect">
              <a:avLst/>
            </a:prstGeom>
          </p:spPr>
        </p:pic>
        <p:pic>
          <p:nvPicPr>
            <p:cNvPr id="6" name="Graphic 5">
              <a:extLst>
                <a:ext uri="{FF2B5EF4-FFF2-40B4-BE49-F238E27FC236}">
                  <a16:creationId xmlns:a16="http://schemas.microsoft.com/office/drawing/2014/main" id="{85A728C9-5401-4190-A0D0-DC99A79906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8616" y="3040062"/>
              <a:ext cx="1828800" cy="1413164"/>
            </a:xfrm>
            <a:prstGeom prst="rect">
              <a:avLst/>
            </a:prstGeom>
          </p:spPr>
        </p:pic>
        <p:cxnSp>
          <p:nvCxnSpPr>
            <p:cNvPr id="7" name="Straight Arrow Connector 6">
              <a:extLst>
                <a:ext uri="{FF2B5EF4-FFF2-40B4-BE49-F238E27FC236}">
                  <a16:creationId xmlns:a16="http://schemas.microsoft.com/office/drawing/2014/main" id="{17F73AB0-D043-479C-AD23-67B46A3A0E2E}"/>
                </a:ext>
              </a:extLst>
            </p:cNvPr>
            <p:cNvCxnSpPr>
              <a:cxnSpLocks/>
            </p:cNvCxnSpPr>
            <p:nvPr/>
          </p:nvCxnSpPr>
          <p:spPr>
            <a:xfrm>
              <a:off x="3743030" y="2794144"/>
              <a:ext cx="1371600" cy="838200"/>
            </a:xfrm>
            <a:prstGeom prst="straightConnector1">
              <a:avLst/>
            </a:prstGeom>
            <a:ln w="76200" cap="flat" cmpd="sng" algn="ctr">
              <a:solidFill>
                <a:srgbClr val="00000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9942C706-DCBE-4DA0-B357-E016C2A43C14}"/>
                </a:ext>
              </a:extLst>
            </p:cNvPr>
            <p:cNvCxnSpPr>
              <a:cxnSpLocks/>
            </p:cNvCxnSpPr>
            <p:nvPr/>
          </p:nvCxnSpPr>
          <p:spPr>
            <a:xfrm flipV="1">
              <a:off x="3743030" y="3860944"/>
              <a:ext cx="1371600" cy="838200"/>
            </a:xfrm>
            <a:prstGeom prst="straightConnector1">
              <a:avLst/>
            </a:prstGeom>
            <a:ln w="76200" cap="flat" cmpd="sng" algn="ctr">
              <a:solidFill>
                <a:srgbClr val="00000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9" name="Graphic 8">
              <a:extLst>
                <a:ext uri="{FF2B5EF4-FFF2-40B4-BE49-F238E27FC236}">
                  <a16:creationId xmlns:a16="http://schemas.microsoft.com/office/drawing/2014/main" id="{128A578F-329C-4489-9F03-6C33112DBBA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37816" y="4106862"/>
              <a:ext cx="1828800" cy="1413164"/>
            </a:xfrm>
            <a:prstGeom prst="rect">
              <a:avLst/>
            </a:prstGeom>
          </p:spPr>
        </p:pic>
        <p:sp>
          <p:nvSpPr>
            <p:cNvPr id="10" name="TextBox 9">
              <a:extLst>
                <a:ext uri="{FF2B5EF4-FFF2-40B4-BE49-F238E27FC236}">
                  <a16:creationId xmlns:a16="http://schemas.microsoft.com/office/drawing/2014/main" id="{B5713CE7-B9F6-454B-9D81-46BCE3263A1A}"/>
                </a:ext>
              </a:extLst>
            </p:cNvPr>
            <p:cNvSpPr txBox="1"/>
            <p:nvPr/>
          </p:nvSpPr>
          <p:spPr>
            <a:xfrm>
              <a:off x="1643468" y="5173662"/>
              <a:ext cx="3017494" cy="517065"/>
            </a:xfrm>
            <a:prstGeom prst="rect">
              <a:avLst/>
            </a:prstGeom>
            <a:noFill/>
          </p:spPr>
          <p:txBody>
            <a:bodyPr wrap="none" lIns="182880" tIns="146304" rIns="182880" bIns="146304" rtlCol="0">
              <a:spAutoFit/>
            </a:bodyPr>
            <a:lstStyle/>
            <a:p>
              <a:pPr lvl="0" algn="ctr">
                <a:lnSpc>
                  <a:spcPct val="90000"/>
                </a:lnSpc>
                <a:spcAft>
                  <a:spcPts val="600"/>
                </a:spcAft>
              </a:pPr>
              <a:r>
                <a:rPr lang="en-US" sz="1600" dirty="0">
                  <a:gradFill>
                    <a:gsLst>
                      <a:gs pos="2917">
                        <a:srgbClr val="000000"/>
                      </a:gs>
                      <a:gs pos="30000">
                        <a:srgbClr val="000000"/>
                      </a:gs>
                    </a:gsLst>
                    <a:lin ang="5400000" scaled="0"/>
                  </a:gradFill>
                </a:rPr>
                <a:t>User-Supplied Settings</a:t>
              </a:r>
            </a:p>
          </p:txBody>
        </p:sp>
        <p:pic>
          <p:nvPicPr>
            <p:cNvPr id="11" name="Graphic 10">
              <a:extLst>
                <a:ext uri="{FF2B5EF4-FFF2-40B4-BE49-F238E27FC236}">
                  <a16:creationId xmlns:a16="http://schemas.microsoft.com/office/drawing/2014/main" id="{6820C3CB-85B5-47A5-A68C-06D7275CCF2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37816" y="1973262"/>
              <a:ext cx="1828800" cy="1413164"/>
            </a:xfrm>
            <a:prstGeom prst="rect">
              <a:avLst/>
            </a:prstGeom>
          </p:spPr>
        </p:pic>
        <p:sp>
          <p:nvSpPr>
            <p:cNvPr id="12" name="TextBox 11">
              <a:extLst>
                <a:ext uri="{FF2B5EF4-FFF2-40B4-BE49-F238E27FC236}">
                  <a16:creationId xmlns:a16="http://schemas.microsoft.com/office/drawing/2014/main" id="{1203161E-133B-42C1-B1C4-6AA57859CF99}"/>
                </a:ext>
              </a:extLst>
            </p:cNvPr>
            <p:cNvSpPr txBox="1"/>
            <p:nvPr/>
          </p:nvSpPr>
          <p:spPr>
            <a:xfrm>
              <a:off x="2486649" y="3040062"/>
              <a:ext cx="1331134" cy="517065"/>
            </a:xfrm>
            <a:prstGeom prst="rect">
              <a:avLst/>
            </a:prstGeom>
            <a:noFill/>
          </p:spPr>
          <p:txBody>
            <a:bodyPr wrap="none" lIns="182880" tIns="146304" rIns="182880" bIns="146304" rtlCol="0">
              <a:spAutoFit/>
            </a:bodyPr>
            <a:lstStyle/>
            <a:p>
              <a:pPr lvl="0" algn="ctr">
                <a:lnSpc>
                  <a:spcPct val="90000"/>
                </a:lnSpc>
                <a:spcAft>
                  <a:spcPts val="600"/>
                </a:spcAft>
              </a:pPr>
              <a:r>
                <a:rPr lang="en-US" sz="1600" dirty="0">
                  <a:gradFill>
                    <a:gsLst>
                      <a:gs pos="2917">
                        <a:srgbClr val="000000"/>
                      </a:gs>
                      <a:gs pos="30000">
                        <a:srgbClr val="000000"/>
                      </a:gs>
                    </a:gsLst>
                    <a:lin ang="5400000" scaled="0"/>
                  </a:gradFill>
                </a:rPr>
                <a:t>Defaults</a:t>
              </a:r>
            </a:p>
          </p:txBody>
        </p:sp>
        <p:cxnSp>
          <p:nvCxnSpPr>
            <p:cNvPr id="13" name="Straight Arrow Connector 12">
              <a:extLst>
                <a:ext uri="{FF2B5EF4-FFF2-40B4-BE49-F238E27FC236}">
                  <a16:creationId xmlns:a16="http://schemas.microsoft.com/office/drawing/2014/main" id="{2097090B-50AF-401B-B8D9-C9BCECDF3A8E}"/>
                </a:ext>
              </a:extLst>
            </p:cNvPr>
            <p:cNvCxnSpPr>
              <a:cxnSpLocks/>
            </p:cNvCxnSpPr>
            <p:nvPr/>
          </p:nvCxnSpPr>
          <p:spPr>
            <a:xfrm>
              <a:off x="6345075" y="3746644"/>
              <a:ext cx="624681" cy="0"/>
            </a:xfrm>
            <a:prstGeom prst="straightConnector1">
              <a:avLst/>
            </a:prstGeom>
            <a:ln w="76200" cap="flat" cmpd="sng" algn="ctr">
              <a:solidFill>
                <a:srgbClr val="00000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14" name="Graphic 13">
              <a:extLst>
                <a:ext uri="{FF2B5EF4-FFF2-40B4-BE49-F238E27FC236}">
                  <a16:creationId xmlns:a16="http://schemas.microsoft.com/office/drawing/2014/main" id="{EE7FDED7-A7BD-4D08-9D72-B8769464418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05015" y="3040062"/>
              <a:ext cx="1828800" cy="1413164"/>
            </a:xfrm>
            <a:prstGeom prst="rect">
              <a:avLst/>
            </a:prstGeom>
          </p:spPr>
        </p:pic>
        <p:sp>
          <p:nvSpPr>
            <p:cNvPr id="15" name="TextBox 14">
              <a:extLst>
                <a:ext uri="{FF2B5EF4-FFF2-40B4-BE49-F238E27FC236}">
                  <a16:creationId xmlns:a16="http://schemas.microsoft.com/office/drawing/2014/main" id="{13CD091D-9DB8-4CBA-A9E2-359E4A6F994F}"/>
                </a:ext>
              </a:extLst>
            </p:cNvPr>
            <p:cNvSpPr txBox="1"/>
            <p:nvPr/>
          </p:nvSpPr>
          <p:spPr>
            <a:xfrm>
              <a:off x="6326650" y="4106862"/>
              <a:ext cx="2185535" cy="517065"/>
            </a:xfrm>
            <a:prstGeom prst="rect">
              <a:avLst/>
            </a:prstGeom>
            <a:noFill/>
          </p:spPr>
          <p:txBody>
            <a:bodyPr wrap="none" lIns="182880" tIns="146304" rIns="182880" bIns="146304" rtlCol="0">
              <a:spAutoFit/>
            </a:bodyPr>
            <a:lstStyle/>
            <a:p>
              <a:pPr lvl="0" algn="ctr">
                <a:lnSpc>
                  <a:spcPct val="90000"/>
                </a:lnSpc>
                <a:spcAft>
                  <a:spcPts val="600"/>
                </a:spcAft>
              </a:pPr>
              <a:r>
                <a:rPr lang="en-US" sz="1600" dirty="0">
                  <a:gradFill>
                    <a:gsLst>
                      <a:gs pos="2917">
                        <a:srgbClr val="000000"/>
                      </a:gs>
                      <a:gs pos="30000">
                        <a:srgbClr val="000000"/>
                      </a:gs>
                    </a:gsLst>
                    <a:lin ang="5400000" scaled="0"/>
                  </a:gradFill>
                </a:rPr>
                <a:t>Parameters File</a:t>
              </a:r>
            </a:p>
          </p:txBody>
        </p:sp>
        <p:cxnSp>
          <p:nvCxnSpPr>
            <p:cNvPr id="16" name="Straight Arrow Connector 15">
              <a:extLst>
                <a:ext uri="{FF2B5EF4-FFF2-40B4-BE49-F238E27FC236}">
                  <a16:creationId xmlns:a16="http://schemas.microsoft.com/office/drawing/2014/main" id="{E637B25C-3658-42D3-815E-48BB9E17612C}"/>
                </a:ext>
              </a:extLst>
            </p:cNvPr>
            <p:cNvCxnSpPr>
              <a:cxnSpLocks/>
            </p:cNvCxnSpPr>
            <p:nvPr/>
          </p:nvCxnSpPr>
          <p:spPr>
            <a:xfrm>
              <a:off x="1982994" y="4868862"/>
              <a:ext cx="624681" cy="0"/>
            </a:xfrm>
            <a:prstGeom prst="straightConnector1">
              <a:avLst/>
            </a:prstGeom>
            <a:ln w="76200" cap="flat" cmpd="sng" algn="ctr">
              <a:solidFill>
                <a:srgbClr val="00000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24198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A067-1972-4798-9BFA-E7B359098636}"/>
              </a:ext>
            </a:extLst>
          </p:cNvPr>
          <p:cNvSpPr>
            <a:spLocks noGrp="1"/>
          </p:cNvSpPr>
          <p:nvPr>
            <p:ph type="title"/>
          </p:nvPr>
        </p:nvSpPr>
        <p:spPr/>
        <p:txBody>
          <a:bodyPr/>
          <a:lstStyle/>
          <a:p>
            <a:r>
              <a:rPr lang="en-US" dirty="0"/>
              <a:t>Azure Resource Manager</a:t>
            </a:r>
          </a:p>
        </p:txBody>
      </p:sp>
      <p:pic>
        <p:nvPicPr>
          <p:cNvPr id="4" name="Picture 3" descr="Azure Resource Manager in the context of APIs, contracts and providers">
            <a:extLst>
              <a:ext uri="{FF2B5EF4-FFF2-40B4-BE49-F238E27FC236}">
                <a16:creationId xmlns:a16="http://schemas.microsoft.com/office/drawing/2014/main" id="{B0BA663C-BF79-41B3-A248-7923E7DF4758}"/>
              </a:ext>
            </a:extLst>
          </p:cNvPr>
          <p:cNvPicPr/>
          <p:nvPr/>
        </p:nvPicPr>
        <p:blipFill>
          <a:blip r:embed="rId3"/>
          <a:stretch>
            <a:fillRect/>
          </a:stretch>
        </p:blipFill>
        <p:spPr>
          <a:xfrm>
            <a:off x="55312" y="963030"/>
            <a:ext cx="9033376" cy="4931940"/>
          </a:xfrm>
          <a:prstGeom prst="rect">
            <a:avLst/>
          </a:prstGeom>
        </p:spPr>
      </p:pic>
    </p:spTree>
    <p:extLst>
      <p:ext uri="{BB962C8B-B14F-4D97-AF65-F5344CB8AC3E}">
        <p14:creationId xmlns:p14="http://schemas.microsoft.com/office/powerpoint/2010/main" val="5531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325ad6bc-778d-4e20-8c59-b6cfaf55482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C0537-F964-46A0-973E-8FF885F04C87}"/>
              </a:ext>
            </a:extLst>
          </p:cNvPr>
          <p:cNvSpPr>
            <a:spLocks noGrp="1"/>
          </p:cNvSpPr>
          <p:nvPr>
            <p:ph type="title"/>
          </p:nvPr>
        </p:nvSpPr>
        <p:spPr/>
        <p:txBody>
          <a:bodyPr/>
          <a:lstStyle/>
          <a:p>
            <a:r>
              <a:rPr lang="en-US" dirty="0"/>
              <a:t>Deploying Resources Using Building Blocks</a:t>
            </a:r>
          </a:p>
        </p:txBody>
      </p:sp>
      <p:sp>
        <p:nvSpPr>
          <p:cNvPr id="4" name="Content Placeholder 2">
            <a:extLst>
              <a:ext uri="{FF2B5EF4-FFF2-40B4-BE49-F238E27FC236}">
                <a16:creationId xmlns:a16="http://schemas.microsoft.com/office/drawing/2014/main" id="{02A5AA63-EC4D-4CF5-B4FC-89FE8357E06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Running a Parameters File</a:t>
            </a:r>
          </a:p>
        </p:txBody>
      </p:sp>
      <p:grpSp>
        <p:nvGrpSpPr>
          <p:cNvPr id="3" name="Group 2" descr="Executing an azbb deployment&#10;">
            <a:extLst>
              <a:ext uri="{FF2B5EF4-FFF2-40B4-BE49-F238E27FC236}">
                <a16:creationId xmlns:a16="http://schemas.microsoft.com/office/drawing/2014/main" id="{401FEB54-13A5-4A08-90C1-95AD20BC2F0B}"/>
              </a:ext>
            </a:extLst>
          </p:cNvPr>
          <p:cNvGrpSpPr/>
          <p:nvPr/>
        </p:nvGrpSpPr>
        <p:grpSpPr>
          <a:xfrm>
            <a:off x="396081" y="1965324"/>
            <a:ext cx="8735626" cy="3725403"/>
            <a:chOff x="396081" y="1965324"/>
            <a:chExt cx="8735626" cy="3725403"/>
          </a:xfrm>
        </p:grpSpPr>
        <p:cxnSp>
          <p:nvCxnSpPr>
            <p:cNvPr id="5" name="Straight Arrow Connector 4">
              <a:extLst>
                <a:ext uri="{FF2B5EF4-FFF2-40B4-BE49-F238E27FC236}">
                  <a16:creationId xmlns:a16="http://schemas.microsoft.com/office/drawing/2014/main" id="{979655B3-9A33-40CB-BAA9-80CA91F51952}"/>
                </a:ext>
              </a:extLst>
            </p:cNvPr>
            <p:cNvCxnSpPr>
              <a:cxnSpLocks/>
            </p:cNvCxnSpPr>
            <p:nvPr/>
          </p:nvCxnSpPr>
          <p:spPr>
            <a:xfrm>
              <a:off x="3743030" y="2794144"/>
              <a:ext cx="1371600" cy="838200"/>
            </a:xfrm>
            <a:prstGeom prst="straightConnector1">
              <a:avLst/>
            </a:prstGeom>
            <a:ln w="76200" cap="flat" cmpd="sng" algn="ctr">
              <a:solidFill>
                <a:srgbClr val="00000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C47CD93E-1A6B-4E05-B9D1-EF4A1689695C}"/>
                </a:ext>
              </a:extLst>
            </p:cNvPr>
            <p:cNvCxnSpPr>
              <a:cxnSpLocks/>
            </p:cNvCxnSpPr>
            <p:nvPr/>
          </p:nvCxnSpPr>
          <p:spPr>
            <a:xfrm flipV="1">
              <a:off x="3743030" y="3860944"/>
              <a:ext cx="1371600" cy="838200"/>
            </a:xfrm>
            <a:prstGeom prst="straightConnector1">
              <a:avLst/>
            </a:prstGeom>
            <a:ln w="76200" cap="flat" cmpd="sng" algn="ctr">
              <a:solidFill>
                <a:srgbClr val="00000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7" name="Graphic 6">
              <a:extLst>
                <a:ext uri="{FF2B5EF4-FFF2-40B4-BE49-F238E27FC236}">
                  <a16:creationId xmlns:a16="http://schemas.microsoft.com/office/drawing/2014/main" id="{CAD099EE-0795-45F8-833C-36BDCA31C1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37816" y="4106862"/>
              <a:ext cx="1828800" cy="1413164"/>
            </a:xfrm>
            <a:prstGeom prst="rect">
              <a:avLst/>
            </a:prstGeom>
          </p:spPr>
        </p:pic>
        <p:sp>
          <p:nvSpPr>
            <p:cNvPr id="8" name="TextBox 7">
              <a:extLst>
                <a:ext uri="{FF2B5EF4-FFF2-40B4-BE49-F238E27FC236}">
                  <a16:creationId xmlns:a16="http://schemas.microsoft.com/office/drawing/2014/main" id="{D2EE4A1D-DA9B-41A1-8004-102E6845E652}"/>
                </a:ext>
              </a:extLst>
            </p:cNvPr>
            <p:cNvSpPr txBox="1"/>
            <p:nvPr/>
          </p:nvSpPr>
          <p:spPr>
            <a:xfrm>
              <a:off x="2077885" y="5173662"/>
              <a:ext cx="2148665" cy="517065"/>
            </a:xfrm>
            <a:prstGeom prst="rect">
              <a:avLst/>
            </a:prstGeom>
            <a:noFill/>
          </p:spPr>
          <p:txBody>
            <a:bodyPr wrap="none" lIns="182880" tIns="146304" rIns="182880" bIns="146304" rtlCol="0">
              <a:spAutoFit/>
            </a:bodyPr>
            <a:lstStyle/>
            <a:p>
              <a:pPr lvl="0" algn="ctr">
                <a:lnSpc>
                  <a:spcPct val="90000"/>
                </a:lnSpc>
                <a:spcAft>
                  <a:spcPts val="600"/>
                </a:spcAft>
              </a:pPr>
              <a:r>
                <a:rPr lang="en-US" sz="1600" dirty="0">
                  <a:gradFill>
                    <a:gsLst>
                      <a:gs pos="2917">
                        <a:srgbClr val="000000"/>
                      </a:gs>
                      <a:gs pos="30000">
                        <a:srgbClr val="000000"/>
                      </a:gs>
                    </a:gsLst>
                    <a:lin ang="5400000" scaled="0"/>
                  </a:gradFill>
                </a:rPr>
                <a:t>ARM Templates</a:t>
              </a:r>
            </a:p>
          </p:txBody>
        </p:sp>
        <p:pic>
          <p:nvPicPr>
            <p:cNvPr id="9" name="Graphic 8">
              <a:extLst>
                <a:ext uri="{FF2B5EF4-FFF2-40B4-BE49-F238E27FC236}">
                  <a16:creationId xmlns:a16="http://schemas.microsoft.com/office/drawing/2014/main" id="{E02E75B1-A89F-4CF9-A2AC-49129B6EF5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37816" y="1973262"/>
              <a:ext cx="1828800" cy="1413164"/>
            </a:xfrm>
            <a:prstGeom prst="rect">
              <a:avLst/>
            </a:prstGeom>
          </p:spPr>
        </p:pic>
        <p:sp>
          <p:nvSpPr>
            <p:cNvPr id="10" name="TextBox 9">
              <a:extLst>
                <a:ext uri="{FF2B5EF4-FFF2-40B4-BE49-F238E27FC236}">
                  <a16:creationId xmlns:a16="http://schemas.microsoft.com/office/drawing/2014/main" id="{6D29249A-B84E-4E17-BB9B-A13AE0F39525}"/>
                </a:ext>
              </a:extLst>
            </p:cNvPr>
            <p:cNvSpPr txBox="1"/>
            <p:nvPr/>
          </p:nvSpPr>
          <p:spPr>
            <a:xfrm>
              <a:off x="2059449" y="3040062"/>
              <a:ext cx="2185535" cy="517065"/>
            </a:xfrm>
            <a:prstGeom prst="rect">
              <a:avLst/>
            </a:prstGeom>
            <a:noFill/>
          </p:spPr>
          <p:txBody>
            <a:bodyPr wrap="none" lIns="182880" tIns="146304" rIns="182880" bIns="146304" rtlCol="0">
              <a:spAutoFit/>
            </a:bodyPr>
            <a:lstStyle/>
            <a:p>
              <a:pPr lvl="0" algn="ctr">
                <a:lnSpc>
                  <a:spcPct val="90000"/>
                </a:lnSpc>
                <a:spcAft>
                  <a:spcPts val="600"/>
                </a:spcAft>
              </a:pPr>
              <a:r>
                <a:rPr lang="en-US" sz="1600" dirty="0">
                  <a:gradFill>
                    <a:gsLst>
                      <a:gs pos="2917">
                        <a:srgbClr val="000000"/>
                      </a:gs>
                      <a:gs pos="30000">
                        <a:srgbClr val="000000"/>
                      </a:gs>
                    </a:gsLst>
                    <a:lin ang="5400000" scaled="0"/>
                  </a:gradFill>
                </a:rPr>
                <a:t>Parameters File</a:t>
              </a:r>
            </a:p>
          </p:txBody>
        </p:sp>
        <p:sp>
          <p:nvSpPr>
            <p:cNvPr id="11" name="Oval 10">
              <a:extLst>
                <a:ext uri="{FF2B5EF4-FFF2-40B4-BE49-F238E27FC236}">
                  <a16:creationId xmlns:a16="http://schemas.microsoft.com/office/drawing/2014/main" id="{4C549464-2FBD-48A9-A09A-258A6EA1EA5E}"/>
                </a:ext>
              </a:extLst>
            </p:cNvPr>
            <p:cNvSpPr/>
            <p:nvPr/>
          </p:nvSpPr>
          <p:spPr bwMode="auto">
            <a:xfrm>
              <a:off x="6568281" y="4061143"/>
              <a:ext cx="48826" cy="48826"/>
            </a:xfrm>
            <a:prstGeom prst="ellipse">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a:extLst>
                <a:ext uri="{FF2B5EF4-FFF2-40B4-BE49-F238E27FC236}">
                  <a16:creationId xmlns:a16="http://schemas.microsoft.com/office/drawing/2014/main" id="{6183B789-074D-4948-9C51-8B176077F53E}"/>
                </a:ext>
              </a:extLst>
            </p:cNvPr>
            <p:cNvSpPr/>
            <p:nvPr/>
          </p:nvSpPr>
          <p:spPr bwMode="auto">
            <a:xfrm>
              <a:off x="6819741" y="4061143"/>
              <a:ext cx="48826" cy="48826"/>
            </a:xfrm>
            <a:prstGeom prst="ellipse">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01D12571-537A-4120-9DD6-72D43707448E}"/>
                </a:ext>
              </a:extLst>
            </p:cNvPr>
            <p:cNvSpPr/>
            <p:nvPr/>
          </p:nvSpPr>
          <p:spPr bwMode="auto">
            <a:xfrm>
              <a:off x="7071201" y="4061143"/>
              <a:ext cx="48826" cy="48826"/>
            </a:xfrm>
            <a:prstGeom prst="ellipse">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D71C1E2B-9872-4D56-BFCB-A2E2571F9269}"/>
                </a:ext>
              </a:extLst>
            </p:cNvPr>
            <p:cNvSpPr/>
            <p:nvPr/>
          </p:nvSpPr>
          <p:spPr bwMode="auto">
            <a:xfrm>
              <a:off x="7322661" y="4061143"/>
              <a:ext cx="48826" cy="48826"/>
            </a:xfrm>
            <a:prstGeom prst="ellipse">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a:extLst>
                <a:ext uri="{FF2B5EF4-FFF2-40B4-BE49-F238E27FC236}">
                  <a16:creationId xmlns:a16="http://schemas.microsoft.com/office/drawing/2014/main" id="{BECBC700-3124-449E-A789-48FE7235E296}"/>
                </a:ext>
              </a:extLst>
            </p:cNvPr>
            <p:cNvSpPr/>
            <p:nvPr/>
          </p:nvSpPr>
          <p:spPr bwMode="auto">
            <a:xfrm>
              <a:off x="7574121" y="4061143"/>
              <a:ext cx="48826" cy="48826"/>
            </a:xfrm>
            <a:prstGeom prst="ellipse">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27AB200-AEB5-485A-936A-02C201B8FB9A}"/>
                </a:ext>
              </a:extLst>
            </p:cNvPr>
            <p:cNvSpPr/>
            <p:nvPr/>
          </p:nvSpPr>
          <p:spPr bwMode="auto">
            <a:xfrm>
              <a:off x="7825581" y="4061143"/>
              <a:ext cx="48826" cy="48826"/>
            </a:xfrm>
            <a:prstGeom prst="ellipse">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D5BD4F60-2C09-45E9-89A8-815D8A8D8A72}"/>
                </a:ext>
              </a:extLst>
            </p:cNvPr>
            <p:cNvSpPr/>
            <p:nvPr/>
          </p:nvSpPr>
          <p:spPr bwMode="auto">
            <a:xfrm>
              <a:off x="8077041" y="4061143"/>
              <a:ext cx="48826" cy="48826"/>
            </a:xfrm>
            <a:prstGeom prst="ellipse">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09ED46D7-2A06-45B7-A9E6-C23265D4AD17}"/>
                </a:ext>
              </a:extLst>
            </p:cNvPr>
            <p:cNvSpPr/>
            <p:nvPr/>
          </p:nvSpPr>
          <p:spPr bwMode="auto">
            <a:xfrm>
              <a:off x="8328501" y="4061143"/>
              <a:ext cx="48826" cy="48826"/>
            </a:xfrm>
            <a:prstGeom prst="ellipse">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89DB5E7E-37C8-40EC-9115-3F48A65DFF6C}"/>
                </a:ext>
              </a:extLst>
            </p:cNvPr>
            <p:cNvSpPr/>
            <p:nvPr/>
          </p:nvSpPr>
          <p:spPr bwMode="auto">
            <a:xfrm>
              <a:off x="8579961" y="4061143"/>
              <a:ext cx="48826" cy="48826"/>
            </a:xfrm>
            <a:prstGeom prst="ellipse">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53023397-4DF9-4E4D-A415-66057D34996C}"/>
                </a:ext>
              </a:extLst>
            </p:cNvPr>
            <p:cNvSpPr/>
            <p:nvPr/>
          </p:nvSpPr>
          <p:spPr bwMode="auto">
            <a:xfrm>
              <a:off x="8831421" y="4061143"/>
              <a:ext cx="48826" cy="48826"/>
            </a:xfrm>
            <a:prstGeom prst="ellipse">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9DBF4471-35DE-4123-AD0A-0A7A3451C009}"/>
                </a:ext>
              </a:extLst>
            </p:cNvPr>
            <p:cNvSpPr/>
            <p:nvPr/>
          </p:nvSpPr>
          <p:spPr bwMode="auto">
            <a:xfrm>
              <a:off x="9082881" y="4061143"/>
              <a:ext cx="48826" cy="48826"/>
            </a:xfrm>
            <a:prstGeom prst="ellipse">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0BA70F9B-9F55-4548-9346-B2047784C64F}"/>
                </a:ext>
              </a:extLst>
            </p:cNvPr>
            <p:cNvPicPr>
              <a:picLocks noChangeAspect="1"/>
            </p:cNvPicPr>
            <p:nvPr/>
          </p:nvPicPr>
          <p:blipFill>
            <a:blip r:embed="rId5"/>
            <a:stretch>
              <a:fillRect/>
            </a:stretch>
          </p:blipFill>
          <p:spPr>
            <a:xfrm>
              <a:off x="853281" y="4681410"/>
              <a:ext cx="914400" cy="374904"/>
            </a:xfrm>
            <a:prstGeom prst="rect">
              <a:avLst/>
            </a:prstGeom>
          </p:spPr>
        </p:pic>
        <p:cxnSp>
          <p:nvCxnSpPr>
            <p:cNvPr id="23" name="Straight Arrow Connector 22">
              <a:extLst>
                <a:ext uri="{FF2B5EF4-FFF2-40B4-BE49-F238E27FC236}">
                  <a16:creationId xmlns:a16="http://schemas.microsoft.com/office/drawing/2014/main" id="{380BF612-50E2-4C26-92EE-90DB38C53958}"/>
                </a:ext>
              </a:extLst>
            </p:cNvPr>
            <p:cNvCxnSpPr>
              <a:cxnSpLocks/>
            </p:cNvCxnSpPr>
            <p:nvPr/>
          </p:nvCxnSpPr>
          <p:spPr>
            <a:xfrm>
              <a:off x="2027738" y="4868862"/>
              <a:ext cx="624681" cy="0"/>
            </a:xfrm>
            <a:prstGeom prst="straightConnector1">
              <a:avLst/>
            </a:prstGeom>
            <a:ln w="76200" cap="flat" cmpd="sng" algn="ctr">
              <a:solidFill>
                <a:srgbClr val="00000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24" name="Graphic 23">
              <a:extLst>
                <a:ext uri="{FF2B5EF4-FFF2-40B4-BE49-F238E27FC236}">
                  <a16:creationId xmlns:a16="http://schemas.microsoft.com/office/drawing/2014/main" id="{E32D534E-712F-4792-ACB1-BD1CA9A2B4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6081" y="1965324"/>
              <a:ext cx="1828800" cy="1413164"/>
            </a:xfrm>
            <a:prstGeom prst="rect">
              <a:avLst/>
            </a:prstGeom>
          </p:spPr>
        </p:pic>
        <p:cxnSp>
          <p:nvCxnSpPr>
            <p:cNvPr id="25" name="Straight Arrow Connector 24">
              <a:extLst>
                <a:ext uri="{FF2B5EF4-FFF2-40B4-BE49-F238E27FC236}">
                  <a16:creationId xmlns:a16="http://schemas.microsoft.com/office/drawing/2014/main" id="{B0792643-181A-4B96-8F1D-63E42001CE86}"/>
                </a:ext>
              </a:extLst>
            </p:cNvPr>
            <p:cNvCxnSpPr>
              <a:cxnSpLocks/>
            </p:cNvCxnSpPr>
            <p:nvPr/>
          </p:nvCxnSpPr>
          <p:spPr>
            <a:xfrm>
              <a:off x="2027738" y="2671906"/>
              <a:ext cx="624681" cy="0"/>
            </a:xfrm>
            <a:prstGeom prst="straightConnector1">
              <a:avLst/>
            </a:prstGeom>
            <a:ln w="76200" cap="flat" cmpd="sng" algn="ctr">
              <a:solidFill>
                <a:srgbClr val="00000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26" name="Graphic 25">
              <a:extLst>
                <a:ext uri="{FF2B5EF4-FFF2-40B4-BE49-F238E27FC236}">
                  <a16:creationId xmlns:a16="http://schemas.microsoft.com/office/drawing/2014/main" id="{8EC6D3F1-ADAC-4C06-A980-CEF1E689955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73736" y="3289444"/>
              <a:ext cx="914400" cy="914400"/>
            </a:xfrm>
            <a:prstGeom prst="rect">
              <a:avLst/>
            </a:prstGeom>
          </p:spPr>
        </p:pic>
      </p:grpSp>
    </p:spTree>
    <p:extLst>
      <p:ext uri="{BB962C8B-B14F-4D97-AF65-F5344CB8AC3E}">
        <p14:creationId xmlns:p14="http://schemas.microsoft.com/office/powerpoint/2010/main" val="42458866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4810f8a5-ee23-44fd-bb8a-3b0778a4e70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57F5-9DAD-48E1-9F95-D2293D29FEF0}"/>
              </a:ext>
            </a:extLst>
          </p:cNvPr>
          <p:cNvSpPr>
            <a:spLocks noGrp="1"/>
          </p:cNvSpPr>
          <p:nvPr>
            <p:ph type="title"/>
          </p:nvPr>
        </p:nvSpPr>
        <p:spPr/>
        <p:txBody>
          <a:bodyPr/>
          <a:lstStyle/>
          <a:p>
            <a:r>
              <a:rPr lang="en-US" dirty="0"/>
              <a:t>Deploying Resources Using Building Blocks</a:t>
            </a:r>
          </a:p>
        </p:txBody>
      </p:sp>
      <p:sp>
        <p:nvSpPr>
          <p:cNvPr id="11" name="Content Placeholder 2">
            <a:extLst>
              <a:ext uri="{FF2B5EF4-FFF2-40B4-BE49-F238E27FC236}">
                <a16:creationId xmlns:a16="http://schemas.microsoft.com/office/drawing/2014/main" id="{B7997020-71BB-466A-A600-F8067D30DC75}"/>
              </a:ext>
            </a:extLst>
          </p:cNvPr>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Template Output</a:t>
            </a:r>
          </a:p>
        </p:txBody>
      </p:sp>
      <p:grpSp>
        <p:nvGrpSpPr>
          <p:cNvPr id="3" name="Group 2" descr="Template output from an azbb deployment">
            <a:extLst>
              <a:ext uri="{FF2B5EF4-FFF2-40B4-BE49-F238E27FC236}">
                <a16:creationId xmlns:a16="http://schemas.microsoft.com/office/drawing/2014/main" id="{E458568F-3BD6-46A2-9141-C5CD95D42B79}"/>
              </a:ext>
            </a:extLst>
          </p:cNvPr>
          <p:cNvGrpSpPr/>
          <p:nvPr/>
        </p:nvGrpSpPr>
        <p:grpSpPr>
          <a:xfrm>
            <a:off x="176070" y="2069553"/>
            <a:ext cx="8091471" cy="3783981"/>
            <a:chOff x="176070" y="2069553"/>
            <a:chExt cx="8091471" cy="3783981"/>
          </a:xfrm>
        </p:grpSpPr>
        <p:sp>
          <p:nvSpPr>
            <p:cNvPr id="12" name="Oval 11">
              <a:extLst>
                <a:ext uri="{FF2B5EF4-FFF2-40B4-BE49-F238E27FC236}">
                  <a16:creationId xmlns:a16="http://schemas.microsoft.com/office/drawing/2014/main" id="{FF873D5C-B8CC-4E27-AF69-1F3D9EDDD0E1}"/>
                </a:ext>
              </a:extLst>
            </p:cNvPr>
            <p:cNvSpPr/>
            <p:nvPr/>
          </p:nvSpPr>
          <p:spPr bwMode="auto">
            <a:xfrm flipH="1">
              <a:off x="1433370" y="4061143"/>
              <a:ext cx="48826" cy="48826"/>
            </a:xfrm>
            <a:prstGeom prst="ellipse">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963F42C2-30A4-4477-A149-F098042DA84C}"/>
                </a:ext>
              </a:extLst>
            </p:cNvPr>
            <p:cNvSpPr/>
            <p:nvPr/>
          </p:nvSpPr>
          <p:spPr bwMode="auto">
            <a:xfrm flipH="1">
              <a:off x="1181910" y="4061143"/>
              <a:ext cx="48826" cy="48826"/>
            </a:xfrm>
            <a:prstGeom prst="ellipse">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1BC55553-65E2-4AD1-9382-4E76A4807266}"/>
                </a:ext>
              </a:extLst>
            </p:cNvPr>
            <p:cNvSpPr/>
            <p:nvPr/>
          </p:nvSpPr>
          <p:spPr bwMode="auto">
            <a:xfrm flipH="1">
              <a:off x="930450" y="4061143"/>
              <a:ext cx="48826" cy="48826"/>
            </a:xfrm>
            <a:prstGeom prst="ellipse">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a:extLst>
                <a:ext uri="{FF2B5EF4-FFF2-40B4-BE49-F238E27FC236}">
                  <a16:creationId xmlns:a16="http://schemas.microsoft.com/office/drawing/2014/main" id="{25A24F7E-5D18-4816-9471-DA0DCE1DD993}"/>
                </a:ext>
              </a:extLst>
            </p:cNvPr>
            <p:cNvSpPr/>
            <p:nvPr/>
          </p:nvSpPr>
          <p:spPr bwMode="auto">
            <a:xfrm flipH="1">
              <a:off x="678990" y="4061143"/>
              <a:ext cx="48826" cy="48826"/>
            </a:xfrm>
            <a:prstGeom prst="ellipse">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16846B28-EE98-42BE-975B-52CA5F4F0E3E}"/>
                </a:ext>
              </a:extLst>
            </p:cNvPr>
            <p:cNvSpPr/>
            <p:nvPr/>
          </p:nvSpPr>
          <p:spPr bwMode="auto">
            <a:xfrm flipH="1">
              <a:off x="427530" y="4061143"/>
              <a:ext cx="48826" cy="48826"/>
            </a:xfrm>
            <a:prstGeom prst="ellipse">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4839A00E-8576-4F65-95C9-B57499151291}"/>
                </a:ext>
              </a:extLst>
            </p:cNvPr>
            <p:cNvSpPr/>
            <p:nvPr/>
          </p:nvSpPr>
          <p:spPr bwMode="auto">
            <a:xfrm flipH="1">
              <a:off x="176070" y="4061143"/>
              <a:ext cx="48826" cy="48826"/>
            </a:xfrm>
            <a:prstGeom prst="ellipse">
              <a:avLst/>
            </a:prstGeom>
            <a:solidFill>
              <a:srgbClr val="00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Arrow Connector 17">
              <a:extLst>
                <a:ext uri="{FF2B5EF4-FFF2-40B4-BE49-F238E27FC236}">
                  <a16:creationId xmlns:a16="http://schemas.microsoft.com/office/drawing/2014/main" id="{9B0A9536-8CDA-4439-9DC5-3A97E7240FD9}"/>
                </a:ext>
              </a:extLst>
            </p:cNvPr>
            <p:cNvCxnSpPr>
              <a:cxnSpLocks/>
            </p:cNvCxnSpPr>
            <p:nvPr/>
          </p:nvCxnSpPr>
          <p:spPr>
            <a:xfrm>
              <a:off x="2910681" y="3725862"/>
              <a:ext cx="958003" cy="0"/>
            </a:xfrm>
            <a:prstGeom prst="straightConnector1">
              <a:avLst/>
            </a:prstGeom>
            <a:ln w="76200" cap="flat" cmpd="sng" algn="ctr">
              <a:solidFill>
                <a:srgbClr val="00000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9" name="Rectangle 18">
              <a:extLst>
                <a:ext uri="{FF2B5EF4-FFF2-40B4-BE49-F238E27FC236}">
                  <a16:creationId xmlns:a16="http://schemas.microsoft.com/office/drawing/2014/main" id="{CB1487E0-EAE4-4BFB-8268-AA3A802B27CB}"/>
                </a:ext>
              </a:extLst>
            </p:cNvPr>
            <p:cNvSpPr/>
            <p:nvPr/>
          </p:nvSpPr>
          <p:spPr bwMode="auto">
            <a:xfrm>
              <a:off x="3973406" y="2069553"/>
              <a:ext cx="4294135" cy="331261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5555555</a:t>
              </a:r>
            </a:p>
          </p:txBody>
        </p:sp>
        <p:pic>
          <p:nvPicPr>
            <p:cNvPr id="20" name="Graphic 19">
              <a:extLst>
                <a:ext uri="{FF2B5EF4-FFF2-40B4-BE49-F238E27FC236}">
                  <a16:creationId xmlns:a16="http://schemas.microsoft.com/office/drawing/2014/main" id="{81224049-CB53-4F04-BAEF-ED67D578B5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79193" y="5434981"/>
              <a:ext cx="320040" cy="320040"/>
            </a:xfrm>
            <a:prstGeom prst="rect">
              <a:avLst/>
            </a:prstGeom>
          </p:spPr>
        </p:pic>
        <p:sp>
          <p:nvSpPr>
            <p:cNvPr id="21" name="TextBox 20">
              <a:extLst>
                <a:ext uri="{FF2B5EF4-FFF2-40B4-BE49-F238E27FC236}">
                  <a16:creationId xmlns:a16="http://schemas.microsoft.com/office/drawing/2014/main" id="{8C57B7B9-7970-4E7B-B563-08D4BEB98E46}"/>
                </a:ext>
              </a:extLst>
            </p:cNvPr>
            <p:cNvSpPr txBox="1"/>
            <p:nvPr/>
          </p:nvSpPr>
          <p:spPr>
            <a:xfrm>
              <a:off x="5063211" y="5336469"/>
              <a:ext cx="2343270" cy="517065"/>
            </a:xfrm>
            <a:prstGeom prst="rect">
              <a:avLst/>
            </a:prstGeom>
            <a:noFill/>
          </p:spPr>
          <p:txBody>
            <a:bodyPr wrap="non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Azure Resource Group</a:t>
              </a:r>
            </a:p>
          </p:txBody>
        </p:sp>
        <p:pic>
          <p:nvPicPr>
            <p:cNvPr id="22" name="Graphic 21">
              <a:extLst>
                <a:ext uri="{FF2B5EF4-FFF2-40B4-BE49-F238E27FC236}">
                  <a16:creationId xmlns:a16="http://schemas.microsoft.com/office/drawing/2014/main" id="{095648AF-AC51-47ED-967B-DF1D64F726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93974" y="4068762"/>
              <a:ext cx="914400" cy="914400"/>
            </a:xfrm>
            <a:prstGeom prst="rect">
              <a:avLst/>
            </a:prstGeom>
          </p:spPr>
        </p:pic>
        <p:pic>
          <p:nvPicPr>
            <p:cNvPr id="23" name="Graphic 22">
              <a:extLst>
                <a:ext uri="{FF2B5EF4-FFF2-40B4-BE49-F238E27FC236}">
                  <a16:creationId xmlns:a16="http://schemas.microsoft.com/office/drawing/2014/main" id="{FF83BB02-103A-415B-899F-1DF72309636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32572" y="2468562"/>
              <a:ext cx="914400" cy="914400"/>
            </a:xfrm>
            <a:prstGeom prst="rect">
              <a:avLst/>
            </a:prstGeom>
          </p:spPr>
        </p:pic>
        <p:pic>
          <p:nvPicPr>
            <p:cNvPr id="24" name="Graphic 23">
              <a:extLst>
                <a:ext uri="{FF2B5EF4-FFF2-40B4-BE49-F238E27FC236}">
                  <a16:creationId xmlns:a16="http://schemas.microsoft.com/office/drawing/2014/main" id="{D500AB98-9BAC-451F-ABB3-AB14853C7DB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32572" y="4068762"/>
              <a:ext cx="914400" cy="914400"/>
            </a:xfrm>
            <a:prstGeom prst="rect">
              <a:avLst/>
            </a:prstGeom>
          </p:spPr>
        </p:pic>
        <p:pic>
          <p:nvPicPr>
            <p:cNvPr id="25" name="Graphic 24">
              <a:extLst>
                <a:ext uri="{FF2B5EF4-FFF2-40B4-BE49-F238E27FC236}">
                  <a16:creationId xmlns:a16="http://schemas.microsoft.com/office/drawing/2014/main" id="{CB4DA637-C115-450F-B224-A2C47753BBD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93974" y="2468562"/>
              <a:ext cx="914400" cy="914400"/>
            </a:xfrm>
            <a:prstGeom prst="rect">
              <a:avLst/>
            </a:prstGeom>
          </p:spPr>
        </p:pic>
        <p:pic>
          <p:nvPicPr>
            <p:cNvPr id="26" name="Graphic 25">
              <a:extLst>
                <a:ext uri="{FF2B5EF4-FFF2-40B4-BE49-F238E27FC236}">
                  <a16:creationId xmlns:a16="http://schemas.microsoft.com/office/drawing/2014/main" id="{BC286D1D-B9EF-4483-AB26-766DF07F087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767681" y="3289444"/>
              <a:ext cx="914400" cy="914400"/>
            </a:xfrm>
            <a:prstGeom prst="rect">
              <a:avLst/>
            </a:prstGeom>
          </p:spPr>
        </p:pic>
      </p:grpSp>
    </p:spTree>
    <p:extLst>
      <p:ext uri="{BB962C8B-B14F-4D97-AF65-F5344CB8AC3E}">
        <p14:creationId xmlns:p14="http://schemas.microsoft.com/office/powerpoint/2010/main" val="3359570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61e82ac8-8a21-40aa-8491-65bcde3cacb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F8C7-65B2-40D6-9663-965278C52CD9}"/>
              </a:ext>
            </a:extLst>
          </p:cNvPr>
          <p:cNvSpPr>
            <a:spLocks noGrp="1"/>
          </p:cNvSpPr>
          <p:nvPr>
            <p:ph type="title"/>
          </p:nvPr>
        </p:nvSpPr>
        <p:spPr/>
        <p:txBody>
          <a:bodyPr/>
          <a:lstStyle/>
          <a:p>
            <a:r>
              <a:rPr lang="en-US" dirty="0"/>
              <a:t>Discussion</a:t>
            </a:r>
          </a:p>
        </p:txBody>
      </p:sp>
      <p:sp>
        <p:nvSpPr>
          <p:cNvPr id="4" name="Title 1">
            <a:extLst>
              <a:ext uri="{FF2B5EF4-FFF2-40B4-BE49-F238E27FC236}">
                <a16:creationId xmlns:a16="http://schemas.microsoft.com/office/drawing/2014/main" id="{CC7D771C-1369-48CA-B807-1699D0BBAC25}"/>
              </a:ext>
            </a:extLst>
          </p:cNvPr>
          <p:cNvSpPr txBox="1">
            <a:spLocks/>
          </p:cNvSpPr>
          <p:nvPr/>
        </p:nvSpPr>
        <p:spPr>
          <a:xfrm>
            <a:off x="561752" y="12297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algn="ctr"/>
            <a:endParaRPr lang="en-US" b="0" dirty="0">
              <a:solidFill>
                <a:schemeClr val="tx1"/>
              </a:solidFill>
            </a:endParaRPr>
          </a:p>
        </p:txBody>
      </p:sp>
      <p:sp>
        <p:nvSpPr>
          <p:cNvPr id="5" name="Title 1">
            <a:extLst>
              <a:ext uri="{FF2B5EF4-FFF2-40B4-BE49-F238E27FC236}">
                <a16:creationId xmlns:a16="http://schemas.microsoft.com/office/drawing/2014/main" id="{524BE893-9BE3-40C3-8892-5BD597C061E8}"/>
              </a:ext>
            </a:extLst>
          </p:cNvPr>
          <p:cNvSpPr txBox="1">
            <a:spLocks/>
          </p:cNvSpPr>
          <p:nvPr/>
        </p:nvSpPr>
        <p:spPr>
          <a:xfrm>
            <a:off x="714152" y="1382110"/>
            <a:ext cx="3505886" cy="4398580"/>
          </a:xfrm>
          <a:prstGeom prst="rect">
            <a:avLst/>
          </a:prstGeom>
        </p:spPr>
        <p:txBody>
          <a:bodyPr anchor="ctr"/>
          <a:lstStyle>
            <a:lvl1pPr marL="0" marR="0" indent="0" algn="l" defTabSz="914400" rtl="0" eaLnBrk="1" fontAlgn="base" latinLnBrk="0" hangingPunct="1">
              <a:lnSpc>
                <a:spcPct val="100000"/>
              </a:lnSpc>
              <a:spcBef>
                <a:spcPct val="0"/>
              </a:spcBef>
              <a:spcAft>
                <a:spcPct val="0"/>
              </a:spcAft>
              <a:buClr>
                <a:srgbClr val="DC0081"/>
              </a:buClr>
              <a:buFont typeface="Wingdings" pitchFamily="2" charset="2"/>
              <a:tabLst/>
              <a:defRPr lang="en-US" sz="2800" b="1" kern="1200">
                <a:solidFill>
                  <a:schemeClr val="accent3"/>
                </a:solidFill>
                <a:effectLst/>
                <a:latin typeface="Verdana" pitchFamily="34" charset="0"/>
                <a:ea typeface="Segoe UI" pitchFamily="34" charset="0"/>
                <a:cs typeface="Arial"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buClrTx/>
            </a:pPr>
            <a:r>
              <a:rPr lang="en-US" sz="1800" b="0" dirty="0">
                <a:solidFill>
                  <a:srgbClr val="000000"/>
                </a:solidFill>
                <a:latin typeface="Segoe UI" panose="020B0502040204020203" pitchFamily="34" charset="0"/>
                <a:ea typeface="+mn-ea"/>
                <a:cs typeface="Segoe UI" panose="020B0502040204020203" pitchFamily="34" charset="0"/>
              </a:rPr>
              <a:t>When would you use the Azure Building Blocks tooling instead of manually authored ARM Templates?</a:t>
            </a:r>
          </a:p>
        </p:txBody>
      </p:sp>
      <p:pic>
        <p:nvPicPr>
          <p:cNvPr id="6" name="Picture 5" descr="Question">
            <a:extLst>
              <a:ext uri="{FF2B5EF4-FFF2-40B4-BE49-F238E27FC236}">
                <a16:creationId xmlns:a16="http://schemas.microsoft.com/office/drawing/2014/main" id="{94D1B15D-EB05-40B4-A62F-B773D4959D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2919" y="2204336"/>
            <a:ext cx="2449329" cy="2449329"/>
          </a:xfrm>
          <a:prstGeom prst="rect">
            <a:avLst/>
          </a:prstGeom>
        </p:spPr>
      </p:pic>
    </p:spTree>
    <p:extLst>
      <p:ext uri="{BB962C8B-B14F-4D97-AF65-F5344CB8AC3E}">
        <p14:creationId xmlns:p14="http://schemas.microsoft.com/office/powerpoint/2010/main" val="3605300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DB08-31F4-4582-8A7D-124FD241B18E}"/>
              </a:ext>
            </a:extLst>
          </p:cNvPr>
          <p:cNvSpPr>
            <a:spLocks noGrp="1"/>
          </p:cNvSpPr>
          <p:nvPr>
            <p:ph type="title"/>
          </p:nvPr>
        </p:nvSpPr>
        <p:spPr>
          <a:xfrm>
            <a:off x="460374" y="-2"/>
            <a:ext cx="8515845" cy="740664"/>
          </a:xfrm>
        </p:spPr>
        <p:txBody>
          <a:bodyPr/>
          <a:lstStyle/>
          <a:p>
            <a:r>
              <a:rPr lang="en-US" dirty="0"/>
              <a:t>Lab: Getting Started with Azure Resource Manager</a:t>
            </a:r>
          </a:p>
        </p:txBody>
      </p:sp>
      <p:sp>
        <p:nvSpPr>
          <p:cNvPr id="3" name="Text Placeholder 2">
            <a:extLst>
              <a:ext uri="{FF2B5EF4-FFF2-40B4-BE49-F238E27FC236}">
                <a16:creationId xmlns:a16="http://schemas.microsoft.com/office/drawing/2014/main" id="{B685141A-5F1C-42B6-B260-482B73863190}"/>
              </a:ext>
            </a:extLst>
          </p:cNvPr>
          <p:cNvSpPr>
            <a:spLocks noGrp="1"/>
          </p:cNvSpPr>
          <p:nvPr>
            <p:ph type="body" idx="1"/>
          </p:nvPr>
        </p:nvSpPr>
        <p:spPr/>
        <p:txBody>
          <a:bodyPr/>
          <a:lstStyle/>
          <a:p>
            <a:r>
              <a:rPr lang="en-US" dirty="0"/>
              <a:t>Exercise 1: Creating Resource Groups
Exercise 2: Deploying an Empty Template
Exercise 3: Deploying a Simple Template
Exercise 4: Cleanup Subscription</a:t>
            </a:r>
          </a:p>
        </p:txBody>
      </p:sp>
      <p:sp>
        <p:nvSpPr>
          <p:cNvPr id="4" name="TextBox 3">
            <a:extLst>
              <a:ext uri="{FF2B5EF4-FFF2-40B4-BE49-F238E27FC236}">
                <a16:creationId xmlns:a16="http://schemas.microsoft.com/office/drawing/2014/main" id="{7C384ADD-B29C-4144-8722-10DE29578F64}"/>
              </a:ext>
            </a:extLst>
          </p:cNvPr>
          <p:cNvSpPr txBox="1"/>
          <p:nvPr/>
        </p:nvSpPr>
        <p:spPr>
          <a:xfrm>
            <a:off x="458788" y="3711585"/>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a:extLst>
              <a:ext uri="{FF2B5EF4-FFF2-40B4-BE49-F238E27FC236}">
                <a16:creationId xmlns:a16="http://schemas.microsoft.com/office/drawing/2014/main" id="{AC6DA82A-4DFB-4982-AF35-C5203D2BE48C}"/>
              </a:ext>
            </a:extLst>
          </p:cNvPr>
          <p:cNvSpPr txBox="1"/>
          <p:nvPr/>
        </p:nvSpPr>
        <p:spPr>
          <a:xfrm>
            <a:off x="458788" y="4126141"/>
            <a:ext cx="6168612" cy="1384995"/>
          </a:xfrm>
          <a:prstGeom prst="rect">
            <a:avLst/>
          </a:prstGeom>
          <a:noFill/>
        </p:spPr>
        <p:txBody>
          <a:bodyPr vert="horz" wrap="none" rtlCol="0">
            <a:spAutoFit/>
          </a:bodyPr>
          <a:lstStyle/>
          <a:p>
            <a:r>
              <a:rPr lang="en-US" sz="2800" b="0" dirty="0">
                <a:latin typeface="Segoe UI" panose="020B0502040204020203" pitchFamily="34" charset="0"/>
              </a:rPr>
              <a:t>Virtual machine: 	</a:t>
            </a:r>
            <a:r>
              <a:rPr lang="en-US" sz="2800" dirty="0">
                <a:latin typeface="Segoe UI" panose="020B0502040204020203" pitchFamily="34" charset="0"/>
              </a:rPr>
              <a:t>20535A-SEA-ARCH</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a:latin typeface="Segoe UI" panose="020B0502040204020203" pitchFamily="34" charset="0"/>
              </a:rPr>
              <a:t>Admin</a:t>
            </a:r>
            <a:endParaRPr lang="en-US" sz="2800" b="0" dirty="0">
              <a:latin typeface="Segoe UI" panose="020B0502040204020203" pitchFamily="34" charset="0"/>
            </a:endParaRP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solidFill>
                <a:srgbClr val="000000"/>
              </a:solidFill>
              <a:latin typeface="Segoe UI" panose="020B0502040204020203" pitchFamily="34" charset="0"/>
            </a:endParaRPr>
          </a:p>
        </p:txBody>
      </p:sp>
      <p:sp>
        <p:nvSpPr>
          <p:cNvPr id="6" name="TextBox 5">
            <a:extLst>
              <a:ext uri="{FF2B5EF4-FFF2-40B4-BE49-F238E27FC236}">
                <a16:creationId xmlns:a16="http://schemas.microsoft.com/office/drawing/2014/main" id="{53BAD55E-518D-4E41-9FDD-7DE48A4984A8}"/>
              </a:ext>
            </a:extLst>
          </p:cNvPr>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90 minutes</a:t>
            </a:r>
          </a:p>
        </p:txBody>
      </p:sp>
    </p:spTree>
    <p:extLst>
      <p:ext uri="{BB962C8B-B14F-4D97-AF65-F5344CB8AC3E}">
        <p14:creationId xmlns:p14="http://schemas.microsoft.com/office/powerpoint/2010/main" val="3110130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1C83-5635-47C8-8810-E9EA7C66EDCF}"/>
              </a:ext>
            </a:extLst>
          </p:cNvPr>
          <p:cNvSpPr>
            <a:spLocks noGrp="1"/>
          </p:cNvSpPr>
          <p:nvPr>
            <p:ph type="title"/>
          </p:nvPr>
        </p:nvSpPr>
        <p:spPr/>
        <p:txBody>
          <a:bodyPr/>
          <a:lstStyle/>
          <a:p>
            <a:r>
              <a:rPr lang="en-US" dirty="0"/>
              <a:t>Lab Scenario</a:t>
            </a:r>
          </a:p>
        </p:txBody>
      </p:sp>
      <p:sp>
        <p:nvSpPr>
          <p:cNvPr id="4" name="TextBox 3">
            <a:extLst>
              <a:ext uri="{FF2B5EF4-FFF2-40B4-BE49-F238E27FC236}">
                <a16:creationId xmlns:a16="http://schemas.microsoft.com/office/drawing/2014/main" id="{9591C43F-742C-414C-AB73-B2CAB37D1D33}"/>
              </a:ext>
            </a:extLst>
          </p:cNvPr>
          <p:cNvSpPr txBox="1"/>
          <p:nvPr/>
        </p:nvSpPr>
        <p:spPr>
          <a:xfrm>
            <a:off x="458788" y="1021214"/>
            <a:ext cx="8119156" cy="1815882"/>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As part of your onboarding as a Fabrikam consultant, your team has asked you to become familiar with the Azure Resource Manager features and to deploy your first ARM templates.</a:t>
            </a: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67690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14D7-B23B-4CAF-9A0E-F35723EF0A3F}"/>
              </a:ext>
            </a:extLst>
          </p:cNvPr>
          <p:cNvSpPr>
            <a:spLocks noGrp="1"/>
          </p:cNvSpPr>
          <p:nvPr>
            <p:ph type="title"/>
          </p:nvPr>
        </p:nvSpPr>
        <p:spPr/>
        <p:txBody>
          <a:bodyPr/>
          <a:lstStyle/>
          <a:p>
            <a:r>
              <a:rPr lang="en-US" dirty="0"/>
              <a:t>Lab Review</a:t>
            </a:r>
          </a:p>
        </p:txBody>
      </p:sp>
      <p:sp>
        <p:nvSpPr>
          <p:cNvPr id="3" name="Text Placeholder 2">
            <a:extLst>
              <a:ext uri="{FF2B5EF4-FFF2-40B4-BE49-F238E27FC236}">
                <a16:creationId xmlns:a16="http://schemas.microsoft.com/office/drawing/2014/main" id="{AB501556-A1EC-4A6C-B9CE-FA31234CE2C7}"/>
              </a:ext>
            </a:extLst>
          </p:cNvPr>
          <p:cNvSpPr>
            <a:spLocks noGrp="1"/>
          </p:cNvSpPr>
          <p:nvPr>
            <p:ph type="body" idx="1"/>
          </p:nvPr>
        </p:nvSpPr>
        <p:spPr/>
        <p:txBody>
          <a:bodyPr/>
          <a:lstStyle/>
          <a:p>
            <a:r>
              <a:rPr lang="en-US" dirty="0"/>
              <a:t>In this lab, you created your first ARM templates and resource groups. How could you use resource groups to organize your Azure resources in your subscription?</a:t>
            </a:r>
          </a:p>
        </p:txBody>
      </p:sp>
    </p:spTree>
    <p:extLst>
      <p:ext uri="{BB962C8B-B14F-4D97-AF65-F5344CB8AC3E}">
        <p14:creationId xmlns:p14="http://schemas.microsoft.com/office/powerpoint/2010/main" val="739809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FF61-0121-4AB6-BEF8-65B07F224D24}"/>
              </a:ext>
            </a:extLst>
          </p:cNvPr>
          <p:cNvSpPr>
            <a:spLocks noGrp="1"/>
          </p:cNvSpPr>
          <p:nvPr>
            <p:ph type="title"/>
          </p:nvPr>
        </p:nvSpPr>
        <p:spPr/>
        <p:txBody>
          <a:bodyPr/>
          <a:lstStyle/>
          <a:p>
            <a:r>
              <a:rPr lang="en-US" dirty="0"/>
              <a:t>Module Review and Takeaways</a:t>
            </a:r>
          </a:p>
        </p:txBody>
      </p:sp>
      <p:sp>
        <p:nvSpPr>
          <p:cNvPr id="3" name="Text Placeholder 2">
            <a:extLst>
              <a:ext uri="{FF2B5EF4-FFF2-40B4-BE49-F238E27FC236}">
                <a16:creationId xmlns:a16="http://schemas.microsoft.com/office/drawing/2014/main" id="{90417B6A-09BC-4C9E-9681-15B67C061101}"/>
              </a:ext>
            </a:extLst>
          </p:cNvPr>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18890337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9EC8-7BB2-4EEC-B404-0014D18C9B70}"/>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5E093664-0F4C-480D-A9BA-26FAFF24232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4765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5606-D747-4B45-BFD5-5562E1A6F515}"/>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8EC03FFC-3687-47D0-8A22-F41E4A5EADF6}"/>
              </a:ext>
            </a:extLst>
          </p:cNvPr>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6085465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E234-E299-4F9D-BDB1-B6089B42D32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82CA2CF-B4D4-46CB-BD58-C367F0EEC4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78986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2c5b49f-b20b-473e-bad3-d01f75bddb5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A62A-E2E8-4AEB-9049-8B9CB0D0E2F2}"/>
              </a:ext>
            </a:extLst>
          </p:cNvPr>
          <p:cNvSpPr>
            <a:spLocks noGrp="1"/>
          </p:cNvSpPr>
          <p:nvPr>
            <p:ph type="title"/>
          </p:nvPr>
        </p:nvSpPr>
        <p:spPr/>
        <p:txBody>
          <a:bodyPr/>
          <a:lstStyle/>
          <a:p>
            <a:r>
              <a:rPr lang="en-US" dirty="0"/>
              <a:t>Azure Resource Manager Templates</a:t>
            </a:r>
          </a:p>
        </p:txBody>
      </p:sp>
      <p:sp>
        <p:nvSpPr>
          <p:cNvPr id="4" name="Content Placeholder 2">
            <a:extLst>
              <a:ext uri="{FF2B5EF4-FFF2-40B4-BE49-F238E27FC236}">
                <a16:creationId xmlns:a16="http://schemas.microsoft.com/office/drawing/2014/main" id="{A0B2A520-76A5-4423-988C-4236C7424EE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Provide a scalable, repeatable method for deploying Azure resources</a:t>
            </a:r>
          </a:p>
          <a:p>
            <a:pPr marL="0" lvl="0" indent="0">
              <a:buNone/>
            </a:pPr>
            <a:endParaRPr lang="en-US" b="0" kern="0" dirty="0">
              <a:solidFill>
                <a:srgbClr val="000000"/>
              </a:solidFill>
            </a:endParaRPr>
          </a:p>
          <a:p>
            <a:pPr marL="0" lvl="0" indent="0">
              <a:buNone/>
            </a:pPr>
            <a:r>
              <a:rPr lang="en-US" b="0" kern="0" dirty="0">
                <a:solidFill>
                  <a:srgbClr val="000000"/>
                </a:solidFill>
              </a:rPr>
              <a:t>All resources in the ARM model are built using JSON templates</a:t>
            </a:r>
          </a:p>
          <a:p>
            <a:pPr marL="0" lvl="0" indent="0">
              <a:buNone/>
            </a:pPr>
            <a:endParaRPr lang="en-US" b="0" kern="0" dirty="0">
              <a:solidFill>
                <a:srgbClr val="000000"/>
              </a:solidFill>
            </a:endParaRPr>
          </a:p>
          <a:p>
            <a:pPr marL="0" lvl="0" indent="0" algn="ctr">
              <a:buNone/>
            </a:pPr>
            <a:r>
              <a:rPr lang="en-US" sz="2000" b="0" kern="0" dirty="0">
                <a:solidFill>
                  <a:srgbClr val="000000"/>
                </a:solidFill>
                <a:hlinkClick r:id="rId3"/>
              </a:rPr>
              <a:t>https://github.com/Azure/azure-quickstart-templates</a:t>
            </a:r>
            <a:endParaRPr lang="en-US" sz="2000" b="0" kern="0" dirty="0">
              <a:solidFill>
                <a:srgbClr val="000000"/>
              </a:solidFill>
            </a:endParaRPr>
          </a:p>
          <a:p>
            <a:pPr marL="0" lvl="0" indent="0" algn="ctr">
              <a:buNone/>
            </a:pPr>
            <a:endParaRPr lang="en-US" sz="2000" b="0" kern="0" dirty="0">
              <a:solidFill>
                <a:srgbClr val="000000"/>
              </a:solidFill>
            </a:endParaRP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37402639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3FAAA-7DC7-4EC5-992E-7D9529515B4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43BB1D8-2DF6-4C7B-8EE1-BFA6FA503C0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4991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13ea90c2-39da-439d-8a3c-8f35db6fdd7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9E73-D81E-40BF-9734-7C8C9CBB38E8}"/>
              </a:ext>
            </a:extLst>
          </p:cNvPr>
          <p:cNvSpPr>
            <a:spLocks noGrp="1"/>
          </p:cNvSpPr>
          <p:nvPr>
            <p:ph type="title"/>
          </p:nvPr>
        </p:nvSpPr>
        <p:spPr/>
        <p:txBody>
          <a:bodyPr/>
          <a:lstStyle/>
          <a:p>
            <a:r>
              <a:rPr lang="en-US" dirty="0"/>
              <a:t>Deploying Resources</a:t>
            </a:r>
          </a:p>
        </p:txBody>
      </p:sp>
      <p:sp>
        <p:nvSpPr>
          <p:cNvPr id="4" name="Content Placeholder 2">
            <a:extLst>
              <a:ext uri="{FF2B5EF4-FFF2-40B4-BE49-F238E27FC236}">
                <a16:creationId xmlns:a16="http://schemas.microsoft.com/office/drawing/2014/main" id="{5D20C724-5432-4708-BB98-DC6C6FE9DEB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latin typeface="Segoe UI Light" pitchFamily="34" charset="0"/>
              </a:rPr>
              <a:t>PowerShell</a:t>
            </a:r>
            <a:r>
              <a:rPr lang="en-GB" b="0" kern="0" dirty="0">
                <a:solidFill>
                  <a:srgbClr val="000000"/>
                </a:solidFill>
                <a:latin typeface="Segoe UI Light" pitchFamily="34" charset="0"/>
              </a:rPr>
              <a:t> </a:t>
            </a:r>
          </a:p>
          <a:p>
            <a:pPr lvl="0"/>
            <a:r>
              <a:rPr lang="en-GB" kern="0" dirty="0">
                <a:solidFill>
                  <a:srgbClr val="000000"/>
                </a:solidFill>
                <a:latin typeface="Segoe UI Light" pitchFamily="34" charset="0"/>
              </a:rPr>
              <a:t>Cross Platform Command-Line Interface</a:t>
            </a:r>
            <a:endParaRPr lang="en-GB" b="0" kern="0" dirty="0">
              <a:solidFill>
                <a:srgbClr val="000000"/>
              </a:solidFill>
              <a:latin typeface="Segoe UI Light" pitchFamily="34" charset="0"/>
            </a:endParaRPr>
          </a:p>
          <a:p>
            <a:pPr lvl="0"/>
            <a:r>
              <a:rPr lang="en-GB" kern="0" dirty="0">
                <a:solidFill>
                  <a:srgbClr val="000000"/>
                </a:solidFill>
                <a:latin typeface="Segoe UI Light" pitchFamily="34" charset="0"/>
              </a:rPr>
              <a:t>Client Libraries</a:t>
            </a:r>
            <a:endParaRPr lang="en-GB" b="0" kern="0" dirty="0">
              <a:solidFill>
                <a:srgbClr val="000000"/>
              </a:solidFill>
              <a:latin typeface="Segoe UI Light" pitchFamily="34" charset="0"/>
            </a:endParaRPr>
          </a:p>
          <a:p>
            <a:pPr lvl="0"/>
            <a:r>
              <a:rPr lang="en-GB" kern="0" dirty="0">
                <a:solidFill>
                  <a:srgbClr val="000000"/>
                </a:solidFill>
                <a:latin typeface="Segoe UI Light" pitchFamily="34" charset="0"/>
              </a:rPr>
              <a:t>Visual Studio</a:t>
            </a:r>
            <a:endParaRPr lang="en-GB" b="0" kern="0" dirty="0">
              <a:solidFill>
                <a:srgbClr val="000000"/>
              </a:solidFill>
              <a:latin typeface="Segoe UI Light" pitchFamily="34" charset="0"/>
            </a:endParaRPr>
          </a:p>
          <a:p>
            <a:pPr lvl="0"/>
            <a:r>
              <a:rPr lang="en-GB" kern="0" dirty="0">
                <a:solidFill>
                  <a:srgbClr val="000000"/>
                </a:solidFill>
                <a:latin typeface="Segoe UI Light" pitchFamily="34" charset="0"/>
              </a:rPr>
              <a:t>Portal template deployment</a:t>
            </a:r>
            <a:endParaRPr lang="en-GB" b="0" kern="0" dirty="0">
              <a:solidFill>
                <a:srgbClr val="000000"/>
              </a:solidFill>
              <a:latin typeface="Segoe UI Light" pitchFamily="34" charset="0"/>
            </a:endParaRPr>
          </a:p>
          <a:p>
            <a:pPr lvl="0"/>
            <a:endParaRPr lang="en-GB" b="0" kern="0" dirty="0">
              <a:solidFill>
                <a:srgbClr val="000000"/>
              </a:solidFill>
              <a:latin typeface="Segoe UI Light" pitchFamily="34" charset="0"/>
            </a:endParaRPr>
          </a:p>
          <a:p>
            <a:pPr lvl="0"/>
            <a:r>
              <a:rPr lang="en-GB" b="0" kern="0" dirty="0">
                <a:solidFill>
                  <a:srgbClr val="000000"/>
                </a:solidFill>
                <a:latin typeface="Segoe UI Light" pitchFamily="34" charset="0"/>
              </a:rPr>
              <a:t>All use the </a:t>
            </a:r>
            <a:r>
              <a:rPr lang="en-GB" kern="0" dirty="0">
                <a:solidFill>
                  <a:srgbClr val="000000"/>
                </a:solidFill>
                <a:latin typeface="Segoe UI Light" pitchFamily="34" charset="0"/>
              </a:rPr>
              <a:t>REST API</a:t>
            </a:r>
            <a:r>
              <a:rPr lang="en-GB" b="0" kern="0" dirty="0">
                <a:solidFill>
                  <a:srgbClr val="000000"/>
                </a:solidFill>
                <a:latin typeface="Segoe UI Light" pitchFamily="34" charset="0"/>
              </a:rPr>
              <a:t>: The REST API is available here: https://docs.microsoft.com/rest/api/resources</a:t>
            </a:r>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922226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14b13c9-9854-4004-b14f-20e5b7ed8f2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DD0D-2A13-4B14-9B99-DFA48CFE868D}"/>
              </a:ext>
            </a:extLst>
          </p:cNvPr>
          <p:cNvSpPr>
            <a:spLocks noGrp="1"/>
          </p:cNvSpPr>
          <p:nvPr>
            <p:ph type="title"/>
          </p:nvPr>
        </p:nvSpPr>
        <p:spPr/>
        <p:txBody>
          <a:bodyPr/>
          <a:lstStyle/>
          <a:p>
            <a:r>
              <a:rPr lang="en-US" dirty="0"/>
              <a:t>Resource Group Deployment</a:t>
            </a:r>
          </a:p>
        </p:txBody>
      </p:sp>
      <p:pic>
        <p:nvPicPr>
          <p:cNvPr id="4" name="Picture 3" descr="Relationship between subscription, resource group and resources">
            <a:extLst>
              <a:ext uri="{FF2B5EF4-FFF2-40B4-BE49-F238E27FC236}">
                <a16:creationId xmlns:a16="http://schemas.microsoft.com/office/drawing/2014/main" id="{D1B3E25D-25E5-4C47-B7BD-ECE6A985C935}"/>
              </a:ext>
            </a:extLst>
          </p:cNvPr>
          <p:cNvPicPr>
            <a:picLocks noChangeAspect="1"/>
          </p:cNvPicPr>
          <p:nvPr/>
        </p:nvPicPr>
        <p:blipFill>
          <a:blip r:embed="rId3"/>
          <a:stretch>
            <a:fillRect/>
          </a:stretch>
        </p:blipFill>
        <p:spPr>
          <a:xfrm>
            <a:off x="167481" y="1135062"/>
            <a:ext cx="8780952" cy="5228571"/>
          </a:xfrm>
          <a:prstGeom prst="rect">
            <a:avLst/>
          </a:prstGeom>
        </p:spPr>
      </p:pic>
    </p:spTree>
    <p:extLst>
      <p:ext uri="{BB962C8B-B14F-4D97-AF65-F5344CB8AC3E}">
        <p14:creationId xmlns:p14="http://schemas.microsoft.com/office/powerpoint/2010/main" val="777767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A9D3-C6AD-4D47-A9E8-828100DAF58A}"/>
              </a:ext>
            </a:extLst>
          </p:cNvPr>
          <p:cNvSpPr>
            <a:spLocks noGrp="1"/>
          </p:cNvSpPr>
          <p:nvPr>
            <p:ph type="title"/>
          </p:nvPr>
        </p:nvSpPr>
        <p:spPr/>
        <p:txBody>
          <a:bodyPr/>
          <a:lstStyle/>
          <a:p>
            <a:r>
              <a:rPr lang="en-US" dirty="0"/>
              <a:t>JSON</a:t>
            </a:r>
          </a:p>
        </p:txBody>
      </p:sp>
      <p:sp>
        <p:nvSpPr>
          <p:cNvPr id="4" name="Content Placeholder 2">
            <a:extLst>
              <a:ext uri="{FF2B5EF4-FFF2-40B4-BE49-F238E27FC236}">
                <a16:creationId xmlns:a16="http://schemas.microsoft.com/office/drawing/2014/main" id="{4F12D7DF-CB99-42F9-AF55-02394023CF3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What is JSON?</a:t>
            </a:r>
          </a:p>
          <a:p>
            <a:pPr marL="0" lvl="0" indent="0">
              <a:buNone/>
            </a:pPr>
            <a:endParaRPr lang="en-US" b="0" kern="0" dirty="0">
              <a:solidFill>
                <a:srgbClr val="000000"/>
              </a:solidFill>
            </a:endParaRPr>
          </a:p>
          <a:p>
            <a:pPr marL="0" lvl="0" indent="0">
              <a:buNone/>
            </a:pPr>
            <a:r>
              <a:rPr lang="en-US" b="0" kern="0" dirty="0">
                <a:solidFill>
                  <a:srgbClr val="000000"/>
                </a:solidFill>
              </a:rPr>
              <a:t>JavaScript Object Notification (JSON) is a method for passing data and objects in a formatted style</a:t>
            </a:r>
          </a:p>
          <a:p>
            <a:pPr marL="0" lvl="0" indent="0">
              <a:buNone/>
            </a:pPr>
            <a:endParaRPr lang="en-US" b="0" kern="0" dirty="0">
              <a:solidFill>
                <a:srgbClr val="000000"/>
              </a:solidFill>
            </a:endParaRPr>
          </a:p>
          <a:p>
            <a:pPr marL="0" lvl="0" indent="0">
              <a:buNone/>
            </a:pPr>
            <a:r>
              <a:rPr lang="en-US" b="0" kern="0" dirty="0">
                <a:solidFill>
                  <a:srgbClr val="000000"/>
                </a:solidFill>
              </a:rPr>
              <a:t>Similar to XML but “lightweight”</a:t>
            </a:r>
          </a:p>
        </p:txBody>
      </p:sp>
    </p:spTree>
    <p:extLst>
      <p:ext uri="{BB962C8B-B14F-4D97-AF65-F5344CB8AC3E}">
        <p14:creationId xmlns:p14="http://schemas.microsoft.com/office/powerpoint/2010/main" val="103373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bbb81aa7-250e-4c79-8143-54fa35ea359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6369A-5860-4684-ACB7-B8E69EC8E93C}"/>
              </a:ext>
            </a:extLst>
          </p:cNvPr>
          <p:cNvSpPr>
            <a:spLocks noGrp="1"/>
          </p:cNvSpPr>
          <p:nvPr>
            <p:ph type="title"/>
          </p:nvPr>
        </p:nvSpPr>
        <p:spPr/>
        <p:txBody>
          <a:bodyPr/>
          <a:lstStyle/>
          <a:p>
            <a:r>
              <a:rPr lang="en-US" dirty="0"/>
              <a:t>What Is a JSON Template?</a:t>
            </a:r>
          </a:p>
        </p:txBody>
      </p:sp>
      <p:sp>
        <p:nvSpPr>
          <p:cNvPr id="4" name="Content Placeholder 2">
            <a:extLst>
              <a:ext uri="{FF2B5EF4-FFF2-40B4-BE49-F238E27FC236}">
                <a16:creationId xmlns:a16="http://schemas.microsoft.com/office/drawing/2014/main" id="{F997E0A9-4F53-470D-BA4C-A4FE401CE29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"$schema": </a:t>
            </a:r>
            <a:r>
              <a:rPr lang="en-GB" sz="2000" b="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"http://schema.management.azure.com/schemas/2015-01-01/deploymentTemplate.json#",</a:t>
            </a:r>
          </a:p>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"contentVersion": </a:t>
            </a:r>
            <a:r>
              <a:rPr lang="en-GB" sz="2000" b="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"1.0.0.0",</a:t>
            </a:r>
          </a:p>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"parameters": {</a:t>
            </a:r>
          </a:p>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"variables": {</a:t>
            </a:r>
          </a:p>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"resources": [</a:t>
            </a:r>
          </a:p>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"outputs": {</a:t>
            </a:r>
          </a:p>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p>
          <a:p>
            <a:pPr marL="0" lvl="0" indent="0">
              <a:spcBef>
                <a:spcPts val="0"/>
              </a:spcBef>
              <a:spcAft>
                <a:spcPts val="0"/>
              </a:spcAft>
              <a:buNone/>
            </a:pPr>
            <a:r>
              <a:rPr lang="en-GB" sz="2000" kern="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p>
          <a:p>
            <a:pPr marL="0" lvl="0" indent="0">
              <a:spcBef>
                <a:spcPts val="0"/>
              </a:spcBef>
              <a:spcAft>
                <a:spcPts val="0"/>
              </a:spcAft>
              <a:buNone/>
            </a:pPr>
            <a:endParaRPr lang="en-US" sz="2000" b="0"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14757260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4524</Words>
  <Application>Microsoft Office PowerPoint</Application>
  <PresentationFormat>On-screen Show (4:3)</PresentationFormat>
  <Paragraphs>640</Paragraphs>
  <Slides>50</Slides>
  <Notes>50</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Consolas</vt:lpstr>
      <vt:lpstr>Calibri</vt:lpstr>
      <vt:lpstr>Segoe UI</vt:lpstr>
      <vt:lpstr>Segoe UI Light</vt:lpstr>
      <vt:lpstr>Wingdings</vt:lpstr>
      <vt:lpstr>Times New Roman</vt:lpstr>
      <vt:lpstr>Arial</vt:lpstr>
      <vt:lpstr>Symbol</vt:lpstr>
      <vt:lpstr>Courier New</vt:lpstr>
      <vt:lpstr>Verdana</vt:lpstr>
      <vt:lpstr>NG_MOC_Core_ModuleNew2</vt:lpstr>
      <vt:lpstr>Module 2</vt:lpstr>
      <vt:lpstr>Module Overview</vt:lpstr>
      <vt:lpstr>Lesson 1: ARM Templates</vt:lpstr>
      <vt:lpstr>Azure Resource Manager</vt:lpstr>
      <vt:lpstr>Azure Resource Manager Templates</vt:lpstr>
      <vt:lpstr>Deploying Resources</vt:lpstr>
      <vt:lpstr>Resource Group Deployment</vt:lpstr>
      <vt:lpstr>JSON</vt:lpstr>
      <vt:lpstr>What Is a JSON Template?</vt:lpstr>
      <vt:lpstr>Template Complexity</vt:lpstr>
      <vt:lpstr>Template Driven Resources</vt:lpstr>
      <vt:lpstr>Template Driven Resources</vt:lpstr>
      <vt:lpstr>Discussion</vt:lpstr>
      <vt:lpstr>Lesson 2: Role-Based Access Control (RBAC)</vt:lpstr>
      <vt:lpstr>Role-Based Access Control</vt:lpstr>
      <vt:lpstr>Roles</vt:lpstr>
      <vt:lpstr>Role Assignment</vt:lpstr>
      <vt:lpstr>Resource Scope</vt:lpstr>
      <vt:lpstr>Discussion</vt:lpstr>
      <vt:lpstr>Lesson 3: Resource Policies</vt:lpstr>
      <vt:lpstr>Azure Resource Policies</vt:lpstr>
      <vt:lpstr>Policy vs RBAC</vt:lpstr>
      <vt:lpstr>Built-In Policies</vt:lpstr>
      <vt:lpstr>Policy Definition</vt:lpstr>
      <vt:lpstr>Policy Assignment</vt:lpstr>
      <vt:lpstr>Policy Assignment</vt:lpstr>
      <vt:lpstr>Policy Assignment</vt:lpstr>
      <vt:lpstr>Policies for Naming Conventions</vt:lpstr>
      <vt:lpstr>Policies for Naming Conventions</vt:lpstr>
      <vt:lpstr>Discussion</vt:lpstr>
      <vt:lpstr>Lesson 4: Security</vt:lpstr>
      <vt:lpstr>Azure Key Vault</vt:lpstr>
      <vt:lpstr>Key Vault Use in Azure</vt:lpstr>
      <vt:lpstr>Key Vault Use in ARM Templates</vt:lpstr>
      <vt:lpstr>Discussion</vt:lpstr>
      <vt:lpstr>Lesson 5: Building Blocks</vt:lpstr>
      <vt:lpstr>Azure Building Blocks</vt:lpstr>
      <vt:lpstr>Supported Resources</vt:lpstr>
      <vt:lpstr>Deploying Resources Using Building Blocks</vt:lpstr>
      <vt:lpstr>Deploying Resources Using Building Blocks</vt:lpstr>
      <vt:lpstr>Deploying Resources Using Building Blocks</vt:lpstr>
      <vt:lpstr>Discussion</vt:lpstr>
      <vt:lpstr>Lab: Getting Started with Azure Resource Manager</vt:lpstr>
      <vt:lpstr>Lab Scenario</vt:lpstr>
      <vt:lpstr>Lab Review</vt:lpstr>
      <vt:lpstr>Module Review and Takeaways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2018-01-10T20:33:41Z</dcterms:created>
  <dcterms:modified xsi:type="dcterms:W3CDTF">2018-01-15T17:35:49Z</dcterms:modified>
</cp:coreProperties>
</file>