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52526" autoAdjust="0"/>
  </p:normalViewPr>
  <p:slideViewPr>
    <p:cSldViewPr snapToGrid="0">
      <p:cViewPr varScale="1">
        <p:scale>
          <a:sx n="114" d="100"/>
          <a:sy n="114" d="100"/>
        </p:scale>
        <p:origin x="2304" y="102"/>
      </p:cViewPr>
      <p:guideLst/>
    </p:cSldViewPr>
  </p:slideViewPr>
  <p:notesTextViewPr>
    <p:cViewPr>
      <p:scale>
        <a:sx n="1" d="1"/>
        <a:sy n="1" d="1"/>
      </p:scale>
      <p:origin x="0" y="0"/>
    </p:cViewPr>
  </p:notesTextViewPr>
  <p:sorterViewPr>
    <p:cViewPr>
      <p:scale>
        <a:sx n="100" d="100"/>
        <a:sy n="100" d="100"/>
      </p:scale>
      <p:origin x="0" y="-1974"/>
    </p:cViewPr>
  </p:sorter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A413E-8B00-412B-9204-B0987A661C93}"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5EAE2-E5C6-40C8-9F5C-7253C40554F6}" type="slidenum">
              <a:rPr lang="en-US" smtClean="0"/>
              <a:t>‹#›</a:t>
            </a:fld>
            <a:endParaRPr lang="en-US" dirty="0"/>
          </a:p>
        </p:txBody>
      </p:sp>
    </p:spTree>
    <p:extLst>
      <p:ext uri="{BB962C8B-B14F-4D97-AF65-F5344CB8AC3E}">
        <p14:creationId xmlns:p14="http://schemas.microsoft.com/office/powerpoint/2010/main" val="216428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virtual-machine-scale-sets/virtual-machine-scale-sets-autoscale-overview" TargetMode="External"/><Relationship Id="rId7" Type="http://schemas.openxmlformats.org/officeDocument/2006/relationships/hyperlink" Target="https://docs.microsoft.com/en-us/azure/virtual-machine-scale-sets/virtual-machine-scale-sets-upgrade-scale-se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azure/virtual-machine-scale-sets/virtual-machine-scale-sets-design-overview" TargetMode="External"/><Relationship Id="rId5" Type="http://schemas.openxmlformats.org/officeDocument/2006/relationships/hyperlink" Target="https://docs.microsoft.com/rest/api/compute/virtualmachines" TargetMode="External"/><Relationship Id="rId4" Type="http://schemas.openxmlformats.org/officeDocument/2006/relationships/hyperlink" Target="https://docs.microsoft.com/rest/api/virtualmachinescalesets/manage-a-v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overview"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esources.azure.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overview"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Design an availability set for one or more virtual machines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differences between fault and update domains.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Author a VM Scale Set ARM template.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Join a virtualized machine to a domain either in Azure or on a hybrid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20535A_03.pptx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a:t>
            </a:fld>
            <a:endParaRPr lang="en-US" b="0" dirty="0"/>
          </a:p>
        </p:txBody>
      </p:sp>
      <p:sp>
        <p:nvSpPr>
          <p:cNvPr id="5" name="Rectangle 4">
            <a:extLst>
              <a:ext uri="{FF2B5EF4-FFF2-40B4-BE49-F238E27FC236}">
                <a16:creationId xmlns:a16="http://schemas.microsoft.com/office/drawing/2014/main" id="{B7AA0DE6-B07D-403E-97D7-F4E4B6DAE9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662864F-B546-48E6-852C-8B10A70A48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79809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10</a:t>
            </a:fld>
            <a:endParaRPr lang="en-US" b="0" dirty="0"/>
          </a:p>
        </p:txBody>
      </p:sp>
      <p:sp>
        <p:nvSpPr>
          <p:cNvPr id="5" name="Rectangle 4">
            <a:extLst>
              <a:ext uri="{FF2B5EF4-FFF2-40B4-BE49-F238E27FC236}">
                <a16:creationId xmlns:a16="http://schemas.microsoft.com/office/drawing/2014/main" id="{252AA1E7-7AB7-4376-B798-A2227867D6B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7D76E52-E4E5-4E4E-A7CD-71D694C2B3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11359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VM Scale Sets: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Intro into scaling, and other benefits of VM Scale sets.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Reliable rapid deployment at very large scale.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Automatically scale without pre provisioning.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Simple networking adds load balancers and application gateways, NAT etc.</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provide hyper scale support for containers, web front ends micros services.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11</a:t>
            </a:fld>
            <a:endParaRPr lang="en-US" b="0" dirty="0"/>
          </a:p>
        </p:txBody>
      </p:sp>
      <p:sp>
        <p:nvSpPr>
          <p:cNvPr id="5" name="Rectangle 4">
            <a:extLst>
              <a:ext uri="{FF2B5EF4-FFF2-40B4-BE49-F238E27FC236}">
                <a16:creationId xmlns:a16="http://schemas.microsoft.com/office/drawing/2014/main" id="{9DE836BD-18AE-4A9F-AEDC-BBB1671470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1EFD7DC-7CFC-483F-AEB7-FD55513635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83624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deploy a Scale set by any standard deployment method:</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PowerShell</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CLI</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Portal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Networking is built in at creation.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Autoscale is available.</a:t>
            </a:r>
          </a:p>
        </p:txBody>
      </p:sp>
      <p:sp>
        <p:nvSpPr>
          <p:cNvPr id="4" name="Slide Number Placeholder 3"/>
          <p:cNvSpPr>
            <a:spLocks noGrp="1"/>
          </p:cNvSpPr>
          <p:nvPr>
            <p:ph type="sldNum" sz="quarter" idx="10"/>
          </p:nvPr>
        </p:nvSpPr>
        <p:spPr/>
        <p:txBody>
          <a:bodyPr/>
          <a:lstStyle/>
          <a:p>
            <a:fld id="{3E85EAE2-E5C6-40C8-9F5C-7253C40554F6}" type="slidenum">
              <a:rPr lang="en-US" b="0" smtClean="0"/>
              <a:t>12</a:t>
            </a:fld>
            <a:endParaRPr lang="en-US" b="0" dirty="0"/>
          </a:p>
        </p:txBody>
      </p:sp>
      <p:sp>
        <p:nvSpPr>
          <p:cNvPr id="5" name="Rectangle 4">
            <a:extLst>
              <a:ext uri="{FF2B5EF4-FFF2-40B4-BE49-F238E27FC236}">
                <a16:creationId xmlns:a16="http://schemas.microsoft.com/office/drawing/2014/main" id="{A8206539-672F-45B2-BEEA-689C735ADDD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2E2C7E4-6E05-4297-B60E-72C2F00D17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55866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Design differences VM and Scale Sets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Scale Sets: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Once you specify the scale set configuration, you can simply update the "capacity" property to deploy more VMs in parallel. This is much simpler than writing a script to orchestrate deploying many individual VMs in parallel.</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3"/>
              </a:rPr>
              <a:t>use Azure Autoscale to automatically scale a scale set</a:t>
            </a:r>
            <a:r>
              <a:rPr lang="en-GB" sz="1000" dirty="0">
                <a:latin typeface="Arial" panose="020B0604020202020204" pitchFamily="34" charset="0"/>
                <a:ea typeface="Times New Roman" panose="02020603050405020304" pitchFamily="18" charset="0"/>
                <a:cs typeface="Times New Roman" panose="02020603050405020304" pitchFamily="18" charset="0"/>
              </a:rPr>
              <a:t> but not individual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4"/>
              </a:rPr>
              <a:t>reimage scale set VMs</a:t>
            </a:r>
            <a:r>
              <a:rPr lang="en-GB" sz="1000" dirty="0">
                <a:latin typeface="Arial" panose="020B0604020202020204" pitchFamily="34" charset="0"/>
                <a:ea typeface="Times New Roman" panose="02020603050405020304" pitchFamily="18" charset="0"/>
                <a:cs typeface="Times New Roman" panose="02020603050405020304" pitchFamily="18" charset="0"/>
              </a:rPr>
              <a:t> but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5"/>
              </a:rPr>
              <a:t>not individual VMs</a:t>
            </a:r>
            <a:r>
              <a:rPr lang="en-GB" sz="1000" dirty="0">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6"/>
              </a:rPr>
              <a:t>overprovision</a:t>
            </a:r>
            <a:r>
              <a:rPr lang="en-GB" sz="1000" dirty="0">
                <a:latin typeface="Arial" panose="020B0604020202020204" pitchFamily="34" charset="0"/>
                <a:ea typeface="Times New Roman" panose="02020603050405020304" pitchFamily="18" charset="0"/>
                <a:cs typeface="Times New Roman" panose="02020603050405020304" pitchFamily="18" charset="0"/>
              </a:rPr>
              <a:t> scale set VMs for increased reliability and quicker deployment times. You cannot do this with individual VMs unless you write custom code to do this.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specify an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7"/>
              </a:rPr>
              <a:t>upgrade policy</a:t>
            </a:r>
            <a:r>
              <a:rPr lang="en-GB" sz="1000" dirty="0">
                <a:latin typeface="Arial" panose="020B0604020202020204" pitchFamily="34" charset="0"/>
                <a:ea typeface="Times New Roman" panose="02020603050405020304" pitchFamily="18" charset="0"/>
                <a:cs typeface="Times New Roman" panose="02020603050405020304" pitchFamily="18" charset="0"/>
              </a:rPr>
              <a:t> to make it easy to roll out upgrades across VMs in your scale set. With individual VMs, you must orchestrate updates yourself.</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VMs: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attach data disks to specific individual VMs, but attached data disks are configured for all VMs in a scale set.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attach non-empty data disks to individual VMs but not VMs in a scale set.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snapshot an individual VM but not a VM in a scale set.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capture an image from an individual VM but not from a VM in a scale set.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migrate an individual VM from native disks to managed disks, but you cannot do this for VMs in a scale set.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You can assign IPv6 public IP addresses to individual VM nics but cannot do so for VMs in a scale set. Note that you can assign IPv6 public IP addresses to load balancers in front of either individual VMs or scale set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13</a:t>
            </a:fld>
            <a:endParaRPr lang="en-US" b="0" dirty="0"/>
          </a:p>
        </p:txBody>
      </p:sp>
      <p:sp>
        <p:nvSpPr>
          <p:cNvPr id="5" name="Rectangle 4">
            <a:extLst>
              <a:ext uri="{FF2B5EF4-FFF2-40B4-BE49-F238E27FC236}">
                <a16:creationId xmlns:a16="http://schemas.microsoft.com/office/drawing/2014/main" id="{D6586947-014A-46C4-BDA3-E82A065503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63810EE-3324-44D6-BEAD-C81B70024B7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17471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Connection to Scale Set VMs.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Either use Loadbalancer RDp or a separate Vm jump box on the same subnet.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Deploying apps to Vmscale sets can be automated using VSTS for continuous delivery.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(github repository supported)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Managed disks – discuss storage account ,limitations and requirements then recommend managed disks in all or almost all situations.</a:t>
            </a:r>
          </a:p>
        </p:txBody>
      </p:sp>
      <p:sp>
        <p:nvSpPr>
          <p:cNvPr id="4" name="Slide Number Placeholder 3"/>
          <p:cNvSpPr>
            <a:spLocks noGrp="1"/>
          </p:cNvSpPr>
          <p:nvPr>
            <p:ph type="sldNum" sz="quarter" idx="10"/>
          </p:nvPr>
        </p:nvSpPr>
        <p:spPr/>
        <p:txBody>
          <a:bodyPr/>
          <a:lstStyle/>
          <a:p>
            <a:fld id="{3E85EAE2-E5C6-40C8-9F5C-7253C40554F6}" type="slidenum">
              <a:rPr lang="en-US" b="0" smtClean="0"/>
              <a:t>14</a:t>
            </a:fld>
            <a:endParaRPr lang="en-US" b="0" dirty="0"/>
          </a:p>
        </p:txBody>
      </p:sp>
      <p:sp>
        <p:nvSpPr>
          <p:cNvPr id="5" name="Rectangle 4">
            <a:extLst>
              <a:ext uri="{FF2B5EF4-FFF2-40B4-BE49-F238E27FC236}">
                <a16:creationId xmlns:a16="http://schemas.microsoft.com/office/drawing/2014/main" id="{5DD494B2-9468-41EC-8238-B092ADF0E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641BEA4-45D0-451F-A7B2-02D02D5E0FF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224731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Checklist for using large scale sets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995"/>
              </a:spcAft>
            </a:pPr>
            <a:r>
              <a:rPr lang="en-GB" sz="1000" dirty="0">
                <a:latin typeface="Arial" panose="020B0604020202020204" pitchFamily="34" charset="0"/>
                <a:ea typeface="Times New Roman" panose="02020603050405020304" pitchFamily="18" charset="0"/>
                <a:cs typeface="Times New Roman" panose="02020603050405020304" pitchFamily="18" charset="0"/>
              </a:rPr>
              <a:t>To decide whether your application can make effective use of large scale sets, consider the following requirements: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Large scale sets require Azure Managed Disks. Scale sets that are not created with Managed Disks require multiple storage accounts (one for every 20 VMs). Large scale sets are designed to work exclusively with Managed Disks to reduce your storage management overhead, and to avoid the risk of running into subscription limits for storage accounts. If you do not use Managed Disks, your scale set is limited to 100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created from Azure Marketplace images can scale up to 1,000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created from custom images (VM images you create and upload yourself) can currently scale up to 300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Layer-4 load balancing with scale sets composed of multiple placement groups requires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3"/>
              </a:rPr>
              <a:t>Azure Load Balancer Standard SKU</a:t>
            </a:r>
            <a:r>
              <a:rPr lang="en-GB" sz="1000" dirty="0">
                <a:latin typeface="Arial" panose="020B0604020202020204" pitchFamily="34" charset="0"/>
                <a:ea typeface="Times New Roman" panose="02020603050405020304" pitchFamily="18" charset="0"/>
                <a:cs typeface="Times New Roman" panose="02020603050405020304" pitchFamily="18" charset="0"/>
              </a:rPr>
              <a:t>. The Load Balancer Standard SKU provides additional benefits, such as the ability to load balance between multiple scale sets. Standard SKU also requires that the scale set has a Network Security Group associated with it, otherwise NAT pools will not work correctly. If you need to use the Azure Load Balancer Basic SKU, make sure the scale set is configured to use a single placement group, which is the default setting.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Layer-7 load balancing with the Azure Application Gateway is supported for all scale sets.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A scale set is defined with a single subnet - make sure your subnet has an address space large enough for all the VMs you need. By default a scale set overprovisions (creates extra VMs at deployment time or when scaling out, which you are not charged for) to improve deployment reliability and performance. Allow for an address space 20% greater than the number of VMs you plan to scale to.</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If you are planning to deploy many VMs, your Compute vCPU quota limits may need to be increased.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Fault domains and upgrade domains are only consistent within a placement group. This architecture does not change the overall availability of a scale set, as VMs are evenly distributed across distinct physical hardware, but it does means that if you need to guarantee two VMs are on different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hardware, make sure they are in different fault domains in the same placement group. Fault domain and placement group ID are shown in the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instance view</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of a scale set VM. You can view the instance view of a scale set VM in the </a:t>
            </a:r>
            <a:r>
              <a:rPr lang="en-US" sz="1000" u="sng" dirty="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4"/>
              </a:rPr>
              <a:t>Azure Resource Explorer</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p>
          <a:p>
            <a:pPr marR="0" lvl="0">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15</a:t>
            </a:fld>
            <a:endParaRPr lang="en-US" b="0" dirty="0"/>
          </a:p>
        </p:txBody>
      </p:sp>
      <p:sp>
        <p:nvSpPr>
          <p:cNvPr id="5" name="Rectangle 4">
            <a:extLst>
              <a:ext uri="{FF2B5EF4-FFF2-40B4-BE49-F238E27FC236}">
                <a16:creationId xmlns:a16="http://schemas.microsoft.com/office/drawing/2014/main" id="{947F25AC-36F9-423D-926B-B7E4435796C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510687-7F5C-40E8-A279-FD023BFB00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73565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Checklist for using large scale sets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To decide whether your application can make effective use of large scale sets, consider the following requirements: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Large scale sets require Azure Managed Disks.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created from Azure Marketplace images scale up to 1,000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created from custom images scale up to 300 VMs.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Layer-4 load balancing with scale sets composed of multiple placement groups requires </a:t>
            </a:r>
            <a:r>
              <a:rPr lang="en-US" sz="1000" u="sng" dirty="0">
                <a:latin typeface="Arial" panose="020B0604020202020204" pitchFamily="34" charset="0"/>
                <a:ea typeface="Times New Roman" panose="02020603050405020304" pitchFamily="18" charset="0"/>
                <a:cs typeface="Segoe UI" panose="020B0502040204020203" pitchFamily="34" charset="0"/>
                <a:hlinkClick r:id="rId3"/>
              </a:rPr>
              <a:t>Azure Load Balancer Standard SKU</a:t>
            </a:r>
            <a:r>
              <a:rPr lang="en-GB" sz="1000" dirty="0">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Layer-7 load balancing with the Azure Application Gateway is supported for all scale sets.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Scale sets are defined with a single subnet – ensure subnet is large enough.</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Ensure your compute limits are high enough (run out of cores).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lvl="0" indent="-171450">
              <a:lnSpc>
                <a:spcPct val="115000"/>
              </a:lnSpc>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FD and UD relate to a single placement group.</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16</a:t>
            </a:fld>
            <a:endParaRPr lang="en-US" b="0" dirty="0"/>
          </a:p>
        </p:txBody>
      </p:sp>
      <p:sp>
        <p:nvSpPr>
          <p:cNvPr id="5" name="Rectangle 4">
            <a:extLst>
              <a:ext uri="{FF2B5EF4-FFF2-40B4-BE49-F238E27FC236}">
                <a16:creationId xmlns:a16="http://schemas.microsoft.com/office/drawing/2014/main" id="{46DC8E46-0AB8-4D16-BC01-706350F1AD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ED0921B-BF80-4388-89FA-30AD3063FD8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607516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17</a:t>
            </a:fld>
            <a:endParaRPr lang="en-US" b="0" dirty="0"/>
          </a:p>
        </p:txBody>
      </p:sp>
      <p:sp>
        <p:nvSpPr>
          <p:cNvPr id="5" name="Rectangle 4">
            <a:extLst>
              <a:ext uri="{FF2B5EF4-FFF2-40B4-BE49-F238E27FC236}">
                <a16:creationId xmlns:a16="http://schemas.microsoft.com/office/drawing/2014/main" id="{8E5BE84B-99C3-46EF-A8A3-A92C8FB544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84032AC-E8B6-4527-BAF9-D100FF18BE9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508682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18</a:t>
            </a:fld>
            <a:endParaRPr lang="en-US" b="0" dirty="0"/>
          </a:p>
        </p:txBody>
      </p:sp>
      <p:sp>
        <p:nvSpPr>
          <p:cNvPr id="5" name="Rectangle 4">
            <a:extLst>
              <a:ext uri="{FF2B5EF4-FFF2-40B4-BE49-F238E27FC236}">
                <a16:creationId xmlns:a16="http://schemas.microsoft.com/office/drawing/2014/main" id="{A5048A0A-6B97-4731-98DF-2DCA592017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3421495-DC37-44E0-8FAB-C400580C1A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129089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Overview of all Azure AD hybrid options: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Hybrid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Azure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AAD B2C, AAD B2B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Whiteboard all options for authentication and authorization.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19</a:t>
            </a:fld>
            <a:endParaRPr lang="en-US" b="0" dirty="0"/>
          </a:p>
        </p:txBody>
      </p:sp>
      <p:sp>
        <p:nvSpPr>
          <p:cNvPr id="5" name="Rectangle 4">
            <a:extLst>
              <a:ext uri="{FF2B5EF4-FFF2-40B4-BE49-F238E27FC236}">
                <a16:creationId xmlns:a16="http://schemas.microsoft.com/office/drawing/2014/main" id="{1942A81E-EE09-4147-A0F2-921C863CEDC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6E7E424-0650-46B1-8FC7-B30985B9F17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47917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2</a:t>
            </a:fld>
            <a:endParaRPr lang="en-US" b="0" dirty="0"/>
          </a:p>
        </p:txBody>
      </p:sp>
      <p:sp>
        <p:nvSpPr>
          <p:cNvPr id="5" name="Rectangle 4">
            <a:extLst>
              <a:ext uri="{FF2B5EF4-FFF2-40B4-BE49-F238E27FC236}">
                <a16:creationId xmlns:a16="http://schemas.microsoft.com/office/drawing/2014/main" id="{EC1EB5C0-CF4B-46A4-A249-B8A6F0E791C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AAFBD26-441D-47C2-8A33-70FF7B97671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521469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Detailed option walkthrough.</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Install and configure Azure AD connect.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AD FS options.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differences with AD connect Passthrough.</a:t>
            </a:r>
          </a:p>
        </p:txBody>
      </p:sp>
      <p:sp>
        <p:nvSpPr>
          <p:cNvPr id="4" name="Slide Number Placeholder 3"/>
          <p:cNvSpPr>
            <a:spLocks noGrp="1"/>
          </p:cNvSpPr>
          <p:nvPr>
            <p:ph type="sldNum" sz="quarter" idx="10"/>
          </p:nvPr>
        </p:nvSpPr>
        <p:spPr/>
        <p:txBody>
          <a:bodyPr/>
          <a:lstStyle/>
          <a:p>
            <a:fld id="{3E85EAE2-E5C6-40C8-9F5C-7253C40554F6}" type="slidenum">
              <a:rPr lang="en-US" b="0" smtClean="0"/>
              <a:t>20</a:t>
            </a:fld>
            <a:endParaRPr lang="en-US" b="0" dirty="0"/>
          </a:p>
        </p:txBody>
      </p:sp>
      <p:sp>
        <p:nvSpPr>
          <p:cNvPr id="5" name="Rectangle 4">
            <a:extLst>
              <a:ext uri="{FF2B5EF4-FFF2-40B4-BE49-F238E27FC236}">
                <a16:creationId xmlns:a16="http://schemas.microsoft.com/office/drawing/2014/main" id="{7FC029FA-B617-4A47-9CA2-B9B5BF054BD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F0FD7E6-C6D7-444D-92DC-FC14DDE6F7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398840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Key benefits of using Azure AD Pass-through Authentication: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Great user experience.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Same passwords to sign into both on-premises and cloud-based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Easy to deploy and administer.</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No need for complex on-premises ADFS deployment.</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 lightweight agent to be installed on-premises.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No management overhead. Automatic bug fixes.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On-premises passwords never stored in the cloud in any form.</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agent only makes outbound connections from within your network. No perimeter required.</a:t>
            </a:r>
          </a:p>
        </p:txBody>
      </p:sp>
      <p:sp>
        <p:nvSpPr>
          <p:cNvPr id="4" name="Slide Number Placeholder 3"/>
          <p:cNvSpPr>
            <a:spLocks noGrp="1"/>
          </p:cNvSpPr>
          <p:nvPr>
            <p:ph type="sldNum" sz="quarter" idx="10"/>
          </p:nvPr>
        </p:nvSpPr>
        <p:spPr/>
        <p:txBody>
          <a:bodyPr/>
          <a:lstStyle/>
          <a:p>
            <a:fld id="{3E85EAE2-E5C6-40C8-9F5C-7253C40554F6}" type="slidenum">
              <a:rPr lang="en-US" b="0" smtClean="0"/>
              <a:t>21</a:t>
            </a:fld>
            <a:endParaRPr lang="en-US" b="0" dirty="0"/>
          </a:p>
        </p:txBody>
      </p:sp>
      <p:sp>
        <p:nvSpPr>
          <p:cNvPr id="5" name="Rectangle 4">
            <a:extLst>
              <a:ext uri="{FF2B5EF4-FFF2-40B4-BE49-F238E27FC236}">
                <a16:creationId xmlns:a16="http://schemas.microsoft.com/office/drawing/2014/main" id="{5BDE3157-DB4C-4F14-B775-B410BD8FB0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ADE23BD-4FCF-4862-9F28-3D0C82ACB1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172769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Key benefits of using Azure AD Pass-through Authentication: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Great user experience.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Same passwords to sign into both on-premises and cloud-based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Easy to deploy and administer.</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No need for complex on-premises ADFS deployment.</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 lightweight agent to be installed on-premises.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No management overhead. Automatic bug fixes.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On-premises passwords never stored in the cloud in any form.</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agent only makes outbound connections from within your network. No perimeter required.</a:t>
            </a:r>
          </a:p>
        </p:txBody>
      </p:sp>
      <p:sp>
        <p:nvSpPr>
          <p:cNvPr id="4" name="Slide Number Placeholder 3"/>
          <p:cNvSpPr>
            <a:spLocks noGrp="1"/>
          </p:cNvSpPr>
          <p:nvPr>
            <p:ph type="sldNum" sz="quarter" idx="10"/>
          </p:nvPr>
        </p:nvSpPr>
        <p:spPr/>
        <p:txBody>
          <a:bodyPr/>
          <a:lstStyle/>
          <a:p>
            <a:fld id="{3E85EAE2-E5C6-40C8-9F5C-7253C40554F6}" type="slidenum">
              <a:rPr lang="en-US" b="0" smtClean="0"/>
              <a:t>22</a:t>
            </a:fld>
            <a:endParaRPr lang="en-US" b="0" dirty="0"/>
          </a:p>
        </p:txBody>
      </p:sp>
      <p:sp>
        <p:nvSpPr>
          <p:cNvPr id="5" name="Rectangle 4">
            <a:extLst>
              <a:ext uri="{FF2B5EF4-FFF2-40B4-BE49-F238E27FC236}">
                <a16:creationId xmlns:a16="http://schemas.microsoft.com/office/drawing/2014/main" id="{EFA8F8D2-0980-4B30-907F-26DD8B3CDC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A9A8824-D80D-4CFD-B110-88E1819EC2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645631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Benefits: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Simple</a:t>
            </a:r>
            <a:r>
              <a:rPr lang="en-GB" sz="1000" dirty="0">
                <a:latin typeface="Arial" panose="020B0604020202020204" pitchFamily="34" charset="0"/>
                <a:ea typeface="Times New Roman" panose="02020603050405020304" pitchFamily="18" charset="0"/>
                <a:cs typeface="Times New Roman" panose="02020603050405020304" pitchFamily="18" charset="0"/>
              </a:rPr>
              <a:t> – You can satisfy the identity needs of virtual machines deployed to Azure Infrastructure services with a few simple clicks. You do not need to deploy and manage identity infrastructure in </a:t>
            </a:r>
            <a:br>
              <a:rPr lang="en-GB" sz="1000" dirty="0">
                <a:latin typeface="Arial" panose="020B0604020202020204" pitchFamily="34" charset="0"/>
                <a:ea typeface="Times New Roman" panose="02020603050405020304" pitchFamily="18" charset="0"/>
                <a:cs typeface="Times New Roman" panose="02020603050405020304" pitchFamily="18" charset="0"/>
              </a:rPr>
            </a:br>
            <a:r>
              <a:rPr lang="en-GB" sz="1000" dirty="0">
                <a:latin typeface="Arial" panose="020B0604020202020204" pitchFamily="34" charset="0"/>
                <a:ea typeface="Times New Roman" panose="02020603050405020304" pitchFamily="18" charset="0"/>
                <a:cs typeface="Times New Roman" panose="02020603050405020304" pitchFamily="18" charset="0"/>
              </a:rPr>
              <a:t>Azure or setup connectivity back to your on-premises identity infrastructure.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Integrated</a:t>
            </a:r>
            <a:r>
              <a:rPr lang="en-GB" sz="1000" dirty="0">
                <a:latin typeface="Arial" panose="020B0604020202020204" pitchFamily="34" charset="0"/>
                <a:ea typeface="Times New Roman" panose="02020603050405020304" pitchFamily="18" charset="0"/>
                <a:cs typeface="Times New Roman" panose="02020603050405020304" pitchFamily="18" charset="0"/>
              </a:rPr>
              <a:t> – Azure AD Domain Services is deeply integrated with your Azure AD tenant. You can now use Azure AD as an integrated cloud-based enterprise directory that caters to the needs of both your modern applications and traditional directory-aware applications.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Compatible</a:t>
            </a:r>
            <a:r>
              <a:rPr lang="en-GB" sz="1000" dirty="0">
                <a:latin typeface="Arial" panose="020B0604020202020204" pitchFamily="34" charset="0"/>
                <a:ea typeface="Times New Roman" panose="02020603050405020304" pitchFamily="18" charset="0"/>
                <a:cs typeface="Times New Roman" panose="02020603050405020304" pitchFamily="18" charset="0"/>
              </a:rPr>
              <a:t> – Azure AD Domain Services is built on the proven enterprise grade infrastructure of Windows Server Active Directory. Therefore, your applications can rely on a greater degree of compatibility with Windows Server Active Directory features. Not all features available in Windows Server AD are currently available in Azure AD Domain Services. However, available features are compatible with the corresponding Windows Server AD features you rely on in your on-premises infrastructure. The LDAP, Kerberos, NTLM, Group Policy, and domain join capabilities constitute a mature offering that has been tested and refined over various Windows Server releases.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Cost-effective</a:t>
            </a:r>
            <a:r>
              <a:rPr lang="en-GB" sz="1000" dirty="0">
                <a:latin typeface="Arial" panose="020B0604020202020204" pitchFamily="34" charset="0"/>
                <a:ea typeface="Times New Roman" panose="02020603050405020304" pitchFamily="18" charset="0"/>
                <a:cs typeface="Times New Roman" panose="02020603050405020304" pitchFamily="18" charset="0"/>
              </a:rPr>
              <a:t> – With Azure AD Domain Services, you can avoid the infrastructure and management burden that is associated with managing identity infrastructure to support traditional directory-aware applications. You can move these applications to Azure Infrastructure Services and benefit from greater savings on operational expenses.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23</a:t>
            </a:fld>
            <a:endParaRPr lang="en-US" b="0" dirty="0"/>
          </a:p>
        </p:txBody>
      </p:sp>
      <p:sp>
        <p:nvSpPr>
          <p:cNvPr id="5" name="Rectangle 4">
            <a:extLst>
              <a:ext uri="{FF2B5EF4-FFF2-40B4-BE49-F238E27FC236}">
                <a16:creationId xmlns:a16="http://schemas.microsoft.com/office/drawing/2014/main" id="{36CD6AE5-3142-4C36-9A7C-A101FDB1D3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5F9F8F9-1C45-4D70-82AA-1A306C96F0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34066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24</a:t>
            </a:fld>
            <a:endParaRPr lang="en-US" b="0" dirty="0"/>
          </a:p>
        </p:txBody>
      </p:sp>
      <p:sp>
        <p:nvSpPr>
          <p:cNvPr id="5" name="Rectangle 4">
            <a:extLst>
              <a:ext uri="{FF2B5EF4-FFF2-40B4-BE49-F238E27FC236}">
                <a16:creationId xmlns:a16="http://schemas.microsoft.com/office/drawing/2014/main" id="{343C09F0-3032-4D96-B624-C3D94CA0B8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C74CC81-D1EC-4DC5-9D6E-7581E0FC765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389546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a Virtual Machine using PowerShell DSC</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a Virtual Machine Scale Set using PowerShell DSC</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Cleanup Subscription</a:t>
            </a:r>
          </a:p>
        </p:txBody>
      </p:sp>
      <p:sp>
        <p:nvSpPr>
          <p:cNvPr id="4" name="Slide Number Placeholder 3"/>
          <p:cNvSpPr>
            <a:spLocks noGrp="1"/>
          </p:cNvSpPr>
          <p:nvPr>
            <p:ph type="sldNum" sz="quarter" idx="10"/>
          </p:nvPr>
        </p:nvSpPr>
        <p:spPr/>
        <p:txBody>
          <a:bodyPr/>
          <a:lstStyle/>
          <a:p>
            <a:fld id="{3E85EAE2-E5C6-40C8-9F5C-7253C40554F6}" type="slidenum">
              <a:rPr lang="en-US" b="0" smtClean="0"/>
              <a:t>25</a:t>
            </a:fld>
            <a:endParaRPr lang="en-US" b="0" dirty="0"/>
          </a:p>
        </p:txBody>
      </p:sp>
      <p:sp>
        <p:nvSpPr>
          <p:cNvPr id="5" name="Rectangle 4">
            <a:extLst>
              <a:ext uri="{FF2B5EF4-FFF2-40B4-BE49-F238E27FC236}">
                <a16:creationId xmlns:a16="http://schemas.microsoft.com/office/drawing/2014/main" id="{FC433379-448D-401C-A409-20D0C59C2C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6F5B61-7770-454A-85E8-2B2FC6E81E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409507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E85EAE2-E5C6-40C8-9F5C-7253C40554F6}" type="slidenum">
              <a:rPr lang="en-US" b="0" smtClean="0"/>
              <a:t>26</a:t>
            </a:fld>
            <a:endParaRPr lang="en-US" b="0" dirty="0"/>
          </a:p>
        </p:txBody>
      </p:sp>
      <p:sp>
        <p:nvSpPr>
          <p:cNvPr id="5" name="Rectangle 4">
            <a:extLst>
              <a:ext uri="{FF2B5EF4-FFF2-40B4-BE49-F238E27FC236}">
                <a16:creationId xmlns:a16="http://schemas.microsoft.com/office/drawing/2014/main" id="{24335E8E-06B4-42A4-A1B0-46F59D3F481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E7832AC-7516-4308-949F-503FE7C37F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474527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are deploying a farm of web servers Virtual Machines using ARM, when would you use VMSS as opposed to traditional VMs?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can include: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all VMs are identical, VMSS is ideal.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there are differences between VMs, it would be easier to implement them as regular VMs.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27</a:t>
            </a:fld>
            <a:endParaRPr lang="en-US" b="0" dirty="0"/>
          </a:p>
        </p:txBody>
      </p:sp>
      <p:sp>
        <p:nvSpPr>
          <p:cNvPr id="5" name="Rectangle 4">
            <a:extLst>
              <a:ext uri="{FF2B5EF4-FFF2-40B4-BE49-F238E27FC236}">
                <a16:creationId xmlns:a16="http://schemas.microsoft.com/office/drawing/2014/main" id="{D30393B3-EC73-413E-9AE3-BADC65FD24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E4B4D6D-869C-4B7D-9953-555C20C399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3978184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1941513"/>
            <a:ext cx="6153912" cy="6948487"/>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deploy VMs with high availability. You need to ensure that datacenter level failures are protected. How should you deploy your VMs?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Availability Zones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VNet Peering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ASR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Availability Set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Availability Zones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t>
            </a:r>
            <a:r>
              <a:rPr lang="en-US" sz="1000" dirty="0" err="1">
                <a:latin typeface="Arial" panose="020B0604020202020204" pitchFamily="34" charset="0"/>
                <a:ea typeface="Calibri" panose="020F0502020204030204" pitchFamily="34" charset="0"/>
                <a:cs typeface="Times New Roman" panose="02020603050405020304" pitchFamily="18" charset="0"/>
              </a:rPr>
              <a:t>VNet</a:t>
            </a:r>
            <a:r>
              <a:rPr lang="en-US" sz="1000" dirty="0">
                <a:latin typeface="Arial" panose="020B0604020202020204" pitchFamily="34" charset="0"/>
                <a:ea typeface="Calibri" panose="020F0502020204030204" pitchFamily="34" charset="0"/>
                <a:cs typeface="Times New Roman" panose="02020603050405020304" pitchFamily="18" charset="0"/>
              </a:rPr>
              <a:t> Peering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ASR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Availability Set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VM Scale Set features is required to build a “large” VM Scale Set instance.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Custom Image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Managed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Static IP Addresses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Windows Operating System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Storage Accounts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Custom Image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Managed Disks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Static IP Addresses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Windows Operating System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Storage Accounts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28</a:t>
            </a:fld>
            <a:endParaRPr lang="en-US" b="0" dirty="0"/>
          </a:p>
        </p:txBody>
      </p:sp>
      <p:sp>
        <p:nvSpPr>
          <p:cNvPr id="5" name="Rectangle 4">
            <a:extLst>
              <a:ext uri="{FF2B5EF4-FFF2-40B4-BE49-F238E27FC236}">
                <a16:creationId xmlns:a16="http://schemas.microsoft.com/office/drawing/2014/main" id="{C8D1360D-D1C1-431F-A89D-279CAA33EBE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C0835EE-A27C-40F2-8B28-FC53363203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
        <p:nvSpPr>
          <p:cNvPr id="7" name="TextBox 6">
            <a:extLst>
              <a:ext uri="{FF2B5EF4-FFF2-40B4-BE49-F238E27FC236}">
                <a16:creationId xmlns:a16="http://schemas.microsoft.com/office/drawing/2014/main" id="{80C2D252-92A4-4B48-B437-D4E64025D420}"/>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289038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ensure that you can apply full Group Policy functionality to multiple OUs in your Azure IaaS Virtual Machines with the least amount of configuration and maintenance effort. All of your Virtual Machines are hosted in your Azure subscription. Which Active Directory Solution should you deploy?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AD only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Active Directory Domain Services with DC on-premises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Active Directory Domain Services deployed to an Azure IaaS VM</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Azure AD Connect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Azure AD Domain Services, Managed Domain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AD only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Active Directory Domain Services with DC on-premises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cs typeface="Times New Roman" panose="02020603050405020304" pitchFamily="18" charset="0"/>
              </a:rPr>
              <a:t> Option 3: Active Directory Domain Services deployed to an Azure IaaS VM</a:t>
            </a:r>
          </a:p>
          <a:p>
            <a:pPr lvl="0">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4: Azure AD Connect</a:t>
            </a:r>
          </a:p>
          <a:p>
            <a:pPr lvl="0">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5: Azure AD Domain Services, Managed Domain</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3E85EAE2-E5C6-40C8-9F5C-7253C40554F6}" type="slidenum">
              <a:rPr lang="en-US" b="0" smtClean="0"/>
              <a:t>29</a:t>
            </a:fld>
            <a:endParaRPr lang="en-US" b="0" dirty="0"/>
          </a:p>
        </p:txBody>
      </p:sp>
      <p:sp>
        <p:nvSpPr>
          <p:cNvPr id="5" name="Rectangle 4">
            <a:extLst>
              <a:ext uri="{FF2B5EF4-FFF2-40B4-BE49-F238E27FC236}">
                <a16:creationId xmlns:a16="http://schemas.microsoft.com/office/drawing/2014/main" id="{95B36759-5D4C-43D6-8BD0-4EC0FF7D11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55B0B35-155B-448D-A0AD-D1EDD796EC6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80001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3</a:t>
            </a:fld>
            <a:endParaRPr lang="en-US" b="0" dirty="0"/>
          </a:p>
        </p:txBody>
      </p:sp>
      <p:sp>
        <p:nvSpPr>
          <p:cNvPr id="5" name="Rectangle 4">
            <a:extLst>
              <a:ext uri="{FF2B5EF4-FFF2-40B4-BE49-F238E27FC236}">
                <a16:creationId xmlns:a16="http://schemas.microsoft.com/office/drawing/2014/main" id="{6044D677-9706-4E49-A668-869943DD91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A0AE5E5-335A-4B71-88B5-B4A7930B86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415979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availability.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Reflect on What an Azure region is.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Many datacenters sometimes a fair distance apart.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Also discuss the reason for requirements to achieve the SLA.</a:t>
            </a:r>
          </a:p>
        </p:txBody>
      </p:sp>
      <p:sp>
        <p:nvSpPr>
          <p:cNvPr id="4" name="Slide Number Placeholder 3"/>
          <p:cNvSpPr>
            <a:spLocks noGrp="1"/>
          </p:cNvSpPr>
          <p:nvPr>
            <p:ph type="sldNum" sz="quarter" idx="10"/>
          </p:nvPr>
        </p:nvSpPr>
        <p:spPr/>
        <p:txBody>
          <a:bodyPr/>
          <a:lstStyle/>
          <a:p>
            <a:fld id="{3E85EAE2-E5C6-40C8-9F5C-7253C40554F6}" type="slidenum">
              <a:rPr lang="en-US" b="0" smtClean="0"/>
              <a:t>4</a:t>
            </a:fld>
            <a:endParaRPr lang="en-US" b="0" dirty="0"/>
          </a:p>
        </p:txBody>
      </p:sp>
      <p:sp>
        <p:nvSpPr>
          <p:cNvPr id="5" name="Rectangle 4">
            <a:extLst>
              <a:ext uri="{FF2B5EF4-FFF2-40B4-BE49-F238E27FC236}">
                <a16:creationId xmlns:a16="http://schemas.microsoft.com/office/drawing/2014/main" id="{79A213AD-3258-47EE-9628-19B8CF8DE8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F4248AB-AE21-454F-AEC1-C0A4118789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84699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E85EAE2-E5C6-40C8-9F5C-7253C40554F6}" type="slidenum">
              <a:rPr lang="en-US" b="0" smtClean="0"/>
              <a:t>5</a:t>
            </a:fld>
            <a:endParaRPr lang="en-US" b="0" dirty="0"/>
          </a:p>
        </p:txBody>
      </p:sp>
      <p:sp>
        <p:nvSpPr>
          <p:cNvPr id="5" name="Rectangle 4">
            <a:extLst>
              <a:ext uri="{FF2B5EF4-FFF2-40B4-BE49-F238E27FC236}">
                <a16:creationId xmlns:a16="http://schemas.microsoft.com/office/drawing/2014/main" id="{C1CFF297-334E-48F9-A11B-FBAFF9B467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97A789F-43C8-4330-9C80-0D7680D06C7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428785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what it is.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it works for azure fabric updates.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about VM updates?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faults are dealt with – look at maximum update and fault domains within regions – they differ.</a:t>
            </a:r>
          </a:p>
        </p:txBody>
      </p:sp>
      <p:sp>
        <p:nvSpPr>
          <p:cNvPr id="4" name="Slide Number Placeholder 3"/>
          <p:cNvSpPr>
            <a:spLocks noGrp="1"/>
          </p:cNvSpPr>
          <p:nvPr>
            <p:ph type="sldNum" sz="quarter" idx="10"/>
          </p:nvPr>
        </p:nvSpPr>
        <p:spPr/>
        <p:txBody>
          <a:bodyPr/>
          <a:lstStyle/>
          <a:p>
            <a:fld id="{3E85EAE2-E5C6-40C8-9F5C-7253C40554F6}" type="slidenum">
              <a:rPr lang="en-US" b="0" smtClean="0"/>
              <a:t>6</a:t>
            </a:fld>
            <a:endParaRPr lang="en-US" b="0" dirty="0"/>
          </a:p>
        </p:txBody>
      </p:sp>
      <p:sp>
        <p:nvSpPr>
          <p:cNvPr id="5" name="Rectangle 4">
            <a:extLst>
              <a:ext uri="{FF2B5EF4-FFF2-40B4-BE49-F238E27FC236}">
                <a16:creationId xmlns:a16="http://schemas.microsoft.com/office/drawing/2014/main" id="{2C4B9826-CE2C-4C37-B67F-830557CDCF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334BB4-EE5F-40E7-8E48-3CA17E305D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39197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multiple tier apps, including those with multiple services IaaS, PaaS etc.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Worth whiteboarding the architecture and implications of each approach.</a:t>
            </a:r>
          </a:p>
        </p:txBody>
      </p:sp>
      <p:sp>
        <p:nvSpPr>
          <p:cNvPr id="4" name="Slide Number Placeholder 3"/>
          <p:cNvSpPr>
            <a:spLocks noGrp="1"/>
          </p:cNvSpPr>
          <p:nvPr>
            <p:ph type="sldNum" sz="quarter" idx="10"/>
          </p:nvPr>
        </p:nvSpPr>
        <p:spPr/>
        <p:txBody>
          <a:bodyPr/>
          <a:lstStyle/>
          <a:p>
            <a:fld id="{3E85EAE2-E5C6-40C8-9F5C-7253C40554F6}" type="slidenum">
              <a:rPr lang="en-US" b="0" smtClean="0"/>
              <a:t>7</a:t>
            </a:fld>
            <a:endParaRPr lang="en-US" b="0" dirty="0"/>
          </a:p>
        </p:txBody>
      </p:sp>
      <p:sp>
        <p:nvSpPr>
          <p:cNvPr id="5" name="Rectangle 4">
            <a:extLst>
              <a:ext uri="{FF2B5EF4-FFF2-40B4-BE49-F238E27FC236}">
                <a16:creationId xmlns:a16="http://schemas.microsoft.com/office/drawing/2014/main" id="{E2B2018A-2519-4FFE-BFE5-93708DC417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8FE46FC-4909-4129-88F6-2C4DB298211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38166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Azure AV Zones.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 the limits to its locations, resources and machine sizes.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Start a discussion around how this new feature will impact the design of multi tier applications.</a:t>
            </a:r>
          </a:p>
        </p:txBody>
      </p:sp>
      <p:sp>
        <p:nvSpPr>
          <p:cNvPr id="4" name="Slide Number Placeholder 3"/>
          <p:cNvSpPr>
            <a:spLocks noGrp="1"/>
          </p:cNvSpPr>
          <p:nvPr>
            <p:ph type="sldNum" sz="quarter" idx="10"/>
          </p:nvPr>
        </p:nvSpPr>
        <p:spPr/>
        <p:txBody>
          <a:bodyPr/>
          <a:lstStyle/>
          <a:p>
            <a:fld id="{3E85EAE2-E5C6-40C8-9F5C-7253C40554F6}" type="slidenum">
              <a:rPr lang="en-US" b="0" smtClean="0"/>
              <a:t>8</a:t>
            </a:fld>
            <a:endParaRPr lang="en-US" b="0" dirty="0"/>
          </a:p>
        </p:txBody>
      </p:sp>
      <p:sp>
        <p:nvSpPr>
          <p:cNvPr id="5" name="Rectangle 4">
            <a:extLst>
              <a:ext uri="{FF2B5EF4-FFF2-40B4-BE49-F238E27FC236}">
                <a16:creationId xmlns:a16="http://schemas.microsoft.com/office/drawing/2014/main" id="{C6ACF2DD-023E-4653-A460-845A06FEA0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1F691E-B640-4B48-9F98-0A463928573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294929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E85EAE2-E5C6-40C8-9F5C-7253C40554F6}" type="slidenum">
              <a:rPr lang="en-US" b="0" smtClean="0"/>
              <a:t>9</a:t>
            </a:fld>
            <a:endParaRPr lang="en-US" b="0" dirty="0"/>
          </a:p>
        </p:txBody>
      </p:sp>
      <p:sp>
        <p:nvSpPr>
          <p:cNvPr id="5" name="Rectangle 4">
            <a:extLst>
              <a:ext uri="{FF2B5EF4-FFF2-40B4-BE49-F238E27FC236}">
                <a16:creationId xmlns:a16="http://schemas.microsoft.com/office/drawing/2014/main" id="{6EA53931-F6BA-4ED1-904F-8647EA143F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55DA06-50E8-4C5A-80F0-7FDFFFA42DA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3: Building Azure IaaS-Based Server Applications</a:t>
            </a:r>
          </a:p>
        </p:txBody>
      </p:sp>
    </p:spTree>
    <p:extLst>
      <p:ext uri="{BB962C8B-B14F-4D97-AF65-F5344CB8AC3E}">
        <p14:creationId xmlns:p14="http://schemas.microsoft.com/office/powerpoint/2010/main" val="126204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892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90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946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DA23-077B-48FD-99B4-92087F1EC07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D4CB6FC-C863-4293-AA59-82E0774A58AF}"/>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444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1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81458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12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998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13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76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1793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0909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4363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EE01-C25F-4567-BDD0-2224E175C847}"/>
              </a:ext>
            </a:extLst>
          </p:cNvPr>
          <p:cNvSpPr>
            <a:spLocks noGrp="1"/>
          </p:cNvSpPr>
          <p:nvPr>
            <p:ph type="ctrTitle" sz="quarter"/>
          </p:nvPr>
        </p:nvSpPr>
        <p:spPr>
          <a:xfrm>
            <a:off x="3200400" y="1828800"/>
            <a:ext cx="5732417" cy="1016000"/>
          </a:xfrm>
        </p:spPr>
        <p:txBody>
          <a:bodyPr/>
          <a:lstStyle/>
          <a:p>
            <a:r>
              <a:rPr lang="en-US" dirty="0"/>
              <a:t>Module 3</a:t>
            </a:r>
          </a:p>
        </p:txBody>
      </p:sp>
      <p:sp>
        <p:nvSpPr>
          <p:cNvPr id="3" name="Subtitle 2">
            <a:extLst>
              <a:ext uri="{FF2B5EF4-FFF2-40B4-BE49-F238E27FC236}">
                <a16:creationId xmlns:a16="http://schemas.microsoft.com/office/drawing/2014/main" id="{1D452CB0-FB5C-410C-89C7-B03CC924F05C}"/>
              </a:ext>
            </a:extLst>
          </p:cNvPr>
          <p:cNvSpPr>
            <a:spLocks noGrp="1"/>
          </p:cNvSpPr>
          <p:nvPr>
            <p:ph type="subTitle" sz="quarter" idx="1"/>
          </p:nvPr>
        </p:nvSpPr>
        <p:spPr/>
        <p:txBody>
          <a:bodyPr/>
          <a:lstStyle/>
          <a:p>
            <a:r>
              <a:rPr lang="en-US" dirty="0"/>
              <a:t>Building Azure IaaS-Based Server Applications
</a:t>
            </a:r>
          </a:p>
        </p:txBody>
      </p:sp>
    </p:spTree>
    <p:extLst>
      <p:ext uri="{BB962C8B-B14F-4D97-AF65-F5344CB8AC3E}">
        <p14:creationId xmlns:p14="http://schemas.microsoft.com/office/powerpoint/2010/main" val="171644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7EB0-D46D-4DEA-B967-9F495AC0167A}"/>
              </a:ext>
            </a:extLst>
          </p:cNvPr>
          <p:cNvSpPr>
            <a:spLocks noGrp="1"/>
          </p:cNvSpPr>
          <p:nvPr>
            <p:ph type="title"/>
          </p:nvPr>
        </p:nvSpPr>
        <p:spPr/>
        <p:txBody>
          <a:bodyPr/>
          <a:lstStyle/>
          <a:p>
            <a:r>
              <a:rPr lang="en-US" dirty="0"/>
              <a:t>Lesson 2: Templated Infrastructure</a:t>
            </a:r>
          </a:p>
        </p:txBody>
      </p:sp>
      <p:sp>
        <p:nvSpPr>
          <p:cNvPr id="3" name="Text Placeholder 2">
            <a:extLst>
              <a:ext uri="{FF2B5EF4-FFF2-40B4-BE49-F238E27FC236}">
                <a16:creationId xmlns:a16="http://schemas.microsoft.com/office/drawing/2014/main" id="{BD9B272A-2952-44B6-B556-85DE3EE43BFE}"/>
              </a:ext>
            </a:extLst>
          </p:cNvPr>
          <p:cNvSpPr>
            <a:spLocks noGrp="1"/>
          </p:cNvSpPr>
          <p:nvPr>
            <p:ph type="body" idx="1"/>
          </p:nvPr>
        </p:nvSpPr>
        <p:spPr/>
        <p:txBody>
          <a:bodyPr/>
          <a:lstStyle/>
          <a:p>
            <a:r>
              <a:rPr lang="en-US" dirty="0"/>
              <a:t>Templated Infrastructure
Virtual Machine Scale Sets
Virtual Machines vs. Virtual Machine Scale Sets
Virtual Machine Scale Set Considerations</a:t>
            </a:r>
          </a:p>
        </p:txBody>
      </p:sp>
    </p:spTree>
    <p:extLst>
      <p:ext uri="{BB962C8B-B14F-4D97-AF65-F5344CB8AC3E}">
        <p14:creationId xmlns:p14="http://schemas.microsoft.com/office/powerpoint/2010/main" val="425857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9871-EC0D-435B-89CD-A5678C7DBEA2}"/>
              </a:ext>
            </a:extLst>
          </p:cNvPr>
          <p:cNvSpPr>
            <a:spLocks noGrp="1"/>
          </p:cNvSpPr>
          <p:nvPr>
            <p:ph type="title"/>
          </p:nvPr>
        </p:nvSpPr>
        <p:spPr/>
        <p:txBody>
          <a:bodyPr/>
          <a:lstStyle/>
          <a:p>
            <a:r>
              <a:rPr lang="en-US" dirty="0"/>
              <a:t>Templated Infrastructure</a:t>
            </a:r>
          </a:p>
        </p:txBody>
      </p:sp>
      <p:sp>
        <p:nvSpPr>
          <p:cNvPr id="4" name="Content Placeholder 2">
            <a:extLst>
              <a:ext uri="{FF2B5EF4-FFF2-40B4-BE49-F238E27FC236}">
                <a16:creationId xmlns:a16="http://schemas.microsoft.com/office/drawing/2014/main" id="{6A8C077D-DAE1-40F4-A892-1F5FAA789CBA}"/>
              </a:ext>
            </a:extLst>
          </p:cNvPr>
          <p:cNvSpPr txBox="1">
            <a:spLocks/>
          </p:cNvSpPr>
          <p:nvPr/>
        </p:nvSpPr>
        <p:spPr>
          <a:xfrm>
            <a:off x="458788" y="1021215"/>
            <a:ext cx="452311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b="0" kern="0" dirty="0">
                <a:solidFill>
                  <a:srgbClr val="000000"/>
                </a:solidFill>
              </a:rPr>
              <a:t>While ARM templates are an excellent resource, for large scale deployments, other solutions are available:</a:t>
            </a:r>
          </a:p>
          <a:p>
            <a:pPr marL="0" lvl="0" indent="0" algn="ctr">
              <a:buNone/>
            </a:pPr>
            <a:endParaRPr lang="en-US" sz="2400" b="0" kern="0" dirty="0">
              <a:solidFill>
                <a:srgbClr val="000000"/>
              </a:solidFill>
            </a:endParaRPr>
          </a:p>
          <a:p>
            <a:pPr marL="0" lvl="0" indent="0" algn="ctr">
              <a:buNone/>
            </a:pPr>
            <a:r>
              <a:rPr lang="en-US" sz="2400" b="0" kern="0" dirty="0">
                <a:solidFill>
                  <a:srgbClr val="000000"/>
                </a:solidFill>
              </a:rPr>
              <a:t>VM Scale Sets allow true auto scaling to deploy big compute and big data solutions</a:t>
            </a:r>
          </a:p>
          <a:p>
            <a:pPr marL="0" lvl="0" indent="0">
              <a:buNone/>
            </a:pPr>
            <a:endParaRPr lang="en-US" sz="3200" b="0" kern="0" dirty="0">
              <a:solidFill>
                <a:srgbClr val="000000"/>
              </a:solidFill>
            </a:endParaRPr>
          </a:p>
        </p:txBody>
      </p:sp>
      <p:pic>
        <p:nvPicPr>
          <p:cNvPr id="5" name="Picture 4" descr="VM Scale Set portal blade">
            <a:extLst>
              <a:ext uri="{FF2B5EF4-FFF2-40B4-BE49-F238E27FC236}">
                <a16:creationId xmlns:a16="http://schemas.microsoft.com/office/drawing/2014/main" id="{6C8277C3-F057-4E81-AEE7-1D607DEA74CB}"/>
              </a:ext>
            </a:extLst>
          </p:cNvPr>
          <p:cNvPicPr>
            <a:picLocks noChangeAspect="1"/>
          </p:cNvPicPr>
          <p:nvPr/>
        </p:nvPicPr>
        <p:blipFill>
          <a:blip r:embed="rId3"/>
          <a:stretch>
            <a:fillRect/>
          </a:stretch>
        </p:blipFill>
        <p:spPr>
          <a:xfrm>
            <a:off x="5664392" y="1021215"/>
            <a:ext cx="2807027" cy="5630863"/>
          </a:xfrm>
          <a:prstGeom prst="rect">
            <a:avLst/>
          </a:prstGeom>
        </p:spPr>
      </p:pic>
    </p:spTree>
    <p:extLst>
      <p:ext uri="{BB962C8B-B14F-4D97-AF65-F5344CB8AC3E}">
        <p14:creationId xmlns:p14="http://schemas.microsoft.com/office/powerpoint/2010/main" val="260489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1D3B-89E0-4A53-B224-A1E9C73753B4}"/>
              </a:ext>
            </a:extLst>
          </p:cNvPr>
          <p:cNvSpPr>
            <a:spLocks noGrp="1"/>
          </p:cNvSpPr>
          <p:nvPr>
            <p:ph type="title"/>
          </p:nvPr>
        </p:nvSpPr>
        <p:spPr/>
        <p:txBody>
          <a:bodyPr/>
          <a:lstStyle/>
          <a:p>
            <a:r>
              <a:rPr lang="en-US" dirty="0"/>
              <a:t>Virtual Machine Scale Sets</a:t>
            </a:r>
          </a:p>
        </p:txBody>
      </p:sp>
      <p:sp>
        <p:nvSpPr>
          <p:cNvPr id="4" name="Content Placeholder 2">
            <a:extLst>
              <a:ext uri="{FF2B5EF4-FFF2-40B4-BE49-F238E27FC236}">
                <a16:creationId xmlns:a16="http://schemas.microsoft.com/office/drawing/2014/main" id="{D5EB98AF-7133-4E77-A15E-812AF89C6AD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Aft>
                <a:spcPts val="600"/>
              </a:spcAft>
              <a:buNone/>
            </a:pPr>
            <a:r>
              <a:rPr lang="en-GB" b="0" kern="0" dirty="0">
                <a:gradFill>
                  <a:gsLst>
                    <a:gs pos="2917">
                      <a:srgbClr val="000000"/>
                    </a:gs>
                    <a:gs pos="30000">
                      <a:srgbClr val="000000"/>
                    </a:gs>
                  </a:gsLst>
                  <a:lin ang="5400000" scaled="0"/>
                </a:gradFill>
              </a:rPr>
              <a:t>Scale sets have a number of features:</a:t>
            </a:r>
          </a:p>
          <a:p>
            <a:pPr marL="342900" lvl="0" indent="-342900">
              <a:lnSpc>
                <a:spcPct val="90000"/>
              </a:lnSpc>
              <a:spcAft>
                <a:spcPts val="600"/>
              </a:spcAft>
            </a:pPr>
            <a:r>
              <a:rPr lang="en-GB" b="0" kern="0" dirty="0">
                <a:gradFill>
                  <a:gsLst>
                    <a:gs pos="2917">
                      <a:srgbClr val="000000"/>
                    </a:gs>
                    <a:gs pos="30000">
                      <a:srgbClr val="000000"/>
                    </a:gs>
                  </a:gsLst>
                  <a:lin ang="5400000" scaled="0"/>
                </a:gradFill>
              </a:rPr>
              <a:t>Deployable with JSON templates just like VMs</a:t>
            </a:r>
          </a:p>
          <a:p>
            <a:pPr marL="342900" lvl="0" indent="-342900">
              <a:lnSpc>
                <a:spcPct val="90000"/>
              </a:lnSpc>
              <a:spcAft>
                <a:spcPts val="600"/>
              </a:spcAft>
            </a:pPr>
            <a:r>
              <a:rPr lang="en-GB" b="0" kern="0" dirty="0">
                <a:gradFill>
                  <a:gsLst>
                    <a:gs pos="2917">
                      <a:srgbClr val="000000"/>
                    </a:gs>
                    <a:gs pos="30000">
                      <a:srgbClr val="000000"/>
                    </a:gs>
                  </a:gsLst>
                  <a:lin ang="5400000" scaled="0"/>
                </a:gradFill>
              </a:rPr>
              <a:t>Can use Azure Autoscale </a:t>
            </a:r>
          </a:p>
          <a:p>
            <a:pPr marL="342900" lvl="0" indent="-342900">
              <a:lnSpc>
                <a:spcPct val="90000"/>
              </a:lnSpc>
              <a:spcAft>
                <a:spcPts val="600"/>
              </a:spcAft>
            </a:pPr>
            <a:r>
              <a:rPr lang="en-GB" b="0" kern="0" dirty="0">
                <a:gradFill>
                  <a:gsLst>
                    <a:gs pos="2917">
                      <a:srgbClr val="000000"/>
                    </a:gs>
                    <a:gs pos="30000">
                      <a:srgbClr val="000000"/>
                    </a:gs>
                  </a:gsLst>
                  <a:lin ang="5400000" scaled="0"/>
                </a:gradFill>
              </a:rPr>
              <a:t>No requirement to pre-provision</a:t>
            </a:r>
          </a:p>
          <a:p>
            <a:pPr marL="342900" lvl="0" indent="-342900">
              <a:lnSpc>
                <a:spcPct val="90000"/>
              </a:lnSpc>
              <a:spcAft>
                <a:spcPts val="600"/>
              </a:spcAft>
            </a:pPr>
            <a:r>
              <a:rPr lang="en-GB" b="0" kern="0" dirty="0">
                <a:gradFill>
                  <a:gsLst>
                    <a:gs pos="2917">
                      <a:srgbClr val="000000"/>
                    </a:gs>
                    <a:gs pos="30000">
                      <a:srgbClr val="000000"/>
                    </a:gs>
                  </a:gsLst>
                  <a:lin ang="5400000" scaled="0"/>
                </a:gradFill>
              </a:rPr>
              <a:t>Load balancer creation</a:t>
            </a:r>
          </a:p>
          <a:p>
            <a:pPr marL="342900" lvl="0" indent="-342900">
              <a:lnSpc>
                <a:spcPct val="90000"/>
              </a:lnSpc>
              <a:spcAft>
                <a:spcPts val="600"/>
              </a:spcAft>
            </a:pPr>
            <a:r>
              <a:rPr lang="en-GB" b="0" kern="0" dirty="0">
                <a:gradFill>
                  <a:gsLst>
                    <a:gs pos="2917">
                      <a:srgbClr val="000000"/>
                    </a:gs>
                    <a:gs pos="30000">
                      <a:srgbClr val="000000"/>
                    </a:gs>
                  </a:gsLst>
                  <a:lin ang="5400000" scaled="0"/>
                </a:gradFill>
              </a:rPr>
              <a:t>NAT included</a:t>
            </a:r>
          </a:p>
          <a:p>
            <a:pPr lvl="0"/>
            <a:endParaRPr lang="en-US" b="0" kern="0" dirty="0">
              <a:solidFill>
                <a:srgbClr val="000000"/>
              </a:solidFill>
            </a:endParaRPr>
          </a:p>
        </p:txBody>
      </p:sp>
    </p:spTree>
    <p:extLst>
      <p:ext uri="{BB962C8B-B14F-4D97-AF65-F5344CB8AC3E}">
        <p14:creationId xmlns:p14="http://schemas.microsoft.com/office/powerpoint/2010/main" val="332000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BE42-1FF4-4E07-84CD-EFCDFA0860DF}"/>
              </a:ext>
            </a:extLst>
          </p:cNvPr>
          <p:cNvSpPr>
            <a:spLocks noGrp="1"/>
          </p:cNvSpPr>
          <p:nvPr>
            <p:ph type="title"/>
          </p:nvPr>
        </p:nvSpPr>
        <p:spPr/>
        <p:txBody>
          <a:bodyPr/>
          <a:lstStyle/>
          <a:p>
            <a:r>
              <a:rPr lang="en-US" dirty="0"/>
              <a:t>Virtual Machines vs. Virtual Machine Scale Sets</a:t>
            </a:r>
          </a:p>
        </p:txBody>
      </p:sp>
      <p:sp>
        <p:nvSpPr>
          <p:cNvPr id="4" name="Text Placeholder 3">
            <a:extLst>
              <a:ext uri="{FF2B5EF4-FFF2-40B4-BE49-F238E27FC236}">
                <a16:creationId xmlns:a16="http://schemas.microsoft.com/office/drawing/2014/main" id="{8C9B032C-0FCF-4E15-BD73-90A713C3B245}"/>
              </a:ext>
            </a:extLst>
          </p:cNvPr>
          <p:cNvSpPr txBox="1">
            <a:spLocks/>
          </p:cNvSpPr>
          <p:nvPr/>
        </p:nvSpPr>
        <p:spPr>
          <a:xfrm>
            <a:off x="232920" y="1371600"/>
            <a:ext cx="4114449" cy="36963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b="0" kern="0" dirty="0">
                <a:solidFill>
                  <a:srgbClr val="313131"/>
                </a:solidFill>
                <a:latin typeface="Verdana" pitchFamily="34" charset="0"/>
                <a:ea typeface="+mn-ea"/>
                <a:cs typeface="Arial" charset="0"/>
              </a:rPr>
              <a:t>Scale Sets:</a:t>
            </a:r>
          </a:p>
          <a:p>
            <a:pPr>
              <a:spcBef>
                <a:spcPct val="0"/>
              </a:spcBef>
              <a:buSzTx/>
            </a:pPr>
            <a:r>
              <a:rPr lang="en-GB" sz="1800" b="0" kern="0" dirty="0">
                <a:solidFill>
                  <a:srgbClr val="313131"/>
                </a:solidFill>
                <a:latin typeface="Verdana" pitchFamily="34" charset="0"/>
                <a:ea typeface="+mn-ea"/>
                <a:cs typeface="Arial" charset="0"/>
              </a:rPr>
              <a:t>Easy to grow and shrink on demand</a:t>
            </a:r>
          </a:p>
          <a:p>
            <a:pPr>
              <a:spcBef>
                <a:spcPct val="0"/>
              </a:spcBef>
              <a:buSzTx/>
            </a:pPr>
            <a:r>
              <a:rPr lang="en-GB" sz="1800" b="0" kern="0" dirty="0">
                <a:solidFill>
                  <a:srgbClr val="313131"/>
                </a:solidFill>
                <a:latin typeface="Verdana" pitchFamily="34" charset="0"/>
                <a:ea typeface="+mn-ea"/>
                <a:cs typeface="Arial" charset="0"/>
              </a:rPr>
              <a:t>Easy to reimage</a:t>
            </a:r>
          </a:p>
          <a:p>
            <a:pPr>
              <a:spcBef>
                <a:spcPct val="0"/>
              </a:spcBef>
              <a:buSzTx/>
            </a:pPr>
            <a:r>
              <a:rPr lang="en-GB" sz="1800" b="0" kern="0" dirty="0">
                <a:solidFill>
                  <a:srgbClr val="313131"/>
                </a:solidFill>
                <a:latin typeface="Verdana" pitchFamily="34" charset="0"/>
                <a:ea typeface="+mn-ea"/>
                <a:cs typeface="Arial" charset="0"/>
              </a:rPr>
              <a:t>Easy to overprovision</a:t>
            </a:r>
          </a:p>
          <a:p>
            <a:pPr>
              <a:spcBef>
                <a:spcPct val="0"/>
              </a:spcBef>
              <a:buSzTx/>
            </a:pPr>
            <a:r>
              <a:rPr lang="en-GB" sz="1800" b="0" kern="0" dirty="0">
                <a:solidFill>
                  <a:srgbClr val="313131"/>
                </a:solidFill>
                <a:latin typeface="Verdana" pitchFamily="34" charset="0"/>
                <a:ea typeface="+mn-ea"/>
                <a:cs typeface="Arial" charset="0"/>
              </a:rPr>
              <a:t>Upgrade policies</a:t>
            </a:r>
          </a:p>
          <a:p>
            <a:pPr marL="0" lvl="0" indent="0">
              <a:spcBef>
                <a:spcPct val="0"/>
              </a:spcBef>
              <a:buClrTx/>
              <a:buSzTx/>
              <a:buNone/>
            </a:pPr>
            <a:endParaRPr lang="en-GB" sz="1800" b="0" kern="0" dirty="0">
              <a:solidFill>
                <a:srgbClr val="000000"/>
              </a:solidFill>
              <a:latin typeface="Verdana" pitchFamily="34" charset="0"/>
              <a:ea typeface="+mn-ea"/>
              <a:cs typeface="Arial" charset="0"/>
            </a:endParaRPr>
          </a:p>
        </p:txBody>
      </p:sp>
      <p:sp>
        <p:nvSpPr>
          <p:cNvPr id="5" name="Text Placeholder 4">
            <a:extLst>
              <a:ext uri="{FF2B5EF4-FFF2-40B4-BE49-F238E27FC236}">
                <a16:creationId xmlns:a16="http://schemas.microsoft.com/office/drawing/2014/main" id="{9B26144D-43FA-489D-B210-B8FF3DE70D3B}"/>
              </a:ext>
            </a:extLst>
          </p:cNvPr>
          <p:cNvSpPr txBox="1">
            <a:spLocks/>
          </p:cNvSpPr>
          <p:nvPr/>
        </p:nvSpPr>
        <p:spPr>
          <a:xfrm>
            <a:off x="4587082" y="1371600"/>
            <a:ext cx="4533522" cy="52808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b="0" kern="0" dirty="0">
                <a:solidFill>
                  <a:srgbClr val="313131"/>
                </a:solidFill>
                <a:latin typeface="Verdana" pitchFamily="34" charset="0"/>
                <a:ea typeface="+mn-ea"/>
                <a:cs typeface="Arial" charset="0"/>
              </a:rPr>
              <a:t>VMs:</a:t>
            </a:r>
          </a:p>
          <a:p>
            <a:pPr>
              <a:spcBef>
                <a:spcPct val="0"/>
              </a:spcBef>
              <a:buSzTx/>
            </a:pPr>
            <a:r>
              <a:rPr lang="en-GB" sz="1800" b="0" kern="0" dirty="0">
                <a:solidFill>
                  <a:srgbClr val="313131"/>
                </a:solidFill>
                <a:latin typeface="Verdana" pitchFamily="34" charset="0"/>
                <a:ea typeface="+mn-ea"/>
                <a:cs typeface="Arial" charset="0"/>
              </a:rPr>
              <a:t>Attach disks to VMs</a:t>
            </a:r>
          </a:p>
          <a:p>
            <a:pPr>
              <a:spcBef>
                <a:spcPct val="0"/>
              </a:spcBef>
              <a:buSzTx/>
            </a:pPr>
            <a:r>
              <a:rPr lang="en-GB" sz="1800" b="0" kern="0" dirty="0">
                <a:solidFill>
                  <a:srgbClr val="313131"/>
                </a:solidFill>
                <a:latin typeface="Verdana" pitchFamily="34" charset="0"/>
                <a:ea typeface="+mn-ea"/>
                <a:cs typeface="Arial" charset="0"/>
              </a:rPr>
              <a:t>Attach non-empty disks</a:t>
            </a:r>
          </a:p>
          <a:p>
            <a:pPr>
              <a:spcBef>
                <a:spcPct val="0"/>
              </a:spcBef>
              <a:buSzTx/>
            </a:pPr>
            <a:r>
              <a:rPr lang="en-GB" sz="1800" b="0" kern="0" dirty="0">
                <a:solidFill>
                  <a:srgbClr val="313131"/>
                </a:solidFill>
                <a:latin typeface="Verdana" pitchFamily="34" charset="0"/>
                <a:ea typeface="+mn-ea"/>
                <a:cs typeface="Arial" charset="0"/>
              </a:rPr>
              <a:t>Snapshot a VM</a:t>
            </a:r>
          </a:p>
          <a:p>
            <a:pPr>
              <a:spcBef>
                <a:spcPct val="0"/>
              </a:spcBef>
              <a:buSzTx/>
            </a:pPr>
            <a:r>
              <a:rPr lang="en-GB" sz="1800" b="0" kern="0" dirty="0">
                <a:solidFill>
                  <a:srgbClr val="313131"/>
                </a:solidFill>
                <a:latin typeface="Verdana" pitchFamily="34" charset="0"/>
                <a:ea typeface="+mn-ea"/>
                <a:cs typeface="Arial" charset="0"/>
              </a:rPr>
              <a:t>Capture a VM Image</a:t>
            </a:r>
          </a:p>
          <a:p>
            <a:pPr>
              <a:spcBef>
                <a:spcPct val="0"/>
              </a:spcBef>
              <a:buSzTx/>
            </a:pPr>
            <a:r>
              <a:rPr lang="en-GB" sz="1800" b="0" kern="0" dirty="0">
                <a:solidFill>
                  <a:srgbClr val="313131"/>
                </a:solidFill>
                <a:latin typeface="Verdana" pitchFamily="34" charset="0"/>
                <a:ea typeface="+mn-ea"/>
                <a:cs typeface="Arial" charset="0"/>
              </a:rPr>
              <a:t>Migrate from native to managed disks</a:t>
            </a:r>
          </a:p>
          <a:p>
            <a:pPr>
              <a:spcBef>
                <a:spcPct val="0"/>
              </a:spcBef>
              <a:buSzTx/>
            </a:pPr>
            <a:r>
              <a:rPr lang="en-GB" sz="1800" b="0" kern="0" dirty="0">
                <a:solidFill>
                  <a:srgbClr val="313131"/>
                </a:solidFill>
                <a:latin typeface="Verdana" pitchFamily="34" charset="0"/>
                <a:ea typeface="+mn-ea"/>
                <a:cs typeface="Arial" charset="0"/>
              </a:rPr>
              <a:t>Assign IPv6 public IP addresses to individual VM NICs</a:t>
            </a:r>
          </a:p>
          <a:p>
            <a:pPr marL="457200" lvl="0" indent="-457200">
              <a:spcBef>
                <a:spcPct val="0"/>
              </a:spcBef>
              <a:buClrTx/>
              <a:buSzTx/>
              <a:buNone/>
            </a:pPr>
            <a:endParaRPr lang="en-GB" sz="1800" b="0" kern="0" dirty="0">
              <a:solidFill>
                <a:srgbClr val="313131"/>
              </a:solidFill>
              <a:latin typeface="Verdana" pitchFamily="34" charset="0"/>
              <a:ea typeface="+mn-ea"/>
              <a:cs typeface="Arial" charset="0"/>
            </a:endParaRPr>
          </a:p>
          <a:p>
            <a:pPr marL="0" lvl="0" indent="0">
              <a:spcBef>
                <a:spcPct val="0"/>
              </a:spcBef>
              <a:buClrTx/>
              <a:buSzTx/>
              <a:buNone/>
            </a:pPr>
            <a:endParaRPr lang="en-GB" sz="18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147286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797db46-9040-41a8-ae0c-a1a84b94ea7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764E-B555-465D-8876-E7B1C3DBC074}"/>
              </a:ext>
            </a:extLst>
          </p:cNvPr>
          <p:cNvSpPr>
            <a:spLocks noGrp="1"/>
          </p:cNvSpPr>
          <p:nvPr>
            <p:ph type="title"/>
          </p:nvPr>
        </p:nvSpPr>
        <p:spPr/>
        <p:txBody>
          <a:bodyPr/>
          <a:lstStyle/>
          <a:p>
            <a:r>
              <a:rPr lang="en-US" dirty="0"/>
              <a:t>Virtual Machine Scale Sets</a:t>
            </a:r>
          </a:p>
        </p:txBody>
      </p:sp>
      <p:sp>
        <p:nvSpPr>
          <p:cNvPr id="4" name="Content Placeholder 2">
            <a:extLst>
              <a:ext uri="{FF2B5EF4-FFF2-40B4-BE49-F238E27FC236}">
                <a16:creationId xmlns:a16="http://schemas.microsoft.com/office/drawing/2014/main" id="{5243ADBA-AE43-4E90-91BA-202149B5142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Aft>
                <a:spcPts val="600"/>
              </a:spcAft>
            </a:pPr>
            <a:r>
              <a:rPr lang="en-GB" b="0" kern="0" dirty="0">
                <a:gradFill>
                  <a:gsLst>
                    <a:gs pos="2917">
                      <a:srgbClr val="000000"/>
                    </a:gs>
                    <a:gs pos="30000">
                      <a:srgbClr val="000000"/>
                    </a:gs>
                  </a:gsLst>
                  <a:lin ang="5400000" scaled="0"/>
                </a:gradFill>
              </a:rPr>
              <a:t>Connect to an Instance of a VM using RDP through the load balancer</a:t>
            </a:r>
          </a:p>
          <a:p>
            <a:pPr lvl="0">
              <a:lnSpc>
                <a:spcPct val="90000"/>
              </a:lnSpc>
              <a:spcAft>
                <a:spcPts val="600"/>
              </a:spcAft>
            </a:pPr>
            <a:endParaRPr lang="en-GB" b="0" kern="0" dirty="0">
              <a:gradFill>
                <a:gsLst>
                  <a:gs pos="2917">
                    <a:srgbClr val="000000"/>
                  </a:gs>
                  <a:gs pos="30000">
                    <a:srgbClr val="000000"/>
                  </a:gs>
                </a:gsLst>
                <a:lin ang="5400000" scaled="0"/>
              </a:gradFill>
            </a:endParaRPr>
          </a:p>
          <a:p>
            <a:pPr lvl="0">
              <a:lnSpc>
                <a:spcPct val="90000"/>
              </a:lnSpc>
              <a:spcAft>
                <a:spcPts val="600"/>
              </a:spcAft>
            </a:pPr>
            <a:r>
              <a:rPr lang="en-GB" b="0" kern="0" dirty="0">
                <a:gradFill>
                  <a:gsLst>
                    <a:gs pos="2917">
                      <a:srgbClr val="000000"/>
                    </a:gs>
                    <a:gs pos="30000">
                      <a:srgbClr val="000000"/>
                    </a:gs>
                  </a:gsLst>
                  <a:lin ang="5400000" scaled="0"/>
                </a:gradFill>
              </a:rPr>
              <a:t>Use Continuous delivery to maintain an application in a VMSS with Visual Studio Team Services</a:t>
            </a:r>
          </a:p>
          <a:p>
            <a:pPr lvl="0">
              <a:lnSpc>
                <a:spcPct val="90000"/>
              </a:lnSpc>
              <a:spcAft>
                <a:spcPts val="600"/>
              </a:spcAft>
            </a:pPr>
            <a:endParaRPr lang="en-GB" b="0" kern="0" dirty="0">
              <a:gradFill>
                <a:gsLst>
                  <a:gs pos="2917">
                    <a:srgbClr val="000000"/>
                  </a:gs>
                  <a:gs pos="30000">
                    <a:srgbClr val="000000"/>
                  </a:gs>
                </a:gsLst>
                <a:lin ang="5400000" scaled="0"/>
              </a:gradFill>
            </a:endParaRPr>
          </a:p>
          <a:p>
            <a:pPr lvl="0">
              <a:lnSpc>
                <a:spcPct val="90000"/>
              </a:lnSpc>
              <a:spcAft>
                <a:spcPts val="600"/>
              </a:spcAft>
            </a:pPr>
            <a:r>
              <a:rPr lang="en-GB" b="0" kern="0" dirty="0">
                <a:gradFill>
                  <a:gsLst>
                    <a:gs pos="2917">
                      <a:srgbClr val="000000"/>
                    </a:gs>
                    <a:gs pos="30000">
                      <a:srgbClr val="000000"/>
                    </a:gs>
                  </a:gsLst>
                  <a:lin ang="5400000" scaled="0"/>
                </a:gradFill>
              </a:rPr>
              <a:t>Using managed disks removes storage account considerations from Scale Set creation</a:t>
            </a:r>
          </a:p>
        </p:txBody>
      </p:sp>
    </p:spTree>
    <p:extLst>
      <p:ext uri="{BB962C8B-B14F-4D97-AF65-F5344CB8AC3E}">
        <p14:creationId xmlns:p14="http://schemas.microsoft.com/office/powerpoint/2010/main" val="292489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2aaf15d-e7b0-4500-aeaf-a2ec31a1057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9D78-ACD2-4A40-B259-F2A2F4F4BA05}"/>
              </a:ext>
            </a:extLst>
          </p:cNvPr>
          <p:cNvSpPr>
            <a:spLocks noGrp="1"/>
          </p:cNvSpPr>
          <p:nvPr>
            <p:ph type="title"/>
          </p:nvPr>
        </p:nvSpPr>
        <p:spPr/>
        <p:txBody>
          <a:bodyPr/>
          <a:lstStyle/>
          <a:p>
            <a:r>
              <a:rPr lang="en-US" dirty="0"/>
              <a:t>Virtual Machine Scale Set Considerations</a:t>
            </a:r>
          </a:p>
        </p:txBody>
      </p:sp>
      <p:sp>
        <p:nvSpPr>
          <p:cNvPr id="4" name="Content Placeholder 2">
            <a:extLst>
              <a:ext uri="{FF2B5EF4-FFF2-40B4-BE49-F238E27FC236}">
                <a16:creationId xmlns:a16="http://schemas.microsoft.com/office/drawing/2014/main" id="{B8EC3DA3-63EE-4444-B286-8B30FAF1F9E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Aft>
                <a:spcPts val="600"/>
              </a:spcAft>
            </a:pPr>
            <a:r>
              <a:rPr lang="en-GB" b="0" kern="0" dirty="0">
                <a:gradFill>
                  <a:gsLst>
                    <a:gs pos="2917">
                      <a:srgbClr val="000000"/>
                    </a:gs>
                    <a:gs pos="30000">
                      <a:srgbClr val="000000"/>
                    </a:gs>
                  </a:gsLst>
                  <a:lin ang="5400000" scaled="0"/>
                </a:gradFill>
              </a:rPr>
              <a:t>Custom Extensions can be used to configure new VM instances when scaling – this can add time to the deployment</a:t>
            </a:r>
          </a:p>
          <a:p>
            <a:pPr lvl="0">
              <a:lnSpc>
                <a:spcPct val="90000"/>
              </a:lnSpc>
              <a:spcAft>
                <a:spcPts val="600"/>
              </a:spcAft>
            </a:pPr>
            <a:endParaRPr lang="en-GB" b="0" kern="0" dirty="0">
              <a:gradFill>
                <a:gsLst>
                  <a:gs pos="2917">
                    <a:srgbClr val="000000"/>
                  </a:gs>
                  <a:gs pos="30000">
                    <a:srgbClr val="000000"/>
                  </a:gs>
                </a:gsLst>
                <a:lin ang="5400000" scaled="0"/>
              </a:gradFill>
            </a:endParaRPr>
          </a:p>
          <a:p>
            <a:pPr lvl="0">
              <a:lnSpc>
                <a:spcPct val="90000"/>
              </a:lnSpc>
              <a:spcAft>
                <a:spcPts val="600"/>
              </a:spcAft>
            </a:pPr>
            <a:r>
              <a:rPr lang="en-GB" b="0" kern="0" dirty="0">
                <a:gradFill>
                  <a:gsLst>
                    <a:gs pos="2917">
                      <a:srgbClr val="000000"/>
                    </a:gs>
                    <a:gs pos="30000">
                      <a:srgbClr val="000000"/>
                    </a:gs>
                  </a:gsLst>
                  <a:lin ang="5400000" scaled="0"/>
                </a:gradFill>
              </a:rPr>
              <a:t>Custom Images can be used to deploy all images to the scale set – this scales VMs in a ready to use state</a:t>
            </a:r>
          </a:p>
        </p:txBody>
      </p:sp>
    </p:spTree>
    <p:extLst>
      <p:ext uri="{BB962C8B-B14F-4D97-AF65-F5344CB8AC3E}">
        <p14:creationId xmlns:p14="http://schemas.microsoft.com/office/powerpoint/2010/main" val="397072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1c42bd6-cafd-4d30-a819-a7ca91b135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69E4-E22B-483B-99EC-D42FAC1566F1}"/>
              </a:ext>
            </a:extLst>
          </p:cNvPr>
          <p:cNvSpPr>
            <a:spLocks noGrp="1"/>
          </p:cNvSpPr>
          <p:nvPr>
            <p:ph type="title"/>
          </p:nvPr>
        </p:nvSpPr>
        <p:spPr/>
        <p:txBody>
          <a:bodyPr/>
          <a:lstStyle/>
          <a:p>
            <a:r>
              <a:rPr lang="en-US" dirty="0"/>
              <a:t>Considerations for “Large” VMSS</a:t>
            </a:r>
          </a:p>
        </p:txBody>
      </p:sp>
      <p:sp>
        <p:nvSpPr>
          <p:cNvPr id="4" name="Content Placeholder 2">
            <a:extLst>
              <a:ext uri="{FF2B5EF4-FFF2-40B4-BE49-F238E27FC236}">
                <a16:creationId xmlns:a16="http://schemas.microsoft.com/office/drawing/2014/main" id="{16B0B19C-C931-4415-9EB8-640C82F037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Aft>
                <a:spcPts val="600"/>
              </a:spcAft>
              <a:buNone/>
            </a:pPr>
            <a:r>
              <a:rPr lang="en-GB" b="0" kern="0" dirty="0">
                <a:gradFill>
                  <a:gsLst>
                    <a:gs pos="2917">
                      <a:srgbClr val="000000"/>
                    </a:gs>
                    <a:gs pos="30000">
                      <a:srgbClr val="000000"/>
                    </a:gs>
                  </a:gsLst>
                  <a:lin ang="5400000" scaled="0"/>
                </a:gradFill>
              </a:rPr>
              <a:t>Large scale sets over 100 VMs use placement groups – these change load balancing and fault domain characteristics:</a:t>
            </a:r>
          </a:p>
          <a:p>
            <a:pPr marL="342900" lvl="0" indent="-342900"/>
            <a:r>
              <a:rPr lang="en-GB" b="0" kern="0" dirty="0">
                <a:solidFill>
                  <a:srgbClr val="000000"/>
                </a:solidFill>
              </a:rPr>
              <a:t>Managed Disks</a:t>
            </a:r>
          </a:p>
          <a:p>
            <a:pPr marL="342900" lvl="0" indent="-342900"/>
            <a:r>
              <a:rPr lang="en-GB" b="0" kern="0" dirty="0">
                <a:solidFill>
                  <a:srgbClr val="000000"/>
                </a:solidFill>
              </a:rPr>
              <a:t>Marketplace images scale to 1,000 VMs</a:t>
            </a:r>
          </a:p>
          <a:p>
            <a:pPr marL="342900" lvl="0" indent="-342900"/>
            <a:r>
              <a:rPr lang="en-GB" b="0" kern="0" dirty="0">
                <a:solidFill>
                  <a:srgbClr val="000000"/>
                </a:solidFill>
              </a:rPr>
              <a:t>Custom images scale to 300 VMs</a:t>
            </a:r>
          </a:p>
          <a:p>
            <a:pPr marL="342900" lvl="0" indent="-342900"/>
            <a:r>
              <a:rPr lang="en-GB" b="0" kern="0" dirty="0">
                <a:solidFill>
                  <a:srgbClr val="000000"/>
                </a:solidFill>
              </a:rPr>
              <a:t>Ensure available IP addresses in subnet</a:t>
            </a:r>
          </a:p>
          <a:p>
            <a:pPr marL="342900" lvl="0" indent="-342900"/>
            <a:r>
              <a:rPr lang="en-GB" b="0" kern="0" dirty="0">
                <a:solidFill>
                  <a:srgbClr val="000000"/>
                </a:solidFill>
              </a:rPr>
              <a:t>Ensure your compute limits are high enough </a:t>
            </a:r>
          </a:p>
          <a:p>
            <a:pPr marL="342900" lvl="0" indent="-342900"/>
            <a:r>
              <a:rPr lang="en-GB" b="0" kern="0" dirty="0">
                <a:solidFill>
                  <a:srgbClr val="000000"/>
                </a:solidFill>
              </a:rPr>
              <a:t>Fault Domains relate to a single placement group</a:t>
            </a:r>
          </a:p>
          <a:p>
            <a:pPr marL="342900" lvl="0" indent="-342900">
              <a:lnSpc>
                <a:spcPct val="90000"/>
              </a:lnSpc>
              <a:spcAft>
                <a:spcPts val="600"/>
              </a:spcAft>
            </a:pPr>
            <a:endParaRPr lang="en-GB" b="0" kern="0" dirty="0">
              <a:gradFill>
                <a:gsLst>
                  <a:gs pos="2917">
                    <a:srgbClr val="000000"/>
                  </a:gs>
                  <a:gs pos="30000">
                    <a:srgbClr val="000000"/>
                  </a:gs>
                </a:gsLst>
                <a:lin ang="5400000" scaled="0"/>
              </a:gradFill>
            </a:endParaRPr>
          </a:p>
          <a:p>
            <a:pPr lvl="0">
              <a:lnSpc>
                <a:spcPct val="90000"/>
              </a:lnSpc>
              <a:spcAft>
                <a:spcPts val="600"/>
              </a:spcAft>
            </a:pPr>
            <a:endParaRPr lang="en-GB" sz="2000" b="0" kern="0" dirty="0">
              <a:gradFill>
                <a:gsLst>
                  <a:gs pos="2917">
                    <a:srgbClr val="000000"/>
                  </a:gs>
                  <a:gs pos="30000">
                    <a:srgbClr val="000000"/>
                  </a:gs>
                </a:gsLst>
                <a:lin ang="5400000" scaled="0"/>
              </a:gradFill>
            </a:endParaRPr>
          </a:p>
          <a:p>
            <a:pPr lvl="0">
              <a:lnSpc>
                <a:spcPct val="90000"/>
              </a:lnSpc>
              <a:spcAft>
                <a:spcPts val="600"/>
              </a:spcAft>
            </a:pPr>
            <a:endParaRPr lang="en-GB" sz="2000" b="0" kern="0" dirty="0">
              <a:gradFill>
                <a:gsLst>
                  <a:gs pos="2917">
                    <a:srgbClr val="000000"/>
                  </a:gs>
                  <a:gs pos="30000">
                    <a:srgbClr val="000000"/>
                  </a:gs>
                </a:gsLst>
                <a:lin ang="5400000" scaled="0"/>
              </a:gradFill>
            </a:endParaRPr>
          </a:p>
          <a:p>
            <a:pPr lvl="0">
              <a:lnSpc>
                <a:spcPct val="90000"/>
              </a:lnSpc>
              <a:spcAft>
                <a:spcPts val="600"/>
              </a:spcAft>
            </a:pPr>
            <a:endParaRPr lang="en-GB" sz="2000" b="0" kern="0" dirty="0">
              <a:gradFill>
                <a:gsLst>
                  <a:gs pos="2917">
                    <a:srgbClr val="000000"/>
                  </a:gs>
                  <a:gs pos="30000">
                    <a:srgbClr val="000000"/>
                  </a:gs>
                </a:gsLst>
                <a:lin ang="5400000" scaled="0"/>
              </a:gradFill>
            </a:endParaRPr>
          </a:p>
          <a:p>
            <a:pPr lvl="0">
              <a:lnSpc>
                <a:spcPct val="90000"/>
              </a:lnSpc>
              <a:spcAft>
                <a:spcPts val="600"/>
              </a:spcAft>
            </a:pPr>
            <a:endParaRPr lang="en-GB" sz="2000" b="0" kern="0" dirty="0">
              <a:gradFill>
                <a:gsLst>
                  <a:gs pos="2917">
                    <a:srgbClr val="000000"/>
                  </a:gs>
                  <a:gs pos="30000">
                    <a:srgbClr val="000000"/>
                  </a:gs>
                </a:gsLst>
                <a:lin ang="5400000" scaled="0"/>
              </a:gradFill>
            </a:endParaRPr>
          </a:p>
          <a:p>
            <a:pPr lvl="0"/>
            <a:endParaRPr lang="en-US" b="0" kern="0" dirty="0">
              <a:solidFill>
                <a:srgbClr val="000000"/>
              </a:solidFill>
            </a:endParaRPr>
          </a:p>
        </p:txBody>
      </p:sp>
    </p:spTree>
    <p:extLst>
      <p:ext uri="{BB962C8B-B14F-4D97-AF65-F5344CB8AC3E}">
        <p14:creationId xmlns:p14="http://schemas.microsoft.com/office/powerpoint/2010/main" val="215938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3380cd2-86e5-4751-a24a-5213174da0b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754E-EFFC-44B6-83F9-87C725918CBF}"/>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38F70EF-56E3-4311-A0E3-40E4B5E177E7}"/>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are  the benefits and drawbacks of VMSS for different types of application and services?</a:t>
            </a:r>
          </a:p>
        </p:txBody>
      </p:sp>
      <p:pic>
        <p:nvPicPr>
          <p:cNvPr id="5" name="Picture 4" descr="Question">
            <a:extLst>
              <a:ext uri="{FF2B5EF4-FFF2-40B4-BE49-F238E27FC236}">
                <a16:creationId xmlns:a16="http://schemas.microsoft.com/office/drawing/2014/main" id="{FF5CC2FA-60A3-4E41-9F6B-D4F6048F79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53528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09D8-CC63-4AD3-87F9-61459CA7C236}"/>
              </a:ext>
            </a:extLst>
          </p:cNvPr>
          <p:cNvSpPr>
            <a:spLocks noGrp="1"/>
          </p:cNvSpPr>
          <p:nvPr>
            <p:ph type="title"/>
          </p:nvPr>
        </p:nvSpPr>
        <p:spPr/>
        <p:txBody>
          <a:bodyPr/>
          <a:lstStyle/>
          <a:p>
            <a:r>
              <a:rPr lang="en-US" dirty="0"/>
              <a:t>Lesson 3: Domain-Joined Virtual Machines</a:t>
            </a:r>
          </a:p>
        </p:txBody>
      </p:sp>
      <p:sp>
        <p:nvSpPr>
          <p:cNvPr id="3" name="Text Placeholder 2">
            <a:extLst>
              <a:ext uri="{FF2B5EF4-FFF2-40B4-BE49-F238E27FC236}">
                <a16:creationId xmlns:a16="http://schemas.microsoft.com/office/drawing/2014/main" id="{F6C8BFC5-9954-4744-B788-4E3A26184A01}"/>
              </a:ext>
            </a:extLst>
          </p:cNvPr>
          <p:cNvSpPr>
            <a:spLocks noGrp="1"/>
          </p:cNvSpPr>
          <p:nvPr>
            <p:ph type="body" idx="1"/>
          </p:nvPr>
        </p:nvSpPr>
        <p:spPr/>
        <p:txBody>
          <a:bodyPr/>
          <a:lstStyle/>
          <a:p>
            <a:r>
              <a:rPr lang="en-US" dirty="0"/>
              <a:t>Domain and IaaS Applications
Hybrid Connectivity
Azure AD Domain Services</a:t>
            </a:r>
          </a:p>
        </p:txBody>
      </p:sp>
    </p:spTree>
    <p:extLst>
      <p:ext uri="{BB962C8B-B14F-4D97-AF65-F5344CB8AC3E}">
        <p14:creationId xmlns:p14="http://schemas.microsoft.com/office/powerpoint/2010/main" val="214063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75A5-CC8F-44BD-86DD-201530040474}"/>
              </a:ext>
            </a:extLst>
          </p:cNvPr>
          <p:cNvSpPr>
            <a:spLocks noGrp="1"/>
          </p:cNvSpPr>
          <p:nvPr>
            <p:ph type="title"/>
          </p:nvPr>
        </p:nvSpPr>
        <p:spPr/>
        <p:txBody>
          <a:bodyPr/>
          <a:lstStyle/>
          <a:p>
            <a:r>
              <a:rPr lang="en-US" dirty="0"/>
              <a:t>Domain and IaaS Applications</a:t>
            </a:r>
          </a:p>
        </p:txBody>
      </p:sp>
      <p:sp>
        <p:nvSpPr>
          <p:cNvPr id="4" name="Content Placeholder 2">
            <a:extLst>
              <a:ext uri="{FF2B5EF4-FFF2-40B4-BE49-F238E27FC236}">
                <a16:creationId xmlns:a16="http://schemas.microsoft.com/office/drawing/2014/main" id="{8891ECCC-894B-4ED7-BAAE-790BD9F13AF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provides a number of options for Domains:</a:t>
            </a:r>
          </a:p>
          <a:p>
            <a:pPr marL="571500" lvl="0" indent="-571500"/>
            <a:r>
              <a:rPr lang="en-GB" b="0" kern="0" dirty="0">
                <a:solidFill>
                  <a:srgbClr val="000000"/>
                </a:solidFill>
              </a:rPr>
              <a:t>Azure AD (and B2B, B2C)</a:t>
            </a:r>
          </a:p>
          <a:p>
            <a:pPr marL="571500" lvl="0" indent="-571500"/>
            <a:r>
              <a:rPr lang="en-GB" b="0" kern="0" dirty="0">
                <a:solidFill>
                  <a:srgbClr val="000000"/>
                </a:solidFill>
              </a:rPr>
              <a:t>Hybrid ADDS And Azure AD</a:t>
            </a:r>
          </a:p>
          <a:p>
            <a:pPr marL="571500" lvl="0" indent="-571500"/>
            <a:r>
              <a:rPr lang="en-GB" b="0" kern="0" dirty="0">
                <a:solidFill>
                  <a:srgbClr val="000000"/>
                </a:solidFill>
              </a:rPr>
              <a:t>Azure AD Domain Services</a:t>
            </a:r>
          </a:p>
          <a:p>
            <a:pPr lvl="0"/>
            <a:endParaRPr lang="en-US" b="0" kern="0" dirty="0">
              <a:solidFill>
                <a:srgbClr val="000000"/>
              </a:solidFill>
            </a:endParaRPr>
          </a:p>
          <a:p>
            <a:pPr lvl="0" algn="ctr"/>
            <a:endParaRPr lang="en-US" sz="2000"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6915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D6B9-B54B-4608-8A55-624F9145DCD1}"/>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4D3A75AB-3833-4BD3-B75E-130B46D20890}"/>
              </a:ext>
            </a:extLst>
          </p:cNvPr>
          <p:cNvSpPr>
            <a:spLocks noGrp="1"/>
          </p:cNvSpPr>
          <p:nvPr>
            <p:ph type="body" idx="1"/>
          </p:nvPr>
        </p:nvSpPr>
        <p:spPr/>
        <p:txBody>
          <a:bodyPr/>
          <a:lstStyle/>
          <a:p>
            <a:r>
              <a:rPr lang="en-US" dirty="0"/>
              <a:t>High Availability
Templated Infrastructure
Domain-Joined Virtual Machines</a:t>
            </a:r>
          </a:p>
        </p:txBody>
      </p:sp>
    </p:spTree>
    <p:extLst>
      <p:ext uri="{BB962C8B-B14F-4D97-AF65-F5344CB8AC3E}">
        <p14:creationId xmlns:p14="http://schemas.microsoft.com/office/powerpoint/2010/main" val="286898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0EEF-FDA5-47EF-98D1-A2420EF420A3}"/>
              </a:ext>
            </a:extLst>
          </p:cNvPr>
          <p:cNvSpPr>
            <a:spLocks noGrp="1"/>
          </p:cNvSpPr>
          <p:nvPr>
            <p:ph type="title"/>
          </p:nvPr>
        </p:nvSpPr>
        <p:spPr/>
        <p:txBody>
          <a:bodyPr/>
          <a:lstStyle/>
          <a:p>
            <a:r>
              <a:rPr lang="en-US" dirty="0"/>
              <a:t>Hybrid Connectivity</a:t>
            </a:r>
          </a:p>
        </p:txBody>
      </p:sp>
      <p:sp>
        <p:nvSpPr>
          <p:cNvPr id="4" name="Content Placeholder 2">
            <a:extLst>
              <a:ext uri="{FF2B5EF4-FFF2-40B4-BE49-F238E27FC236}">
                <a16:creationId xmlns:a16="http://schemas.microsoft.com/office/drawing/2014/main" id="{A7166363-D1D5-4EF3-AF14-528068DE070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200" b="0" kern="0" dirty="0">
                <a:solidFill>
                  <a:srgbClr val="000000"/>
                </a:solidFill>
              </a:rPr>
              <a:t>Azure AD Connect</a:t>
            </a:r>
          </a:p>
          <a:p>
            <a:pPr lvl="0"/>
            <a:r>
              <a:rPr lang="en-GB" b="0" kern="0" dirty="0">
                <a:solidFill>
                  <a:srgbClr val="000000"/>
                </a:solidFill>
              </a:rPr>
              <a:t>Active Directory Federation Services</a:t>
            </a:r>
          </a:p>
          <a:p>
            <a:pPr lvl="0"/>
            <a:r>
              <a:rPr lang="en-GB" b="0" kern="0" dirty="0">
                <a:solidFill>
                  <a:srgbClr val="000000"/>
                </a:solidFill>
              </a:rPr>
              <a:t>AD Connect Passthrough</a:t>
            </a:r>
          </a:p>
          <a:p>
            <a:pPr lvl="0"/>
            <a:r>
              <a:rPr lang="en-GB" b="0" kern="0" dirty="0">
                <a:solidFill>
                  <a:srgbClr val="000000"/>
                </a:solidFill>
              </a:rPr>
              <a:t>Deploy AD DS to an Azure VM</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58411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f049b2e-ea5a-4121-a5ca-b61ecacc31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8117-6E24-4694-A60C-71043635D1D5}"/>
              </a:ext>
            </a:extLst>
          </p:cNvPr>
          <p:cNvSpPr>
            <a:spLocks noGrp="1"/>
          </p:cNvSpPr>
          <p:nvPr>
            <p:ph type="title"/>
          </p:nvPr>
        </p:nvSpPr>
        <p:spPr/>
        <p:txBody>
          <a:bodyPr/>
          <a:lstStyle/>
          <a:p>
            <a:r>
              <a:rPr lang="en-US" dirty="0"/>
              <a:t>Azure AD Hybrid</a:t>
            </a:r>
          </a:p>
        </p:txBody>
      </p:sp>
      <p:sp>
        <p:nvSpPr>
          <p:cNvPr id="4" name="Content Placeholder 2">
            <a:extLst>
              <a:ext uri="{FF2B5EF4-FFF2-40B4-BE49-F238E27FC236}">
                <a16:creationId xmlns:a16="http://schemas.microsoft.com/office/drawing/2014/main" id="{FD8A01C5-FEFD-43C2-8F3A-5C8395C8DFE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Passthrough vs. ADFS</a:t>
            </a:r>
          </a:p>
        </p:txBody>
      </p:sp>
      <p:pic>
        <p:nvPicPr>
          <p:cNvPr id="5" name="Picture 4" descr="ADFS instead of Passthrough authentication">
            <a:extLst>
              <a:ext uri="{FF2B5EF4-FFF2-40B4-BE49-F238E27FC236}">
                <a16:creationId xmlns:a16="http://schemas.microsoft.com/office/drawing/2014/main" id="{2B25F376-BCD3-4276-A473-16A44E2B4304}"/>
              </a:ext>
            </a:extLst>
          </p:cNvPr>
          <p:cNvPicPr>
            <a:picLocks noChangeAspect="1"/>
          </p:cNvPicPr>
          <p:nvPr/>
        </p:nvPicPr>
        <p:blipFill>
          <a:blip r:embed="rId3"/>
          <a:stretch>
            <a:fillRect/>
          </a:stretch>
        </p:blipFill>
        <p:spPr>
          <a:xfrm>
            <a:off x="205962" y="2430462"/>
            <a:ext cx="8778082" cy="3978302"/>
          </a:xfrm>
          <a:prstGeom prst="rect">
            <a:avLst/>
          </a:prstGeom>
        </p:spPr>
      </p:pic>
    </p:spTree>
    <p:extLst>
      <p:ext uri="{BB962C8B-B14F-4D97-AF65-F5344CB8AC3E}">
        <p14:creationId xmlns:p14="http://schemas.microsoft.com/office/powerpoint/2010/main" val="256364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c7ff025-a48a-48e2-bc66-8aa4c01f3b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5C62-6FC8-41DA-A96B-821040E3BE7E}"/>
              </a:ext>
            </a:extLst>
          </p:cNvPr>
          <p:cNvSpPr>
            <a:spLocks noGrp="1"/>
          </p:cNvSpPr>
          <p:nvPr>
            <p:ph type="title"/>
          </p:nvPr>
        </p:nvSpPr>
        <p:spPr/>
        <p:txBody>
          <a:bodyPr/>
          <a:lstStyle/>
          <a:p>
            <a:r>
              <a:rPr lang="en-US" dirty="0"/>
              <a:t>Azure AD Hybrid</a:t>
            </a:r>
          </a:p>
        </p:txBody>
      </p:sp>
      <p:sp>
        <p:nvSpPr>
          <p:cNvPr id="4" name="Content Placeholder 2">
            <a:extLst>
              <a:ext uri="{FF2B5EF4-FFF2-40B4-BE49-F238E27FC236}">
                <a16:creationId xmlns:a16="http://schemas.microsoft.com/office/drawing/2014/main" id="{823AC4F7-C1CF-4ED2-9D5D-0B2EF7C8087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Passthrough vs. ADFS</a:t>
            </a:r>
          </a:p>
        </p:txBody>
      </p:sp>
      <p:pic>
        <p:nvPicPr>
          <p:cNvPr id="5" name="Picture 4" descr="Passthrough instead of ADFS authentication">
            <a:extLst>
              <a:ext uri="{FF2B5EF4-FFF2-40B4-BE49-F238E27FC236}">
                <a16:creationId xmlns:a16="http://schemas.microsoft.com/office/drawing/2014/main" id="{8AB0EBC5-8ECE-4A27-8775-EF34C1C1F17E}"/>
              </a:ext>
            </a:extLst>
          </p:cNvPr>
          <p:cNvPicPr>
            <a:picLocks noChangeAspect="1"/>
          </p:cNvPicPr>
          <p:nvPr/>
        </p:nvPicPr>
        <p:blipFill>
          <a:blip r:embed="rId3"/>
          <a:stretch>
            <a:fillRect/>
          </a:stretch>
        </p:blipFill>
        <p:spPr>
          <a:xfrm>
            <a:off x="499070" y="2430462"/>
            <a:ext cx="8145860" cy="3893721"/>
          </a:xfrm>
          <a:prstGeom prst="rect">
            <a:avLst/>
          </a:prstGeom>
        </p:spPr>
      </p:pic>
    </p:spTree>
    <p:extLst>
      <p:ext uri="{BB962C8B-B14F-4D97-AF65-F5344CB8AC3E}">
        <p14:creationId xmlns:p14="http://schemas.microsoft.com/office/powerpoint/2010/main" val="104379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E192-2E75-4E22-8212-D6312480E458}"/>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5426C996-04CD-40DD-A319-01BF3952C63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AD Domain Services integrates previously created Hybrid scenarios or works as a cloud only solution. The benefits are:</a:t>
            </a:r>
          </a:p>
          <a:p>
            <a:pPr lvl="0"/>
            <a:r>
              <a:rPr lang="en-US" b="0" kern="0" dirty="0">
                <a:solidFill>
                  <a:srgbClr val="000000"/>
                </a:solidFill>
              </a:rPr>
              <a:t>Simplicity – few clicks to setup</a:t>
            </a:r>
          </a:p>
          <a:p>
            <a:pPr lvl="0"/>
            <a:r>
              <a:rPr lang="en-US" b="0" kern="0" dirty="0">
                <a:solidFill>
                  <a:srgbClr val="000000"/>
                </a:solidFill>
              </a:rPr>
              <a:t>Integrated – deep Azure AD integration</a:t>
            </a:r>
          </a:p>
          <a:p>
            <a:pPr lvl="0"/>
            <a:r>
              <a:rPr lang="en-US" b="0" kern="0" dirty="0">
                <a:solidFill>
                  <a:srgbClr val="000000"/>
                </a:solidFill>
              </a:rPr>
              <a:t>Compatible – Windows Server AD</a:t>
            </a:r>
          </a:p>
          <a:p>
            <a:pPr lvl="0"/>
            <a:r>
              <a:rPr lang="en-US" b="0" kern="0" dirty="0">
                <a:solidFill>
                  <a:srgbClr val="000000"/>
                </a:solidFill>
              </a:rPr>
              <a:t>Cost-effective – no infrastructure burden</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474425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fe5bcda-e383-4816-9e68-8404c1912f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8FB6-C8C5-453C-9038-5C85C51F27AF}"/>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1285CE9B-9971-4C5D-9607-CF5CE1F9A203}"/>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business scenarios would dictate the use of Azure AD Domain Services over a DC box hosted on Azure IaaS or existing metal?</a:t>
            </a:r>
          </a:p>
        </p:txBody>
      </p:sp>
      <p:pic>
        <p:nvPicPr>
          <p:cNvPr id="5" name="Picture 4" descr="Question">
            <a:extLst>
              <a:ext uri="{FF2B5EF4-FFF2-40B4-BE49-F238E27FC236}">
                <a16:creationId xmlns:a16="http://schemas.microsoft.com/office/drawing/2014/main" id="{063B03F8-B96B-4EA9-B280-0AE7B62DA8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93369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CE8E-793E-426E-85C1-AB54B87873BA}"/>
              </a:ext>
            </a:extLst>
          </p:cNvPr>
          <p:cNvSpPr>
            <a:spLocks noGrp="1"/>
          </p:cNvSpPr>
          <p:nvPr>
            <p:ph type="title"/>
          </p:nvPr>
        </p:nvSpPr>
        <p:spPr>
          <a:xfrm>
            <a:off x="460374" y="-2"/>
            <a:ext cx="8415177" cy="740664"/>
          </a:xfrm>
        </p:spPr>
        <p:txBody>
          <a:bodyPr/>
          <a:lstStyle/>
          <a:p>
            <a:r>
              <a:rPr lang="en-US" dirty="0"/>
              <a:t>Lab: Deploying Infrastructure Workloads to Azure</a:t>
            </a:r>
          </a:p>
        </p:txBody>
      </p:sp>
      <p:sp>
        <p:nvSpPr>
          <p:cNvPr id="3" name="Text Placeholder 2">
            <a:extLst>
              <a:ext uri="{FF2B5EF4-FFF2-40B4-BE49-F238E27FC236}">
                <a16:creationId xmlns:a16="http://schemas.microsoft.com/office/drawing/2014/main" id="{1FEC4697-D96B-4442-ACDC-FF1B6137897B}"/>
              </a:ext>
            </a:extLst>
          </p:cNvPr>
          <p:cNvSpPr>
            <a:spLocks noGrp="1"/>
          </p:cNvSpPr>
          <p:nvPr>
            <p:ph type="body" idx="1"/>
          </p:nvPr>
        </p:nvSpPr>
        <p:spPr/>
        <p:txBody>
          <a:bodyPr/>
          <a:lstStyle/>
          <a:p>
            <a:r>
              <a:rPr lang="en-US" dirty="0"/>
              <a:t>Exercise 1: Deploying a Virtual Machine using PowerShell DSC
Exercise 2: Deploying a Virtual Machine Scale Set using PowerShell DSC
Exercise 3: Cleanup Subscription</a:t>
            </a:r>
          </a:p>
        </p:txBody>
      </p:sp>
      <p:sp>
        <p:nvSpPr>
          <p:cNvPr id="4" name="TextBox 3">
            <a:extLst>
              <a:ext uri="{FF2B5EF4-FFF2-40B4-BE49-F238E27FC236}">
                <a16:creationId xmlns:a16="http://schemas.microsoft.com/office/drawing/2014/main" id="{FC14D453-65A7-4276-8965-8E2754AE2113}"/>
              </a:ext>
            </a:extLst>
          </p:cNvPr>
          <p:cNvSpPr txBox="1"/>
          <p:nvPr/>
        </p:nvSpPr>
        <p:spPr>
          <a:xfrm>
            <a:off x="458788" y="3608136"/>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EF8CB1F6-82F0-4AC9-8744-B7E727D7439B}"/>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1EAC3CD7-AC9B-4905-86ED-9D8F17452A1F}"/>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196613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1095-AF9E-4480-BB6D-10A40CF14BF7}"/>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8409EEF6-6D0B-4F8C-8BEC-30EBE0A200D3}"/>
              </a:ext>
            </a:extLst>
          </p:cNvPr>
          <p:cNvSpPr txBox="1"/>
          <p:nvPr/>
        </p:nvSpPr>
        <p:spPr>
          <a:xfrm>
            <a:off x="458788" y="1021214"/>
            <a:ext cx="8119156" cy="3108543"/>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One of your clients wants to build a web application hosted on Internet Information Services (IIS) that will scale in response to increases and decreases in usage. The solution should minimize the amount of manual setup and maintenance work necessary for each virtual machine running IIS.</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6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791D-0105-41FE-BD50-6354CB5C1037}"/>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DB45B16F-5D9C-426E-8B75-E52E8E0A0A4B}"/>
              </a:ext>
            </a:extLst>
          </p:cNvPr>
          <p:cNvSpPr>
            <a:spLocks noGrp="1"/>
          </p:cNvSpPr>
          <p:nvPr>
            <p:ph type="body" idx="1"/>
          </p:nvPr>
        </p:nvSpPr>
        <p:spPr/>
        <p:txBody>
          <a:bodyPr/>
          <a:lstStyle/>
          <a:p>
            <a:r>
              <a:rPr lang="en-US" dirty="0"/>
              <a:t>If you are deploying a farm of web servers Virtual Machines using ARM, when would you use VMSS as opposed to traditional VMs?</a:t>
            </a:r>
          </a:p>
        </p:txBody>
      </p:sp>
    </p:spTree>
    <p:extLst>
      <p:ext uri="{BB962C8B-B14F-4D97-AF65-F5344CB8AC3E}">
        <p14:creationId xmlns:p14="http://schemas.microsoft.com/office/powerpoint/2010/main" val="116626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ABF1-4901-46D1-8E4C-446D821EDCFE}"/>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0228D593-6F71-43C6-A57E-992DD21CA11F}"/>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727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9A67-86C4-4A42-8BC3-F8C085705D0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839E817-5B5B-46D8-B4F8-7E04B3474C5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82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854A-CD76-4486-85E5-905DAA91C922}"/>
              </a:ext>
            </a:extLst>
          </p:cNvPr>
          <p:cNvSpPr>
            <a:spLocks noGrp="1"/>
          </p:cNvSpPr>
          <p:nvPr>
            <p:ph type="title"/>
          </p:nvPr>
        </p:nvSpPr>
        <p:spPr/>
        <p:txBody>
          <a:bodyPr/>
          <a:lstStyle/>
          <a:p>
            <a:r>
              <a:rPr lang="en-US" dirty="0"/>
              <a:t>Lesson 1: High Availability</a:t>
            </a:r>
          </a:p>
        </p:txBody>
      </p:sp>
      <p:sp>
        <p:nvSpPr>
          <p:cNvPr id="3" name="Text Placeholder 2">
            <a:extLst>
              <a:ext uri="{FF2B5EF4-FFF2-40B4-BE49-F238E27FC236}">
                <a16:creationId xmlns:a16="http://schemas.microsoft.com/office/drawing/2014/main" id="{EBA0E350-764F-4D50-848D-89B0550AAF06}"/>
              </a:ext>
            </a:extLst>
          </p:cNvPr>
          <p:cNvSpPr>
            <a:spLocks noGrp="1"/>
          </p:cNvSpPr>
          <p:nvPr>
            <p:ph type="body" idx="1"/>
          </p:nvPr>
        </p:nvSpPr>
        <p:spPr/>
        <p:txBody>
          <a:bodyPr/>
          <a:lstStyle/>
          <a:p>
            <a:r>
              <a:rPr lang="en-US" dirty="0"/>
              <a:t>Azure Availability
Availability Sets
Availability Zones</a:t>
            </a:r>
          </a:p>
        </p:txBody>
      </p:sp>
    </p:spTree>
    <p:extLst>
      <p:ext uri="{BB962C8B-B14F-4D97-AF65-F5344CB8AC3E}">
        <p14:creationId xmlns:p14="http://schemas.microsoft.com/office/powerpoint/2010/main" val="277626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29B2-1A25-44D6-88E0-9769343B141C}"/>
              </a:ext>
            </a:extLst>
          </p:cNvPr>
          <p:cNvSpPr>
            <a:spLocks noGrp="1"/>
          </p:cNvSpPr>
          <p:nvPr>
            <p:ph type="title"/>
          </p:nvPr>
        </p:nvSpPr>
        <p:spPr/>
        <p:txBody>
          <a:bodyPr/>
          <a:lstStyle/>
          <a:p>
            <a:r>
              <a:rPr lang="en-US" dirty="0"/>
              <a:t>Azure Availability</a:t>
            </a:r>
          </a:p>
        </p:txBody>
      </p:sp>
      <p:sp>
        <p:nvSpPr>
          <p:cNvPr id="4" name="Content Placeholder 2">
            <a:extLst>
              <a:ext uri="{FF2B5EF4-FFF2-40B4-BE49-F238E27FC236}">
                <a16:creationId xmlns:a16="http://schemas.microsoft.com/office/drawing/2014/main" id="{36397FBE-A9B2-4A26-A9A0-16352F4C6D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provides money-backed SLAs for IaaS services:</a:t>
            </a:r>
          </a:p>
          <a:p>
            <a:pPr lvl="1"/>
            <a:r>
              <a:rPr lang="en-US" b="0" kern="0" dirty="0">
                <a:solidFill>
                  <a:srgbClr val="000000"/>
                </a:solidFill>
              </a:rPr>
              <a:t>Two Instances or more in an Availability Set = 99.95%</a:t>
            </a:r>
          </a:p>
          <a:p>
            <a:pPr lvl="1"/>
            <a:r>
              <a:rPr lang="en-US" b="0" kern="0" dirty="0">
                <a:solidFill>
                  <a:srgbClr val="000000"/>
                </a:solidFill>
              </a:rPr>
              <a:t>Single Instance VM using Premium Storage = 99.9%</a:t>
            </a:r>
          </a:p>
          <a:p>
            <a:pPr lvl="0"/>
            <a:endParaRPr lang="en-US" b="0" kern="0" dirty="0">
              <a:solidFill>
                <a:srgbClr val="000000"/>
              </a:solidFill>
            </a:endParaRPr>
          </a:p>
          <a:p>
            <a:pPr lvl="0"/>
            <a:r>
              <a:rPr lang="en-US" b="0" kern="0" dirty="0">
                <a:solidFill>
                  <a:srgbClr val="000000"/>
                </a:solidFill>
              </a:rPr>
              <a:t>Decisions should based on cost and availability requirements</a:t>
            </a:r>
          </a:p>
          <a:p>
            <a:pPr lvl="0"/>
            <a:endParaRPr lang="en-US" b="0" kern="0" dirty="0">
              <a:solidFill>
                <a:srgbClr val="000000"/>
              </a:solidFill>
            </a:endParaRPr>
          </a:p>
          <a:p>
            <a:pPr lvl="0" algn="ct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65488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1820001-8b2b-4704-8b7a-0a8c2f474a8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8424-FDFC-4327-A751-41137C1006E7}"/>
              </a:ext>
            </a:extLst>
          </p:cNvPr>
          <p:cNvSpPr>
            <a:spLocks noGrp="1"/>
          </p:cNvSpPr>
          <p:nvPr>
            <p:ph type="title"/>
          </p:nvPr>
        </p:nvSpPr>
        <p:spPr/>
        <p:txBody>
          <a:bodyPr/>
          <a:lstStyle/>
          <a:p>
            <a:r>
              <a:rPr lang="en-US" dirty="0"/>
              <a:t>Stand-Alone VMs</a:t>
            </a:r>
          </a:p>
        </p:txBody>
      </p:sp>
      <p:sp>
        <p:nvSpPr>
          <p:cNvPr id="4" name="Content Placeholder 2">
            <a:extLst>
              <a:ext uri="{FF2B5EF4-FFF2-40B4-BE49-F238E27FC236}">
                <a16:creationId xmlns:a16="http://schemas.microsoft.com/office/drawing/2014/main" id="{83263F1B-E0AA-42AE-B499-C3967047CF2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Single instance VM would gain 99.9% SLA if it complies with:</a:t>
            </a:r>
          </a:p>
          <a:p>
            <a:pPr lvl="1"/>
            <a:r>
              <a:rPr lang="en-GB" b="0" kern="0" dirty="0">
                <a:solidFill>
                  <a:srgbClr val="000000"/>
                </a:solidFill>
              </a:rPr>
              <a:t>Premium Storage for all Operating System Disks and Data Disks</a:t>
            </a:r>
          </a:p>
          <a:p>
            <a:pPr lvl="0"/>
            <a:endParaRPr lang="en-GB" b="0" kern="0" dirty="0">
              <a:solidFill>
                <a:srgbClr val="000000"/>
              </a:solidFill>
            </a:endParaRPr>
          </a:p>
          <a:p>
            <a:pPr lvl="0"/>
            <a:r>
              <a:rPr lang="en-GB" b="0" kern="0" dirty="0">
                <a:solidFill>
                  <a:srgbClr val="000000"/>
                </a:solidFill>
              </a:rPr>
              <a:t>Any single instance VM without Premium storage receives no SLA</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72393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72DD-ABED-42BC-B027-DD1220E38A90}"/>
              </a:ext>
            </a:extLst>
          </p:cNvPr>
          <p:cNvSpPr>
            <a:spLocks noGrp="1"/>
          </p:cNvSpPr>
          <p:nvPr>
            <p:ph type="title"/>
          </p:nvPr>
        </p:nvSpPr>
        <p:spPr/>
        <p:txBody>
          <a:bodyPr/>
          <a:lstStyle/>
          <a:p>
            <a:r>
              <a:rPr lang="en-US" dirty="0"/>
              <a:t>Availability Sets</a:t>
            </a:r>
          </a:p>
        </p:txBody>
      </p:sp>
      <p:sp>
        <p:nvSpPr>
          <p:cNvPr id="4" name="Content Placeholder 2">
            <a:extLst>
              <a:ext uri="{FF2B5EF4-FFF2-40B4-BE49-F238E27FC236}">
                <a16:creationId xmlns:a16="http://schemas.microsoft.com/office/drawing/2014/main" id="{3F73B6ED-1712-4C75-B474-6E5441C4D6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Availability Sets provide assurance that any multiple instance VM will be available 99.95% </a:t>
            </a:r>
            <a:br>
              <a:rPr lang="en-US" b="0" kern="0" dirty="0">
                <a:solidFill>
                  <a:srgbClr val="000000"/>
                </a:solidFill>
              </a:rPr>
            </a:br>
            <a:r>
              <a:rPr lang="en-US" b="0" kern="0" dirty="0">
                <a:solidFill>
                  <a:srgbClr val="000000"/>
                </a:solidFill>
              </a:rPr>
              <a:t>of the time</a:t>
            </a:r>
          </a:p>
          <a:p>
            <a:pPr lvl="0"/>
            <a:endParaRPr lang="en-US" b="0" kern="0" dirty="0">
              <a:solidFill>
                <a:srgbClr val="000000"/>
              </a:solidFill>
            </a:endParaRPr>
          </a:p>
          <a:p>
            <a:pPr lvl="0"/>
            <a:endParaRPr lang="en-US" b="0" kern="0" dirty="0">
              <a:solidFill>
                <a:srgbClr val="000000"/>
              </a:solidFill>
            </a:endParaRPr>
          </a:p>
        </p:txBody>
      </p:sp>
      <p:pic>
        <p:nvPicPr>
          <p:cNvPr id="5" name="Picture 4" descr="Update and fault domains for a high availability scenario">
            <a:extLst>
              <a:ext uri="{FF2B5EF4-FFF2-40B4-BE49-F238E27FC236}">
                <a16:creationId xmlns:a16="http://schemas.microsoft.com/office/drawing/2014/main" id="{449DAAE5-7033-4CA2-889B-4C6679942FBF}"/>
              </a:ext>
            </a:extLst>
          </p:cNvPr>
          <p:cNvPicPr>
            <a:picLocks noChangeAspect="1"/>
          </p:cNvPicPr>
          <p:nvPr/>
        </p:nvPicPr>
        <p:blipFill>
          <a:blip r:embed="rId3"/>
          <a:stretch>
            <a:fillRect/>
          </a:stretch>
        </p:blipFill>
        <p:spPr>
          <a:xfrm>
            <a:off x="4308852" y="2204934"/>
            <a:ext cx="4269092" cy="3963637"/>
          </a:xfrm>
          <a:prstGeom prst="rect">
            <a:avLst/>
          </a:prstGeom>
        </p:spPr>
      </p:pic>
      <p:sp>
        <p:nvSpPr>
          <p:cNvPr id="6" name="Rectangle 5">
            <a:extLst>
              <a:ext uri="{FF2B5EF4-FFF2-40B4-BE49-F238E27FC236}">
                <a16:creationId xmlns:a16="http://schemas.microsoft.com/office/drawing/2014/main" id="{3EFE6DD5-7899-4F92-AECC-20101F4DC25F}"/>
              </a:ext>
            </a:extLst>
          </p:cNvPr>
          <p:cNvSpPr/>
          <p:nvPr/>
        </p:nvSpPr>
        <p:spPr>
          <a:xfrm>
            <a:off x="724146" y="3083556"/>
            <a:ext cx="3198812" cy="2086725"/>
          </a:xfrm>
          <a:prstGeom prst="rect">
            <a:avLst/>
          </a:prstGeom>
        </p:spPr>
        <p:txBody>
          <a:bodyPr wrap="square">
            <a:spAutoFit/>
          </a:bodyPr>
          <a:lstStyle/>
          <a:p>
            <a:pPr lvl="0">
              <a:lnSpc>
                <a:spcPct val="90000"/>
              </a:lnSpc>
              <a:spcAft>
                <a:spcPts val="600"/>
              </a:spcAft>
            </a:pPr>
            <a:r>
              <a:rPr lang="en-US" sz="2400" b="0" dirty="0">
                <a:solidFill>
                  <a:srgbClr val="000000"/>
                </a:solidFill>
                <a:latin typeface="Segoe UI" panose="020B0502040204020203" pitchFamily="34" charset="0"/>
                <a:cs typeface="Segoe UI" panose="020B0502040204020203" pitchFamily="34" charset="0"/>
              </a:rPr>
              <a:t>Availability Sets cater for planned and unplanned maintenance using Update Domains and Fault Domains</a:t>
            </a:r>
          </a:p>
        </p:txBody>
      </p:sp>
    </p:spTree>
    <p:extLst>
      <p:ext uri="{BB962C8B-B14F-4D97-AF65-F5344CB8AC3E}">
        <p14:creationId xmlns:p14="http://schemas.microsoft.com/office/powerpoint/2010/main" val="223666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43f115b-1f4f-4232-a8cb-9f3c6becf93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C720-6910-4925-AED9-1ADCA04E8970}"/>
              </a:ext>
            </a:extLst>
          </p:cNvPr>
          <p:cNvSpPr>
            <a:spLocks noGrp="1"/>
          </p:cNvSpPr>
          <p:nvPr>
            <p:ph type="title"/>
          </p:nvPr>
        </p:nvSpPr>
        <p:spPr/>
        <p:txBody>
          <a:bodyPr/>
          <a:lstStyle/>
          <a:p>
            <a:r>
              <a:rPr lang="en-US" dirty="0"/>
              <a:t>Availability Sets</a:t>
            </a:r>
          </a:p>
        </p:txBody>
      </p:sp>
      <p:sp>
        <p:nvSpPr>
          <p:cNvPr id="4" name="Content Placeholder 2">
            <a:extLst>
              <a:ext uri="{FF2B5EF4-FFF2-40B4-BE49-F238E27FC236}">
                <a16:creationId xmlns:a16="http://schemas.microsoft.com/office/drawing/2014/main" id="{995C7BE8-342C-402F-81C6-28F56DAA2F8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When planning multiple tier applications use multiple Availability sets, one per tier</a:t>
            </a: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pic>
        <p:nvPicPr>
          <p:cNvPr id="5" name="Picture 4" descr="Multiple tiers in an application">
            <a:extLst>
              <a:ext uri="{FF2B5EF4-FFF2-40B4-BE49-F238E27FC236}">
                <a16:creationId xmlns:a16="http://schemas.microsoft.com/office/drawing/2014/main" id="{913944C2-65F0-4EEF-8AB6-EFB7CBFEE4A2}"/>
              </a:ext>
            </a:extLst>
          </p:cNvPr>
          <p:cNvPicPr>
            <a:picLocks noChangeAspect="1"/>
          </p:cNvPicPr>
          <p:nvPr/>
        </p:nvPicPr>
        <p:blipFill>
          <a:blip r:embed="rId3"/>
          <a:stretch>
            <a:fillRect/>
          </a:stretch>
        </p:blipFill>
        <p:spPr>
          <a:xfrm>
            <a:off x="1732504" y="2079852"/>
            <a:ext cx="5571724" cy="4290392"/>
          </a:xfrm>
          <a:prstGeom prst="rect">
            <a:avLst/>
          </a:prstGeom>
        </p:spPr>
      </p:pic>
    </p:spTree>
    <p:extLst>
      <p:ext uri="{BB962C8B-B14F-4D97-AF65-F5344CB8AC3E}">
        <p14:creationId xmlns:p14="http://schemas.microsoft.com/office/powerpoint/2010/main" val="22018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2E1A-C202-4F54-ADB8-6100292A04DA}"/>
              </a:ext>
            </a:extLst>
          </p:cNvPr>
          <p:cNvSpPr>
            <a:spLocks noGrp="1"/>
          </p:cNvSpPr>
          <p:nvPr>
            <p:ph type="title"/>
          </p:nvPr>
        </p:nvSpPr>
        <p:spPr/>
        <p:txBody>
          <a:bodyPr/>
          <a:lstStyle/>
          <a:p>
            <a:r>
              <a:rPr lang="en-US" dirty="0"/>
              <a:t>Availability Zones</a:t>
            </a:r>
          </a:p>
        </p:txBody>
      </p:sp>
      <p:sp>
        <p:nvSpPr>
          <p:cNvPr id="4" name="Content Placeholder 2">
            <a:extLst>
              <a:ext uri="{FF2B5EF4-FFF2-40B4-BE49-F238E27FC236}">
                <a16:creationId xmlns:a16="http://schemas.microsoft.com/office/drawing/2014/main" id="{7965D46C-F427-4217-8645-236731D958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Service helps to protect resources from datacenter level failures</a:t>
            </a:r>
          </a:p>
          <a:p>
            <a:pPr lvl="1"/>
            <a:endParaRPr lang="en-US" b="0" kern="0" dirty="0">
              <a:solidFill>
                <a:srgbClr val="000000"/>
              </a:solidFill>
            </a:endParaRPr>
          </a:p>
          <a:p>
            <a:pPr lvl="0"/>
            <a:endParaRPr lang="en-US" b="0" kern="0" dirty="0">
              <a:solidFill>
                <a:srgbClr val="000000"/>
              </a:solidFill>
            </a:endParaRPr>
          </a:p>
        </p:txBody>
      </p:sp>
      <p:pic>
        <p:nvPicPr>
          <p:cNvPr id="5" name="Picture 4" descr="Azure Regions and Availability Zones">
            <a:extLst>
              <a:ext uri="{FF2B5EF4-FFF2-40B4-BE49-F238E27FC236}">
                <a16:creationId xmlns:a16="http://schemas.microsoft.com/office/drawing/2014/main" id="{7D6CB65F-745F-4AAC-B7D0-8DC62E4AE9E4}"/>
              </a:ext>
            </a:extLst>
          </p:cNvPr>
          <p:cNvPicPr>
            <a:picLocks noChangeAspect="1"/>
          </p:cNvPicPr>
          <p:nvPr/>
        </p:nvPicPr>
        <p:blipFill>
          <a:blip r:embed="rId3"/>
          <a:stretch>
            <a:fillRect/>
          </a:stretch>
        </p:blipFill>
        <p:spPr>
          <a:xfrm>
            <a:off x="4500370" y="2477990"/>
            <a:ext cx="4214286" cy="3690581"/>
          </a:xfrm>
          <a:prstGeom prst="rect">
            <a:avLst/>
          </a:prstGeom>
        </p:spPr>
      </p:pic>
      <p:sp>
        <p:nvSpPr>
          <p:cNvPr id="6" name="TextBox 5">
            <a:extLst>
              <a:ext uri="{FF2B5EF4-FFF2-40B4-BE49-F238E27FC236}">
                <a16:creationId xmlns:a16="http://schemas.microsoft.com/office/drawing/2014/main" id="{E9439DF2-0E02-4EFD-B020-96C1753E1B0F}"/>
              </a:ext>
            </a:extLst>
          </p:cNvPr>
          <p:cNvSpPr txBox="1"/>
          <p:nvPr/>
        </p:nvSpPr>
        <p:spPr>
          <a:xfrm>
            <a:off x="918369" y="3594893"/>
            <a:ext cx="3429000" cy="1957459"/>
          </a:xfrm>
          <a:prstGeom prst="rect">
            <a:avLst/>
          </a:prstGeom>
          <a:noFill/>
        </p:spPr>
        <p:txBody>
          <a:bodyPr wrap="square" lIns="182880" tIns="146304" rIns="182880" bIns="146304" rtlCol="0">
            <a:spAutoFit/>
          </a:bodyPr>
          <a:lstStyle/>
          <a:p>
            <a:pPr lvl="0">
              <a:lnSpc>
                <a:spcPct val="90000"/>
              </a:lnSpc>
              <a:spcAft>
                <a:spcPts val="600"/>
              </a:spcAft>
            </a:pPr>
            <a:r>
              <a:rPr lang="en-GB"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Provides the ability to place VMs with resilience to the loss of an entire Datacenter building. These are all located within the same Azure region</a:t>
            </a:r>
          </a:p>
        </p:txBody>
      </p:sp>
    </p:spTree>
    <p:extLst>
      <p:ext uri="{BB962C8B-B14F-4D97-AF65-F5344CB8AC3E}">
        <p14:creationId xmlns:p14="http://schemas.microsoft.com/office/powerpoint/2010/main" val="378321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4BE2-6FD0-4FB5-BB76-013DF4DAF0A1}"/>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0BD8A398-604F-439F-83F6-5C76E89E29CE}"/>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When would you use multiple Azure Availability Sets in the same application?</a:t>
            </a:r>
          </a:p>
        </p:txBody>
      </p:sp>
      <p:pic>
        <p:nvPicPr>
          <p:cNvPr id="5" name="Picture 4" descr="Question">
            <a:extLst>
              <a:ext uri="{FF2B5EF4-FFF2-40B4-BE49-F238E27FC236}">
                <a16:creationId xmlns:a16="http://schemas.microsoft.com/office/drawing/2014/main" id="{CF54178E-F60D-4029-ACCF-BF9047966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04617144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3145</Words>
  <Application>Microsoft Office PowerPoint</Application>
  <PresentationFormat>On-screen Show (4:3)</PresentationFormat>
  <Paragraphs>374</Paragraphs>
  <Slides>29</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Segoe UI</vt:lpstr>
      <vt:lpstr>Wingdings</vt:lpstr>
      <vt:lpstr>Times New Roman</vt:lpstr>
      <vt:lpstr>Arial</vt:lpstr>
      <vt:lpstr>Symbol</vt:lpstr>
      <vt:lpstr>Verdana</vt:lpstr>
      <vt:lpstr>NG_MOC_Core_ModuleNew2</vt:lpstr>
      <vt:lpstr>Module 3</vt:lpstr>
      <vt:lpstr>Module Overview</vt:lpstr>
      <vt:lpstr>Lesson 1: High Availability</vt:lpstr>
      <vt:lpstr>Azure Availability</vt:lpstr>
      <vt:lpstr>Stand-Alone VMs</vt:lpstr>
      <vt:lpstr>Availability Sets</vt:lpstr>
      <vt:lpstr>Availability Sets</vt:lpstr>
      <vt:lpstr>Availability Zones</vt:lpstr>
      <vt:lpstr>Discussion</vt:lpstr>
      <vt:lpstr>Lesson 2: Templated Infrastructure</vt:lpstr>
      <vt:lpstr>Templated Infrastructure</vt:lpstr>
      <vt:lpstr>Virtual Machine Scale Sets</vt:lpstr>
      <vt:lpstr>Virtual Machines vs. Virtual Machine Scale Sets</vt:lpstr>
      <vt:lpstr>Virtual Machine Scale Sets</vt:lpstr>
      <vt:lpstr>Virtual Machine Scale Set Considerations</vt:lpstr>
      <vt:lpstr>Considerations for “Large” VMSS</vt:lpstr>
      <vt:lpstr>Discussion</vt:lpstr>
      <vt:lpstr>Lesson 3: Domain-Joined Virtual Machines</vt:lpstr>
      <vt:lpstr>Domain and IaaS Applications</vt:lpstr>
      <vt:lpstr>Hybrid Connectivity</vt:lpstr>
      <vt:lpstr>Azure AD Hybrid</vt:lpstr>
      <vt:lpstr>Azure AD Hybrid</vt:lpstr>
      <vt:lpstr>Azure AD Domain Services</vt:lpstr>
      <vt:lpstr>Discussion</vt:lpstr>
      <vt:lpstr>Lab: Deploying Infrastructure Workloads to Azure</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2018-01-10T21:07:05Z</dcterms:created>
  <dcterms:modified xsi:type="dcterms:W3CDTF">2018-01-15T17:36:28Z</dcterms:modified>
</cp:coreProperties>
</file>