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85"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4150" autoAdjust="0"/>
    <p:restoredTop sz="96733" autoAdjust="0"/>
  </p:normalViewPr>
  <p:slideViewPr>
    <p:cSldViewPr snapToGrid="0">
      <p:cViewPr varScale="1">
        <p:scale>
          <a:sx n="125" d="100"/>
          <a:sy n="125" d="100"/>
        </p:scale>
        <p:origin x="2366" y="91"/>
      </p:cViewPr>
      <p:guideLst/>
    </p:cSldViewPr>
  </p:slid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D6D59-8D37-4707-8EB7-5540B45D0E2A}" type="datetimeFigureOut">
              <a:rPr lang="en-US" smtClean="0"/>
              <a:t>1/17/2018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02508-6563-4AA8-83F9-68F8EF082350}" type="slidenum">
              <a:rPr lang="en-US" smtClean="0"/>
              <a:t>‹#›</a:t>
            </a:fld>
            <a:endParaRPr lang="en-US" dirty="0"/>
          </a:p>
        </p:txBody>
      </p:sp>
    </p:spTree>
    <p:extLst>
      <p:ext uri="{BB962C8B-B14F-4D97-AF65-F5344CB8AC3E}">
        <p14:creationId xmlns:p14="http://schemas.microsoft.com/office/powerpoint/2010/main" val="314487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the differences between App Service Environments, Service Fabric and Container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Azure Batch to manage an HPC workload.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Migrate to an Infrastructure-backed PaaS service from another IaaS service or a legacy Cloud Service.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20535A_04.pptx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FA02508-6563-4AA8-83F9-68F8EF082350}" type="slidenum">
              <a:rPr lang="en-US" b="0" smtClean="0"/>
              <a:t>1</a:t>
            </a:fld>
            <a:endParaRPr lang="en-US" b="0" dirty="0"/>
          </a:p>
        </p:txBody>
      </p:sp>
      <p:sp>
        <p:nvSpPr>
          <p:cNvPr id="5" name="Rectangle 4">
            <a:extLst>
              <a:ext uri="{FF2B5EF4-FFF2-40B4-BE49-F238E27FC236}">
                <a16:creationId xmlns:a16="http://schemas.microsoft.com/office/drawing/2014/main" id="{705BADBB-F30B-4202-8319-430B6449A71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C2A0662-CD24-4B93-A104-FC26E0021B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393629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FA02508-6563-4AA8-83F9-68F8EF082350}" type="slidenum">
              <a:rPr lang="en-US" b="0" smtClean="0"/>
              <a:t>10</a:t>
            </a:fld>
            <a:endParaRPr lang="en-US" b="0" dirty="0"/>
          </a:p>
        </p:txBody>
      </p:sp>
      <p:sp>
        <p:nvSpPr>
          <p:cNvPr id="5" name="Rectangle 4">
            <a:extLst>
              <a:ext uri="{FF2B5EF4-FFF2-40B4-BE49-F238E27FC236}">
                <a16:creationId xmlns:a16="http://schemas.microsoft.com/office/drawing/2014/main" id="{C8BAA0E1-FD04-4CD6-8320-5F382DF8275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E1BA331-0BD0-41A8-AD31-CB76B9B8F3C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3111571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FA02508-6563-4AA8-83F9-68F8EF082350}" type="slidenum">
              <a:rPr lang="en-US" b="0" smtClean="0"/>
              <a:t>11</a:t>
            </a:fld>
            <a:endParaRPr lang="en-US" b="0" dirty="0"/>
          </a:p>
        </p:txBody>
      </p:sp>
      <p:sp>
        <p:nvSpPr>
          <p:cNvPr id="5" name="Rectangle 4">
            <a:extLst>
              <a:ext uri="{FF2B5EF4-FFF2-40B4-BE49-F238E27FC236}">
                <a16:creationId xmlns:a16="http://schemas.microsoft.com/office/drawing/2014/main" id="{6CB8C310-27E4-41E6-B3CC-C4CE6DDCE79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99DDFC2-4D29-49D3-B5AC-53DCA793950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3836962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Cover off the need for massively scalable parallel solutions.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the workloads they might be used for.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Identify those stateless components.</a:t>
            </a:r>
          </a:p>
        </p:txBody>
      </p:sp>
      <p:sp>
        <p:nvSpPr>
          <p:cNvPr id="4" name="Slide Number Placeholder 3"/>
          <p:cNvSpPr>
            <a:spLocks noGrp="1"/>
          </p:cNvSpPr>
          <p:nvPr>
            <p:ph type="sldNum" sz="quarter" idx="10"/>
          </p:nvPr>
        </p:nvSpPr>
        <p:spPr/>
        <p:txBody>
          <a:bodyPr/>
          <a:lstStyle/>
          <a:p>
            <a:fld id="{EFA02508-6563-4AA8-83F9-68F8EF082350}" type="slidenum">
              <a:rPr lang="en-US" b="0" smtClean="0"/>
              <a:t>12</a:t>
            </a:fld>
            <a:endParaRPr lang="en-US" b="0" dirty="0"/>
          </a:p>
        </p:txBody>
      </p:sp>
      <p:sp>
        <p:nvSpPr>
          <p:cNvPr id="5" name="Rectangle 4">
            <a:extLst>
              <a:ext uri="{FF2B5EF4-FFF2-40B4-BE49-F238E27FC236}">
                <a16:creationId xmlns:a16="http://schemas.microsoft.com/office/drawing/2014/main" id="{80B0863B-AE89-4B12-A6B7-E2DF198E1F4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B484D8D-25E6-4CB6-B33C-35776BFB663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386448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HPC using Azure Virtual Machines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HPC Pack is Microsoft’s HPC cluster and job management solution for Windows.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HPC Pack is not required for you to use the A8, A9, A10, and A11 instances with Windows Server.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It is a recommended tool to create Windows HPC clusters in Azure.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the case of A8 and A9 instances, HPC Pack is the most efficient way to run Windows MPI applications that access the RDMA network in Azure.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HPC Pack includes a runtime environment for the Microsoft implementation of the Message Passing Interface for Windows.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HPC Pack can also be used in hybrid scenarios where you want to "burst to Azure" with A8 or A9 instances to obtain more processing power.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RDMA in Azure and the benefits.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Also that Several Linux HPC clusters are available.</a:t>
            </a:r>
          </a:p>
        </p:txBody>
      </p:sp>
      <p:sp>
        <p:nvSpPr>
          <p:cNvPr id="4" name="Slide Number Placeholder 3"/>
          <p:cNvSpPr>
            <a:spLocks noGrp="1"/>
          </p:cNvSpPr>
          <p:nvPr>
            <p:ph type="sldNum" sz="quarter" idx="10"/>
          </p:nvPr>
        </p:nvSpPr>
        <p:spPr/>
        <p:txBody>
          <a:bodyPr/>
          <a:lstStyle/>
          <a:p>
            <a:fld id="{EFA02508-6563-4AA8-83F9-68F8EF082350}" type="slidenum">
              <a:rPr lang="en-US" b="0" smtClean="0"/>
              <a:t>13</a:t>
            </a:fld>
            <a:endParaRPr lang="en-US" b="0" dirty="0"/>
          </a:p>
        </p:txBody>
      </p:sp>
      <p:sp>
        <p:nvSpPr>
          <p:cNvPr id="5" name="Rectangle 4">
            <a:extLst>
              <a:ext uri="{FF2B5EF4-FFF2-40B4-BE49-F238E27FC236}">
                <a16:creationId xmlns:a16="http://schemas.microsoft.com/office/drawing/2014/main" id="{75E71885-0B4F-42F5-9BB8-C8DBE3DE4DC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8DE0817-0D85-4A27-AB7B-806E2564B0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104502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Remote Direct Memory Access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what, and how.</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technology is essential for engineering simulations and other compute applications that are too large to fit in the memory of a single machine.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From a developer perspective, RDMA is implemented in a way to make it seem that the machines are "sharing memory”.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RDMA is efficient because it copies data from the network adapter directly to memory and avoids wasting CPU cycles.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A8 and A9 VM sizes in Azure use the InfiniBand network to provide RDMA virtualized through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Hyper-V with near “bare metal” performance of less than 3 microsecond latency and greater than 3.5 Gbps bandwidth.</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HPC Pack can also be used in hybrid scenarios where you want to "burst to Azure” with A8 or A9 instances to obtain more processing power.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RDMA on Linux Virtual Machines in Azure.</a:t>
            </a:r>
          </a:p>
        </p:txBody>
      </p:sp>
      <p:sp>
        <p:nvSpPr>
          <p:cNvPr id="4" name="Slide Number Placeholder 3"/>
          <p:cNvSpPr>
            <a:spLocks noGrp="1"/>
          </p:cNvSpPr>
          <p:nvPr>
            <p:ph type="sldNum" sz="quarter" idx="10"/>
          </p:nvPr>
        </p:nvSpPr>
        <p:spPr/>
        <p:txBody>
          <a:bodyPr/>
          <a:lstStyle/>
          <a:p>
            <a:fld id="{EFA02508-6563-4AA8-83F9-68F8EF082350}" type="slidenum">
              <a:rPr lang="en-US" b="0" smtClean="0"/>
              <a:t>14</a:t>
            </a:fld>
            <a:endParaRPr lang="en-US" b="0" dirty="0"/>
          </a:p>
        </p:txBody>
      </p:sp>
      <p:sp>
        <p:nvSpPr>
          <p:cNvPr id="5" name="Rectangle 4">
            <a:extLst>
              <a:ext uri="{FF2B5EF4-FFF2-40B4-BE49-F238E27FC236}">
                <a16:creationId xmlns:a16="http://schemas.microsoft.com/office/drawing/2014/main" id="{6413732D-6C32-4F8B-8C09-F288F04A36F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28E3B49-54B5-4FE7-92F9-F10003CE98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407284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the architecture on next slide in advance.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Talk about the workloads suitable and the options for deploying jobs to batch.</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Financial risk modeling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Climate and hydrology data analysis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Image rendering, analysis, and processing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Media encoding and transcoding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Genetic sequence analysis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Engineering stress analysis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Software testing</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Use of Message Passing Interface (MPI).</a:t>
            </a:r>
          </a:p>
        </p:txBody>
      </p:sp>
      <p:sp>
        <p:nvSpPr>
          <p:cNvPr id="4" name="Slide Number Placeholder 3"/>
          <p:cNvSpPr>
            <a:spLocks noGrp="1"/>
          </p:cNvSpPr>
          <p:nvPr>
            <p:ph type="sldNum" sz="quarter" idx="10"/>
          </p:nvPr>
        </p:nvSpPr>
        <p:spPr/>
        <p:txBody>
          <a:bodyPr/>
          <a:lstStyle/>
          <a:p>
            <a:fld id="{EFA02508-6563-4AA8-83F9-68F8EF082350}" type="slidenum">
              <a:rPr lang="en-US" b="0" smtClean="0"/>
              <a:t>15</a:t>
            </a:fld>
            <a:endParaRPr lang="en-US" b="0" dirty="0"/>
          </a:p>
        </p:txBody>
      </p:sp>
      <p:sp>
        <p:nvSpPr>
          <p:cNvPr id="5" name="Rectangle 4">
            <a:extLst>
              <a:ext uri="{FF2B5EF4-FFF2-40B4-BE49-F238E27FC236}">
                <a16:creationId xmlns:a16="http://schemas.microsoft.com/office/drawing/2014/main" id="{A56B02F1-D840-4C97-AA50-56E4EBAFFA8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100A3AA-7477-4C22-B3E2-F8810BE008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591523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Work through the batch process.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izing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osts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orkloads likely to be used</a:t>
            </a:r>
          </a:p>
        </p:txBody>
      </p:sp>
      <p:sp>
        <p:nvSpPr>
          <p:cNvPr id="4" name="Slide Number Placeholder 3"/>
          <p:cNvSpPr>
            <a:spLocks noGrp="1"/>
          </p:cNvSpPr>
          <p:nvPr>
            <p:ph type="sldNum" sz="quarter" idx="10"/>
          </p:nvPr>
        </p:nvSpPr>
        <p:spPr/>
        <p:txBody>
          <a:bodyPr/>
          <a:lstStyle/>
          <a:p>
            <a:fld id="{EFA02508-6563-4AA8-83F9-68F8EF082350}" type="slidenum">
              <a:rPr lang="en-US" b="0" smtClean="0"/>
              <a:t>16</a:t>
            </a:fld>
            <a:endParaRPr lang="en-US" b="0" dirty="0"/>
          </a:p>
        </p:txBody>
      </p:sp>
      <p:sp>
        <p:nvSpPr>
          <p:cNvPr id="5" name="Rectangle 4">
            <a:extLst>
              <a:ext uri="{FF2B5EF4-FFF2-40B4-BE49-F238E27FC236}">
                <a16:creationId xmlns:a16="http://schemas.microsoft.com/office/drawing/2014/main" id="{626831E7-6B52-4381-A7B5-AC897213A3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017CFFF-3A3C-4140-AEF0-544CA3E61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150091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General discussion on related services that help to build HPC </a:t>
            </a:r>
            <a:r>
              <a:rPr lang="en-US" sz="1000">
                <a:latin typeface="Arial" panose="020B0604020202020204" pitchFamily="34" charset="0"/>
                <a:ea typeface="Calibri" panose="020F0502020204030204" pitchFamily="34" charset="0"/>
                <a:cs typeface="Times New Roman" panose="02020603050405020304" pitchFamily="18" charset="0"/>
              </a:rPr>
              <a:t>solutions: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https://docs.microsoft.com/azure/virtual-machines/linux/high-performance-computing#related-azure-services</a:t>
            </a:r>
          </a:p>
        </p:txBody>
      </p:sp>
      <p:sp>
        <p:nvSpPr>
          <p:cNvPr id="4" name="Slide Number Placeholder 3"/>
          <p:cNvSpPr>
            <a:spLocks noGrp="1"/>
          </p:cNvSpPr>
          <p:nvPr>
            <p:ph type="sldNum" sz="quarter" idx="10"/>
          </p:nvPr>
        </p:nvSpPr>
        <p:spPr/>
        <p:txBody>
          <a:bodyPr/>
          <a:lstStyle/>
          <a:p>
            <a:fld id="{EFA02508-6563-4AA8-83F9-68F8EF082350}" type="slidenum">
              <a:rPr lang="en-US" b="0" smtClean="0"/>
              <a:t>17</a:t>
            </a:fld>
            <a:endParaRPr lang="en-US" b="0" dirty="0"/>
          </a:p>
        </p:txBody>
      </p:sp>
      <p:sp>
        <p:nvSpPr>
          <p:cNvPr id="5" name="Rectangle 4">
            <a:extLst>
              <a:ext uri="{FF2B5EF4-FFF2-40B4-BE49-F238E27FC236}">
                <a16:creationId xmlns:a16="http://schemas.microsoft.com/office/drawing/2014/main" id="{D9B377AE-24F9-4B76-8A36-5A497FDB00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452AF94-2DEE-4996-BDB9-F4038EE837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905123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FA02508-6563-4AA8-83F9-68F8EF082350}" type="slidenum">
              <a:rPr lang="en-US" b="0" smtClean="0"/>
              <a:t>18</a:t>
            </a:fld>
            <a:endParaRPr lang="en-US" b="0" dirty="0"/>
          </a:p>
        </p:txBody>
      </p:sp>
      <p:sp>
        <p:nvSpPr>
          <p:cNvPr id="5" name="Rectangle 4">
            <a:extLst>
              <a:ext uri="{FF2B5EF4-FFF2-40B4-BE49-F238E27FC236}">
                <a16:creationId xmlns:a16="http://schemas.microsoft.com/office/drawing/2014/main" id="{42DED786-2E3D-4726-8E39-B725C18CA6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C8C3423-629C-4622-8DEF-4CE835FF54F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991358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would you implement VMSS to manage a HPC workload with a variable amount of VMs based on queue length?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would effectively combine auto-scale based on a custom metric, HPC and templated infrastructure.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FA02508-6563-4AA8-83F9-68F8EF082350}" type="slidenum">
              <a:rPr lang="en-US" b="0" smtClean="0"/>
              <a:t>19</a:t>
            </a:fld>
            <a:endParaRPr lang="en-US" b="0" dirty="0"/>
          </a:p>
        </p:txBody>
      </p:sp>
      <p:sp>
        <p:nvSpPr>
          <p:cNvPr id="5" name="Rectangle 4">
            <a:extLst>
              <a:ext uri="{FF2B5EF4-FFF2-40B4-BE49-F238E27FC236}">
                <a16:creationId xmlns:a16="http://schemas.microsoft.com/office/drawing/2014/main" id="{643122C6-1635-4F2D-82AC-2999CF2486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19B49C-9DD9-4FD9-B4B7-D2E3DA3F188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195583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FA02508-6563-4AA8-83F9-68F8EF082350}" type="slidenum">
              <a:rPr lang="en-US" b="0" smtClean="0"/>
              <a:t>2</a:t>
            </a:fld>
            <a:endParaRPr lang="en-US" b="0" dirty="0"/>
          </a:p>
        </p:txBody>
      </p:sp>
      <p:sp>
        <p:nvSpPr>
          <p:cNvPr id="5" name="Rectangle 4">
            <a:extLst>
              <a:ext uri="{FF2B5EF4-FFF2-40B4-BE49-F238E27FC236}">
                <a16:creationId xmlns:a16="http://schemas.microsoft.com/office/drawing/2014/main" id="{4224B461-12DE-4941-BF8A-5674B683469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B56D0EA-1CE1-446D-9C62-8D6E6588B3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4080059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FA02508-6563-4AA8-83F9-68F8EF082350}" type="slidenum">
              <a:rPr lang="en-US" b="0" smtClean="0"/>
              <a:t>20</a:t>
            </a:fld>
            <a:endParaRPr lang="en-US" b="0" dirty="0"/>
          </a:p>
        </p:txBody>
      </p:sp>
      <p:sp>
        <p:nvSpPr>
          <p:cNvPr id="5" name="Rectangle 4">
            <a:extLst>
              <a:ext uri="{FF2B5EF4-FFF2-40B4-BE49-F238E27FC236}">
                <a16:creationId xmlns:a16="http://schemas.microsoft.com/office/drawing/2014/main" id="{9B44804B-E75E-4BB8-A8AF-E3580ADCFD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7BDB2C1-CD77-43B8-80F1-88025A7C0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849124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List the methods available to lift and shift on-premises apps.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Briefly discuss and describe Azure Migrate.</a:t>
            </a:r>
          </a:p>
        </p:txBody>
      </p:sp>
      <p:sp>
        <p:nvSpPr>
          <p:cNvPr id="4" name="Slide Number Placeholder 3"/>
          <p:cNvSpPr>
            <a:spLocks noGrp="1"/>
          </p:cNvSpPr>
          <p:nvPr>
            <p:ph type="sldNum" sz="quarter" idx="10"/>
          </p:nvPr>
        </p:nvSpPr>
        <p:spPr/>
        <p:txBody>
          <a:bodyPr/>
          <a:lstStyle/>
          <a:p>
            <a:fld id="{EFA02508-6563-4AA8-83F9-68F8EF082350}" type="slidenum">
              <a:rPr lang="en-US" b="0" smtClean="0"/>
              <a:t>21</a:t>
            </a:fld>
            <a:endParaRPr lang="en-US" b="0" dirty="0"/>
          </a:p>
        </p:txBody>
      </p:sp>
      <p:sp>
        <p:nvSpPr>
          <p:cNvPr id="5" name="Rectangle 4">
            <a:extLst>
              <a:ext uri="{FF2B5EF4-FFF2-40B4-BE49-F238E27FC236}">
                <a16:creationId xmlns:a16="http://schemas.microsoft.com/office/drawing/2014/main" id="{392722C9-EA56-4DC6-BCBA-BE137878BE2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65722C9-FBB5-47DC-B2AB-5510BF6885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774532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first step would be to lift and shift on-premises VM workloads to Azure IaaS.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Drivers could be cost reductions.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Scalable IaaS not possible on premises.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Some apps are easier to re-architect to and modernize once they have been migrated, perhaps data used by the application has already been migrated to a PaaS platform.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Migrate will help assess this migration.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Discovery and assessment for on-premises VMs.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Inbuilt dependency mapping for high-confidence discovery of multi-tier applications.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Intelligent sizing to Azure virtual machines.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Compatibility reporting with guidelines for remediating potential issues.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Integration with Azure Database Management Service for database discovery and migration.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Site recovery can be used to migrate with a Lift and Shift.</a:t>
            </a:r>
          </a:p>
        </p:txBody>
      </p:sp>
      <p:sp>
        <p:nvSpPr>
          <p:cNvPr id="4" name="Slide Number Placeholder 3"/>
          <p:cNvSpPr>
            <a:spLocks noGrp="1"/>
          </p:cNvSpPr>
          <p:nvPr>
            <p:ph type="sldNum" sz="quarter" idx="10"/>
          </p:nvPr>
        </p:nvSpPr>
        <p:spPr/>
        <p:txBody>
          <a:bodyPr/>
          <a:lstStyle/>
          <a:p>
            <a:fld id="{EFA02508-6563-4AA8-83F9-68F8EF082350}" type="slidenum">
              <a:rPr lang="en-US" b="0" smtClean="0"/>
              <a:t>22</a:t>
            </a:fld>
            <a:endParaRPr lang="en-US" b="0" dirty="0"/>
          </a:p>
        </p:txBody>
      </p:sp>
      <p:sp>
        <p:nvSpPr>
          <p:cNvPr id="5" name="Rectangle 4">
            <a:extLst>
              <a:ext uri="{FF2B5EF4-FFF2-40B4-BE49-F238E27FC236}">
                <a16:creationId xmlns:a16="http://schemas.microsoft.com/office/drawing/2014/main" id="{78980128-3B92-4AAE-9C63-4D04CEE479B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ED2150F-1470-44C8-9869-13922E3A7BF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085981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FA02508-6563-4AA8-83F9-68F8EF082350}" type="slidenum">
              <a:rPr lang="en-US" b="0" smtClean="0"/>
              <a:t>23</a:t>
            </a:fld>
            <a:endParaRPr lang="en-US" b="0" dirty="0"/>
          </a:p>
        </p:txBody>
      </p:sp>
      <p:sp>
        <p:nvSpPr>
          <p:cNvPr id="5" name="Rectangle 4">
            <a:extLst>
              <a:ext uri="{FF2B5EF4-FFF2-40B4-BE49-F238E27FC236}">
                <a16:creationId xmlns:a16="http://schemas.microsoft.com/office/drawing/2014/main" id="{BBD3E3EC-1BD9-4627-A280-EDB8CE7E7C2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E27CD45-EE36-49BC-B1B4-F09A19B6A4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1252366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IaaS Classic to ARM.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methods and options and benefits.</a:t>
            </a:r>
          </a:p>
        </p:txBody>
      </p:sp>
      <p:sp>
        <p:nvSpPr>
          <p:cNvPr id="4" name="Slide Number Placeholder 3"/>
          <p:cNvSpPr>
            <a:spLocks noGrp="1"/>
          </p:cNvSpPr>
          <p:nvPr>
            <p:ph type="sldNum" sz="quarter" idx="10"/>
          </p:nvPr>
        </p:nvSpPr>
        <p:spPr/>
        <p:txBody>
          <a:bodyPr/>
          <a:lstStyle/>
          <a:p>
            <a:fld id="{EFA02508-6563-4AA8-83F9-68F8EF082350}" type="slidenum">
              <a:rPr lang="en-US" b="0" smtClean="0"/>
              <a:t>24</a:t>
            </a:fld>
            <a:endParaRPr lang="en-US" b="0" dirty="0"/>
          </a:p>
        </p:txBody>
      </p:sp>
      <p:sp>
        <p:nvSpPr>
          <p:cNvPr id="5" name="Rectangle 4">
            <a:extLst>
              <a:ext uri="{FF2B5EF4-FFF2-40B4-BE49-F238E27FC236}">
                <a16:creationId xmlns:a16="http://schemas.microsoft.com/office/drawing/2014/main" id="{8E24FBC6-7FB5-4A11-91B7-BC433D6C3D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430B9E-E840-4E82-9F0E-468CA14E8B7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3913011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worker role represents a stateless workload.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means all are identical and can receive requests from a web role on any instance at any time.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External state stores such as table storage can maintain system states.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Web roles are similar but Service fabric does not support IIS, so a conversion to a self-hosted web framework is needed, such as ASP.NET Core.</a:t>
            </a:r>
          </a:p>
        </p:txBody>
      </p:sp>
      <p:sp>
        <p:nvSpPr>
          <p:cNvPr id="4" name="Slide Number Placeholder 3"/>
          <p:cNvSpPr>
            <a:spLocks noGrp="1"/>
          </p:cNvSpPr>
          <p:nvPr>
            <p:ph type="sldNum" sz="quarter" idx="10"/>
          </p:nvPr>
        </p:nvSpPr>
        <p:spPr/>
        <p:txBody>
          <a:bodyPr/>
          <a:lstStyle/>
          <a:p>
            <a:fld id="{EFA02508-6563-4AA8-83F9-68F8EF082350}" type="slidenum">
              <a:rPr lang="en-US" b="0" smtClean="0"/>
              <a:t>25</a:t>
            </a:fld>
            <a:endParaRPr lang="en-US" b="0" dirty="0"/>
          </a:p>
        </p:txBody>
      </p:sp>
      <p:sp>
        <p:nvSpPr>
          <p:cNvPr id="5" name="Rectangle 4">
            <a:extLst>
              <a:ext uri="{FF2B5EF4-FFF2-40B4-BE49-F238E27FC236}">
                <a16:creationId xmlns:a16="http://schemas.microsoft.com/office/drawing/2014/main" id="{E772BDBA-8A6D-4CB0-B411-190A20D8889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E771629-1D23-4040-832F-E33EF6C241F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3937153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FA02508-6563-4AA8-83F9-68F8EF082350}" type="slidenum">
              <a:rPr lang="en-US" b="0" smtClean="0"/>
              <a:t>26</a:t>
            </a:fld>
            <a:endParaRPr lang="en-US" b="0" dirty="0"/>
          </a:p>
        </p:txBody>
      </p:sp>
      <p:sp>
        <p:nvSpPr>
          <p:cNvPr id="5" name="Rectangle 4">
            <a:extLst>
              <a:ext uri="{FF2B5EF4-FFF2-40B4-BE49-F238E27FC236}">
                <a16:creationId xmlns:a16="http://schemas.microsoft.com/office/drawing/2014/main" id="{5CE91196-AE32-483E-8B71-27DDCB06D3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B8C31CA-B8D2-4948-9D55-2C108E0CF9B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679631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Azure Container Service Cluster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Docker Image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Cleanup Subscription</a:t>
            </a:r>
          </a:p>
        </p:txBody>
      </p:sp>
      <p:sp>
        <p:nvSpPr>
          <p:cNvPr id="4" name="Slide Number Placeholder 3"/>
          <p:cNvSpPr>
            <a:spLocks noGrp="1"/>
          </p:cNvSpPr>
          <p:nvPr>
            <p:ph type="sldNum" sz="quarter" idx="10"/>
          </p:nvPr>
        </p:nvSpPr>
        <p:spPr/>
        <p:txBody>
          <a:bodyPr/>
          <a:lstStyle/>
          <a:p>
            <a:fld id="{EFA02508-6563-4AA8-83F9-68F8EF082350}" type="slidenum">
              <a:rPr lang="en-US" b="0" smtClean="0"/>
              <a:t>27</a:t>
            </a:fld>
            <a:endParaRPr lang="en-US" b="0" dirty="0"/>
          </a:p>
        </p:txBody>
      </p:sp>
      <p:sp>
        <p:nvSpPr>
          <p:cNvPr id="5" name="Rectangle 4">
            <a:extLst>
              <a:ext uri="{FF2B5EF4-FFF2-40B4-BE49-F238E27FC236}">
                <a16:creationId xmlns:a16="http://schemas.microsoft.com/office/drawing/2014/main" id="{2D5857EC-A052-4186-BC80-755E432BC29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28BEDF-0A0E-4E0E-A494-D5F71FA4CE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486864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FA02508-6563-4AA8-83F9-68F8EF082350}" type="slidenum">
              <a:rPr lang="en-US" b="0" smtClean="0"/>
              <a:t>28</a:t>
            </a:fld>
            <a:endParaRPr lang="en-US" b="0" dirty="0"/>
          </a:p>
        </p:txBody>
      </p:sp>
      <p:sp>
        <p:nvSpPr>
          <p:cNvPr id="5" name="Rectangle 4">
            <a:extLst>
              <a:ext uri="{FF2B5EF4-FFF2-40B4-BE49-F238E27FC236}">
                <a16:creationId xmlns:a16="http://schemas.microsoft.com/office/drawing/2014/main" id="{1A8BA118-9C31-469B-95D8-9DCD23BF611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A40F3E0-3B11-4E54-BF3D-10FBBCC7041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039128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type of solutions would benefit from the use of Azure Container Service and Docker containers?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could include:</a:t>
            </a: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Containers that are isolated environments with scripting tools and packages pre-installed to run configuration or build scripts.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Containers running stateless instances of a web application.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FA02508-6563-4AA8-83F9-68F8EF082350}" type="slidenum">
              <a:rPr lang="en-US" b="0" smtClean="0"/>
              <a:t>29</a:t>
            </a:fld>
            <a:endParaRPr lang="en-US" b="0" dirty="0"/>
          </a:p>
        </p:txBody>
      </p:sp>
      <p:sp>
        <p:nvSpPr>
          <p:cNvPr id="5" name="Rectangle 4">
            <a:extLst>
              <a:ext uri="{FF2B5EF4-FFF2-40B4-BE49-F238E27FC236}">
                <a16:creationId xmlns:a16="http://schemas.microsoft.com/office/drawing/2014/main" id="{7AB734BE-435E-4005-B4C8-1D57403382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EDF14AF-B7DD-4310-81B4-B7CFF47EE8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131328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FA02508-6563-4AA8-83F9-68F8EF082350}" type="slidenum">
              <a:rPr lang="en-US" b="0" smtClean="0"/>
              <a:t>3</a:t>
            </a:fld>
            <a:endParaRPr lang="en-US" b="0" dirty="0"/>
          </a:p>
        </p:txBody>
      </p:sp>
      <p:sp>
        <p:nvSpPr>
          <p:cNvPr id="5" name="Rectangle 4">
            <a:extLst>
              <a:ext uri="{FF2B5EF4-FFF2-40B4-BE49-F238E27FC236}">
                <a16:creationId xmlns:a16="http://schemas.microsoft.com/office/drawing/2014/main" id="{68804D18-3FBC-44A5-B5E4-E4B941BDA4A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0CC7D19-6317-485B-92BB-69C6EF6591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436165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Azure solutions could you use to deploy a Docker Swarm to Azure?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Web App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Service Fabric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App Service Environment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Container Service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Web App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Service Fabric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App Service Environment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Container Service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Your organization needs to carry out massive parallel computing tasks once a month, this task will take upwards of 1000 compute cores to complete. Which service could complete this task with the least amount of deployment, configuration, and maintenance?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IaaS G series VMs running custom software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Batch running a pre-defined workload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HPC Pack deployed to Azure IaaS VMs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Container Service with pre-built images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IaaS G series VMs running custom software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Batch running a pre-defined workload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HPC Pack deployed to Azure IaaS VMs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Container Service with pre-built images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FA02508-6563-4AA8-83F9-68F8EF082350}" type="slidenum">
              <a:rPr lang="en-US" b="0" smtClean="0"/>
              <a:t>30</a:t>
            </a:fld>
            <a:endParaRPr lang="en-US" b="0" dirty="0"/>
          </a:p>
        </p:txBody>
      </p:sp>
      <p:sp>
        <p:nvSpPr>
          <p:cNvPr id="5" name="Rectangle 4">
            <a:extLst>
              <a:ext uri="{FF2B5EF4-FFF2-40B4-BE49-F238E27FC236}">
                <a16:creationId xmlns:a16="http://schemas.microsoft.com/office/drawing/2014/main" id="{1E1C89F0-D052-4106-B490-9BCF09CC6E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9EF0302-E8E8-444F-A730-20973245551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
        <p:nvSpPr>
          <p:cNvPr id="7" name="TextBox 6">
            <a:extLst>
              <a:ext uri="{FF2B5EF4-FFF2-40B4-BE49-F238E27FC236}">
                <a16:creationId xmlns:a16="http://schemas.microsoft.com/office/drawing/2014/main" id="{4967B7F0-37C1-404E-97D2-373A77863649}"/>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16358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Having used Azure Migrate to plan and assess your on-premises workloads, you are now ready to lift and shift several VMs into Azure. Which method would be the easiest and quickest way to migrate your existing Hyper-V virtual machines to Azure?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Create identical Azure VMs in Azure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Upload the VHDs to an Azure Storage account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Azure Site Recovery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Azure Migrate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Create identical Azure VMs in Azure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Upload the VHDs to an Azure Storage account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cs typeface="Times New Roman" panose="02020603050405020304" pitchFamily="18" charset="0"/>
              </a:rPr>
              <a:t>) Option 3: Azure Site Recovery</a:t>
            </a:r>
          </a:p>
          <a:p>
            <a:pPr lvl="0">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   ) Option 4: Azure Migrate</a:t>
            </a: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EFA02508-6563-4AA8-83F9-68F8EF082350}" type="slidenum">
              <a:rPr lang="en-US" b="0" smtClean="0"/>
              <a:t>31</a:t>
            </a:fld>
            <a:endParaRPr lang="en-US" b="0" dirty="0"/>
          </a:p>
        </p:txBody>
      </p:sp>
      <p:sp>
        <p:nvSpPr>
          <p:cNvPr id="5" name="Rectangle 4">
            <a:extLst>
              <a:ext uri="{FF2B5EF4-FFF2-40B4-BE49-F238E27FC236}">
                <a16:creationId xmlns:a16="http://schemas.microsoft.com/office/drawing/2014/main" id="{7BCFC7A4-7106-448C-BB23-3E97052026D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DD776B8-0D67-450F-AB6F-C8AE4420CAA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1676736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Outline all three options and potential use cases.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Very high scale.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Isolation and secure network access.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High memory utilization.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FA02508-6563-4AA8-83F9-68F8EF082350}" type="slidenum">
              <a:rPr lang="en-US" b="0" smtClean="0"/>
              <a:t>4</a:t>
            </a:fld>
            <a:endParaRPr lang="en-US" b="0" dirty="0"/>
          </a:p>
        </p:txBody>
      </p:sp>
      <p:sp>
        <p:nvSpPr>
          <p:cNvPr id="5" name="Rectangle 4">
            <a:extLst>
              <a:ext uri="{FF2B5EF4-FFF2-40B4-BE49-F238E27FC236}">
                <a16:creationId xmlns:a16="http://schemas.microsoft.com/office/drawing/2014/main" id="{AF3E463F-7487-4282-9874-A6F6D320CA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D876E6F-E158-4A7F-9009-A47728CD055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03772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App Service apps at high scale. For web apps, mobile apps, API apps, and functions.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Multiple ASEs within a single Azure region or across multiple Azure regions.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ASEs are isolated to running only a single customer's applications and are always deployed into a virtual network.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Fine-grained control over inbound and outbound network traffic.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High speed secure VPN connections to </a:t>
            </a:r>
            <a:r>
              <a:rPr lang="en-US" sz="1000" dirty="0" err="1">
                <a:latin typeface="Arial" panose="020B0604020202020204" pitchFamily="34" charset="0"/>
                <a:ea typeface="Times New Roman" panose="02020603050405020304" pitchFamily="18" charset="0"/>
                <a:cs typeface="Times New Roman" panose="02020603050405020304" pitchFamily="18" charset="0"/>
              </a:rPr>
              <a:t>corp</a:t>
            </a:r>
            <a:r>
              <a:rPr lang="en-US" sz="1000" dirty="0">
                <a:latin typeface="Arial" panose="020B0604020202020204" pitchFamily="34" charset="0"/>
                <a:ea typeface="Times New Roman" panose="02020603050405020304" pitchFamily="18" charset="0"/>
                <a:cs typeface="Times New Roman" panose="02020603050405020304" pitchFamily="18" charset="0"/>
              </a:rPr>
              <a:t> resources.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Web application firewalls (WAFs) can be used.</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Dedicated environment 1 sub 100 instances of a single App service plan or 100 different plans.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Front ends and workers.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Front ends are automatically added as the App Service plans in the ASE are scaled out.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Workers host customer apps.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Three fixed sizes: </a:t>
            </a:r>
          </a:p>
          <a:p>
            <a:pPr marL="400050" marR="0" lvl="1" indent="-22860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One vCPU/3.5 GB RAM</a:t>
            </a:r>
          </a:p>
          <a:p>
            <a:pPr marL="400050" marR="0" lvl="1" indent="-22860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Two vCPU/7 GB RAM</a:t>
            </a:r>
          </a:p>
          <a:p>
            <a:pPr marL="400050" marR="0" lvl="1" indent="-22860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Four vCPU/14 GB RAM</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No need to manage front ends and workers.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Expensive options – discuss pricing.</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Describe the ASE v1 and ASE v2.</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App Service Environment has two versions: ASEv1 and ASEv2.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 ASEv1, you need to manage all of the resources manually.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That includes the front ends, workers, and IP addresses used for IP-based SSL.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FA02508-6563-4AA8-83F9-68F8EF082350}" type="slidenum">
              <a:rPr lang="en-US" b="0" smtClean="0"/>
              <a:t>5</a:t>
            </a:fld>
            <a:endParaRPr lang="en-US" b="0" dirty="0"/>
          </a:p>
        </p:txBody>
      </p:sp>
      <p:sp>
        <p:nvSpPr>
          <p:cNvPr id="5" name="Rectangle 4">
            <a:extLst>
              <a:ext uri="{FF2B5EF4-FFF2-40B4-BE49-F238E27FC236}">
                <a16:creationId xmlns:a16="http://schemas.microsoft.com/office/drawing/2014/main" id="{0CCCDE61-CCF2-48D5-95C4-1B027387788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325BAB6-DA10-47FB-B303-2FD702B0C44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
        <p:nvSpPr>
          <p:cNvPr id="7" name="TextBox 6">
            <a:extLst>
              <a:ext uri="{FF2B5EF4-FFF2-40B4-BE49-F238E27FC236}">
                <a16:creationId xmlns:a16="http://schemas.microsoft.com/office/drawing/2014/main" id="{69E745EE-D823-43C1-AE2A-5E450A3D0573}"/>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04452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ASEv1 uses a different pricing model from ASEv2. In ASEv1, you pay for each vCPU allocated.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One advantage to ASEv1 is that it can be deployed in a classic virtual network and a Resource Manager virtual network. </a:t>
            </a:r>
            <a:endParaRPr lang="en-US" dirty="0"/>
          </a:p>
        </p:txBody>
      </p:sp>
      <p:sp>
        <p:nvSpPr>
          <p:cNvPr id="4" name="Slide Number Placeholder 3"/>
          <p:cNvSpPr>
            <a:spLocks noGrp="1"/>
          </p:cNvSpPr>
          <p:nvPr>
            <p:ph type="sldNum" sz="quarter" idx="10"/>
          </p:nvPr>
        </p:nvSpPr>
        <p:spPr/>
        <p:txBody>
          <a:bodyPr/>
          <a:lstStyle/>
          <a:p>
            <a:fld id="{EFA02508-6563-4AA8-83F9-68F8EF082350}" type="slidenum">
              <a:rPr lang="en-US" b="0" smtClean="0"/>
              <a:t>6</a:t>
            </a:fld>
            <a:endParaRPr lang="en-US" b="0" dirty="0"/>
          </a:p>
        </p:txBody>
      </p:sp>
      <p:sp>
        <p:nvSpPr>
          <p:cNvPr id="5" name="Rectangle 4">
            <a:extLst>
              <a:ext uri="{FF2B5EF4-FFF2-40B4-BE49-F238E27FC236}">
                <a16:creationId xmlns:a16="http://schemas.microsoft.com/office/drawing/2014/main" id="{D65E45FC-568D-41A5-8D82-85FEE809BA7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C68A43C-6F80-4525-BE04-A9C26D1556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34559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Applications composed of microservices.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Container deployment and orchestration.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Any OS, any cloud.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Service Fabric runs everywhere.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For Windows development, the Service Fabric .NET SDK is integrated with Visual Studio and Powershell.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Stateless and stateful microservices for Service Fabric using microservices or containers.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Application lifecycle management – support for full ALM Ci/CD.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Service Fabric is integrated with CI/CD tools such as Visual Studio Team Services, Jenkins, and Octopus Deploy.</a:t>
            </a:r>
          </a:p>
        </p:txBody>
      </p:sp>
      <p:sp>
        <p:nvSpPr>
          <p:cNvPr id="4" name="Slide Number Placeholder 3"/>
          <p:cNvSpPr>
            <a:spLocks noGrp="1"/>
          </p:cNvSpPr>
          <p:nvPr>
            <p:ph type="sldNum" sz="quarter" idx="10"/>
          </p:nvPr>
        </p:nvSpPr>
        <p:spPr/>
        <p:txBody>
          <a:bodyPr/>
          <a:lstStyle/>
          <a:p>
            <a:fld id="{EFA02508-6563-4AA8-83F9-68F8EF082350}" type="slidenum">
              <a:rPr lang="en-US" b="0" smtClean="0"/>
              <a:t>7</a:t>
            </a:fld>
            <a:endParaRPr lang="en-US" b="0" dirty="0"/>
          </a:p>
        </p:txBody>
      </p:sp>
      <p:sp>
        <p:nvSpPr>
          <p:cNvPr id="5" name="Rectangle 4">
            <a:extLst>
              <a:ext uri="{FF2B5EF4-FFF2-40B4-BE49-F238E27FC236}">
                <a16:creationId xmlns:a16="http://schemas.microsoft.com/office/drawing/2014/main" id="{A840CB61-75F2-4B57-B9FF-8B44458515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BDC9E9-4B68-4D07-8149-96C0CB6816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181373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Key capabilities: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Deploy to Azure or to on-premises datacenters that run Windows or Linux with zero code changes.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Develop scalable applications that are composed of microservices by using the Service Fabric programming models, containers, or any code.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Develop highly reliable stateless and stateful microservices.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the novel Reliable Actors programming model to create cloud objects with self contained code and state.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Deploy and orchestrate containers that include Windows containers and Linux containers.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Manage the lifecycle of your applications without any downtime, including breaking and nonbreaking upgrades.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Monitor and diagnose the health of your applications with auto repair.</a:t>
            </a:r>
          </a:p>
        </p:txBody>
      </p:sp>
      <p:sp>
        <p:nvSpPr>
          <p:cNvPr id="4" name="Slide Number Placeholder 3"/>
          <p:cNvSpPr>
            <a:spLocks noGrp="1"/>
          </p:cNvSpPr>
          <p:nvPr>
            <p:ph type="sldNum" sz="quarter" idx="10"/>
          </p:nvPr>
        </p:nvSpPr>
        <p:spPr/>
        <p:txBody>
          <a:bodyPr/>
          <a:lstStyle/>
          <a:p>
            <a:fld id="{EFA02508-6563-4AA8-83F9-68F8EF082350}" type="slidenum">
              <a:rPr lang="en-US" b="0" smtClean="0"/>
              <a:t>8</a:t>
            </a:fld>
            <a:endParaRPr lang="en-US" b="0" dirty="0"/>
          </a:p>
        </p:txBody>
      </p:sp>
      <p:sp>
        <p:nvSpPr>
          <p:cNvPr id="5" name="Rectangle 4">
            <a:extLst>
              <a:ext uri="{FF2B5EF4-FFF2-40B4-BE49-F238E27FC236}">
                <a16:creationId xmlns:a16="http://schemas.microsoft.com/office/drawing/2014/main" id="{8758BC50-A307-439F-A551-C7ECBF8061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1630DC3-E3FE-4244-85D8-68BA7EE3B1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44873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Creation, configuration, and management of a cluster of virtual machines that are preconfigured to run containerized applications.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Using an optimized configuration of popular open-source scheduling and orchestration tools.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ACS enables you to use your existing skills or draw upon a large and growing body of community expertise to deploy and manage container-based applications on Microsoft Azure.</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ACS leverages Docker images to ensure that your application containers are fully portable.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Supports your choice of Kubernetes, DC/OS (powered by Apache Mesos), or Docker Swarm for orchestration.</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Enterprise grade features of Azure while still maintaining application portability.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There are no fees for any of the software installed by default as part of ACS.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ACS is available for Standard A, D, DS, G, GS, F, and FS series Linux virtual machines. </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are only charged for the compute instances you choose, as well as the other underlying infrastructure resources consumed such as storage and networking.</a:t>
            </a:r>
          </a:p>
        </p:txBody>
      </p:sp>
      <p:sp>
        <p:nvSpPr>
          <p:cNvPr id="4" name="Slide Number Placeholder 3"/>
          <p:cNvSpPr>
            <a:spLocks noGrp="1"/>
          </p:cNvSpPr>
          <p:nvPr>
            <p:ph type="sldNum" sz="quarter" idx="10"/>
          </p:nvPr>
        </p:nvSpPr>
        <p:spPr/>
        <p:txBody>
          <a:bodyPr/>
          <a:lstStyle/>
          <a:p>
            <a:fld id="{EFA02508-6563-4AA8-83F9-68F8EF082350}" type="slidenum">
              <a:rPr lang="en-US" b="0" smtClean="0"/>
              <a:t>9</a:t>
            </a:fld>
            <a:endParaRPr lang="en-US" b="0" dirty="0"/>
          </a:p>
        </p:txBody>
      </p:sp>
      <p:sp>
        <p:nvSpPr>
          <p:cNvPr id="5" name="Rectangle 4">
            <a:extLst>
              <a:ext uri="{FF2B5EF4-FFF2-40B4-BE49-F238E27FC236}">
                <a16:creationId xmlns:a16="http://schemas.microsoft.com/office/drawing/2014/main" id="{3FB5D6A9-6108-45A2-9244-58BD320E961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B2D9ECD-CAA3-473F-B852-14226CB5302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Creating Managed Server Applications in Azure</a:t>
            </a:r>
          </a:p>
        </p:txBody>
      </p:sp>
    </p:spTree>
    <p:extLst>
      <p:ext uri="{BB962C8B-B14F-4D97-AF65-F5344CB8AC3E}">
        <p14:creationId xmlns:p14="http://schemas.microsoft.com/office/powerpoint/2010/main" val="262158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070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328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909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BF3B-2BA3-4E7F-B98F-7A3099F14D97}"/>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F5DE505F-CB35-438E-A1AC-6830C14282B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567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466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16303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549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25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41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558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873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54525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6319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0FC7-D2FE-48DD-AE33-2024B97B797C}"/>
              </a:ext>
            </a:extLst>
          </p:cNvPr>
          <p:cNvSpPr>
            <a:spLocks noGrp="1"/>
          </p:cNvSpPr>
          <p:nvPr>
            <p:ph type="ctrTitle" sz="quarter"/>
          </p:nvPr>
        </p:nvSpPr>
        <p:spPr>
          <a:xfrm>
            <a:off x="3200400" y="1828800"/>
            <a:ext cx="5732417" cy="1016000"/>
          </a:xfrm>
        </p:spPr>
        <p:txBody>
          <a:bodyPr/>
          <a:lstStyle/>
          <a:p>
            <a:r>
              <a:rPr lang="en-US" dirty="0"/>
              <a:t>Module 4</a:t>
            </a:r>
          </a:p>
        </p:txBody>
      </p:sp>
      <p:sp>
        <p:nvSpPr>
          <p:cNvPr id="3" name="Subtitle 2">
            <a:extLst>
              <a:ext uri="{FF2B5EF4-FFF2-40B4-BE49-F238E27FC236}">
                <a16:creationId xmlns:a16="http://schemas.microsoft.com/office/drawing/2014/main" id="{94783D57-090D-46E7-B21E-7388B4349E56}"/>
              </a:ext>
            </a:extLst>
          </p:cNvPr>
          <p:cNvSpPr>
            <a:spLocks noGrp="1"/>
          </p:cNvSpPr>
          <p:nvPr>
            <p:ph type="subTitle" sz="quarter" idx="1"/>
          </p:nvPr>
        </p:nvSpPr>
        <p:spPr/>
        <p:txBody>
          <a:bodyPr/>
          <a:lstStyle/>
          <a:p>
            <a:r>
              <a:rPr lang="en-US" dirty="0"/>
              <a:t>Creating Managed Server Applications in Azure
</a:t>
            </a:r>
          </a:p>
        </p:txBody>
      </p:sp>
    </p:spTree>
    <p:extLst>
      <p:ext uri="{BB962C8B-B14F-4D97-AF65-F5344CB8AC3E}">
        <p14:creationId xmlns:p14="http://schemas.microsoft.com/office/powerpoint/2010/main" val="230181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d37f7a7-2518-404d-8d80-33bd41134fa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2BA-CCBF-4C7B-B3DD-F0C0FE194BA4}"/>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3133A7D2-F91C-4E3A-A5CE-8D3BEFCAFFD6}"/>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are some of the benefits and drawbacks of ASE, Service Fabric and ACS?</a:t>
            </a:r>
          </a:p>
        </p:txBody>
      </p:sp>
      <p:pic>
        <p:nvPicPr>
          <p:cNvPr id="5" name="Picture 4" descr="Question">
            <a:extLst>
              <a:ext uri="{FF2B5EF4-FFF2-40B4-BE49-F238E27FC236}">
                <a16:creationId xmlns:a16="http://schemas.microsoft.com/office/drawing/2014/main" id="{17E0BAE3-90DA-4548-B9FA-6B13FACA84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1262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E7F3-AD0D-43F7-A442-44C513EC5E21}"/>
              </a:ext>
            </a:extLst>
          </p:cNvPr>
          <p:cNvSpPr>
            <a:spLocks noGrp="1"/>
          </p:cNvSpPr>
          <p:nvPr>
            <p:ph type="title"/>
          </p:nvPr>
        </p:nvSpPr>
        <p:spPr/>
        <p:txBody>
          <a:bodyPr/>
          <a:lstStyle/>
          <a:p>
            <a:r>
              <a:rPr lang="en-US" dirty="0"/>
              <a:t>Lesson 2: High-Performance Compute (HPC)</a:t>
            </a:r>
          </a:p>
        </p:txBody>
      </p:sp>
      <p:sp>
        <p:nvSpPr>
          <p:cNvPr id="3" name="Text Placeholder 2">
            <a:extLst>
              <a:ext uri="{FF2B5EF4-FFF2-40B4-BE49-F238E27FC236}">
                <a16:creationId xmlns:a16="http://schemas.microsoft.com/office/drawing/2014/main" id="{2930B564-E8F7-455F-9C61-70BE49D8553D}"/>
              </a:ext>
            </a:extLst>
          </p:cNvPr>
          <p:cNvSpPr>
            <a:spLocks noGrp="1"/>
          </p:cNvSpPr>
          <p:nvPr>
            <p:ph type="body" idx="1"/>
          </p:nvPr>
        </p:nvSpPr>
        <p:spPr/>
        <p:txBody>
          <a:bodyPr/>
          <a:lstStyle/>
          <a:p>
            <a:r>
              <a:rPr lang="en-US" dirty="0"/>
              <a:t>High Performance Computing (HPC)
Azure Batch
Stateless Component Workloads</a:t>
            </a:r>
          </a:p>
        </p:txBody>
      </p:sp>
    </p:spTree>
    <p:extLst>
      <p:ext uri="{BB962C8B-B14F-4D97-AF65-F5344CB8AC3E}">
        <p14:creationId xmlns:p14="http://schemas.microsoft.com/office/powerpoint/2010/main" val="386956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1872-2014-423F-9735-694DD8C62176}"/>
              </a:ext>
            </a:extLst>
          </p:cNvPr>
          <p:cNvSpPr>
            <a:spLocks noGrp="1"/>
          </p:cNvSpPr>
          <p:nvPr>
            <p:ph type="title"/>
          </p:nvPr>
        </p:nvSpPr>
        <p:spPr/>
        <p:txBody>
          <a:bodyPr/>
          <a:lstStyle/>
          <a:p>
            <a:r>
              <a:rPr lang="en-US" dirty="0"/>
              <a:t>High Performance Computing (HPC)</a:t>
            </a:r>
          </a:p>
        </p:txBody>
      </p:sp>
      <p:sp>
        <p:nvSpPr>
          <p:cNvPr id="4" name="Content Placeholder 2">
            <a:extLst>
              <a:ext uri="{FF2B5EF4-FFF2-40B4-BE49-F238E27FC236}">
                <a16:creationId xmlns:a16="http://schemas.microsoft.com/office/drawing/2014/main" id="{F896235B-A91F-4013-B993-8E9573CAE9B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HPC is commonly defined as the use of super computers and parallel processing techniques for solving complex computational problems</a:t>
            </a:r>
          </a:p>
          <a:p>
            <a:pPr marL="0" lvl="0" indent="0">
              <a:buNone/>
            </a:pPr>
            <a:endParaRPr lang="en-US" b="0" kern="0" dirty="0">
              <a:solidFill>
                <a:srgbClr val="000000"/>
              </a:solidFill>
            </a:endParaRPr>
          </a:p>
          <a:p>
            <a:pPr marL="0" lvl="0" indent="0">
              <a:buNone/>
            </a:pPr>
            <a:r>
              <a:rPr lang="en-US" b="0" kern="0" dirty="0">
                <a:solidFill>
                  <a:srgbClr val="000000"/>
                </a:solidFill>
              </a:rPr>
              <a:t>Azure provides solutions to manage this function:</a:t>
            </a:r>
          </a:p>
          <a:p>
            <a:pPr lvl="1"/>
            <a:r>
              <a:rPr lang="en-US" b="0" kern="0" dirty="0">
                <a:solidFill>
                  <a:srgbClr val="000000"/>
                </a:solidFill>
              </a:rPr>
              <a:t>Custom Workloads on IaaS</a:t>
            </a:r>
          </a:p>
          <a:p>
            <a:pPr lvl="1"/>
            <a:r>
              <a:rPr lang="en-US" b="0" kern="0" dirty="0">
                <a:solidFill>
                  <a:srgbClr val="000000"/>
                </a:solidFill>
              </a:rPr>
              <a:t>Azure Batch</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15159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171f29b-2d79-4ecc-9b63-5fe3456ad1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BEE5-BAB4-4A99-BD22-8308FA7FD0F1}"/>
              </a:ext>
            </a:extLst>
          </p:cNvPr>
          <p:cNvSpPr>
            <a:spLocks noGrp="1"/>
          </p:cNvSpPr>
          <p:nvPr>
            <p:ph type="title"/>
          </p:nvPr>
        </p:nvSpPr>
        <p:spPr/>
        <p:txBody>
          <a:bodyPr/>
          <a:lstStyle/>
          <a:p>
            <a:r>
              <a:rPr lang="en-US" dirty="0"/>
              <a:t>Custom Workloads on IaaS</a:t>
            </a:r>
          </a:p>
        </p:txBody>
      </p:sp>
      <p:sp>
        <p:nvSpPr>
          <p:cNvPr id="4" name="Content Placeholder 2">
            <a:extLst>
              <a:ext uri="{FF2B5EF4-FFF2-40B4-BE49-F238E27FC236}">
                <a16:creationId xmlns:a16="http://schemas.microsoft.com/office/drawing/2014/main" id="{3E2F8032-A578-4746-8BFF-3AD5B23A390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HPC Pack using Azure Virtual Machines:</a:t>
            </a:r>
          </a:p>
          <a:p>
            <a:pPr lvl="1"/>
            <a:r>
              <a:rPr lang="en-US" b="0" kern="0" dirty="0">
                <a:solidFill>
                  <a:srgbClr val="000000"/>
                </a:solidFill>
              </a:rPr>
              <a:t>HPC Pack is Microsoft’s HPC cluster and job management solution for Windows</a:t>
            </a:r>
          </a:p>
          <a:p>
            <a:pPr lvl="1"/>
            <a:r>
              <a:rPr lang="en-US" b="0" kern="0" dirty="0">
                <a:solidFill>
                  <a:srgbClr val="000000"/>
                </a:solidFill>
              </a:rPr>
              <a:t>Uses Head Nodes and compute nodes – Suggested as A8 and A9 VM sizes</a:t>
            </a:r>
          </a:p>
          <a:p>
            <a:pPr lvl="1"/>
            <a:r>
              <a:rPr lang="en-US" b="0" kern="0" dirty="0">
                <a:solidFill>
                  <a:srgbClr val="000000"/>
                </a:solidFill>
              </a:rPr>
              <a:t>HPC Pack can also be used in hybrid scenarios to “burst to Azure” with A8 or A9 instances to obtain more processing power</a:t>
            </a:r>
          </a:p>
          <a:p>
            <a:pPr lvl="0"/>
            <a:endParaRPr lang="en-US" b="0" kern="0" dirty="0">
              <a:solidFill>
                <a:srgbClr val="000000"/>
              </a:solidFill>
            </a:endParaRPr>
          </a:p>
        </p:txBody>
      </p:sp>
    </p:spTree>
    <p:extLst>
      <p:ext uri="{BB962C8B-B14F-4D97-AF65-F5344CB8AC3E}">
        <p14:creationId xmlns:p14="http://schemas.microsoft.com/office/powerpoint/2010/main" val="133599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457d227-ebd7-46da-af47-fbb6671bf2f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808F-D897-4B0E-AE12-2E05956201ED}"/>
              </a:ext>
            </a:extLst>
          </p:cNvPr>
          <p:cNvSpPr>
            <a:spLocks noGrp="1"/>
          </p:cNvSpPr>
          <p:nvPr>
            <p:ph type="title"/>
          </p:nvPr>
        </p:nvSpPr>
        <p:spPr/>
        <p:txBody>
          <a:bodyPr/>
          <a:lstStyle/>
          <a:p>
            <a:r>
              <a:rPr lang="en-US" dirty="0"/>
              <a:t>Custom Workloads on IaaS</a:t>
            </a:r>
          </a:p>
        </p:txBody>
      </p:sp>
      <p:sp>
        <p:nvSpPr>
          <p:cNvPr id="4" name="Content Placeholder 2">
            <a:extLst>
              <a:ext uri="{FF2B5EF4-FFF2-40B4-BE49-F238E27FC236}">
                <a16:creationId xmlns:a16="http://schemas.microsoft.com/office/drawing/2014/main" id="{5643D274-D886-47D0-ADC1-F11B245CECEE}"/>
              </a:ext>
            </a:extLst>
          </p:cNvPr>
          <p:cNvSpPr txBox="1">
            <a:spLocks/>
          </p:cNvSpPr>
          <p:nvPr/>
        </p:nvSpPr>
        <p:spPr>
          <a:xfrm>
            <a:off x="458788" y="2125661"/>
            <a:ext cx="2783754" cy="404290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HPC Pack can also “burst to Azure” with A8 or A9 instances to obtain more processing power through a hybrid solution</a:t>
            </a:r>
          </a:p>
          <a:p>
            <a:pPr marL="0" lvl="0" indent="0">
              <a:buNone/>
            </a:pPr>
            <a:endParaRPr lang="en-US" b="0" kern="0" dirty="0">
              <a:solidFill>
                <a:srgbClr val="000000"/>
              </a:solidFill>
            </a:endParaRPr>
          </a:p>
        </p:txBody>
      </p:sp>
      <p:pic>
        <p:nvPicPr>
          <p:cNvPr id="5" name="Picture 4" descr="Example burst to Azure using Windows Server HPC Pack">
            <a:extLst>
              <a:ext uri="{FF2B5EF4-FFF2-40B4-BE49-F238E27FC236}">
                <a16:creationId xmlns:a16="http://schemas.microsoft.com/office/drawing/2014/main" id="{0DF5AD9E-83CF-4866-AD40-AEABF0AB0461}"/>
              </a:ext>
            </a:extLst>
          </p:cNvPr>
          <p:cNvPicPr>
            <a:picLocks noChangeAspect="1"/>
          </p:cNvPicPr>
          <p:nvPr/>
        </p:nvPicPr>
        <p:blipFill>
          <a:blip r:embed="rId3"/>
          <a:stretch>
            <a:fillRect/>
          </a:stretch>
        </p:blipFill>
        <p:spPr>
          <a:xfrm>
            <a:off x="3096656" y="2125661"/>
            <a:ext cx="6047344" cy="4343229"/>
          </a:xfrm>
          <a:prstGeom prst="rect">
            <a:avLst/>
          </a:prstGeom>
        </p:spPr>
      </p:pic>
    </p:spTree>
    <p:extLst>
      <p:ext uri="{BB962C8B-B14F-4D97-AF65-F5344CB8AC3E}">
        <p14:creationId xmlns:p14="http://schemas.microsoft.com/office/powerpoint/2010/main" val="282166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EDC5-C344-4FBE-891E-E7AEA55D98C3}"/>
              </a:ext>
            </a:extLst>
          </p:cNvPr>
          <p:cNvSpPr>
            <a:spLocks noGrp="1"/>
          </p:cNvSpPr>
          <p:nvPr>
            <p:ph type="title"/>
          </p:nvPr>
        </p:nvSpPr>
        <p:spPr/>
        <p:txBody>
          <a:bodyPr/>
          <a:lstStyle/>
          <a:p>
            <a:r>
              <a:rPr lang="en-US" dirty="0"/>
              <a:t>Azure Batch</a:t>
            </a:r>
          </a:p>
        </p:txBody>
      </p:sp>
      <p:sp>
        <p:nvSpPr>
          <p:cNvPr id="4" name="Content Placeholder 2">
            <a:extLst>
              <a:ext uri="{FF2B5EF4-FFF2-40B4-BE49-F238E27FC236}">
                <a16:creationId xmlns:a16="http://schemas.microsoft.com/office/drawing/2014/main" id="{0ED37ECE-49C1-4D5F-9D6C-ED67356F538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 free service designed for large data set manipulation and transform workloads:</a:t>
            </a:r>
          </a:p>
          <a:p>
            <a:pPr lvl="1"/>
            <a:r>
              <a:rPr lang="en-US" b="0" kern="0" dirty="0">
                <a:solidFill>
                  <a:srgbClr val="000000"/>
                </a:solidFill>
              </a:rPr>
              <a:t>Job Scheduling</a:t>
            </a:r>
          </a:p>
          <a:p>
            <a:pPr lvl="1"/>
            <a:r>
              <a:rPr lang="en-US" b="0" kern="0" dirty="0">
                <a:solidFill>
                  <a:srgbClr val="000000"/>
                </a:solidFill>
              </a:rPr>
              <a:t>Compute resource management</a:t>
            </a:r>
          </a:p>
          <a:p>
            <a:pPr lvl="1"/>
            <a:r>
              <a:rPr lang="en-US" b="0" kern="0" dirty="0">
                <a:solidFill>
                  <a:srgbClr val="000000"/>
                </a:solidFill>
              </a:rPr>
              <a:t>Large-scale parallel workloads</a:t>
            </a:r>
          </a:p>
          <a:p>
            <a:pPr lvl="1"/>
            <a:r>
              <a:rPr lang="en-US" b="0" kern="0" dirty="0">
                <a:solidFill>
                  <a:srgbClr val="000000"/>
                </a:solidFill>
              </a:rPr>
              <a:t>Batch API to enable scaling to thousand of compute nodes</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85537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849648b-6445-4054-8ccb-c749976566e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47B5-2E3A-4C4E-BB57-6EA9372825E0}"/>
              </a:ext>
            </a:extLst>
          </p:cNvPr>
          <p:cNvSpPr>
            <a:spLocks noGrp="1"/>
          </p:cNvSpPr>
          <p:nvPr>
            <p:ph type="title"/>
          </p:nvPr>
        </p:nvSpPr>
        <p:spPr/>
        <p:txBody>
          <a:bodyPr/>
          <a:lstStyle/>
          <a:p>
            <a:r>
              <a:rPr lang="en-US" dirty="0"/>
              <a:t>Azure Batch</a:t>
            </a:r>
          </a:p>
        </p:txBody>
      </p:sp>
      <p:pic>
        <p:nvPicPr>
          <p:cNvPr id="4" name="Picture 3" descr="Example Azure Batch workload">
            <a:extLst>
              <a:ext uri="{FF2B5EF4-FFF2-40B4-BE49-F238E27FC236}">
                <a16:creationId xmlns:a16="http://schemas.microsoft.com/office/drawing/2014/main" id="{16E2AB65-2D9A-4D9D-B77B-AEE7BD8CF1B8}"/>
              </a:ext>
            </a:extLst>
          </p:cNvPr>
          <p:cNvPicPr>
            <a:picLocks noChangeAspect="1"/>
          </p:cNvPicPr>
          <p:nvPr/>
        </p:nvPicPr>
        <p:blipFill>
          <a:blip r:embed="rId3"/>
          <a:stretch>
            <a:fillRect/>
          </a:stretch>
        </p:blipFill>
        <p:spPr>
          <a:xfrm>
            <a:off x="258580" y="1668462"/>
            <a:ext cx="8863797" cy="4395572"/>
          </a:xfrm>
          <a:prstGeom prst="rect">
            <a:avLst/>
          </a:prstGeom>
        </p:spPr>
      </p:pic>
    </p:spTree>
    <p:extLst>
      <p:ext uri="{BB962C8B-B14F-4D97-AF65-F5344CB8AC3E}">
        <p14:creationId xmlns:p14="http://schemas.microsoft.com/office/powerpoint/2010/main" val="417032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E99F-57F3-4F19-9346-5FF33D8AADEE}"/>
              </a:ext>
            </a:extLst>
          </p:cNvPr>
          <p:cNvSpPr>
            <a:spLocks noGrp="1"/>
          </p:cNvSpPr>
          <p:nvPr>
            <p:ph type="title"/>
          </p:nvPr>
        </p:nvSpPr>
        <p:spPr/>
        <p:txBody>
          <a:bodyPr/>
          <a:lstStyle/>
          <a:p>
            <a:r>
              <a:rPr lang="en-US" dirty="0"/>
              <a:t>Stateless Component Workloads</a:t>
            </a:r>
          </a:p>
        </p:txBody>
      </p:sp>
      <p:sp>
        <p:nvSpPr>
          <p:cNvPr id="4" name="Content Placeholder 2">
            <a:extLst>
              <a:ext uri="{FF2B5EF4-FFF2-40B4-BE49-F238E27FC236}">
                <a16:creationId xmlns:a16="http://schemas.microsoft.com/office/drawing/2014/main" id="{5D12A2E0-0C37-4DE7-917C-C0527C49176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addition there are several services that are the foundations for HPC Solutions in Azure:</a:t>
            </a:r>
          </a:p>
          <a:p>
            <a:pPr lvl="1"/>
            <a:r>
              <a:rPr lang="en-US" b="0" kern="0" dirty="0">
                <a:solidFill>
                  <a:srgbClr val="000000"/>
                </a:solidFill>
              </a:rPr>
              <a:t>Virtual Machines (VMs)</a:t>
            </a:r>
          </a:p>
          <a:p>
            <a:pPr lvl="1"/>
            <a:r>
              <a:rPr lang="en-US" b="0" kern="0" dirty="0">
                <a:solidFill>
                  <a:srgbClr val="000000"/>
                </a:solidFill>
              </a:rPr>
              <a:t>VM Scale Sets</a:t>
            </a:r>
          </a:p>
          <a:p>
            <a:pPr lvl="1"/>
            <a:r>
              <a:rPr lang="en-US" b="0" kern="0" dirty="0">
                <a:solidFill>
                  <a:srgbClr val="000000"/>
                </a:solidFill>
              </a:rPr>
              <a:t>Azure Container Services</a:t>
            </a:r>
          </a:p>
          <a:p>
            <a:pPr lvl="1"/>
            <a:r>
              <a:rPr lang="en-US" b="0" kern="0" dirty="0">
                <a:solidFill>
                  <a:srgbClr val="000000"/>
                </a:solidFill>
              </a:rPr>
              <a:t>HDInsight</a:t>
            </a:r>
          </a:p>
          <a:p>
            <a:pPr lvl="1"/>
            <a:r>
              <a:rPr lang="en-US" b="0" kern="0" dirty="0">
                <a:solidFill>
                  <a:srgbClr val="000000"/>
                </a:solidFill>
              </a:rPr>
              <a:t>Machine Learning</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26674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3380cd2-86e5-4751-a24a-5213174da0b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3F23-BBE1-45DD-89B7-B5418D71911D}"/>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38A62FE8-E67C-40D3-8760-8D172AB46746}"/>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would you implement HPC using large VM instances?</a:t>
            </a:r>
          </a:p>
        </p:txBody>
      </p:sp>
      <p:pic>
        <p:nvPicPr>
          <p:cNvPr id="5" name="Picture 4" descr="Question">
            <a:extLst>
              <a:ext uri="{FF2B5EF4-FFF2-40B4-BE49-F238E27FC236}">
                <a16:creationId xmlns:a16="http://schemas.microsoft.com/office/drawing/2014/main" id="{6C019B58-AB2A-4ADC-AED0-EBBFE5BFB0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15303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d985b7c3-cd07-44b1-8b9b-bf29fac43fb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4116-B4BC-4021-A877-638136B28A59}"/>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F0E23513-D76B-43D6-8A92-9F23C7ABC9F8}"/>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would you implement HPC using VMSS with varying quantities of VMs based on queue length?</a:t>
            </a:r>
          </a:p>
        </p:txBody>
      </p:sp>
      <p:pic>
        <p:nvPicPr>
          <p:cNvPr id="5" name="Picture 4" descr="Question">
            <a:extLst>
              <a:ext uri="{FF2B5EF4-FFF2-40B4-BE49-F238E27FC236}">
                <a16:creationId xmlns:a16="http://schemas.microsoft.com/office/drawing/2014/main" id="{62E65DC1-11DC-4BC3-8A4F-810DA98A54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19056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7CB8-225C-4770-98C5-E95C328DBDA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A784B63B-41D7-49F2-AAF7-0D40C60220C5}"/>
              </a:ext>
            </a:extLst>
          </p:cNvPr>
          <p:cNvSpPr>
            <a:spLocks noGrp="1"/>
          </p:cNvSpPr>
          <p:nvPr>
            <p:ph type="body" idx="1"/>
          </p:nvPr>
        </p:nvSpPr>
        <p:spPr/>
        <p:txBody>
          <a:bodyPr/>
          <a:lstStyle/>
          <a:p>
            <a:r>
              <a:rPr lang="en-US" dirty="0"/>
              <a:t>Infrastructure-Backed Platform-as-a-Service (PaaS)
High-Performance Compute (HPC)
Migration</a:t>
            </a:r>
          </a:p>
        </p:txBody>
      </p:sp>
    </p:spTree>
    <p:extLst>
      <p:ext uri="{BB962C8B-B14F-4D97-AF65-F5344CB8AC3E}">
        <p14:creationId xmlns:p14="http://schemas.microsoft.com/office/powerpoint/2010/main" val="205531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A592-D4C3-4FF2-9F62-DB0EC40C8863}"/>
              </a:ext>
            </a:extLst>
          </p:cNvPr>
          <p:cNvSpPr>
            <a:spLocks noGrp="1"/>
          </p:cNvSpPr>
          <p:nvPr>
            <p:ph type="title"/>
          </p:nvPr>
        </p:nvSpPr>
        <p:spPr/>
        <p:txBody>
          <a:bodyPr/>
          <a:lstStyle/>
          <a:p>
            <a:r>
              <a:rPr lang="en-US" dirty="0"/>
              <a:t>Lesson 3: Migration</a:t>
            </a:r>
          </a:p>
        </p:txBody>
      </p:sp>
      <p:sp>
        <p:nvSpPr>
          <p:cNvPr id="3" name="Text Placeholder 2">
            <a:extLst>
              <a:ext uri="{FF2B5EF4-FFF2-40B4-BE49-F238E27FC236}">
                <a16:creationId xmlns:a16="http://schemas.microsoft.com/office/drawing/2014/main" id="{57BC24C9-BFC2-4616-9BA2-063713CB6AF5}"/>
              </a:ext>
            </a:extLst>
          </p:cNvPr>
          <p:cNvSpPr>
            <a:spLocks noGrp="1"/>
          </p:cNvSpPr>
          <p:nvPr>
            <p:ph type="body" idx="1"/>
          </p:nvPr>
        </p:nvSpPr>
        <p:spPr/>
        <p:txBody>
          <a:bodyPr/>
          <a:lstStyle/>
          <a:p>
            <a:r>
              <a:rPr lang="en-US" dirty="0"/>
              <a:t>Migration
On-Premises Lift and Shift
Migration from Classic IaaS
Migration from Cloud Services</a:t>
            </a:r>
          </a:p>
        </p:txBody>
      </p:sp>
    </p:spTree>
    <p:extLst>
      <p:ext uri="{BB962C8B-B14F-4D97-AF65-F5344CB8AC3E}">
        <p14:creationId xmlns:p14="http://schemas.microsoft.com/office/powerpoint/2010/main" val="2318003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2CD7-3E7F-4368-A0E6-BB69C45C5298}"/>
              </a:ext>
            </a:extLst>
          </p:cNvPr>
          <p:cNvSpPr>
            <a:spLocks noGrp="1"/>
          </p:cNvSpPr>
          <p:nvPr>
            <p:ph type="title"/>
          </p:nvPr>
        </p:nvSpPr>
        <p:spPr/>
        <p:txBody>
          <a:bodyPr/>
          <a:lstStyle/>
          <a:p>
            <a:r>
              <a:rPr lang="en-US" dirty="0"/>
              <a:t>Migration</a:t>
            </a:r>
          </a:p>
        </p:txBody>
      </p:sp>
      <p:sp>
        <p:nvSpPr>
          <p:cNvPr id="4" name="Content Placeholder 2">
            <a:extLst>
              <a:ext uri="{FF2B5EF4-FFF2-40B4-BE49-F238E27FC236}">
                <a16:creationId xmlns:a16="http://schemas.microsoft.com/office/drawing/2014/main" id="{25B957A1-5613-4281-8A60-6C09499AFCF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Several options exist when migrating workloads from on-premises to Azure and from Azure IaaS </a:t>
            </a:r>
            <a:br>
              <a:rPr lang="en-US" b="0" kern="0" dirty="0">
                <a:solidFill>
                  <a:srgbClr val="000000"/>
                </a:solidFill>
              </a:rPr>
            </a:br>
            <a:r>
              <a:rPr lang="en-US" b="0" kern="0" dirty="0">
                <a:solidFill>
                  <a:srgbClr val="000000"/>
                </a:solidFill>
              </a:rPr>
              <a:t>to PaaS:</a:t>
            </a:r>
          </a:p>
          <a:p>
            <a:pPr lvl="1"/>
            <a:r>
              <a:rPr lang="en-US" b="0" kern="0" dirty="0">
                <a:solidFill>
                  <a:srgbClr val="000000"/>
                </a:solidFill>
              </a:rPr>
              <a:t>Migrate on-premises to Azure</a:t>
            </a:r>
          </a:p>
          <a:p>
            <a:pPr lvl="1"/>
            <a:r>
              <a:rPr lang="en-US" b="0" kern="0" dirty="0">
                <a:solidFill>
                  <a:srgbClr val="000000"/>
                </a:solidFill>
              </a:rPr>
              <a:t>Migrate from IaaS to PaaS</a:t>
            </a:r>
          </a:p>
          <a:p>
            <a:pPr lvl="1"/>
            <a:r>
              <a:rPr lang="en-US" b="0" kern="0" dirty="0">
                <a:solidFill>
                  <a:srgbClr val="000000"/>
                </a:solidFill>
              </a:rPr>
              <a:t>Migrate from Cloud Services to PaaS</a:t>
            </a:r>
          </a:p>
          <a:p>
            <a:pPr lvl="1"/>
            <a:r>
              <a:rPr lang="en-US" b="0" kern="0" dirty="0">
                <a:solidFill>
                  <a:srgbClr val="000000"/>
                </a:solidFill>
              </a:rPr>
              <a:t>Native app or Migration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05472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EC50-461C-4903-9FCB-451ED95D4D6F}"/>
              </a:ext>
            </a:extLst>
          </p:cNvPr>
          <p:cNvSpPr>
            <a:spLocks noGrp="1"/>
          </p:cNvSpPr>
          <p:nvPr>
            <p:ph type="title"/>
          </p:nvPr>
        </p:nvSpPr>
        <p:spPr/>
        <p:txBody>
          <a:bodyPr/>
          <a:lstStyle/>
          <a:p>
            <a:r>
              <a:rPr lang="en-US" dirty="0"/>
              <a:t>On-Premises Lift and Shift</a:t>
            </a:r>
          </a:p>
        </p:txBody>
      </p:sp>
      <p:sp>
        <p:nvSpPr>
          <p:cNvPr id="4" name="Content Placeholder 2">
            <a:extLst>
              <a:ext uri="{FF2B5EF4-FFF2-40B4-BE49-F238E27FC236}">
                <a16:creationId xmlns:a16="http://schemas.microsoft.com/office/drawing/2014/main" id="{69D84B1F-8332-4E5A-AC7E-0D955F99124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First stage of a migration may be move the workload direct to IaaS in Azure, having completed this the potential is to follow the modernization maturity model</a:t>
            </a:r>
          </a:p>
          <a:p>
            <a:pPr marL="0" lvl="0" indent="0">
              <a:buNone/>
            </a:pPr>
            <a:endParaRPr lang="en-US" b="0" kern="0" dirty="0">
              <a:solidFill>
                <a:srgbClr val="000000"/>
              </a:solidFill>
            </a:endParaRPr>
          </a:p>
        </p:txBody>
      </p:sp>
      <p:pic>
        <p:nvPicPr>
          <p:cNvPr id="5" name="Picture 4" descr="Lift-and-shift considerations and variations">
            <a:extLst>
              <a:ext uri="{FF2B5EF4-FFF2-40B4-BE49-F238E27FC236}">
                <a16:creationId xmlns:a16="http://schemas.microsoft.com/office/drawing/2014/main" id="{27A6F100-4E39-4ADE-A20F-4A5DD09C1F29}"/>
              </a:ext>
            </a:extLst>
          </p:cNvPr>
          <p:cNvPicPr>
            <a:picLocks noChangeAspect="1"/>
          </p:cNvPicPr>
          <p:nvPr/>
        </p:nvPicPr>
        <p:blipFill>
          <a:blip r:embed="rId3"/>
          <a:stretch>
            <a:fillRect/>
          </a:stretch>
        </p:blipFill>
        <p:spPr>
          <a:xfrm>
            <a:off x="227585" y="3508669"/>
            <a:ext cx="8916415" cy="2659902"/>
          </a:xfrm>
          <a:prstGeom prst="rect">
            <a:avLst/>
          </a:prstGeom>
        </p:spPr>
      </p:pic>
    </p:spTree>
    <p:extLst>
      <p:ext uri="{BB962C8B-B14F-4D97-AF65-F5344CB8AC3E}">
        <p14:creationId xmlns:p14="http://schemas.microsoft.com/office/powerpoint/2010/main" val="3876045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7f11690-c87e-4059-8df9-34f729290a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7C1E-7023-4147-BD7C-553735FA2A99}"/>
              </a:ext>
            </a:extLst>
          </p:cNvPr>
          <p:cNvSpPr>
            <a:spLocks noGrp="1"/>
          </p:cNvSpPr>
          <p:nvPr>
            <p:ph type="title"/>
          </p:nvPr>
        </p:nvSpPr>
        <p:spPr/>
        <p:txBody>
          <a:bodyPr/>
          <a:lstStyle/>
          <a:p>
            <a:r>
              <a:rPr lang="en-US" dirty="0"/>
              <a:t>On-Premises Migration</a:t>
            </a:r>
          </a:p>
        </p:txBody>
      </p:sp>
      <p:sp>
        <p:nvSpPr>
          <p:cNvPr id="4" name="Content Placeholder 2">
            <a:extLst>
              <a:ext uri="{FF2B5EF4-FFF2-40B4-BE49-F238E27FC236}">
                <a16:creationId xmlns:a16="http://schemas.microsoft.com/office/drawing/2014/main" id="{A3C1F6D7-664C-4B20-B652-D298D6DFCB1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Two options:</a:t>
            </a:r>
          </a:p>
          <a:p>
            <a:pPr lvl="1"/>
            <a:r>
              <a:rPr lang="en-US" kern="0" dirty="0">
                <a:solidFill>
                  <a:srgbClr val="000000"/>
                </a:solidFill>
              </a:rPr>
              <a:t>To IaaS </a:t>
            </a:r>
            <a:r>
              <a:rPr lang="en-US" b="0" kern="0" dirty="0">
                <a:solidFill>
                  <a:srgbClr val="000000"/>
                </a:solidFill>
              </a:rPr>
              <a:t>– little code changes – need to manage the OS</a:t>
            </a:r>
          </a:p>
          <a:p>
            <a:pPr lvl="1"/>
            <a:r>
              <a:rPr lang="en-US" kern="0" dirty="0">
                <a:solidFill>
                  <a:srgbClr val="000000"/>
                </a:solidFill>
              </a:rPr>
              <a:t>To PaaS </a:t>
            </a:r>
            <a:r>
              <a:rPr lang="en-US" b="0" kern="0" dirty="0">
                <a:solidFill>
                  <a:srgbClr val="000000"/>
                </a:solidFill>
              </a:rPr>
              <a:t>– rewrite the code but no OS management required</a:t>
            </a:r>
          </a:p>
          <a:p>
            <a:pPr lvl="0"/>
            <a:endParaRPr lang="en-US" b="0" kern="0" dirty="0">
              <a:solidFill>
                <a:srgbClr val="000000"/>
              </a:solidFill>
            </a:endParaRPr>
          </a:p>
          <a:p>
            <a:pPr marL="0" lvl="0" indent="0">
              <a:buNone/>
            </a:pPr>
            <a:r>
              <a:rPr lang="en-US" b="0" kern="0" dirty="0">
                <a:solidFill>
                  <a:srgbClr val="000000"/>
                </a:solidFill>
              </a:rPr>
              <a:t>In either case the data can be hosted in either IaaS or PaaS SQL databases</a:t>
            </a:r>
          </a:p>
          <a:p>
            <a:pPr lvl="0"/>
            <a:endParaRPr lang="en-US" b="0" kern="0" dirty="0">
              <a:solidFill>
                <a:srgbClr val="000000"/>
              </a:solidFill>
            </a:endParaRPr>
          </a:p>
        </p:txBody>
      </p:sp>
    </p:spTree>
    <p:extLst>
      <p:ext uri="{BB962C8B-B14F-4D97-AF65-F5344CB8AC3E}">
        <p14:creationId xmlns:p14="http://schemas.microsoft.com/office/powerpoint/2010/main" val="128251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22A8-67EA-44F8-B34D-95D167C68506}"/>
              </a:ext>
            </a:extLst>
          </p:cNvPr>
          <p:cNvSpPr>
            <a:spLocks noGrp="1"/>
          </p:cNvSpPr>
          <p:nvPr>
            <p:ph type="title"/>
          </p:nvPr>
        </p:nvSpPr>
        <p:spPr/>
        <p:txBody>
          <a:bodyPr/>
          <a:lstStyle/>
          <a:p>
            <a:r>
              <a:rPr lang="en-US" dirty="0"/>
              <a:t>Migration from Classic IaaS</a:t>
            </a:r>
          </a:p>
        </p:txBody>
      </p:sp>
      <p:sp>
        <p:nvSpPr>
          <p:cNvPr id="4" name="Content Placeholder 2">
            <a:extLst>
              <a:ext uri="{FF2B5EF4-FFF2-40B4-BE49-F238E27FC236}">
                <a16:creationId xmlns:a16="http://schemas.microsoft.com/office/drawing/2014/main" id="{58079360-D8E1-41D8-9709-B2B4EBA0839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For IaaS migration from Classic to Azure Resource Manager the following can be migrated:</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lgn="ctr">
              <a:buNone/>
            </a:pPr>
            <a:r>
              <a:rPr lang="en-US" sz="2000" b="0" i="1" kern="0" dirty="0">
                <a:solidFill>
                  <a:srgbClr val="000000"/>
                </a:solidFill>
              </a:rPr>
              <a:t>Check carefully for unsupported configurations, which could affect successful migration</a:t>
            </a:r>
          </a:p>
        </p:txBody>
      </p:sp>
      <p:sp>
        <p:nvSpPr>
          <p:cNvPr id="5" name="Content Placeholder 2">
            <a:extLst>
              <a:ext uri="{FF2B5EF4-FFF2-40B4-BE49-F238E27FC236}">
                <a16:creationId xmlns:a16="http://schemas.microsoft.com/office/drawing/2014/main" id="{01AE190F-AD32-4F31-8392-B224DECE98FF}"/>
              </a:ext>
            </a:extLst>
          </p:cNvPr>
          <p:cNvSpPr txBox="1">
            <a:spLocks/>
          </p:cNvSpPr>
          <p:nvPr/>
        </p:nvSpPr>
        <p:spPr bwMode="auto">
          <a:xfrm>
            <a:off x="566056" y="2294238"/>
            <a:ext cx="8119156" cy="2601309"/>
          </a:xfrm>
          <a:prstGeom prst="rect">
            <a:avLst/>
          </a:prstGeom>
          <a:noFill/>
          <a:ln w="9525">
            <a:noFill/>
            <a:miter lim="800000"/>
            <a:headEnd/>
            <a:tailEnd/>
          </a:ln>
        </p:spPr>
        <p:txBody>
          <a:bodyPr vert="horz" wrap="square" lIns="0" tIns="0" rIns="0" bIns="0" numCol="2"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kern="0" dirty="0">
                <a:solidFill>
                  <a:srgbClr val="000000"/>
                </a:solidFill>
                <a:latin typeface="Verdana" pitchFamily="34" charset="0"/>
                <a:ea typeface="+mn-ea"/>
                <a:cs typeface="Arial" charset="0"/>
              </a:rPr>
              <a:t>Virtual Machines</a:t>
            </a:r>
          </a:p>
          <a:p>
            <a:pPr marL="0" lvl="0" indent="0">
              <a:spcBef>
                <a:spcPct val="0"/>
              </a:spcBef>
              <a:buClrTx/>
              <a:buSzTx/>
              <a:buNone/>
            </a:pPr>
            <a:r>
              <a:rPr lang="en-US" sz="2400" b="0" kern="0" dirty="0">
                <a:solidFill>
                  <a:srgbClr val="000000"/>
                </a:solidFill>
                <a:latin typeface="Verdana" pitchFamily="34" charset="0"/>
                <a:ea typeface="+mn-ea"/>
                <a:cs typeface="Arial" charset="0"/>
              </a:rPr>
              <a:t>Availability Sets</a:t>
            </a:r>
          </a:p>
          <a:p>
            <a:pPr marL="0" lvl="0" indent="0">
              <a:spcBef>
                <a:spcPct val="0"/>
              </a:spcBef>
              <a:buClrTx/>
              <a:buSzTx/>
              <a:buNone/>
            </a:pPr>
            <a:r>
              <a:rPr lang="en-US" sz="2400" b="0" kern="0" dirty="0">
                <a:solidFill>
                  <a:srgbClr val="000000"/>
                </a:solidFill>
                <a:latin typeface="Verdana" pitchFamily="34" charset="0"/>
                <a:ea typeface="+mn-ea"/>
                <a:cs typeface="Arial" charset="0"/>
              </a:rPr>
              <a:t>Cloud Services</a:t>
            </a:r>
          </a:p>
          <a:p>
            <a:pPr marL="0" lvl="0" indent="0">
              <a:spcBef>
                <a:spcPct val="0"/>
              </a:spcBef>
              <a:buClrTx/>
              <a:buSzTx/>
              <a:buNone/>
            </a:pPr>
            <a:r>
              <a:rPr lang="en-US" sz="2400" b="0" kern="0" dirty="0">
                <a:solidFill>
                  <a:srgbClr val="000000"/>
                </a:solidFill>
                <a:latin typeface="Verdana" pitchFamily="34" charset="0"/>
                <a:ea typeface="+mn-ea"/>
                <a:cs typeface="Arial" charset="0"/>
              </a:rPr>
              <a:t>Storage Accounts</a:t>
            </a:r>
          </a:p>
          <a:p>
            <a:pPr marL="0" lvl="0" indent="0">
              <a:spcBef>
                <a:spcPct val="0"/>
              </a:spcBef>
              <a:buClrTx/>
              <a:buSzTx/>
              <a:buNone/>
            </a:pPr>
            <a:r>
              <a:rPr lang="en-US" sz="2400" b="0" kern="0" dirty="0">
                <a:solidFill>
                  <a:srgbClr val="000000"/>
                </a:solidFill>
                <a:latin typeface="Verdana" pitchFamily="34" charset="0"/>
                <a:ea typeface="+mn-ea"/>
                <a:cs typeface="Arial" charset="0"/>
              </a:rPr>
              <a:t>Virtual Networks</a:t>
            </a:r>
          </a:p>
          <a:p>
            <a:pPr marL="0" lvl="0" indent="0">
              <a:spcBef>
                <a:spcPct val="0"/>
              </a:spcBef>
              <a:buClrTx/>
              <a:buSzTx/>
              <a:buNone/>
            </a:pPr>
            <a:r>
              <a:rPr lang="en-US" sz="2400" b="0" kern="0" dirty="0">
                <a:solidFill>
                  <a:srgbClr val="000000"/>
                </a:solidFill>
                <a:latin typeface="Verdana" pitchFamily="34" charset="0"/>
                <a:ea typeface="+mn-ea"/>
                <a:cs typeface="Arial" charset="0"/>
              </a:rPr>
              <a:t>VPN Gateways</a:t>
            </a:r>
          </a:p>
          <a:p>
            <a:pPr marL="0" lvl="0" indent="0">
              <a:spcBef>
                <a:spcPct val="0"/>
              </a:spcBef>
              <a:buClrTx/>
              <a:buSzTx/>
              <a:buNone/>
            </a:pPr>
            <a:r>
              <a:rPr lang="en-US" sz="2400" b="0" kern="0" dirty="0">
                <a:solidFill>
                  <a:srgbClr val="000000"/>
                </a:solidFill>
                <a:latin typeface="Verdana" pitchFamily="34" charset="0"/>
                <a:ea typeface="+mn-ea"/>
                <a:cs typeface="Arial" charset="0"/>
              </a:rPr>
              <a:t>Express Route Gateways</a:t>
            </a:r>
          </a:p>
          <a:p>
            <a:pPr marL="0" lvl="0" indent="0">
              <a:spcBef>
                <a:spcPct val="0"/>
              </a:spcBef>
              <a:buClrTx/>
              <a:buSzTx/>
              <a:buNone/>
            </a:pPr>
            <a:r>
              <a:rPr lang="en-US" sz="2400" b="0" kern="0" dirty="0">
                <a:solidFill>
                  <a:srgbClr val="000000"/>
                </a:solidFill>
                <a:latin typeface="Verdana" pitchFamily="34" charset="0"/>
                <a:ea typeface="+mn-ea"/>
                <a:cs typeface="Arial" charset="0"/>
              </a:rPr>
              <a:t>Network Security Groups</a:t>
            </a:r>
          </a:p>
          <a:p>
            <a:pPr marL="0" lvl="0" indent="0">
              <a:spcBef>
                <a:spcPct val="0"/>
              </a:spcBef>
              <a:buClrTx/>
              <a:buSzTx/>
              <a:buNone/>
            </a:pPr>
            <a:r>
              <a:rPr lang="en-US" sz="2400" b="0" kern="0" dirty="0">
                <a:solidFill>
                  <a:srgbClr val="000000"/>
                </a:solidFill>
                <a:latin typeface="Verdana" pitchFamily="34" charset="0"/>
                <a:ea typeface="+mn-ea"/>
                <a:cs typeface="Arial" charset="0"/>
              </a:rPr>
              <a:t>Route Tables</a:t>
            </a:r>
          </a:p>
          <a:p>
            <a:pPr marL="0" lvl="0" indent="0">
              <a:spcBef>
                <a:spcPct val="0"/>
              </a:spcBef>
              <a:buClrTx/>
              <a:buSzTx/>
              <a:buNone/>
            </a:pPr>
            <a:r>
              <a:rPr lang="en-US" sz="2400" b="0" kern="0" dirty="0">
                <a:solidFill>
                  <a:srgbClr val="000000"/>
                </a:solidFill>
                <a:latin typeface="Verdana" pitchFamily="34" charset="0"/>
                <a:ea typeface="+mn-ea"/>
                <a:cs typeface="Arial" charset="0"/>
              </a:rPr>
              <a:t>Reserved IPs</a:t>
            </a:r>
          </a:p>
          <a:p>
            <a:pPr marL="0" lvl="0" indent="0">
              <a:spcBef>
                <a:spcPct val="0"/>
              </a:spcBef>
              <a:buClrTx/>
              <a:buSzTx/>
              <a:buNone/>
            </a:pPr>
            <a:endParaRPr lang="en-US" sz="24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2413778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7ca2644e-435e-43e5-a99d-30688b9248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BCEB-C029-4A48-8354-293A4AC89438}"/>
              </a:ext>
            </a:extLst>
          </p:cNvPr>
          <p:cNvSpPr>
            <a:spLocks noGrp="1"/>
          </p:cNvSpPr>
          <p:nvPr>
            <p:ph type="title"/>
          </p:nvPr>
        </p:nvSpPr>
        <p:spPr/>
        <p:txBody>
          <a:bodyPr/>
          <a:lstStyle/>
          <a:p>
            <a:r>
              <a:rPr lang="en-US" dirty="0"/>
              <a:t>Migration from Cloud Services</a:t>
            </a:r>
          </a:p>
        </p:txBody>
      </p:sp>
      <p:sp>
        <p:nvSpPr>
          <p:cNvPr id="4" name="Content Placeholder 2">
            <a:extLst>
              <a:ext uri="{FF2B5EF4-FFF2-40B4-BE49-F238E27FC236}">
                <a16:creationId xmlns:a16="http://schemas.microsoft.com/office/drawing/2014/main" id="{B42AD5C2-8273-42A9-9686-132FEA93D78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Migrating Web and Worker roles in a cloud service  to Azure Fabric stateless services is the simplest method of migration to Service Fabric</a:t>
            </a:r>
          </a:p>
          <a:p>
            <a:pPr lvl="0"/>
            <a:endParaRPr lang="en-US" b="0" kern="0" dirty="0">
              <a:solidFill>
                <a:srgbClr val="000000"/>
              </a:solidFill>
            </a:endParaRPr>
          </a:p>
        </p:txBody>
      </p:sp>
      <p:pic>
        <p:nvPicPr>
          <p:cNvPr id="5" name="Picture 4" descr="Cloud Service to Service Fabric example">
            <a:extLst>
              <a:ext uri="{FF2B5EF4-FFF2-40B4-BE49-F238E27FC236}">
                <a16:creationId xmlns:a16="http://schemas.microsoft.com/office/drawing/2014/main" id="{9E79D66C-DD18-4EE2-9719-8F237545FB52}"/>
              </a:ext>
            </a:extLst>
          </p:cNvPr>
          <p:cNvPicPr>
            <a:picLocks noChangeAspect="1"/>
          </p:cNvPicPr>
          <p:nvPr/>
        </p:nvPicPr>
        <p:blipFill>
          <a:blip r:embed="rId3"/>
          <a:stretch>
            <a:fillRect/>
          </a:stretch>
        </p:blipFill>
        <p:spPr>
          <a:xfrm>
            <a:off x="710268" y="3594893"/>
            <a:ext cx="7616196" cy="1216936"/>
          </a:xfrm>
          <a:prstGeom prst="rect">
            <a:avLst/>
          </a:prstGeom>
        </p:spPr>
      </p:pic>
    </p:spTree>
    <p:extLst>
      <p:ext uri="{BB962C8B-B14F-4D97-AF65-F5344CB8AC3E}">
        <p14:creationId xmlns:p14="http://schemas.microsoft.com/office/powerpoint/2010/main" val="196028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fe5bcda-e383-4816-9e68-8404c1912fb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E287-5646-4B40-AA59-60BB06D9D98A}"/>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EFD5B400-C1A6-447E-8832-8BBDBF1B666B}"/>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What should you consider when migrating on-premises container applications to Azure?</a:t>
            </a:r>
          </a:p>
        </p:txBody>
      </p:sp>
      <p:pic>
        <p:nvPicPr>
          <p:cNvPr id="5" name="Picture 4" descr="Question">
            <a:extLst>
              <a:ext uri="{FF2B5EF4-FFF2-40B4-BE49-F238E27FC236}">
                <a16:creationId xmlns:a16="http://schemas.microsoft.com/office/drawing/2014/main" id="{8A4C291E-1664-4DA4-9E82-14835CAB05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627940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EA-B36B-4DD5-A974-33053314E57D}"/>
              </a:ext>
            </a:extLst>
          </p:cNvPr>
          <p:cNvSpPr>
            <a:spLocks noGrp="1"/>
          </p:cNvSpPr>
          <p:nvPr>
            <p:ph type="title"/>
          </p:nvPr>
        </p:nvSpPr>
        <p:spPr>
          <a:xfrm>
            <a:off x="460375" y="-2"/>
            <a:ext cx="8335282" cy="740664"/>
          </a:xfrm>
        </p:spPr>
        <p:txBody>
          <a:bodyPr/>
          <a:lstStyle/>
          <a:p>
            <a:r>
              <a:rPr lang="en-US" dirty="0"/>
              <a:t>Lab: Deploying Managed Server Workloads to Azure</a:t>
            </a:r>
          </a:p>
        </p:txBody>
      </p:sp>
      <p:sp>
        <p:nvSpPr>
          <p:cNvPr id="3" name="Text Placeholder 2">
            <a:extLst>
              <a:ext uri="{FF2B5EF4-FFF2-40B4-BE49-F238E27FC236}">
                <a16:creationId xmlns:a16="http://schemas.microsoft.com/office/drawing/2014/main" id="{E1E77CD5-3422-4D06-B417-F0DF9AC6031A}"/>
              </a:ext>
            </a:extLst>
          </p:cNvPr>
          <p:cNvSpPr>
            <a:spLocks noGrp="1"/>
          </p:cNvSpPr>
          <p:nvPr>
            <p:ph type="body" idx="1"/>
          </p:nvPr>
        </p:nvSpPr>
        <p:spPr/>
        <p:txBody>
          <a:bodyPr/>
          <a:lstStyle/>
          <a:p>
            <a:r>
              <a:rPr lang="fr-FR" dirty="0"/>
              <a:t>Exercise 1: Creating Azure Container Service Cluster
Exercise 2: Docker Image
Exercise 3: </a:t>
            </a:r>
            <a:r>
              <a:rPr lang="fr-FR" dirty="0" err="1"/>
              <a:t>Cleanup</a:t>
            </a:r>
            <a:r>
              <a:rPr lang="fr-FR" dirty="0"/>
              <a:t> Subscription</a:t>
            </a:r>
            <a:endParaRPr lang="en-US" dirty="0"/>
          </a:p>
        </p:txBody>
      </p:sp>
      <p:sp>
        <p:nvSpPr>
          <p:cNvPr id="4" name="TextBox 3">
            <a:extLst>
              <a:ext uri="{FF2B5EF4-FFF2-40B4-BE49-F238E27FC236}">
                <a16:creationId xmlns:a16="http://schemas.microsoft.com/office/drawing/2014/main" id="{B24B5E04-88D9-4249-90C3-38B95ABDB74A}"/>
              </a:ext>
            </a:extLst>
          </p:cNvPr>
          <p:cNvSpPr txBox="1"/>
          <p:nvPr/>
        </p:nvSpPr>
        <p:spPr>
          <a:xfrm>
            <a:off x="458788" y="3727723"/>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559E1694-FE95-4CD6-8F60-CCA64EA1CA6B}"/>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6345CC65-7A92-4E62-B1F7-7A8128ECAE68}"/>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23214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61F8-0107-408D-BC50-6088C19AC9DB}"/>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85024C5D-4E0A-430E-A5AA-E0FC103D18A8}"/>
              </a:ext>
            </a:extLst>
          </p:cNvPr>
          <p:cNvSpPr txBox="1"/>
          <p:nvPr/>
        </p:nvSpPr>
        <p:spPr>
          <a:xfrm>
            <a:off x="458788" y="1021214"/>
            <a:ext cx="8119156" cy="2246769"/>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The latest client has internally developed their new web application using Docker. The developers on the team have created a Docker container image as their build output and wished to host this image in Azure.</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2731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A4D4-946C-4DD0-AF8E-4DFACF3A6042}"/>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6E3238F7-2139-4CB3-92AE-00E35938DAD4}"/>
              </a:ext>
            </a:extLst>
          </p:cNvPr>
          <p:cNvSpPr>
            <a:spLocks noGrp="1"/>
          </p:cNvSpPr>
          <p:nvPr>
            <p:ph type="body" idx="1"/>
          </p:nvPr>
        </p:nvSpPr>
        <p:spPr/>
        <p:txBody>
          <a:bodyPr/>
          <a:lstStyle/>
          <a:p>
            <a:r>
              <a:rPr lang="en-US" dirty="0"/>
              <a:t>What type of solutions would benefit from the use of Azure Container Service and Docker containers?</a:t>
            </a:r>
          </a:p>
        </p:txBody>
      </p:sp>
    </p:spTree>
    <p:extLst>
      <p:ext uri="{BB962C8B-B14F-4D97-AF65-F5344CB8AC3E}">
        <p14:creationId xmlns:p14="http://schemas.microsoft.com/office/powerpoint/2010/main" val="4204201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9845-347F-42A6-9DF6-333403308B98}"/>
              </a:ext>
            </a:extLst>
          </p:cNvPr>
          <p:cNvSpPr>
            <a:spLocks noGrp="1"/>
          </p:cNvSpPr>
          <p:nvPr>
            <p:ph type="title"/>
          </p:nvPr>
        </p:nvSpPr>
        <p:spPr>
          <a:xfrm>
            <a:off x="460375" y="-2"/>
            <a:ext cx="8591346" cy="740664"/>
          </a:xfrm>
        </p:spPr>
        <p:txBody>
          <a:bodyPr/>
          <a:lstStyle/>
          <a:p>
            <a:r>
              <a:rPr lang="en-US" dirty="0"/>
              <a:t>Lesson 1: Infrastructure-Backed Platform-as-a-Service (PaaS)</a:t>
            </a:r>
          </a:p>
        </p:txBody>
      </p:sp>
      <p:sp>
        <p:nvSpPr>
          <p:cNvPr id="3" name="Text Placeholder 2">
            <a:extLst>
              <a:ext uri="{FF2B5EF4-FFF2-40B4-BE49-F238E27FC236}">
                <a16:creationId xmlns:a16="http://schemas.microsoft.com/office/drawing/2014/main" id="{1098C6F4-6437-4697-A127-D610F6E145FE}"/>
              </a:ext>
            </a:extLst>
          </p:cNvPr>
          <p:cNvSpPr>
            <a:spLocks noGrp="1"/>
          </p:cNvSpPr>
          <p:nvPr>
            <p:ph type="body" idx="1"/>
          </p:nvPr>
        </p:nvSpPr>
        <p:spPr/>
        <p:txBody>
          <a:bodyPr/>
          <a:lstStyle/>
          <a:p>
            <a:r>
              <a:rPr lang="en-US" dirty="0"/>
              <a:t>Infrastructure Backed PaaS
App Service Environments
Azure Service Fabric
Azure Container Service</a:t>
            </a:r>
          </a:p>
        </p:txBody>
      </p:sp>
    </p:spTree>
    <p:extLst>
      <p:ext uri="{BB962C8B-B14F-4D97-AF65-F5344CB8AC3E}">
        <p14:creationId xmlns:p14="http://schemas.microsoft.com/office/powerpoint/2010/main" val="493565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55D2-40CB-4769-90BE-E39E4C4A0BEC}"/>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D3EFC2FB-CE0D-4E79-86B5-9B6716AB8B85}"/>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137360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5E74-B57A-49EF-9EB5-FA972DC3ABA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761D008-DD17-4E11-9ADC-D726EB4CDBE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99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D6A3-6152-483E-BF1D-BEA6EAD57646}"/>
              </a:ext>
            </a:extLst>
          </p:cNvPr>
          <p:cNvSpPr>
            <a:spLocks noGrp="1"/>
          </p:cNvSpPr>
          <p:nvPr>
            <p:ph type="title"/>
          </p:nvPr>
        </p:nvSpPr>
        <p:spPr/>
        <p:txBody>
          <a:bodyPr/>
          <a:lstStyle/>
          <a:p>
            <a:r>
              <a:rPr lang="en-US" dirty="0"/>
              <a:t>Infrastructure Backed PaaS</a:t>
            </a:r>
          </a:p>
        </p:txBody>
      </p:sp>
      <p:sp>
        <p:nvSpPr>
          <p:cNvPr id="4" name="Content Placeholder 2">
            <a:extLst>
              <a:ext uri="{FF2B5EF4-FFF2-40B4-BE49-F238E27FC236}">
                <a16:creationId xmlns:a16="http://schemas.microsoft.com/office/drawing/2014/main" id="{428B5EAB-9074-4EBD-85F0-7E265A4ABF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provides several services to cater for highly scaled isolated applications:</a:t>
            </a:r>
          </a:p>
          <a:p>
            <a:pPr lvl="0"/>
            <a:r>
              <a:rPr lang="en-US" b="0" kern="0" dirty="0">
                <a:solidFill>
                  <a:srgbClr val="000000"/>
                </a:solidFill>
              </a:rPr>
              <a:t>App Service Environments</a:t>
            </a:r>
          </a:p>
          <a:p>
            <a:pPr lvl="0"/>
            <a:r>
              <a:rPr lang="en-US" b="0" kern="0" dirty="0">
                <a:solidFill>
                  <a:srgbClr val="000000"/>
                </a:solidFill>
              </a:rPr>
              <a:t>Azure Service Fabric</a:t>
            </a:r>
          </a:p>
          <a:p>
            <a:pPr lvl="0"/>
            <a:r>
              <a:rPr lang="en-US" b="0" kern="0" dirty="0">
                <a:solidFill>
                  <a:srgbClr val="000000"/>
                </a:solidFill>
              </a:rPr>
              <a:t>Azure Container Service</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08359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D605-4ADD-476B-9B93-E08A5980665E}"/>
              </a:ext>
            </a:extLst>
          </p:cNvPr>
          <p:cNvSpPr>
            <a:spLocks noGrp="1"/>
          </p:cNvSpPr>
          <p:nvPr>
            <p:ph type="title"/>
          </p:nvPr>
        </p:nvSpPr>
        <p:spPr/>
        <p:txBody>
          <a:bodyPr/>
          <a:lstStyle/>
          <a:p>
            <a:r>
              <a:rPr lang="en-US" dirty="0"/>
              <a:t>App Service Environments</a:t>
            </a:r>
          </a:p>
        </p:txBody>
      </p:sp>
      <p:sp>
        <p:nvSpPr>
          <p:cNvPr id="4" name="Content Placeholder 2">
            <a:extLst>
              <a:ext uri="{FF2B5EF4-FFF2-40B4-BE49-F238E27FC236}">
                <a16:creationId xmlns:a16="http://schemas.microsoft.com/office/drawing/2014/main" id="{D523B047-4632-4664-9F1D-7780322F749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Dedicated environment for high scale, secure Apps: </a:t>
            </a:r>
          </a:p>
          <a:p>
            <a:pPr lvl="1"/>
            <a:r>
              <a:rPr lang="en-US" b="0" kern="0" dirty="0">
                <a:solidFill>
                  <a:srgbClr val="000000"/>
                </a:solidFill>
              </a:rPr>
              <a:t>Very high scale</a:t>
            </a:r>
          </a:p>
          <a:p>
            <a:pPr lvl="1"/>
            <a:r>
              <a:rPr lang="en-US" b="0" kern="0" dirty="0">
                <a:solidFill>
                  <a:srgbClr val="000000"/>
                </a:solidFill>
              </a:rPr>
              <a:t>Isolation with secure network access</a:t>
            </a:r>
          </a:p>
          <a:p>
            <a:pPr lvl="1"/>
            <a:r>
              <a:rPr lang="en-US" b="0" kern="0" dirty="0">
                <a:solidFill>
                  <a:srgbClr val="000000"/>
                </a:solidFill>
              </a:rPr>
              <a:t>High memory utilization</a:t>
            </a:r>
          </a:p>
          <a:p>
            <a:pPr lvl="0"/>
            <a:r>
              <a:rPr lang="en-US" b="0" kern="0" dirty="0">
                <a:solidFill>
                  <a:srgbClr val="000000"/>
                </a:solidFill>
              </a:rPr>
              <a:t>Single or Multi region</a:t>
            </a:r>
          </a:p>
          <a:p>
            <a:pPr lvl="0"/>
            <a:r>
              <a:rPr lang="en-US" b="0" kern="0" dirty="0">
                <a:solidFill>
                  <a:srgbClr val="000000"/>
                </a:solidFill>
              </a:rPr>
              <a:t>Deployed to a Virtual Network</a:t>
            </a:r>
          </a:p>
          <a:p>
            <a:pPr lvl="0"/>
            <a:r>
              <a:rPr lang="en-US" b="0" kern="0" dirty="0">
                <a:solidFill>
                  <a:srgbClr val="000000"/>
                </a:solidFill>
              </a:rPr>
              <a:t>An ASE is dedicated exclusively to a single subscription  (Max 100 instances) </a:t>
            </a:r>
          </a:p>
          <a:p>
            <a:pPr lvl="0"/>
            <a:endParaRPr lang="en-US" b="0" kern="0" dirty="0">
              <a:solidFill>
                <a:srgbClr val="000000"/>
              </a:solidFill>
            </a:endParaRPr>
          </a:p>
        </p:txBody>
      </p:sp>
    </p:spTree>
    <p:extLst>
      <p:ext uri="{BB962C8B-B14F-4D97-AF65-F5344CB8AC3E}">
        <p14:creationId xmlns:p14="http://schemas.microsoft.com/office/powerpoint/2010/main" val="216111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9796-74A9-4C81-975E-33080CC0AF5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36A0D37-77D3-4556-A7A3-E07A0B5644A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4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A796-AFD2-4C30-BBA4-4942A46B2990}"/>
              </a:ext>
            </a:extLst>
          </p:cNvPr>
          <p:cNvSpPr>
            <a:spLocks noGrp="1"/>
          </p:cNvSpPr>
          <p:nvPr>
            <p:ph type="title"/>
          </p:nvPr>
        </p:nvSpPr>
        <p:spPr/>
        <p:txBody>
          <a:bodyPr/>
          <a:lstStyle/>
          <a:p>
            <a:r>
              <a:rPr lang="en-US" dirty="0"/>
              <a:t>Azure Service Fabric</a:t>
            </a:r>
          </a:p>
        </p:txBody>
      </p:sp>
      <p:sp>
        <p:nvSpPr>
          <p:cNvPr id="4" name="Content Placeholder 2">
            <a:extLst>
              <a:ext uri="{FF2B5EF4-FFF2-40B4-BE49-F238E27FC236}">
                <a16:creationId xmlns:a16="http://schemas.microsoft.com/office/drawing/2014/main" id="{063D614F-3CD6-4240-B427-B60DF815A41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Distributed systems platform to package, deploy and manage microservices and containers</a:t>
            </a:r>
          </a:p>
          <a:p>
            <a:pPr lvl="0"/>
            <a:r>
              <a:rPr lang="en-US" b="0" kern="0" dirty="0">
                <a:solidFill>
                  <a:srgbClr val="000000"/>
                </a:solidFill>
              </a:rPr>
              <a:t>Avoids complex infrastructure problems</a:t>
            </a:r>
          </a:p>
          <a:p>
            <a:pPr lvl="0"/>
            <a:r>
              <a:rPr lang="en-US" b="0" kern="0" dirty="0">
                <a:solidFill>
                  <a:srgbClr val="000000"/>
                </a:solidFill>
              </a:rPr>
              <a:t>High density microservice applications running on a shared cluster of machines</a:t>
            </a:r>
          </a:p>
          <a:p>
            <a:pPr lvl="0"/>
            <a:r>
              <a:rPr lang="en-US" b="0" kern="0" dirty="0">
                <a:solidFill>
                  <a:srgbClr val="000000"/>
                </a:solidFill>
              </a:rPr>
              <a:t>Container deployment and orchestration</a:t>
            </a:r>
          </a:p>
          <a:p>
            <a:pPr lvl="0"/>
            <a:r>
              <a:rPr lang="en-US" b="0" kern="0" dirty="0">
                <a:solidFill>
                  <a:srgbClr val="000000"/>
                </a:solidFill>
              </a:rPr>
              <a:t>Stateless and stateful services</a:t>
            </a:r>
          </a:p>
          <a:p>
            <a:pPr lvl="0"/>
            <a:endParaRPr lang="en-US" b="0" kern="0" dirty="0">
              <a:solidFill>
                <a:srgbClr val="000000"/>
              </a:solidFill>
            </a:endParaRPr>
          </a:p>
        </p:txBody>
      </p:sp>
    </p:spTree>
    <p:extLst>
      <p:ext uri="{BB962C8B-B14F-4D97-AF65-F5344CB8AC3E}">
        <p14:creationId xmlns:p14="http://schemas.microsoft.com/office/powerpoint/2010/main" val="233859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4ea1b18-2681-46d1-85ae-86beddcefb2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7FEC-8839-4CE2-92B8-D77FF72D707B}"/>
              </a:ext>
            </a:extLst>
          </p:cNvPr>
          <p:cNvSpPr>
            <a:spLocks noGrp="1"/>
          </p:cNvSpPr>
          <p:nvPr>
            <p:ph type="title"/>
          </p:nvPr>
        </p:nvSpPr>
        <p:spPr/>
        <p:txBody>
          <a:bodyPr/>
          <a:lstStyle/>
          <a:p>
            <a:r>
              <a:rPr lang="en-US" dirty="0"/>
              <a:t>Azure Service Fabric</a:t>
            </a:r>
          </a:p>
        </p:txBody>
      </p:sp>
      <p:pic>
        <p:nvPicPr>
          <p:cNvPr id="4" name="Picture 3" descr="Service Fabric Overview">
            <a:extLst>
              <a:ext uri="{FF2B5EF4-FFF2-40B4-BE49-F238E27FC236}">
                <a16:creationId xmlns:a16="http://schemas.microsoft.com/office/drawing/2014/main" id="{90155DAC-2FEE-490A-952C-B60547033D09}"/>
              </a:ext>
            </a:extLst>
          </p:cNvPr>
          <p:cNvPicPr>
            <a:picLocks noChangeAspect="1"/>
          </p:cNvPicPr>
          <p:nvPr/>
        </p:nvPicPr>
        <p:blipFill>
          <a:blip r:embed="rId3"/>
          <a:stretch>
            <a:fillRect/>
          </a:stretch>
        </p:blipFill>
        <p:spPr>
          <a:xfrm>
            <a:off x="382076" y="1439862"/>
            <a:ext cx="8562409" cy="4794949"/>
          </a:xfrm>
          <a:prstGeom prst="rect">
            <a:avLst/>
          </a:prstGeom>
        </p:spPr>
      </p:pic>
    </p:spTree>
    <p:extLst>
      <p:ext uri="{BB962C8B-B14F-4D97-AF65-F5344CB8AC3E}">
        <p14:creationId xmlns:p14="http://schemas.microsoft.com/office/powerpoint/2010/main" val="46849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e2f9ffa-b735-4273-9cb0-5efe0994d4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BC56-0948-493F-A044-46A3DBB1322A}"/>
              </a:ext>
            </a:extLst>
          </p:cNvPr>
          <p:cNvSpPr>
            <a:spLocks noGrp="1"/>
          </p:cNvSpPr>
          <p:nvPr>
            <p:ph type="title"/>
          </p:nvPr>
        </p:nvSpPr>
        <p:spPr/>
        <p:txBody>
          <a:bodyPr/>
          <a:lstStyle/>
          <a:p>
            <a:r>
              <a:rPr lang="en-US" dirty="0"/>
              <a:t>Azure Container Service</a:t>
            </a:r>
          </a:p>
        </p:txBody>
      </p:sp>
      <p:sp>
        <p:nvSpPr>
          <p:cNvPr id="4" name="Content Placeholder 2">
            <a:extLst>
              <a:ext uri="{FF2B5EF4-FFF2-40B4-BE49-F238E27FC236}">
                <a16:creationId xmlns:a16="http://schemas.microsoft.com/office/drawing/2014/main" id="{58F80F24-7980-4D8A-A5E5-9717EEF7336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Simple management of Cluster of VMs using either Docker, Mesosphere DC/OS or Kubernetes </a:t>
            </a:r>
          </a:p>
          <a:p>
            <a:pPr lvl="0"/>
            <a:endParaRPr lang="en-US" b="0" kern="0" dirty="0">
              <a:solidFill>
                <a:srgbClr val="000000"/>
              </a:solidFill>
            </a:endParaRPr>
          </a:p>
          <a:p>
            <a:pPr lvl="1"/>
            <a:r>
              <a:rPr lang="en-US" b="0" kern="0" dirty="0">
                <a:solidFill>
                  <a:srgbClr val="000000"/>
                </a:solidFill>
              </a:rPr>
              <a:t>Removes infrastructure complication and planning</a:t>
            </a:r>
          </a:p>
          <a:p>
            <a:pPr lvl="1"/>
            <a:r>
              <a:rPr lang="en-US" b="0" kern="0" dirty="0">
                <a:solidFill>
                  <a:srgbClr val="000000"/>
                </a:solidFill>
              </a:rPr>
              <a:t>No cluster charges, just used resources</a:t>
            </a:r>
          </a:p>
          <a:p>
            <a:pPr lvl="1"/>
            <a:r>
              <a:rPr lang="en-US" b="0" kern="0" dirty="0">
                <a:solidFill>
                  <a:srgbClr val="000000"/>
                </a:solidFill>
              </a:rPr>
              <a:t>Secure, reliable, highly scalable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pic>
        <p:nvPicPr>
          <p:cNvPr id="5" name="Picture 2" descr="Docker Logo">
            <a:extLst>
              <a:ext uri="{FF2B5EF4-FFF2-40B4-BE49-F238E27FC236}">
                <a16:creationId xmlns:a16="http://schemas.microsoft.com/office/drawing/2014/main" id="{8E023201-6FAA-4D7C-97FC-9F6F3FDD5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62" y="4626884"/>
            <a:ext cx="2295539" cy="5486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esosphere Logo">
            <a:extLst>
              <a:ext uri="{FF2B5EF4-FFF2-40B4-BE49-F238E27FC236}">
                <a16:creationId xmlns:a16="http://schemas.microsoft.com/office/drawing/2014/main" id="{69F39060-E925-4027-8F04-870188EE9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501" y="4581164"/>
            <a:ext cx="2661338" cy="640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Kubernetes Logo">
            <a:extLst>
              <a:ext uri="{FF2B5EF4-FFF2-40B4-BE49-F238E27FC236}">
                <a16:creationId xmlns:a16="http://schemas.microsoft.com/office/drawing/2014/main" id="{E99FA8D2-2515-48FF-9B77-9D5D76CD0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629" y="4695464"/>
            <a:ext cx="2328945" cy="41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13589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2824</Words>
  <Application>Microsoft Office PowerPoint</Application>
  <PresentationFormat>On-screen Show (4:3)</PresentationFormat>
  <Paragraphs>397</Paragraphs>
  <Slides>31</Slides>
  <Notes>31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Wingdings</vt:lpstr>
      <vt:lpstr>Symbol</vt:lpstr>
      <vt:lpstr>Times New Roman</vt:lpstr>
      <vt:lpstr>Segoe UI</vt:lpstr>
      <vt:lpstr>Courier New</vt:lpstr>
      <vt:lpstr>Verdana</vt:lpstr>
      <vt:lpstr>NG_MOC_Core_ModuleNew2</vt:lpstr>
      <vt:lpstr>Module 4</vt:lpstr>
      <vt:lpstr>Module Overview</vt:lpstr>
      <vt:lpstr>Lesson 1: Infrastructure-Backed Platform-as-a-Service (PaaS)</vt:lpstr>
      <vt:lpstr>Infrastructure Backed PaaS</vt:lpstr>
      <vt:lpstr>App Service Environments</vt:lpstr>
      <vt:lpstr>PowerPoint Presentation</vt:lpstr>
      <vt:lpstr>Azure Service Fabric</vt:lpstr>
      <vt:lpstr>Azure Service Fabric</vt:lpstr>
      <vt:lpstr>Azure Container Service</vt:lpstr>
      <vt:lpstr>Discussion</vt:lpstr>
      <vt:lpstr>Lesson 2: High-Performance Compute (HPC)</vt:lpstr>
      <vt:lpstr>High Performance Computing (HPC)</vt:lpstr>
      <vt:lpstr>Custom Workloads on IaaS</vt:lpstr>
      <vt:lpstr>Custom Workloads on IaaS</vt:lpstr>
      <vt:lpstr>Azure Batch</vt:lpstr>
      <vt:lpstr>Azure Batch</vt:lpstr>
      <vt:lpstr>Stateless Component Workloads</vt:lpstr>
      <vt:lpstr>Discussion</vt:lpstr>
      <vt:lpstr>Discussion</vt:lpstr>
      <vt:lpstr>Lesson 3: Migration</vt:lpstr>
      <vt:lpstr>Migration</vt:lpstr>
      <vt:lpstr>On-Premises Lift and Shift</vt:lpstr>
      <vt:lpstr>On-Premises Migration</vt:lpstr>
      <vt:lpstr>Migration from Classic IaaS</vt:lpstr>
      <vt:lpstr>Migration from Cloud Services</vt:lpstr>
      <vt:lpstr>Discussion</vt:lpstr>
      <vt:lpstr>Lab: Deploying Managed Server Workloads to Azure</vt:lpstr>
      <vt:lpstr>Lab Scenario</vt:lpstr>
      <vt:lpstr>Lab Review</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2018-01-10T21:32:43Z</dcterms:created>
  <dcterms:modified xsi:type="dcterms:W3CDTF">2018-01-17T16:35:53Z</dcterms:modified>
</cp:coreProperties>
</file>