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10" r:id="rId50"/>
    <p:sldId id="304" r:id="rId51"/>
    <p:sldId id="305" r:id="rId52"/>
    <p:sldId id="306" r:id="rId53"/>
    <p:sldId id="307" r:id="rId54"/>
    <p:sldId id="308" r:id="rId55"/>
    <p:sldId id="309" r:id="rId56"/>
  </p:sldIdLst>
  <p:sldSz cx="9144000" cy="6858000" type="screen4x3"/>
  <p:notesSz cx="6858000" cy="9144000"/>
  <p:embeddedFontLst>
    <p:embeddedFont>
      <p:font typeface="Calibri" panose="020F0502020204030204" pitchFamily="34" charset="0"/>
      <p:regular r:id="rId58"/>
      <p:bold r:id="rId59"/>
      <p:italic r:id="rId60"/>
      <p:boldItalic r:id="rId61"/>
    </p:embeddedFont>
    <p:embeddedFont>
      <p:font typeface="Segoe UI" panose="020B0502040204020203"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
      <p:font typeface="Segoe Light" panose="000B0500000000000000" pitchFamily="34" charset="0"/>
      <p:regular r:id="rId70"/>
      <p:italic r:id="rId7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712" autoAdjust="0"/>
  </p:normalViewPr>
  <p:slideViewPr>
    <p:cSldViewPr snapToGrid="0">
      <p:cViewPr varScale="1">
        <p:scale>
          <a:sx n="114" d="100"/>
          <a:sy n="114" d="100"/>
        </p:scale>
        <p:origin x="2304" y="102"/>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1DA4A-02A4-4EE4-897D-45B4D388E0A9}"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87885-CC64-4677-AEE0-FF4085F68090}" type="slidenum">
              <a:rPr lang="en-US" smtClean="0"/>
              <a:t>‹#›</a:t>
            </a:fld>
            <a:endParaRPr lang="en-US" dirty="0"/>
          </a:p>
        </p:txBody>
      </p:sp>
    </p:spTree>
    <p:extLst>
      <p:ext uri="{BB962C8B-B14F-4D97-AF65-F5344CB8AC3E}">
        <p14:creationId xmlns:p14="http://schemas.microsoft.com/office/powerpoint/2010/main" val="414973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Case Study: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Select between hosting application code or containers in an App Service instance.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Describe the differences between API, Mobile, and Web Apps.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Integrate an API or Logic App with the API Management service.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an App Service Plan or multi-region deployment for high performance and scale.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87885-CC64-4677-AEE0-FF4085F68090}" type="slidenum">
              <a:rPr lang="en-US" b="0" smtClean="0"/>
              <a:t>1</a:t>
            </a:fld>
            <a:endParaRPr lang="en-US" b="0" dirty="0"/>
          </a:p>
        </p:txBody>
      </p:sp>
      <p:sp>
        <p:nvSpPr>
          <p:cNvPr id="5" name="Rectangle 4">
            <a:extLst>
              <a:ext uri="{FF2B5EF4-FFF2-40B4-BE49-F238E27FC236}">
                <a16:creationId xmlns:a16="http://schemas.microsoft.com/office/drawing/2014/main" id="{6961270C-87A5-4A9D-9B8D-53A31B2861F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086A86E-C10D-40D1-80D3-B24DFC996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09607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It’s easy for students to say that “all corporate assets must be private.”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Throw a curveball by asking them to consider using well-known public images to save effort and time instead of authoring new images. For example, they can use the well-known ASP.NET Core image as a starting point for their application.</a:t>
            </a:r>
          </a:p>
        </p:txBody>
      </p:sp>
      <p:sp>
        <p:nvSpPr>
          <p:cNvPr id="4" name="Slide Number Placeholder 3"/>
          <p:cNvSpPr>
            <a:spLocks noGrp="1"/>
          </p:cNvSpPr>
          <p:nvPr>
            <p:ph type="sldNum" sz="quarter" idx="10"/>
          </p:nvPr>
        </p:nvSpPr>
        <p:spPr/>
        <p:txBody>
          <a:bodyPr/>
          <a:lstStyle/>
          <a:p>
            <a:fld id="{4FC87885-CC64-4677-AEE0-FF4085F68090}" type="slidenum">
              <a:rPr lang="en-US" b="0" smtClean="0"/>
              <a:t>10</a:t>
            </a:fld>
            <a:endParaRPr lang="en-US" b="0" dirty="0"/>
          </a:p>
        </p:txBody>
      </p:sp>
      <p:sp>
        <p:nvSpPr>
          <p:cNvPr id="5" name="Rectangle 4">
            <a:extLst>
              <a:ext uri="{FF2B5EF4-FFF2-40B4-BE49-F238E27FC236}">
                <a16:creationId xmlns:a16="http://schemas.microsoft.com/office/drawing/2014/main" id="{098C6C1B-A89F-499D-8189-9278CA63AB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74E7191-D31D-478D-AF05-94A5F4F0641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3551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11</a:t>
            </a:fld>
            <a:endParaRPr lang="en-US" b="0" dirty="0"/>
          </a:p>
        </p:txBody>
      </p:sp>
      <p:sp>
        <p:nvSpPr>
          <p:cNvPr id="5" name="Rectangle 4">
            <a:extLst>
              <a:ext uri="{FF2B5EF4-FFF2-40B4-BE49-F238E27FC236}">
                <a16:creationId xmlns:a16="http://schemas.microsoft.com/office/drawing/2014/main" id="{1BAE8DC0-FFF3-47C9-9DEF-EC5B189657A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929FCED-B907-47E7-BCB2-AFE628A6E7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50932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Line = How much you have provisioned or paying for (always account for overhead and over-provisioning).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Rectangles = Actual utilization.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We talk about the space between the utilization and the line as “lost money” due to servers not having psychic powers.</a:t>
            </a:r>
          </a:p>
        </p:txBody>
      </p:sp>
      <p:sp>
        <p:nvSpPr>
          <p:cNvPr id="4" name="Slide Number Placeholder 3"/>
          <p:cNvSpPr>
            <a:spLocks noGrp="1"/>
          </p:cNvSpPr>
          <p:nvPr>
            <p:ph type="sldNum" sz="quarter" idx="10"/>
          </p:nvPr>
        </p:nvSpPr>
        <p:spPr/>
        <p:txBody>
          <a:bodyPr/>
          <a:lstStyle/>
          <a:p>
            <a:fld id="{4FC87885-CC64-4677-AEE0-FF4085F68090}" type="slidenum">
              <a:rPr lang="en-US" b="0" smtClean="0"/>
              <a:t>12</a:t>
            </a:fld>
            <a:endParaRPr lang="en-US" b="0" dirty="0"/>
          </a:p>
        </p:txBody>
      </p:sp>
      <p:sp>
        <p:nvSpPr>
          <p:cNvPr id="5" name="Rectangle 4">
            <a:extLst>
              <a:ext uri="{FF2B5EF4-FFF2-40B4-BE49-F238E27FC236}">
                <a16:creationId xmlns:a16="http://schemas.microsoft.com/office/drawing/2014/main" id="{9E8B28C4-ACA4-4E9C-BAEB-1AD5BDC2EE6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D353A22-4B1C-41FB-A37F-305BA95B399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34888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Billing matches utilization almost exactly.</a:t>
            </a:r>
          </a:p>
        </p:txBody>
      </p:sp>
      <p:sp>
        <p:nvSpPr>
          <p:cNvPr id="4" name="Slide Number Placeholder 3"/>
          <p:cNvSpPr>
            <a:spLocks noGrp="1"/>
          </p:cNvSpPr>
          <p:nvPr>
            <p:ph type="sldNum" sz="quarter" idx="10"/>
          </p:nvPr>
        </p:nvSpPr>
        <p:spPr/>
        <p:txBody>
          <a:bodyPr/>
          <a:lstStyle/>
          <a:p>
            <a:fld id="{4FC87885-CC64-4677-AEE0-FF4085F68090}" type="slidenum">
              <a:rPr lang="en-US" b="0" smtClean="0"/>
              <a:t>13</a:t>
            </a:fld>
            <a:endParaRPr lang="en-US" b="0" dirty="0"/>
          </a:p>
        </p:txBody>
      </p:sp>
      <p:sp>
        <p:nvSpPr>
          <p:cNvPr id="5" name="Rectangle 4">
            <a:extLst>
              <a:ext uri="{FF2B5EF4-FFF2-40B4-BE49-F238E27FC236}">
                <a16:creationId xmlns:a16="http://schemas.microsoft.com/office/drawing/2014/main" id="{58308041-D8DD-47E5-AA74-C51AA514B2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CAAEF77-C1F2-499B-B7ED-21921FEADCC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962708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Talk about how WebJobs evolved to Functions.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Position Functions against the closest competitor, AWS Lambda.</a:t>
            </a:r>
          </a:p>
        </p:txBody>
      </p:sp>
      <p:sp>
        <p:nvSpPr>
          <p:cNvPr id="4" name="Slide Number Placeholder 3"/>
          <p:cNvSpPr>
            <a:spLocks noGrp="1"/>
          </p:cNvSpPr>
          <p:nvPr>
            <p:ph type="sldNum" sz="quarter" idx="10"/>
          </p:nvPr>
        </p:nvSpPr>
        <p:spPr/>
        <p:txBody>
          <a:bodyPr/>
          <a:lstStyle/>
          <a:p>
            <a:fld id="{4FC87885-CC64-4677-AEE0-FF4085F68090}" type="slidenum">
              <a:rPr lang="en-US" b="0" smtClean="0"/>
              <a:t>14</a:t>
            </a:fld>
            <a:endParaRPr lang="en-US" b="0" dirty="0"/>
          </a:p>
        </p:txBody>
      </p:sp>
      <p:sp>
        <p:nvSpPr>
          <p:cNvPr id="5" name="Rectangle 4">
            <a:extLst>
              <a:ext uri="{FF2B5EF4-FFF2-40B4-BE49-F238E27FC236}">
                <a16:creationId xmlns:a16="http://schemas.microsoft.com/office/drawing/2014/main" id="{DF9DB907-7C54-4FF7-821D-02A327571B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E44D6B7-C320-4C2D-B517-E606F0556A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475868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15</a:t>
            </a:fld>
            <a:endParaRPr lang="en-US" b="0" dirty="0"/>
          </a:p>
        </p:txBody>
      </p:sp>
      <p:sp>
        <p:nvSpPr>
          <p:cNvPr id="5" name="Rectangle 4">
            <a:extLst>
              <a:ext uri="{FF2B5EF4-FFF2-40B4-BE49-F238E27FC236}">
                <a16:creationId xmlns:a16="http://schemas.microsoft.com/office/drawing/2014/main" id="{0B1924A0-D1C0-4C52-B70A-F5988740E96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B66152D-8E24-4EA7-9026-A970BC633CB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58590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16</a:t>
            </a:fld>
            <a:endParaRPr lang="en-US" b="0" dirty="0"/>
          </a:p>
        </p:txBody>
      </p:sp>
      <p:sp>
        <p:nvSpPr>
          <p:cNvPr id="5" name="Rectangle 4">
            <a:extLst>
              <a:ext uri="{FF2B5EF4-FFF2-40B4-BE49-F238E27FC236}">
                <a16:creationId xmlns:a16="http://schemas.microsoft.com/office/drawing/2014/main" id="{45547550-6F0A-4398-BD2A-F1A148A4214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D0F1A47-5094-458A-A89F-67A42F4194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4119821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each service, give an example of an integration that may make sense.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Example: An event hub message can trigger an Azure Function that performs additional processing on the message.</a:t>
            </a:r>
          </a:p>
        </p:txBody>
      </p:sp>
      <p:sp>
        <p:nvSpPr>
          <p:cNvPr id="4" name="Slide Number Placeholder 3"/>
          <p:cNvSpPr>
            <a:spLocks noGrp="1"/>
          </p:cNvSpPr>
          <p:nvPr>
            <p:ph type="sldNum" sz="quarter" idx="10"/>
          </p:nvPr>
        </p:nvSpPr>
        <p:spPr/>
        <p:txBody>
          <a:bodyPr/>
          <a:lstStyle/>
          <a:p>
            <a:fld id="{4FC87885-CC64-4677-AEE0-FF4085F68090}" type="slidenum">
              <a:rPr lang="en-US" b="0" smtClean="0"/>
              <a:t>17</a:t>
            </a:fld>
            <a:endParaRPr lang="en-US" b="0" dirty="0"/>
          </a:p>
        </p:txBody>
      </p:sp>
      <p:sp>
        <p:nvSpPr>
          <p:cNvPr id="5" name="Rectangle 4">
            <a:extLst>
              <a:ext uri="{FF2B5EF4-FFF2-40B4-BE49-F238E27FC236}">
                <a16:creationId xmlns:a16="http://schemas.microsoft.com/office/drawing/2014/main" id="{36F0487C-0643-4BE5-AC25-462FEAA279F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14C98A6-E246-4FF0-B706-B5A5E1DB56A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919140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Immediate example could be an Azure Function that is triggered by Event Grid whenever a resource group deployment is complete to add tag metadata to the resource group using PowerShell and the Azure PowerShell module.</a:t>
            </a:r>
          </a:p>
        </p:txBody>
      </p:sp>
      <p:sp>
        <p:nvSpPr>
          <p:cNvPr id="4" name="Slide Number Placeholder 3"/>
          <p:cNvSpPr>
            <a:spLocks noGrp="1"/>
          </p:cNvSpPr>
          <p:nvPr>
            <p:ph type="sldNum" sz="quarter" idx="10"/>
          </p:nvPr>
        </p:nvSpPr>
        <p:spPr/>
        <p:txBody>
          <a:bodyPr/>
          <a:lstStyle/>
          <a:p>
            <a:fld id="{4FC87885-CC64-4677-AEE0-FF4085F68090}" type="slidenum">
              <a:rPr lang="en-US" b="0" smtClean="0"/>
              <a:t>18</a:t>
            </a:fld>
            <a:endParaRPr lang="en-US" b="0" dirty="0"/>
          </a:p>
        </p:txBody>
      </p:sp>
      <p:sp>
        <p:nvSpPr>
          <p:cNvPr id="5" name="Rectangle 4">
            <a:extLst>
              <a:ext uri="{FF2B5EF4-FFF2-40B4-BE49-F238E27FC236}">
                <a16:creationId xmlns:a16="http://schemas.microsoft.com/office/drawing/2014/main" id="{2082CB68-CB36-4CFA-977A-15A91C31511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ED2299F-FDB2-4C3B-9BCF-238BB7884A0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8663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19</a:t>
            </a:fld>
            <a:endParaRPr lang="en-US" b="0" dirty="0"/>
          </a:p>
        </p:txBody>
      </p:sp>
      <p:sp>
        <p:nvSpPr>
          <p:cNvPr id="5" name="Rectangle 4">
            <a:extLst>
              <a:ext uri="{FF2B5EF4-FFF2-40B4-BE49-F238E27FC236}">
                <a16:creationId xmlns:a16="http://schemas.microsoft.com/office/drawing/2014/main" id="{88A04F30-9A96-4F2C-A048-8262A7BF18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A02E08C-715A-4769-9BB5-66A9CF2497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05318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2</a:t>
            </a:fld>
            <a:endParaRPr lang="en-US" b="0" dirty="0"/>
          </a:p>
        </p:txBody>
      </p:sp>
      <p:sp>
        <p:nvSpPr>
          <p:cNvPr id="5" name="Rectangle 4">
            <a:extLst>
              <a:ext uri="{FF2B5EF4-FFF2-40B4-BE49-F238E27FC236}">
                <a16:creationId xmlns:a16="http://schemas.microsoft.com/office/drawing/2014/main" id="{CE5B9FE3-4F4E-413C-980A-2341FF332BB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3B3CA23-54BF-405D-B27E-F0D47A6A5F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207654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20</a:t>
            </a:fld>
            <a:endParaRPr lang="en-US" b="0" dirty="0"/>
          </a:p>
        </p:txBody>
      </p:sp>
      <p:sp>
        <p:nvSpPr>
          <p:cNvPr id="5" name="Rectangle 4">
            <a:extLst>
              <a:ext uri="{FF2B5EF4-FFF2-40B4-BE49-F238E27FC236}">
                <a16:creationId xmlns:a16="http://schemas.microsoft.com/office/drawing/2014/main" id="{3874D108-9B9E-4DDE-9888-CE1503D9B5F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8BD582-02C0-43AA-AB8D-294EAAD05C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046361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Logic apps are designed for code-free or code-minimal automation and integration scenarios.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They provide: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 No code designer for rapid creation of integration solutions.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 Dozens of pre-built templates to get started.</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 Out of box support for popular SaaS and on-premises apps.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 Use with custom API apps of your own.</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 Biztalk APIs for expert integration scenarios.</a:t>
            </a:r>
          </a:p>
        </p:txBody>
      </p:sp>
      <p:sp>
        <p:nvSpPr>
          <p:cNvPr id="4" name="Slide Number Placeholder 3"/>
          <p:cNvSpPr>
            <a:spLocks noGrp="1"/>
          </p:cNvSpPr>
          <p:nvPr>
            <p:ph type="sldNum" sz="quarter" idx="10"/>
          </p:nvPr>
        </p:nvSpPr>
        <p:spPr/>
        <p:txBody>
          <a:bodyPr/>
          <a:lstStyle/>
          <a:p>
            <a:fld id="{4FC87885-CC64-4677-AEE0-FF4085F68090}" type="slidenum">
              <a:rPr lang="en-US" b="0" smtClean="0"/>
              <a:t>21</a:t>
            </a:fld>
            <a:endParaRPr lang="en-US" b="0" dirty="0"/>
          </a:p>
        </p:txBody>
      </p:sp>
      <p:sp>
        <p:nvSpPr>
          <p:cNvPr id="5" name="Rectangle 4">
            <a:extLst>
              <a:ext uri="{FF2B5EF4-FFF2-40B4-BE49-F238E27FC236}">
                <a16:creationId xmlns:a16="http://schemas.microsoft.com/office/drawing/2014/main" id="{CC6D7A9B-EF5F-4D6E-A711-44DAE5BAAF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3C5D5C-FD57-463D-821D-C4D40629838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14683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think of Logic Apps as being like toy bricks for integration- you select your bricks and snap together an app.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example, you could use the Twitter Connector to read tweets of interest and write them to SQL Database using the Microsoft SQL Connector.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Or, you could use the Azure Service Bus Connector to queue processing that you will run on HDInsight against some big data, and then send the result via an SMS message using the Twilio connector.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All of this is performed by configuring the connectors, declaratively instead of by writing code.</a:t>
            </a:r>
          </a:p>
        </p:txBody>
      </p:sp>
      <p:sp>
        <p:nvSpPr>
          <p:cNvPr id="4" name="Slide Number Placeholder 3"/>
          <p:cNvSpPr>
            <a:spLocks noGrp="1"/>
          </p:cNvSpPr>
          <p:nvPr>
            <p:ph type="sldNum" sz="quarter" idx="10"/>
          </p:nvPr>
        </p:nvSpPr>
        <p:spPr/>
        <p:txBody>
          <a:bodyPr/>
          <a:lstStyle/>
          <a:p>
            <a:fld id="{4FC87885-CC64-4677-AEE0-FF4085F68090}" type="slidenum">
              <a:rPr lang="en-US" b="0" smtClean="0"/>
              <a:t>22</a:t>
            </a:fld>
            <a:endParaRPr lang="en-US" b="0" dirty="0"/>
          </a:p>
        </p:txBody>
      </p:sp>
      <p:sp>
        <p:nvSpPr>
          <p:cNvPr id="5" name="Rectangle 4">
            <a:extLst>
              <a:ext uri="{FF2B5EF4-FFF2-40B4-BE49-F238E27FC236}">
                <a16:creationId xmlns:a16="http://schemas.microsoft.com/office/drawing/2014/main" id="{6B20EAB6-CC75-471D-847C-E7925DCDF2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F7C446A-505C-42AC-A4BD-19265930CA2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690733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main components of a Logic App are as follows: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Workflow: The business process described as a series of steps, in an acyclic graph (loops are not supported).</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Triggers: The step that starts a new workflow instance.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Actions: A step in a workflow, typically a Connector or a custom API App.</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Connector: A special case of API App ready made to integrate a specific service (e.g. Twitter) or data source (e.g. SQL </a:t>
            </a:r>
            <a:r>
              <a:rPr lang="en-US" sz="1000" dirty="0">
                <a:effectLst/>
                <a:latin typeface="Arial" panose="020B0604020202020204" pitchFamily="34" charset="0"/>
                <a:ea typeface="Calibri" panose="020F0502020204030204" pitchFamily="34" charset="0"/>
                <a:cs typeface="Times New Roman" panose="02020603050405020304" pitchFamily="18" charset="0"/>
              </a:rPr>
              <a:t>Server).</a:t>
            </a:r>
          </a:p>
        </p:txBody>
      </p:sp>
      <p:sp>
        <p:nvSpPr>
          <p:cNvPr id="4" name="Slide Number Placeholder 3"/>
          <p:cNvSpPr>
            <a:spLocks noGrp="1"/>
          </p:cNvSpPr>
          <p:nvPr>
            <p:ph type="sldNum" sz="quarter" idx="10"/>
          </p:nvPr>
        </p:nvSpPr>
        <p:spPr/>
        <p:txBody>
          <a:bodyPr/>
          <a:lstStyle/>
          <a:p>
            <a:fld id="{4FC87885-CC64-4677-AEE0-FF4085F68090}" type="slidenum">
              <a:rPr lang="en-US" b="0" smtClean="0"/>
              <a:t>23</a:t>
            </a:fld>
            <a:endParaRPr lang="en-US" b="0" dirty="0"/>
          </a:p>
        </p:txBody>
      </p:sp>
      <p:sp>
        <p:nvSpPr>
          <p:cNvPr id="5" name="Rectangle 4">
            <a:extLst>
              <a:ext uri="{FF2B5EF4-FFF2-40B4-BE49-F238E27FC236}">
                <a16:creationId xmlns:a16="http://schemas.microsoft.com/office/drawing/2014/main" id="{9E3F5714-9EA4-45AC-8D83-C6516972BE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2F602B7-11A6-468E-B800-1AA9303D7B2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81887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to the students how the Twitter Connector triggers the workflow and the Dropbox connector stores the content of the Tweet as a text file.</a:t>
            </a:r>
          </a:p>
        </p:txBody>
      </p:sp>
      <p:sp>
        <p:nvSpPr>
          <p:cNvPr id="4" name="Slide Number Placeholder 3"/>
          <p:cNvSpPr>
            <a:spLocks noGrp="1"/>
          </p:cNvSpPr>
          <p:nvPr>
            <p:ph type="sldNum" sz="quarter" idx="10"/>
          </p:nvPr>
        </p:nvSpPr>
        <p:spPr/>
        <p:txBody>
          <a:bodyPr/>
          <a:lstStyle/>
          <a:p>
            <a:fld id="{4FC87885-CC64-4677-AEE0-FF4085F68090}" type="slidenum">
              <a:rPr lang="en-US" b="0" smtClean="0"/>
              <a:t>24</a:t>
            </a:fld>
            <a:endParaRPr lang="en-US" b="0" dirty="0"/>
          </a:p>
        </p:txBody>
      </p:sp>
      <p:sp>
        <p:nvSpPr>
          <p:cNvPr id="5" name="Rectangle 4">
            <a:extLst>
              <a:ext uri="{FF2B5EF4-FFF2-40B4-BE49-F238E27FC236}">
                <a16:creationId xmlns:a16="http://schemas.microsoft.com/office/drawing/2014/main" id="{E0D86986-5EC6-4679-BB5B-E8343B7D2E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C791B1D-59AF-47A8-84BA-5614DF4B286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747271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connectors to SaaS and on-premises apps are simply API Apps that are integrated by Logic Apps as first-class citizens.</a:t>
            </a:r>
          </a:p>
        </p:txBody>
      </p:sp>
      <p:sp>
        <p:nvSpPr>
          <p:cNvPr id="4" name="Slide Number Placeholder 3"/>
          <p:cNvSpPr>
            <a:spLocks noGrp="1"/>
          </p:cNvSpPr>
          <p:nvPr>
            <p:ph type="sldNum" sz="quarter" idx="10"/>
          </p:nvPr>
        </p:nvSpPr>
        <p:spPr/>
        <p:txBody>
          <a:bodyPr/>
          <a:lstStyle/>
          <a:p>
            <a:fld id="{4FC87885-CC64-4677-AEE0-FF4085F68090}" type="slidenum">
              <a:rPr lang="en-US" b="0" smtClean="0"/>
              <a:t>25</a:t>
            </a:fld>
            <a:endParaRPr lang="en-US" b="0" dirty="0"/>
          </a:p>
        </p:txBody>
      </p:sp>
      <p:sp>
        <p:nvSpPr>
          <p:cNvPr id="5" name="Rectangle 4">
            <a:extLst>
              <a:ext uri="{FF2B5EF4-FFF2-40B4-BE49-F238E27FC236}">
                <a16:creationId xmlns:a16="http://schemas.microsoft.com/office/drawing/2014/main" id="{68FEFE52-E66A-4FDC-A50F-5AF20CBAAE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796AB9B-03B3-433C-8133-27EC9FC04B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478650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strip out headers that expose implementation information about your REST API. For example, your application can use an API Management proxy instead of Azure Search directly so that you can strip out your Azure Search account-specific information in headers and the response.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also manipulate the response from your API to meet a specific standard required by a client app or mobile device.</a:t>
            </a:r>
          </a:p>
        </p:txBody>
      </p:sp>
      <p:sp>
        <p:nvSpPr>
          <p:cNvPr id="4" name="Slide Number Placeholder 3"/>
          <p:cNvSpPr>
            <a:spLocks noGrp="1"/>
          </p:cNvSpPr>
          <p:nvPr>
            <p:ph type="sldNum" sz="quarter" idx="10"/>
          </p:nvPr>
        </p:nvSpPr>
        <p:spPr/>
        <p:txBody>
          <a:bodyPr/>
          <a:lstStyle/>
          <a:p>
            <a:fld id="{4FC87885-CC64-4677-AEE0-FF4085F68090}" type="slidenum">
              <a:rPr lang="en-US" b="0" smtClean="0"/>
              <a:t>26</a:t>
            </a:fld>
            <a:endParaRPr lang="en-US" b="0" dirty="0"/>
          </a:p>
        </p:txBody>
      </p:sp>
      <p:sp>
        <p:nvSpPr>
          <p:cNvPr id="5" name="Rectangle 4">
            <a:extLst>
              <a:ext uri="{FF2B5EF4-FFF2-40B4-BE49-F238E27FC236}">
                <a16:creationId xmlns:a16="http://schemas.microsoft.com/office/drawing/2014/main" id="{7FBFC7EF-9CD8-4FE8-87A8-9BEACF633A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8B866B-0442-46B3-831F-654753E36D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88725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27</a:t>
            </a:fld>
            <a:endParaRPr lang="en-US" b="0" dirty="0"/>
          </a:p>
        </p:txBody>
      </p:sp>
      <p:sp>
        <p:nvSpPr>
          <p:cNvPr id="5" name="Rectangle 4">
            <a:extLst>
              <a:ext uri="{FF2B5EF4-FFF2-40B4-BE49-F238E27FC236}">
                <a16:creationId xmlns:a16="http://schemas.microsoft.com/office/drawing/2014/main" id="{4B9C78EC-30EA-43C4-81D2-62F1BD944A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5C37F1-AA21-4896-80F1-DFEFD5CC08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105285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28</a:t>
            </a:fld>
            <a:endParaRPr lang="en-US" b="0" dirty="0"/>
          </a:p>
        </p:txBody>
      </p:sp>
      <p:sp>
        <p:nvSpPr>
          <p:cNvPr id="5" name="Rectangle 4">
            <a:extLst>
              <a:ext uri="{FF2B5EF4-FFF2-40B4-BE49-F238E27FC236}">
                <a16:creationId xmlns:a16="http://schemas.microsoft.com/office/drawing/2014/main" id="{4BC5A16A-1408-48C6-8BA1-878126502D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3679F55-5DB1-4D71-82FF-911D364A4D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0699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We can start with a very basic design for our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architecture contains a Web App and a SQL Database within a resource group using Azure AD for authentication.</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It’s also a recommendation to host both the app services as the SQL database in the same Azure region in order to minimize network latency.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87885-CC64-4677-AEE0-FF4085F68090}" type="slidenum">
              <a:rPr lang="en-US" b="0" smtClean="0"/>
              <a:t>29</a:t>
            </a:fld>
            <a:endParaRPr lang="en-US" b="0" dirty="0"/>
          </a:p>
        </p:txBody>
      </p:sp>
      <p:sp>
        <p:nvSpPr>
          <p:cNvPr id="5" name="Rectangle 4">
            <a:extLst>
              <a:ext uri="{FF2B5EF4-FFF2-40B4-BE49-F238E27FC236}">
                <a16:creationId xmlns:a16="http://schemas.microsoft.com/office/drawing/2014/main" id="{B00CC15E-787B-4326-9CF1-1D6EB9D0C2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F794E6A-1BB4-4EA2-A274-7651450915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25362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a:t>
            </a:fld>
            <a:endParaRPr lang="en-US" b="0" dirty="0"/>
          </a:p>
        </p:txBody>
      </p:sp>
      <p:sp>
        <p:nvSpPr>
          <p:cNvPr id="5" name="Rectangle 4">
            <a:extLst>
              <a:ext uri="{FF2B5EF4-FFF2-40B4-BE49-F238E27FC236}">
                <a16:creationId xmlns:a16="http://schemas.microsoft.com/office/drawing/2014/main" id="{8252A497-F5D4-4520-A22F-153E1ABEE2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BD72B14-580B-461B-8079-8DBFFB5E5C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446119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30</a:t>
            </a:fld>
            <a:endParaRPr lang="en-US" b="0" dirty="0"/>
          </a:p>
        </p:txBody>
      </p:sp>
      <p:sp>
        <p:nvSpPr>
          <p:cNvPr id="5" name="Rectangle 4">
            <a:extLst>
              <a:ext uri="{FF2B5EF4-FFF2-40B4-BE49-F238E27FC236}">
                <a16:creationId xmlns:a16="http://schemas.microsoft.com/office/drawing/2014/main" id="{31B27AD2-3BEB-45D5-B45B-60040A9514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895A6C8-32D0-44E1-BDB4-8D96FA0007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4005626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31</a:t>
            </a:fld>
            <a:endParaRPr lang="en-US" b="0" dirty="0"/>
          </a:p>
        </p:txBody>
      </p:sp>
      <p:sp>
        <p:nvSpPr>
          <p:cNvPr id="5" name="Rectangle 4">
            <a:extLst>
              <a:ext uri="{FF2B5EF4-FFF2-40B4-BE49-F238E27FC236}">
                <a16:creationId xmlns:a16="http://schemas.microsoft.com/office/drawing/2014/main" id="{00142EC2-1C8D-4E11-8EA0-8D40D769E6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D0F0966-C09F-43D7-AF6B-0E7AD5651E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505354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32</a:t>
            </a:fld>
            <a:endParaRPr lang="en-US" b="0" dirty="0"/>
          </a:p>
        </p:txBody>
      </p:sp>
      <p:sp>
        <p:nvSpPr>
          <p:cNvPr id="5" name="Rectangle 4">
            <a:extLst>
              <a:ext uri="{FF2B5EF4-FFF2-40B4-BE49-F238E27FC236}">
                <a16:creationId xmlns:a16="http://schemas.microsoft.com/office/drawing/2014/main" id="{EF2E82A1-EC65-4472-8850-101E2EBD78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70F46E4-278D-4E33-B9E1-A3D345A3CA7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297402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User uses the custom DNS name to request a website.</a:t>
            </a:r>
          </a:p>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Azure routes the custom DNS name to the actual DNS name at *.trafficmanager.net.</a:t>
            </a:r>
          </a:p>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actual DNS routes the request to Traffic Manager.</a:t>
            </a:r>
          </a:p>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Traffic Manager picks the correct endpoint based on algorithm.</a:t>
            </a:r>
          </a:p>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user is returned the data from the correct endpoint.</a:t>
            </a:r>
          </a:p>
          <a:p>
            <a:pPr marL="228600" marR="0" lvl="0" indent="-2286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Follow-up requests from the user will go directly to the correct endpoint.</a:t>
            </a:r>
          </a:p>
        </p:txBody>
      </p:sp>
      <p:sp>
        <p:nvSpPr>
          <p:cNvPr id="4" name="Slide Number Placeholder 3"/>
          <p:cNvSpPr>
            <a:spLocks noGrp="1"/>
          </p:cNvSpPr>
          <p:nvPr>
            <p:ph type="sldNum" sz="quarter" idx="10"/>
          </p:nvPr>
        </p:nvSpPr>
        <p:spPr/>
        <p:txBody>
          <a:bodyPr/>
          <a:lstStyle/>
          <a:p>
            <a:fld id="{4FC87885-CC64-4677-AEE0-FF4085F68090}" type="slidenum">
              <a:rPr lang="en-US" b="0" smtClean="0"/>
              <a:t>33</a:t>
            </a:fld>
            <a:endParaRPr lang="en-US" b="0" dirty="0"/>
          </a:p>
        </p:txBody>
      </p:sp>
      <p:sp>
        <p:nvSpPr>
          <p:cNvPr id="5" name="Rectangle 4">
            <a:extLst>
              <a:ext uri="{FF2B5EF4-FFF2-40B4-BE49-F238E27FC236}">
                <a16:creationId xmlns:a16="http://schemas.microsoft.com/office/drawing/2014/main" id="{AD395BFC-EBCF-4D46-BE85-242090DEB0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7BAFF62-556A-4CCE-B988-159A67E4B4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77534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34</a:t>
            </a:fld>
            <a:endParaRPr lang="en-US" b="0" dirty="0"/>
          </a:p>
        </p:txBody>
      </p:sp>
      <p:sp>
        <p:nvSpPr>
          <p:cNvPr id="5" name="Rectangle 4">
            <a:extLst>
              <a:ext uri="{FF2B5EF4-FFF2-40B4-BE49-F238E27FC236}">
                <a16:creationId xmlns:a16="http://schemas.microsoft.com/office/drawing/2014/main" id="{7DA15942-E85C-4086-AEF2-271110F57A0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6FC2DB8-609A-41F4-A20E-41089F3F78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141165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Multi-region deployment using Traffic Manager.</a:t>
            </a:r>
          </a:p>
        </p:txBody>
      </p:sp>
      <p:sp>
        <p:nvSpPr>
          <p:cNvPr id="4" name="Slide Number Placeholder 3"/>
          <p:cNvSpPr>
            <a:spLocks noGrp="1"/>
          </p:cNvSpPr>
          <p:nvPr>
            <p:ph type="sldNum" sz="quarter" idx="10"/>
          </p:nvPr>
        </p:nvSpPr>
        <p:spPr/>
        <p:txBody>
          <a:bodyPr/>
          <a:lstStyle/>
          <a:p>
            <a:fld id="{4FC87885-CC64-4677-AEE0-FF4085F68090}" type="slidenum">
              <a:rPr lang="en-US" b="0" smtClean="0"/>
              <a:t>35</a:t>
            </a:fld>
            <a:endParaRPr lang="en-US" b="0" dirty="0"/>
          </a:p>
        </p:txBody>
      </p:sp>
      <p:sp>
        <p:nvSpPr>
          <p:cNvPr id="5" name="Rectangle 4">
            <a:extLst>
              <a:ext uri="{FF2B5EF4-FFF2-40B4-BE49-F238E27FC236}">
                <a16:creationId xmlns:a16="http://schemas.microsoft.com/office/drawing/2014/main" id="{EEF3C718-FFDC-47AB-A9C7-B21AC785AC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7D421C4-4329-4642-A7BF-4C3B9EA173F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400118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App Service: Standard Tier, in order to scale automatically.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Traffic Manager, to create a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Redis Cache, to have a common and state of the art cache system. Redis works as a Service, so it’s implement in a very fast pace.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CDN: Implementing CDN network will allow users to be served more close to their locations, so, it will reduce the load time of our application.</a:t>
            </a:r>
          </a:p>
        </p:txBody>
      </p:sp>
      <p:sp>
        <p:nvSpPr>
          <p:cNvPr id="4" name="Slide Number Placeholder 3"/>
          <p:cNvSpPr>
            <a:spLocks noGrp="1"/>
          </p:cNvSpPr>
          <p:nvPr>
            <p:ph type="sldNum" sz="quarter" idx="10"/>
          </p:nvPr>
        </p:nvSpPr>
        <p:spPr/>
        <p:txBody>
          <a:bodyPr/>
          <a:lstStyle/>
          <a:p>
            <a:fld id="{4FC87885-CC64-4677-AEE0-FF4085F68090}" type="slidenum">
              <a:rPr lang="en-US" b="0" smtClean="0"/>
              <a:t>36</a:t>
            </a:fld>
            <a:endParaRPr lang="en-US" b="0" dirty="0"/>
          </a:p>
        </p:txBody>
      </p:sp>
      <p:sp>
        <p:nvSpPr>
          <p:cNvPr id="5" name="Rectangle 4">
            <a:extLst>
              <a:ext uri="{FF2B5EF4-FFF2-40B4-BE49-F238E27FC236}">
                <a16:creationId xmlns:a16="http://schemas.microsoft.com/office/drawing/2014/main" id="{2249E816-963C-4576-93BE-CD590E6AA5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7E5C19-6D71-4369-89CF-83D5EA3D6D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02911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37</a:t>
            </a:fld>
            <a:endParaRPr lang="en-US" b="0" dirty="0"/>
          </a:p>
        </p:txBody>
      </p:sp>
      <p:sp>
        <p:nvSpPr>
          <p:cNvPr id="5" name="Rectangle 4">
            <a:extLst>
              <a:ext uri="{FF2B5EF4-FFF2-40B4-BE49-F238E27FC236}">
                <a16:creationId xmlns:a16="http://schemas.microsoft.com/office/drawing/2014/main" id="{58D908B7-A363-4534-A765-066A0F4F21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87C55EE-3163-41FD-9028-AEA478B977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682906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“Case Study Flow.”</a:t>
            </a:r>
          </a:p>
        </p:txBody>
      </p:sp>
      <p:sp>
        <p:nvSpPr>
          <p:cNvPr id="4" name="Slide Number Placeholder 3"/>
          <p:cNvSpPr>
            <a:spLocks noGrp="1"/>
          </p:cNvSpPr>
          <p:nvPr>
            <p:ph type="sldNum" sz="quarter" idx="10"/>
          </p:nvPr>
        </p:nvSpPr>
        <p:spPr/>
        <p:txBody>
          <a:bodyPr/>
          <a:lstStyle/>
          <a:p>
            <a:fld id="{4FC87885-CC64-4677-AEE0-FF4085F68090}" type="slidenum">
              <a:rPr lang="en-US" b="0" smtClean="0"/>
              <a:t>38</a:t>
            </a:fld>
            <a:endParaRPr lang="en-US" b="0" dirty="0"/>
          </a:p>
        </p:txBody>
      </p:sp>
      <p:sp>
        <p:nvSpPr>
          <p:cNvPr id="5" name="Rectangle 4">
            <a:extLst>
              <a:ext uri="{FF2B5EF4-FFF2-40B4-BE49-F238E27FC236}">
                <a16:creationId xmlns:a16="http://schemas.microsoft.com/office/drawing/2014/main" id="{8B29B7BB-3468-4E96-9B07-126DE8C960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36DCB4F-3405-4C59-BE3D-040D867BF8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561860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With Corporate Headquarters in Phoenix Arizona, the Crazy Taxi Cab Company has quickly risen to be the premier provider of private low-cost transportation in Arizona. Bucking industry norms, Crazy Taxi Cab Co drivers are company employees who work as a team, rather than independent contractors who essentially compete with each other for fares. The founding partners believed this would allow its drivers to focus on providing a great customer experience as opposed to simply “racing to the finish line”. Crazy Taxi has developed a reputation for having fast, reliable, and friendly service, due largely in part to their extensive network of drivers, and their well-executed, albeit radio based dispatching approach.</a:t>
            </a:r>
          </a:p>
        </p:txBody>
      </p:sp>
      <p:sp>
        <p:nvSpPr>
          <p:cNvPr id="4" name="Slide Number Placeholder 3"/>
          <p:cNvSpPr>
            <a:spLocks noGrp="1"/>
          </p:cNvSpPr>
          <p:nvPr>
            <p:ph type="sldNum" sz="quarter" idx="10"/>
          </p:nvPr>
        </p:nvSpPr>
        <p:spPr/>
        <p:txBody>
          <a:bodyPr/>
          <a:lstStyle/>
          <a:p>
            <a:fld id="{4FC87885-CC64-4677-AEE0-FF4085F68090}" type="slidenum">
              <a:rPr lang="en-US" b="0" smtClean="0"/>
              <a:t>39</a:t>
            </a:fld>
            <a:endParaRPr lang="en-US" b="0" dirty="0"/>
          </a:p>
        </p:txBody>
      </p:sp>
      <p:sp>
        <p:nvSpPr>
          <p:cNvPr id="5" name="Rectangle 4">
            <a:extLst>
              <a:ext uri="{FF2B5EF4-FFF2-40B4-BE49-F238E27FC236}">
                <a16:creationId xmlns:a16="http://schemas.microsoft.com/office/drawing/2014/main" id="{9FCB4CE3-04C6-44B6-A1E2-331608284A7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93DB08D-C81A-485D-89F9-09211CEAFB7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98615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Recap Web Apps positioning in Azure compared to VMs.</a:t>
            </a:r>
          </a:p>
        </p:txBody>
      </p:sp>
      <p:sp>
        <p:nvSpPr>
          <p:cNvPr id="4" name="Slide Number Placeholder 3"/>
          <p:cNvSpPr>
            <a:spLocks noGrp="1"/>
          </p:cNvSpPr>
          <p:nvPr>
            <p:ph type="sldNum" sz="quarter" idx="10"/>
          </p:nvPr>
        </p:nvSpPr>
        <p:spPr/>
        <p:txBody>
          <a:bodyPr/>
          <a:lstStyle/>
          <a:p>
            <a:fld id="{4FC87885-CC64-4677-AEE0-FF4085F68090}" type="slidenum">
              <a:rPr lang="en-US" b="0" smtClean="0"/>
              <a:t>4</a:t>
            </a:fld>
            <a:endParaRPr lang="en-US" b="0" dirty="0"/>
          </a:p>
        </p:txBody>
      </p:sp>
      <p:sp>
        <p:nvSpPr>
          <p:cNvPr id="5" name="Rectangle 4">
            <a:extLst>
              <a:ext uri="{FF2B5EF4-FFF2-40B4-BE49-F238E27FC236}">
                <a16:creationId xmlns:a16="http://schemas.microsoft.com/office/drawing/2014/main" id="{1B72801C-2E9F-40CB-8B8E-88C2D534C2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17A09F8-F28E-429D-A247-AED05E287C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207220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Crazy Taxi is drowning in success. While dispatchers are reaching out to drivers to pick up customers who have called in, new callers often find themselves on hold, waiting for their calls to be answered. The executives at Crazy Taxi realize that they need to modernize their operation or risk losing business in the future. Their Chief Operating Officer Christopher Giovanni states that “while we function like a well-oiled machine, we’re still running on 20th century equipment and we are already seeing signs that this is eroding our advantage over the competition…we need to bring our operation into the 21st century and that starts with FastRide.”</a:t>
            </a:r>
          </a:p>
        </p:txBody>
      </p:sp>
      <p:sp>
        <p:nvSpPr>
          <p:cNvPr id="4" name="Slide Number Placeholder 3"/>
          <p:cNvSpPr>
            <a:spLocks noGrp="1"/>
          </p:cNvSpPr>
          <p:nvPr>
            <p:ph type="sldNum" sz="quarter" idx="10"/>
          </p:nvPr>
        </p:nvSpPr>
        <p:spPr/>
        <p:txBody>
          <a:bodyPr/>
          <a:lstStyle/>
          <a:p>
            <a:fld id="{4FC87885-CC64-4677-AEE0-FF4085F68090}" type="slidenum">
              <a:rPr lang="en-US" b="0" smtClean="0"/>
              <a:t>40</a:t>
            </a:fld>
            <a:endParaRPr lang="en-US" b="0" dirty="0"/>
          </a:p>
        </p:txBody>
      </p:sp>
      <p:sp>
        <p:nvSpPr>
          <p:cNvPr id="5" name="Rectangle 4">
            <a:extLst>
              <a:ext uri="{FF2B5EF4-FFF2-40B4-BE49-F238E27FC236}">
                <a16:creationId xmlns:a16="http://schemas.microsoft.com/office/drawing/2014/main" id="{854FF6C2-ED6F-4A9F-80DF-687080DDD3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445DF89-A164-43E6-AE0D-A0C5A479A9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844052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Crazy Taxi does not want to manage a more complex of a system than absolutely necessary. They already have three web and app developers, who have built their marketing pages as well as few proof of concept apps for iOS and Android, and one of them is quite savvy with .NET and brings some backend experience to the table. However, the executives all agree that this one developer cannot deliver the entire backend alone, so they are looking for a solution that provides them a “back end in a box” as they cannot afford to hire any more developers. Additionally, headquarters wants their IT team to have easy visibility into the health of the system, and more importantly that the system can take care of itself. Specifically, they are familiar with the notion of pay-as-you-go billing, and would love a solution that operates at nominal cost during their average daytime load, but on Friday night and Saturday night automatically handles the increased demand, albeit at an additional cost.</a:t>
            </a:r>
          </a:p>
        </p:txBody>
      </p:sp>
      <p:sp>
        <p:nvSpPr>
          <p:cNvPr id="4" name="Slide Number Placeholder 3"/>
          <p:cNvSpPr>
            <a:spLocks noGrp="1"/>
          </p:cNvSpPr>
          <p:nvPr>
            <p:ph type="sldNum" sz="quarter" idx="10"/>
          </p:nvPr>
        </p:nvSpPr>
        <p:spPr/>
        <p:txBody>
          <a:bodyPr/>
          <a:lstStyle/>
          <a:p>
            <a:fld id="{4FC87885-CC64-4677-AEE0-FF4085F68090}" type="slidenum">
              <a:rPr lang="en-US" b="0" smtClean="0"/>
              <a:t>41</a:t>
            </a:fld>
            <a:endParaRPr lang="en-US" b="0" dirty="0"/>
          </a:p>
        </p:txBody>
      </p:sp>
      <p:sp>
        <p:nvSpPr>
          <p:cNvPr id="5" name="Rectangle 4">
            <a:extLst>
              <a:ext uri="{FF2B5EF4-FFF2-40B4-BE49-F238E27FC236}">
                <a16:creationId xmlns:a16="http://schemas.microsoft.com/office/drawing/2014/main" id="{0B73769A-E30C-4C57-8E30-34082EAC87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4D98B0-D3A4-4534-9D35-4911D2CFB0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2072225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FastRide is a software solution that the company has been planning to build that uses the GPS of 4G enabled mobile devices in each Crazy Taxi to monitor the location of each vehicle in the Crazy Taxi fleet. By being able to visualize how their fleet is moving throughout the city in real time, FastRide will allow Crazy Taxi Cab Co. to optimize their driver coverage throughout the city. When a new customer calls in, the telephone dispatcher enters their pickup location and the FastRide system identifies the closest available driver, instead of requiring dispatch to manually poll all of the drivers over the radio. While stationary, a driver accepts a fare using the FastRide app on his mobile device. FastRide will provide the driver with the pick-up details such as location, passenger name and callback phone (if available). Upon arrival the destination, the device will compute the fare automatically based on time in transit and distance driven, all with intent of minimizing driver distraction while driving due to interacting with the device. The fare information should be collected on the device and uploaded to a central database in near real-time. Should the driver enter a pocket without cellular connectivity, the device should store the data offline and sync it as soon as connectivity is restored.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fare data is associated with each driver, who logs in in thru his or her app using his or her own Microsoft Account, Google, Twitter or Facebook credentials. It is the intent that driver fare data will be used to track the driver’s progress against established company goals, which both the company and driver access in the form of reports. Because these reports may grow to involve more complex computations (such as comparing the driver’s selected route to similar routes taken by other drivers), these data powering the reports will be computed nightly and made available the following day.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initially notifications would be sent only to drivers about potential fares they can choose to accept, Crazy Taxi is looking forward to when they can offer their patrons a mobile app that can receive notifications about when the driver is in route, ETA updates and any messaging from the driver to the customer. They would like to be certain that the system they build on today has the capacity to meet those increased demands in the future.</a:t>
            </a:r>
          </a:p>
        </p:txBody>
      </p:sp>
      <p:sp>
        <p:nvSpPr>
          <p:cNvPr id="4" name="Slide Number Placeholder 3"/>
          <p:cNvSpPr>
            <a:spLocks noGrp="1"/>
          </p:cNvSpPr>
          <p:nvPr>
            <p:ph type="sldNum" sz="quarter" idx="10"/>
          </p:nvPr>
        </p:nvSpPr>
        <p:spPr/>
        <p:txBody>
          <a:bodyPr/>
          <a:lstStyle/>
          <a:p>
            <a:fld id="{4FC87885-CC64-4677-AEE0-FF4085F68090}" type="slidenum">
              <a:rPr lang="en-US" b="0" smtClean="0"/>
              <a:t>42</a:t>
            </a:fld>
            <a:endParaRPr lang="en-US" b="0" dirty="0"/>
          </a:p>
        </p:txBody>
      </p:sp>
      <p:sp>
        <p:nvSpPr>
          <p:cNvPr id="5" name="Rectangle 4">
            <a:extLst>
              <a:ext uri="{FF2B5EF4-FFF2-40B4-BE49-F238E27FC236}">
                <a16:creationId xmlns:a16="http://schemas.microsoft.com/office/drawing/2014/main" id="{3FF56603-D7F2-4B5C-839F-7A0074FA0D4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D8FD7DB-D330-4DC0-ACD6-40DBD19224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408654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43</a:t>
            </a:fld>
            <a:endParaRPr lang="en-US" b="0" dirty="0"/>
          </a:p>
        </p:txBody>
      </p:sp>
      <p:sp>
        <p:nvSpPr>
          <p:cNvPr id="5" name="Rectangle 4">
            <a:extLst>
              <a:ext uri="{FF2B5EF4-FFF2-40B4-BE49-F238E27FC236}">
                <a16:creationId xmlns:a16="http://schemas.microsoft.com/office/drawing/2014/main" id="{E45DE23D-EF65-4D20-B59B-49403B13A8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5527E24-D804-4A0A-8AC7-45D161053C9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817237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44</a:t>
            </a:fld>
            <a:endParaRPr lang="en-US" b="0" dirty="0"/>
          </a:p>
        </p:txBody>
      </p:sp>
      <p:sp>
        <p:nvSpPr>
          <p:cNvPr id="5" name="Rectangle 4">
            <a:extLst>
              <a:ext uri="{FF2B5EF4-FFF2-40B4-BE49-F238E27FC236}">
                <a16:creationId xmlns:a16="http://schemas.microsoft.com/office/drawing/2014/main" id="{87C5865F-ADC2-4D4D-918C-B59DCBE19AC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AE175D-FEF4-41B4-93ED-1D2B3ACEFC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683247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45</a:t>
            </a:fld>
            <a:endParaRPr lang="en-US" b="0" dirty="0"/>
          </a:p>
        </p:txBody>
      </p:sp>
      <p:sp>
        <p:nvSpPr>
          <p:cNvPr id="5" name="Rectangle 4">
            <a:extLst>
              <a:ext uri="{FF2B5EF4-FFF2-40B4-BE49-F238E27FC236}">
                <a16:creationId xmlns:a16="http://schemas.microsoft.com/office/drawing/2014/main" id="{63879B21-95D4-4056-A3C1-0D31320CBC4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F3108D-7DF8-4291-B56E-C7E219B378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536830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46</a:t>
            </a:fld>
            <a:endParaRPr lang="en-US" b="0" dirty="0"/>
          </a:p>
        </p:txBody>
      </p:sp>
      <p:sp>
        <p:nvSpPr>
          <p:cNvPr id="5" name="Rectangle 4">
            <a:extLst>
              <a:ext uri="{FF2B5EF4-FFF2-40B4-BE49-F238E27FC236}">
                <a16:creationId xmlns:a16="http://schemas.microsoft.com/office/drawing/2014/main" id="{92D9AF05-6574-4290-A3FC-A4F391ADCE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C4FEB2B-7B60-4046-99C9-59F69CB25A6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956072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Operations Management Team led by Christopher Giovanni, Chief Operating Officer at Crazy Taxi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Cab Co.</a:t>
            </a:r>
          </a:p>
        </p:txBody>
      </p:sp>
      <p:sp>
        <p:nvSpPr>
          <p:cNvPr id="4" name="Slide Number Placeholder 3"/>
          <p:cNvSpPr>
            <a:spLocks noGrp="1"/>
          </p:cNvSpPr>
          <p:nvPr>
            <p:ph type="sldNum" sz="quarter" idx="10"/>
          </p:nvPr>
        </p:nvSpPr>
        <p:spPr/>
        <p:txBody>
          <a:bodyPr/>
          <a:lstStyle/>
          <a:p>
            <a:fld id="{4FC87885-CC64-4677-AEE0-FF4085F68090}" type="slidenum">
              <a:rPr lang="en-US" b="0" smtClean="0"/>
              <a:t>47</a:t>
            </a:fld>
            <a:endParaRPr lang="en-US" b="0" dirty="0"/>
          </a:p>
        </p:txBody>
      </p:sp>
      <p:sp>
        <p:nvSpPr>
          <p:cNvPr id="5" name="Rectangle 4">
            <a:extLst>
              <a:ext uri="{FF2B5EF4-FFF2-40B4-BE49-F238E27FC236}">
                <a16:creationId xmlns:a16="http://schemas.microsoft.com/office/drawing/2014/main" id="{B8F22993-05DC-43C6-9B00-41FBF7F531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F7D37A0-591D-416A-9EB3-BD9ACF269A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885088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Crazy Taxi Cab Co. liked the idea of a highly scalable, agile solution that they could both execute on and manage with a small IT team with limited back-end development experience in .NET. The company’s Microsoft representative introduced them to Azure Mobile Services, a cloud based mobile platform that provides backend CRUD data services, offline data sync for mobile devices, custom REST API services, push notifications and services for login via a social identity provider. This was exactly the “back-end in a box” that they were looking for.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Crazy Taxi Cab Co. leveraged the many features of Mobile Services available to them with the Standard tier in order to minimize their backend development burden and accelerate solution delivery.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implementation of the proposed Azure Mobile Services solution would create a strategic partnership that will help Crazy Taxi Cab Co. to overcome its challenges with:</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Minimizing system downtime.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Sending multiple user specific notifications to mobile devices.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Managing user accounts leveraging social identity providers, such as Microsoft Account, Facebook, and Twitter.</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24/7 (secure) data accessibility throughout the Crazy Taxi Cab Co. network.</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Scalability in software solutions in an agile marketplace.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the FastRide system continues to be improved upon, Mobile Services will help to inject velocity into the development cycle by providing a mobile back end to the application. Mobile Services offers cross platform compatible components, which gives Crazy Taxi Cab Co. the flexibility to change their mobile platform as the needs of their business dictate. This “back-end as a service” approach will allow Crazy Taxi to focus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 building an app that merges the right functionality with a great user experience for each market the operate in.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utilizing push notifications, Crazy Taxi Cab Co. can optimize their customer pickup messages through the FastRide app. This allows for faster, and more streamlined in-app communication. When a new fare’s pickup address is entered into FastRide by a dispatcher, or the customer facing mobile app, Mobile Services will enable FastRide to automatically send a notification to the closest available driver—eliminating the need for manual notifications. Since push notifications can be managed, each base will have control over the messages sent to its drivers.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87885-CC64-4677-AEE0-FF4085F68090}" type="slidenum">
              <a:rPr lang="en-US" b="0" smtClean="0"/>
              <a:t>48</a:t>
            </a:fld>
            <a:endParaRPr lang="en-US" b="0" dirty="0"/>
          </a:p>
        </p:txBody>
      </p:sp>
      <p:sp>
        <p:nvSpPr>
          <p:cNvPr id="5" name="Rectangle 4">
            <a:extLst>
              <a:ext uri="{FF2B5EF4-FFF2-40B4-BE49-F238E27FC236}">
                <a16:creationId xmlns:a16="http://schemas.microsoft.com/office/drawing/2014/main" id="{0938599F-9C9B-45F4-AABA-71ED9FBB12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4CE395-5C15-450B-A395-1BA32D5EA7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
        <p:nvSpPr>
          <p:cNvPr id="7" name="TextBox 6">
            <a:extLst>
              <a:ext uri="{FF2B5EF4-FFF2-40B4-BE49-F238E27FC236}">
                <a16:creationId xmlns:a16="http://schemas.microsoft.com/office/drawing/2014/main" id="{6930AA33-9A60-482A-87E0-49472FFE9DE6}"/>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959242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propose a more complete solution and ensure deployment success, it would be helpful to know:</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and operating system of tablets being used.</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Expected product life of current tablet choice.</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Current number of dashboard tablets.</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Projected number of tablets after the planned expansion this year and next year.</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Current average number of fares completed per day, week, month, year.</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Projected average number of fares completed per day, week, month, year after the expansion into new markets.</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Rate of growth across bases (customer and driver).</a:t>
            </a:r>
          </a:p>
          <a:p>
            <a:pPr marL="171450" lvl="0" indent="-171450">
              <a:lnSpc>
                <a:spcPct val="107000"/>
              </a:lnSpc>
              <a:spcAft>
                <a:spcPts val="800"/>
              </a:spcAft>
              <a:buFont typeface="Arial" panose="020B0604020202020204" pitchFamily="34" charset="0"/>
              <a:buChar char="•"/>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Other software products used to operate the company.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Understanding these details and decisions will help identify the current and future software, hardware, and infrastructure needs of Crazy Taxi Cab Co., and to provide solutions that are consistent with their short and long term business goals.</a:t>
            </a:r>
            <a:endParaRPr lang="en-US" dirty="0"/>
          </a:p>
        </p:txBody>
      </p:sp>
      <p:sp>
        <p:nvSpPr>
          <p:cNvPr id="4" name="Slide Number Placeholder 3"/>
          <p:cNvSpPr>
            <a:spLocks noGrp="1"/>
          </p:cNvSpPr>
          <p:nvPr>
            <p:ph type="sldNum" sz="quarter" idx="10"/>
          </p:nvPr>
        </p:nvSpPr>
        <p:spPr/>
        <p:txBody>
          <a:bodyPr/>
          <a:lstStyle/>
          <a:p>
            <a:fld id="{4FC87885-CC64-4677-AEE0-FF4085F68090}" type="slidenum">
              <a:rPr lang="en-US" b="0" smtClean="0"/>
              <a:t>49</a:t>
            </a:fld>
            <a:endParaRPr lang="en-US" b="0" dirty="0"/>
          </a:p>
        </p:txBody>
      </p:sp>
      <p:sp>
        <p:nvSpPr>
          <p:cNvPr id="5" name="Rectangle 4">
            <a:extLst>
              <a:ext uri="{FF2B5EF4-FFF2-40B4-BE49-F238E27FC236}">
                <a16:creationId xmlns:a16="http://schemas.microsoft.com/office/drawing/2014/main" id="{B3E911CD-B33C-483B-B9B9-4D4459A2CD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B25C879-B296-41F9-99EE-F5A7E74C0B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99065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We’re reviewing Web App deployment to justify Web App containers in the next slide.</a:t>
            </a:r>
          </a:p>
        </p:txBody>
      </p:sp>
      <p:sp>
        <p:nvSpPr>
          <p:cNvPr id="4" name="Slide Number Placeholder 3"/>
          <p:cNvSpPr>
            <a:spLocks noGrp="1"/>
          </p:cNvSpPr>
          <p:nvPr>
            <p:ph type="sldNum" sz="quarter" idx="10"/>
          </p:nvPr>
        </p:nvSpPr>
        <p:spPr/>
        <p:txBody>
          <a:bodyPr/>
          <a:lstStyle/>
          <a:p>
            <a:fld id="{4FC87885-CC64-4677-AEE0-FF4085F68090}" type="slidenum">
              <a:rPr lang="en-US" b="0" smtClean="0"/>
              <a:t>5</a:t>
            </a:fld>
            <a:endParaRPr lang="en-US" b="0" dirty="0"/>
          </a:p>
        </p:txBody>
      </p:sp>
      <p:sp>
        <p:nvSpPr>
          <p:cNvPr id="5" name="Rectangle 4">
            <a:extLst>
              <a:ext uri="{FF2B5EF4-FFF2-40B4-BE49-F238E27FC236}">
                <a16:creationId xmlns:a16="http://schemas.microsoft.com/office/drawing/2014/main" id="{00FC1EE5-AE22-498B-B475-1C4648361F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FCC6D59-9651-4921-8201-2E83059258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916852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Authentication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Drivers login to the FastRide app on their device using their Microsoft, Google, Twitter or Facebook credentials, the federated login process being handled by Mobile Services in conjunction with the aforementioned identity providers.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Notifications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Once logged in, the app registers with Mobile Apps, associating the driver’s identity with the Notification Hub (associated with the Mobile App). In this way, Crazy Taxi dispatch can send broadcast notifications to all drivers, but still be able to send targeted Fare Alert messages to a particular driver.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having Mobile Apps in place with Push Notifications, Crazy Taxi Cab Co. is well positioned in the future to light up the ability to deliver a customer-oriented app that deliver push notifications to customers informing them of events relevant to their pickup.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Offline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the driver’s iOS and Android devices, in the construction of the FastRide app, they leveraged the native client Offline Data Sync functionality for synchronizing Fare Data when temporarily disconnected from the cellular network. This Fare Data is stored using Tables in Mobile Apps, which ultimately rests as relational tables in a SQL Database. This SQL Database also stores the driver profiles (that associate social credentials with driver profile information).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Back End Custom Services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a driver accepts or declines a fare received via a push notification, that message is sent using a Custom REST API hosted by Mobile Apps and built using ASP.NET Web API.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87885-CC64-4677-AEE0-FF4085F68090}" type="slidenum">
              <a:rPr lang="en-US" b="0" smtClean="0"/>
              <a:t>50</a:t>
            </a:fld>
            <a:endParaRPr lang="en-US" b="0" dirty="0"/>
          </a:p>
        </p:txBody>
      </p:sp>
      <p:sp>
        <p:nvSpPr>
          <p:cNvPr id="5" name="Rectangle 4">
            <a:extLst>
              <a:ext uri="{FF2B5EF4-FFF2-40B4-BE49-F238E27FC236}">
                <a16:creationId xmlns:a16="http://schemas.microsoft.com/office/drawing/2014/main" id="{94AF38D6-86D0-4437-8226-ADD613411D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9E0FBDE-4921-485E-AB88-422FD00090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363515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Front-End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Dispatch uses a website hosted in Azure Web Apps to manage the taxi cab dispatch process. The Notification Hub is configured so that only the dispatch website is allowed to send push notifications to the drivers (the FastRide app for drivers is Listen only).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Monitoring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Crazy Taxi corporate IT monitors the health of the solution using the Dashboard for the Mobile App or Web App in the Azure Portal. To assist the IT team with visibility into the health of the system, they should configure monitoring endpoints, again using the Azure Portal, on their website and mobile services and enable e-mail alerts should the Response Time and Uptime metrics for those fall below values they deem acceptable.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Scaling Configuration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They have configured Autoscale on their Mobile App, via the Scale tab in the portal, to double the number of instances it uses on Friday and Saturday night in order to handle the increased load, then return back to their normal instance count for the rest of the week.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Backend Jobs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They have also created a WebJob (App Service) that processes the Fare Data on nightly basis to generate the data sets that power the Fare Reports. This data is stored in the same SQL Database that stores all the other data used by the solution.</a:t>
            </a:r>
          </a:p>
        </p:txBody>
      </p:sp>
      <p:sp>
        <p:nvSpPr>
          <p:cNvPr id="4" name="Slide Number Placeholder 3"/>
          <p:cNvSpPr>
            <a:spLocks noGrp="1"/>
          </p:cNvSpPr>
          <p:nvPr>
            <p:ph type="sldNum" sz="quarter" idx="10"/>
          </p:nvPr>
        </p:nvSpPr>
        <p:spPr/>
        <p:txBody>
          <a:bodyPr/>
          <a:lstStyle/>
          <a:p>
            <a:fld id="{4FC87885-CC64-4677-AEE0-FF4085F68090}" type="slidenum">
              <a:rPr lang="en-US" b="0" smtClean="0"/>
              <a:t>51</a:t>
            </a:fld>
            <a:endParaRPr lang="en-US" b="0" dirty="0"/>
          </a:p>
        </p:txBody>
      </p:sp>
      <p:sp>
        <p:nvSpPr>
          <p:cNvPr id="5" name="Rectangle 4">
            <a:extLst>
              <a:ext uri="{FF2B5EF4-FFF2-40B4-BE49-F238E27FC236}">
                <a16:creationId xmlns:a16="http://schemas.microsoft.com/office/drawing/2014/main" id="{6BCE9A15-B5A6-4B83-92A3-1A708FF42E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CAE7D1-109F-44EE-9AA0-D15BA8F357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449955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Web App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Web App Code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Deploying Function App and Code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4FC87885-CC64-4677-AEE0-FF4085F68090}" type="slidenum">
              <a:rPr lang="en-US" b="0" smtClean="0"/>
              <a:t>52</a:t>
            </a:fld>
            <a:endParaRPr lang="en-US" b="0" dirty="0"/>
          </a:p>
        </p:txBody>
      </p:sp>
      <p:sp>
        <p:nvSpPr>
          <p:cNvPr id="5" name="Rectangle 4">
            <a:extLst>
              <a:ext uri="{FF2B5EF4-FFF2-40B4-BE49-F238E27FC236}">
                <a16:creationId xmlns:a16="http://schemas.microsoft.com/office/drawing/2014/main" id="{763FB55B-E702-4A99-AA93-1CC5120EB69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9207D68-8968-4ACC-A46C-579E374F8C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7357368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C87885-CC64-4677-AEE0-FF4085F68090}" type="slidenum">
              <a:rPr lang="en-US" b="0" smtClean="0"/>
              <a:t>53</a:t>
            </a:fld>
            <a:endParaRPr lang="en-US" b="0" dirty="0"/>
          </a:p>
        </p:txBody>
      </p:sp>
      <p:sp>
        <p:nvSpPr>
          <p:cNvPr id="5" name="Rectangle 4">
            <a:extLst>
              <a:ext uri="{FF2B5EF4-FFF2-40B4-BE49-F238E27FC236}">
                <a16:creationId xmlns:a16="http://schemas.microsoft.com/office/drawing/2014/main" id="{992FA28C-8F9D-4BA1-855B-61635B8592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6CB77A5-2551-4383-AB81-CFDB45BFB9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524299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reuse Function App Code that you deployed using ARM?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should involve deploying multiple Function Apps with similar functionality or using repositories.</a:t>
            </a:r>
          </a:p>
        </p:txBody>
      </p:sp>
      <p:sp>
        <p:nvSpPr>
          <p:cNvPr id="4" name="Slide Number Placeholder 3"/>
          <p:cNvSpPr>
            <a:spLocks noGrp="1"/>
          </p:cNvSpPr>
          <p:nvPr>
            <p:ph type="sldNum" sz="quarter" idx="10"/>
          </p:nvPr>
        </p:nvSpPr>
        <p:spPr/>
        <p:txBody>
          <a:bodyPr/>
          <a:lstStyle/>
          <a:p>
            <a:fld id="{4FC87885-CC64-4677-AEE0-FF4085F68090}" type="slidenum">
              <a:rPr lang="en-US" b="0" smtClean="0"/>
              <a:t>54</a:t>
            </a:fld>
            <a:endParaRPr lang="en-US" b="0" dirty="0"/>
          </a:p>
        </p:txBody>
      </p:sp>
      <p:sp>
        <p:nvSpPr>
          <p:cNvPr id="5" name="Rectangle 4">
            <a:extLst>
              <a:ext uri="{FF2B5EF4-FFF2-40B4-BE49-F238E27FC236}">
                <a16:creationId xmlns:a16="http://schemas.microsoft.com/office/drawing/2014/main" id="{DD414917-F848-494C-91F9-B00242B9C0A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0B9DD27-167B-4B8E-9C7A-E2C86AD0EF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502411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would you consider Mobile Apps as a solution for the back-end of a popular mobile application as opposed to hosting a REST API on a Web App or API App?</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students should ideally talk about the “extra” features provided by Mobile Apps here that require no additional code.</a:t>
            </a:r>
          </a:p>
        </p:txBody>
      </p:sp>
      <p:sp>
        <p:nvSpPr>
          <p:cNvPr id="4" name="Slide Number Placeholder 3"/>
          <p:cNvSpPr>
            <a:spLocks noGrp="1"/>
          </p:cNvSpPr>
          <p:nvPr>
            <p:ph type="sldNum" sz="quarter" idx="10"/>
          </p:nvPr>
        </p:nvSpPr>
        <p:spPr/>
        <p:txBody>
          <a:bodyPr/>
          <a:lstStyle/>
          <a:p>
            <a:fld id="{4FC87885-CC64-4677-AEE0-FF4085F68090}" type="slidenum">
              <a:rPr lang="en-US" b="0" smtClean="0"/>
              <a:t>55</a:t>
            </a:fld>
            <a:endParaRPr lang="en-US" b="0" dirty="0"/>
          </a:p>
        </p:txBody>
      </p:sp>
      <p:sp>
        <p:nvSpPr>
          <p:cNvPr id="5" name="Rectangle 4">
            <a:extLst>
              <a:ext uri="{FF2B5EF4-FFF2-40B4-BE49-F238E27FC236}">
                <a16:creationId xmlns:a16="http://schemas.microsoft.com/office/drawing/2014/main" id="{0660A803-0946-47B5-AD7B-28354D4E05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8F10643-1F69-476E-8AE1-238D515E0F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343221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Containers are positioned as a way to streamline the traditional develop-deploy workflow that is strenuous to all teams in an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Web App for Containers can receive the streamlined containers integrating with an existing well-known workflow.</a:t>
            </a:r>
          </a:p>
        </p:txBody>
      </p:sp>
      <p:sp>
        <p:nvSpPr>
          <p:cNvPr id="4" name="Slide Number Placeholder 3"/>
          <p:cNvSpPr>
            <a:spLocks noGrp="1"/>
          </p:cNvSpPr>
          <p:nvPr>
            <p:ph type="sldNum" sz="quarter" idx="10"/>
          </p:nvPr>
        </p:nvSpPr>
        <p:spPr/>
        <p:txBody>
          <a:bodyPr/>
          <a:lstStyle/>
          <a:p>
            <a:fld id="{4FC87885-CC64-4677-AEE0-FF4085F68090}" type="slidenum">
              <a:rPr lang="en-US" b="0" smtClean="0"/>
              <a:t>6</a:t>
            </a:fld>
            <a:endParaRPr lang="en-US" b="0" dirty="0"/>
          </a:p>
        </p:txBody>
      </p:sp>
      <p:sp>
        <p:nvSpPr>
          <p:cNvPr id="5" name="Rectangle 4">
            <a:extLst>
              <a:ext uri="{FF2B5EF4-FFF2-40B4-BE49-F238E27FC236}">
                <a16:creationId xmlns:a16="http://schemas.microsoft.com/office/drawing/2014/main" id="{17DAAA5C-B569-413A-869F-EA6CB3FC52B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1A15341-3779-4F76-8A9D-AC10E36FA0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5871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FC87885-CC64-4677-AEE0-FF4085F68090}" type="slidenum">
              <a:rPr lang="en-US" b="0" smtClean="0"/>
              <a:t>7</a:t>
            </a:fld>
            <a:endParaRPr lang="en-US" b="0" dirty="0"/>
          </a:p>
        </p:txBody>
      </p:sp>
      <p:sp>
        <p:nvSpPr>
          <p:cNvPr id="5" name="Rectangle 4">
            <a:extLst>
              <a:ext uri="{FF2B5EF4-FFF2-40B4-BE49-F238E27FC236}">
                <a16:creationId xmlns:a16="http://schemas.microsoft.com/office/drawing/2014/main" id="{D8038D79-F1A8-452C-969E-34A4BF38AFB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59C5720-C01C-4ED8-B06D-B0C146EAEB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91992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API Apps are specialized version of Web Apps used specifically to host REST APIs.</a:t>
            </a:r>
          </a:p>
        </p:txBody>
      </p:sp>
      <p:sp>
        <p:nvSpPr>
          <p:cNvPr id="4" name="Slide Number Placeholder 3"/>
          <p:cNvSpPr>
            <a:spLocks noGrp="1"/>
          </p:cNvSpPr>
          <p:nvPr>
            <p:ph type="sldNum" sz="quarter" idx="10"/>
          </p:nvPr>
        </p:nvSpPr>
        <p:spPr/>
        <p:txBody>
          <a:bodyPr/>
          <a:lstStyle/>
          <a:p>
            <a:fld id="{4FC87885-CC64-4677-AEE0-FF4085F68090}" type="slidenum">
              <a:rPr lang="en-US" b="0" smtClean="0"/>
              <a:t>8</a:t>
            </a:fld>
            <a:endParaRPr lang="en-US" b="0" dirty="0"/>
          </a:p>
        </p:txBody>
      </p:sp>
      <p:sp>
        <p:nvSpPr>
          <p:cNvPr id="5" name="Rectangle 4">
            <a:extLst>
              <a:ext uri="{FF2B5EF4-FFF2-40B4-BE49-F238E27FC236}">
                <a16:creationId xmlns:a16="http://schemas.microsoft.com/office/drawing/2014/main" id="{199D0FF9-E7C0-497A-9060-6C01818518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9D1C03-A00A-4D89-8058-22231EAFCC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1366086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Mobile Apps offers a lot of back-end features designed specifically for mobile applications that would normally require additional development effort:</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Offline data sync.</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Back-end data connection to SQL, Storage Tables, Mongo DB, Dynamics, Salesforce or Office 365.</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Authentication with Facebook, Twitter, Microsoft, Google or Azure AD.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Push notifications to mobile devices.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87885-CC64-4677-AEE0-FF4085F68090}" type="slidenum">
              <a:rPr lang="en-US" b="0" smtClean="0"/>
              <a:t>9</a:t>
            </a:fld>
            <a:endParaRPr lang="en-US" b="0" dirty="0"/>
          </a:p>
        </p:txBody>
      </p:sp>
      <p:sp>
        <p:nvSpPr>
          <p:cNvPr id="5" name="Rectangle 4">
            <a:extLst>
              <a:ext uri="{FF2B5EF4-FFF2-40B4-BE49-F238E27FC236}">
                <a16:creationId xmlns:a16="http://schemas.microsoft.com/office/drawing/2014/main" id="{B4B9590C-9918-46E2-B315-E062D825C24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FC9DE6A-2CFD-4672-9B35-3C7E0A46C4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Authoring Serverless Applications in Azure</a:t>
            </a:r>
          </a:p>
        </p:txBody>
      </p:sp>
    </p:spTree>
    <p:extLst>
      <p:ext uri="{BB962C8B-B14F-4D97-AF65-F5344CB8AC3E}">
        <p14:creationId xmlns:p14="http://schemas.microsoft.com/office/powerpoint/2010/main" val="290982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6494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848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7809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22FF-28B1-4884-AA01-C952351B63D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0D022C3-E132-4888-BD04-16CF1E448A7B}"/>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5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94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902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64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882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499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6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7701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3109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677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emf"/><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2.wdp"/><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5.emf"/><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2.emf"/><Relationship Id="rId10" Type="http://schemas.microsoft.com/office/2007/relationships/hdphoto" Target="../media/hdphoto1.wdp"/><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9E17-83AC-44F3-906E-EF54C1A54E9C}"/>
              </a:ext>
            </a:extLst>
          </p:cNvPr>
          <p:cNvSpPr>
            <a:spLocks noGrp="1"/>
          </p:cNvSpPr>
          <p:nvPr>
            <p:ph type="ctrTitle" sz="quarter"/>
          </p:nvPr>
        </p:nvSpPr>
        <p:spPr>
          <a:xfrm>
            <a:off x="3200400" y="1828800"/>
            <a:ext cx="5732417" cy="1016000"/>
          </a:xfrm>
        </p:spPr>
        <p:txBody>
          <a:bodyPr/>
          <a:lstStyle/>
          <a:p>
            <a:r>
              <a:rPr lang="en-US" dirty="0"/>
              <a:t>Module 5</a:t>
            </a:r>
          </a:p>
        </p:txBody>
      </p:sp>
      <p:sp>
        <p:nvSpPr>
          <p:cNvPr id="3" name="Subtitle 2">
            <a:extLst>
              <a:ext uri="{FF2B5EF4-FFF2-40B4-BE49-F238E27FC236}">
                <a16:creationId xmlns:a16="http://schemas.microsoft.com/office/drawing/2014/main" id="{F8A08ED9-FD5B-457C-AB97-E54BA4E8163E}"/>
              </a:ext>
            </a:extLst>
          </p:cNvPr>
          <p:cNvSpPr>
            <a:spLocks noGrp="1"/>
          </p:cNvSpPr>
          <p:nvPr>
            <p:ph type="subTitle" sz="quarter" idx="1"/>
          </p:nvPr>
        </p:nvSpPr>
        <p:spPr/>
        <p:txBody>
          <a:bodyPr/>
          <a:lstStyle/>
          <a:p>
            <a:r>
              <a:rPr lang="en-US" dirty="0"/>
              <a:t>Authoring Serverless Applications in Azure
</a:t>
            </a:r>
          </a:p>
        </p:txBody>
      </p:sp>
    </p:spTree>
    <p:extLst>
      <p:ext uri="{BB962C8B-B14F-4D97-AF65-F5344CB8AC3E}">
        <p14:creationId xmlns:p14="http://schemas.microsoft.com/office/powerpoint/2010/main" val="17525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473B-11D1-4ED3-AD55-DD3F9587ACAF}"/>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EA8ECC97-1A41-4198-A4BB-AE3BC0969273}"/>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would your team make the decision to use public or private Docker containers?</a:t>
            </a:r>
          </a:p>
        </p:txBody>
      </p:sp>
      <p:pic>
        <p:nvPicPr>
          <p:cNvPr id="5" name="Picture 4" descr="Question">
            <a:extLst>
              <a:ext uri="{FF2B5EF4-FFF2-40B4-BE49-F238E27FC236}">
                <a16:creationId xmlns:a16="http://schemas.microsoft.com/office/drawing/2014/main" id="{107367C7-2B65-46D0-8E30-F8D50C2D63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02258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6F56-17FB-4A46-AC19-E746A42A282C}"/>
              </a:ext>
            </a:extLst>
          </p:cNvPr>
          <p:cNvSpPr>
            <a:spLocks noGrp="1"/>
          </p:cNvSpPr>
          <p:nvPr>
            <p:ph type="title"/>
          </p:nvPr>
        </p:nvSpPr>
        <p:spPr/>
        <p:txBody>
          <a:bodyPr/>
          <a:lstStyle/>
          <a:p>
            <a:r>
              <a:rPr lang="en-US" dirty="0"/>
              <a:t>Lesson 2: Azure Functions</a:t>
            </a:r>
          </a:p>
        </p:txBody>
      </p:sp>
      <p:sp>
        <p:nvSpPr>
          <p:cNvPr id="3" name="Text Placeholder 2">
            <a:extLst>
              <a:ext uri="{FF2B5EF4-FFF2-40B4-BE49-F238E27FC236}">
                <a16:creationId xmlns:a16="http://schemas.microsoft.com/office/drawing/2014/main" id="{BA1DC94D-3EE8-4341-AAB1-7BF46EC097B7}"/>
              </a:ext>
            </a:extLst>
          </p:cNvPr>
          <p:cNvSpPr>
            <a:spLocks noGrp="1"/>
          </p:cNvSpPr>
          <p:nvPr>
            <p:ph type="body" idx="1"/>
          </p:nvPr>
        </p:nvSpPr>
        <p:spPr/>
        <p:txBody>
          <a:bodyPr/>
          <a:lstStyle/>
          <a:p>
            <a:r>
              <a:rPr lang="en-US" dirty="0"/>
              <a:t>Serverless Processing
Event-Based Triggers</a:t>
            </a:r>
          </a:p>
        </p:txBody>
      </p:sp>
    </p:spTree>
    <p:extLst>
      <p:ext uri="{BB962C8B-B14F-4D97-AF65-F5344CB8AC3E}">
        <p14:creationId xmlns:p14="http://schemas.microsoft.com/office/powerpoint/2010/main" val="156297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EE29-C7FB-4FFB-8F01-D8B65432449D}"/>
              </a:ext>
            </a:extLst>
          </p:cNvPr>
          <p:cNvSpPr>
            <a:spLocks noGrp="1"/>
          </p:cNvSpPr>
          <p:nvPr>
            <p:ph type="title"/>
          </p:nvPr>
        </p:nvSpPr>
        <p:spPr/>
        <p:txBody>
          <a:bodyPr/>
          <a:lstStyle/>
          <a:p>
            <a:r>
              <a:rPr lang="en-US" dirty="0"/>
              <a:t>Serverless Processing</a:t>
            </a:r>
          </a:p>
        </p:txBody>
      </p:sp>
      <p:sp>
        <p:nvSpPr>
          <p:cNvPr id="4" name="Content Placeholder 2">
            <a:extLst>
              <a:ext uri="{FF2B5EF4-FFF2-40B4-BE49-F238E27FC236}">
                <a16:creationId xmlns:a16="http://schemas.microsoft.com/office/drawing/2014/main" id="{40262165-30F6-4E18-A6E7-EF0DFA5C342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t>Many compute tasks vary in their consumption:</a:t>
            </a:r>
          </a:p>
          <a:p>
            <a:pPr lvl="1"/>
            <a:r>
              <a:rPr lang="en-US" sz="2000" b="0" kern="0" dirty="0"/>
              <a:t>Sometimes the compute units are unused or unnecessary</a:t>
            </a:r>
          </a:p>
          <a:p>
            <a:pPr lvl="1"/>
            <a:r>
              <a:rPr lang="en-US" sz="2000" b="0" kern="0" dirty="0"/>
              <a:t>The compute must be around to respond to bursts in usage</a:t>
            </a:r>
          </a:p>
          <a:p>
            <a:r>
              <a:rPr lang="en-US" sz="2400" b="0" kern="0" dirty="0"/>
              <a:t>Traditional compute models use auto-scale and metrics to try and better prioritize compute spend based on utilization:</a:t>
            </a:r>
          </a:p>
          <a:p>
            <a:pPr lvl="1"/>
            <a:r>
              <a:rPr lang="en-US" sz="2000" b="0" kern="0" dirty="0"/>
              <a:t>The compute spend never “exactly” matches the utilization</a:t>
            </a:r>
          </a:p>
        </p:txBody>
      </p:sp>
      <p:grpSp>
        <p:nvGrpSpPr>
          <p:cNvPr id="5" name="Group 4" descr="Graph showing over-provisioning where provisioning is always out-of-sync with utilization">
            <a:extLst>
              <a:ext uri="{FF2B5EF4-FFF2-40B4-BE49-F238E27FC236}">
                <a16:creationId xmlns:a16="http://schemas.microsoft.com/office/drawing/2014/main" id="{C7D5B785-FD03-4104-934B-093648198764}"/>
              </a:ext>
            </a:extLst>
          </p:cNvPr>
          <p:cNvGrpSpPr>
            <a:grpSpLocks noChangeAspect="1"/>
          </p:cNvGrpSpPr>
          <p:nvPr/>
        </p:nvGrpSpPr>
        <p:grpSpPr>
          <a:xfrm>
            <a:off x="2231469" y="3804325"/>
            <a:ext cx="4681063" cy="2743200"/>
            <a:chOff x="999744" y="682753"/>
            <a:chExt cx="9070848" cy="5315712"/>
          </a:xfrm>
        </p:grpSpPr>
        <p:cxnSp>
          <p:nvCxnSpPr>
            <p:cNvPr id="6" name="Straight Connector 5">
              <a:extLst>
                <a:ext uri="{FF2B5EF4-FFF2-40B4-BE49-F238E27FC236}">
                  <a16:creationId xmlns:a16="http://schemas.microsoft.com/office/drawing/2014/main" id="{5D3E6049-6988-4A9E-942E-D10816CF9E0E}"/>
                </a:ext>
              </a:extLst>
            </p:cNvPr>
            <p:cNvCxnSpPr>
              <a:cxnSpLocks/>
            </p:cNvCxnSpPr>
            <p:nvPr/>
          </p:nvCxnSpPr>
          <p:spPr>
            <a:xfrm>
              <a:off x="999744" y="810768"/>
              <a:ext cx="0" cy="5187696"/>
            </a:xfrm>
            <a:prstGeom prst="line">
              <a:avLst/>
            </a:prstGeom>
            <a:noFill/>
            <a:ln w="6350" cap="flat" cmpd="sng" algn="ctr">
              <a:solidFill>
                <a:srgbClr val="5B9BD5"/>
              </a:solidFill>
              <a:prstDash val="solid"/>
              <a:miter lim="800000"/>
            </a:ln>
            <a:effectLst/>
          </p:spPr>
        </p:cxnSp>
        <p:cxnSp>
          <p:nvCxnSpPr>
            <p:cNvPr id="7" name="Straight Connector 6">
              <a:extLst>
                <a:ext uri="{FF2B5EF4-FFF2-40B4-BE49-F238E27FC236}">
                  <a16:creationId xmlns:a16="http://schemas.microsoft.com/office/drawing/2014/main" id="{EE8CB34A-1BF7-470B-A067-AAD3FB05EFE9}"/>
                </a:ext>
              </a:extLst>
            </p:cNvPr>
            <p:cNvCxnSpPr>
              <a:cxnSpLocks/>
            </p:cNvCxnSpPr>
            <p:nvPr/>
          </p:nvCxnSpPr>
          <p:spPr>
            <a:xfrm>
              <a:off x="999744" y="5998464"/>
              <a:ext cx="9070848" cy="0"/>
            </a:xfrm>
            <a:prstGeom prst="line">
              <a:avLst/>
            </a:prstGeom>
            <a:noFill/>
            <a:ln w="6350" cap="flat" cmpd="sng" algn="ctr">
              <a:solidFill>
                <a:srgbClr val="5B9BD5"/>
              </a:solidFill>
              <a:prstDash val="solid"/>
              <a:miter lim="800000"/>
            </a:ln>
            <a:effectLst/>
          </p:spPr>
        </p:cxnSp>
        <p:sp>
          <p:nvSpPr>
            <p:cNvPr id="8" name="Rectangle 7">
              <a:extLst>
                <a:ext uri="{FF2B5EF4-FFF2-40B4-BE49-F238E27FC236}">
                  <a16:creationId xmlns:a16="http://schemas.microsoft.com/office/drawing/2014/main" id="{5C382AC8-A497-47DF-8DCD-141EF417B198}"/>
                </a:ext>
              </a:extLst>
            </p:cNvPr>
            <p:cNvSpPr/>
            <p:nvPr/>
          </p:nvSpPr>
          <p:spPr>
            <a:xfrm>
              <a:off x="4139184" y="2737104"/>
              <a:ext cx="1432560" cy="326136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A552E6AC-2075-4787-97E3-A7A7410102F9}"/>
                </a:ext>
              </a:extLst>
            </p:cNvPr>
            <p:cNvSpPr/>
            <p:nvPr/>
          </p:nvSpPr>
          <p:spPr>
            <a:xfrm>
              <a:off x="5571744" y="3883152"/>
              <a:ext cx="1432560" cy="2115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10" name="Rectangle 9">
              <a:extLst>
                <a:ext uri="{FF2B5EF4-FFF2-40B4-BE49-F238E27FC236}">
                  <a16:creationId xmlns:a16="http://schemas.microsoft.com/office/drawing/2014/main" id="{1509B623-D5A4-444D-8531-F7E58FE05108}"/>
                </a:ext>
              </a:extLst>
            </p:cNvPr>
            <p:cNvSpPr/>
            <p:nvPr/>
          </p:nvSpPr>
          <p:spPr>
            <a:xfrm>
              <a:off x="7869936" y="1365504"/>
              <a:ext cx="1432560" cy="463296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11" name="Rectangle 10">
              <a:extLst>
                <a:ext uri="{FF2B5EF4-FFF2-40B4-BE49-F238E27FC236}">
                  <a16:creationId xmlns:a16="http://schemas.microsoft.com/office/drawing/2014/main" id="{0505F0C5-EA41-4997-A7D3-DEA878EC1096}"/>
                </a:ext>
              </a:extLst>
            </p:cNvPr>
            <p:cNvSpPr/>
            <p:nvPr/>
          </p:nvSpPr>
          <p:spPr>
            <a:xfrm>
              <a:off x="1557528" y="5035296"/>
              <a:ext cx="1432560" cy="9631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7E9A568A-258E-4AEA-B65D-4B2651C9C49E}"/>
                </a:ext>
              </a:extLst>
            </p:cNvPr>
            <p:cNvSpPr/>
            <p:nvPr/>
          </p:nvSpPr>
          <p:spPr>
            <a:xfrm>
              <a:off x="999744" y="682753"/>
              <a:ext cx="8400288" cy="5315712"/>
            </a:xfrm>
            <a:custGeom>
              <a:avLst/>
              <a:gdLst>
                <a:gd name="connsiteX0" fmla="*/ 0 w 8400288"/>
                <a:gd name="connsiteY0" fmla="*/ 5275044 h 5406275"/>
                <a:gd name="connsiteX1" fmla="*/ 554736 w 8400288"/>
                <a:gd name="connsiteY1" fmla="*/ 4317972 h 5406275"/>
                <a:gd name="connsiteX2" fmla="*/ 1999488 w 8400288"/>
                <a:gd name="connsiteY2" fmla="*/ 4202148 h 5406275"/>
                <a:gd name="connsiteX3" fmla="*/ 2359152 w 8400288"/>
                <a:gd name="connsiteY3" fmla="*/ 5244564 h 5406275"/>
                <a:gd name="connsiteX4" fmla="*/ 3139440 w 8400288"/>
                <a:gd name="connsiteY4" fmla="*/ 2019780 h 5406275"/>
                <a:gd name="connsiteX5" fmla="*/ 5096256 w 8400288"/>
                <a:gd name="connsiteY5" fmla="*/ 2184372 h 5406275"/>
                <a:gd name="connsiteX6" fmla="*/ 6272784 w 8400288"/>
                <a:gd name="connsiteY6" fmla="*/ 3507204 h 5406275"/>
                <a:gd name="connsiteX7" fmla="*/ 6412992 w 8400288"/>
                <a:gd name="connsiteY7" fmla="*/ 5311620 h 5406275"/>
                <a:gd name="connsiteX8" fmla="*/ 6858000 w 8400288"/>
                <a:gd name="connsiteY8" fmla="*/ 355572 h 5406275"/>
                <a:gd name="connsiteX9" fmla="*/ 8400288 w 8400288"/>
                <a:gd name="connsiteY9" fmla="*/ 404340 h 540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00288" h="5406275">
                  <a:moveTo>
                    <a:pt x="0" y="5275044"/>
                  </a:moveTo>
                  <a:cubicBezTo>
                    <a:pt x="110744" y="4885916"/>
                    <a:pt x="221488" y="4496788"/>
                    <a:pt x="554736" y="4317972"/>
                  </a:cubicBezTo>
                  <a:cubicBezTo>
                    <a:pt x="887984" y="4139156"/>
                    <a:pt x="1698752" y="4047716"/>
                    <a:pt x="1999488" y="4202148"/>
                  </a:cubicBezTo>
                  <a:cubicBezTo>
                    <a:pt x="2300224" y="4356580"/>
                    <a:pt x="2169160" y="5608292"/>
                    <a:pt x="2359152" y="5244564"/>
                  </a:cubicBezTo>
                  <a:cubicBezTo>
                    <a:pt x="2549144" y="4880836"/>
                    <a:pt x="2683256" y="2529812"/>
                    <a:pt x="3139440" y="2019780"/>
                  </a:cubicBezTo>
                  <a:cubicBezTo>
                    <a:pt x="3595624" y="1509748"/>
                    <a:pt x="4574032" y="1936468"/>
                    <a:pt x="5096256" y="2184372"/>
                  </a:cubicBezTo>
                  <a:cubicBezTo>
                    <a:pt x="5618480" y="2432276"/>
                    <a:pt x="6053328" y="2985996"/>
                    <a:pt x="6272784" y="3507204"/>
                  </a:cubicBezTo>
                  <a:cubicBezTo>
                    <a:pt x="6492240" y="4028412"/>
                    <a:pt x="6315456" y="5836892"/>
                    <a:pt x="6412992" y="5311620"/>
                  </a:cubicBezTo>
                  <a:cubicBezTo>
                    <a:pt x="6510528" y="4786348"/>
                    <a:pt x="6526784" y="1173452"/>
                    <a:pt x="6858000" y="355572"/>
                  </a:cubicBezTo>
                  <a:cubicBezTo>
                    <a:pt x="7189216" y="-462308"/>
                    <a:pt x="8159496" y="384020"/>
                    <a:pt x="8400288" y="404340"/>
                  </a:cubicBezTo>
                </a:path>
              </a:pathLst>
            </a:custGeom>
            <a:noFill/>
            <a:ln w="12700" cap="flat" cmpd="sng" algn="ctr">
              <a:solidFill>
                <a:srgbClr val="FF0000"/>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grpSp>
    </p:spTree>
    <p:extLst>
      <p:ext uri="{BB962C8B-B14F-4D97-AF65-F5344CB8AC3E}">
        <p14:creationId xmlns:p14="http://schemas.microsoft.com/office/powerpoint/2010/main" val="55654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119c02e-ee41-4420-8cd4-77586234d3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47BF-F33F-49B8-9E55-160C4B2CAD71}"/>
              </a:ext>
            </a:extLst>
          </p:cNvPr>
          <p:cNvSpPr>
            <a:spLocks noGrp="1"/>
          </p:cNvSpPr>
          <p:nvPr>
            <p:ph type="title"/>
          </p:nvPr>
        </p:nvSpPr>
        <p:spPr/>
        <p:txBody>
          <a:bodyPr/>
          <a:lstStyle/>
          <a:p>
            <a:r>
              <a:rPr lang="en-US" dirty="0"/>
              <a:t>Serverless Services</a:t>
            </a:r>
          </a:p>
        </p:txBody>
      </p:sp>
      <p:sp>
        <p:nvSpPr>
          <p:cNvPr id="4" name="Content Placeholder 2">
            <a:extLst>
              <a:ext uri="{FF2B5EF4-FFF2-40B4-BE49-F238E27FC236}">
                <a16:creationId xmlns:a16="http://schemas.microsoft.com/office/drawing/2014/main" id="{12CA32B1-B926-481B-B695-63F3E814FF2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Serverless refers to services that offer consumption-based billing where you only </a:t>
            </a:r>
            <a:br>
              <a:rPr lang="en-US" b="0" kern="0" dirty="0">
                <a:solidFill>
                  <a:srgbClr val="000000"/>
                </a:solidFill>
              </a:rPr>
            </a:br>
            <a:r>
              <a:rPr lang="en-US" b="0" kern="0" dirty="0">
                <a:solidFill>
                  <a:srgbClr val="000000"/>
                </a:solidFill>
              </a:rPr>
              <a:t>pay for services you consume</a:t>
            </a:r>
          </a:p>
        </p:txBody>
      </p:sp>
      <p:grpSp>
        <p:nvGrpSpPr>
          <p:cNvPr id="5" name="Group 4" descr="Graph showing utilization and provisioning matching exactly">
            <a:extLst>
              <a:ext uri="{FF2B5EF4-FFF2-40B4-BE49-F238E27FC236}">
                <a16:creationId xmlns:a16="http://schemas.microsoft.com/office/drawing/2014/main" id="{B10DF7ED-DD41-440C-AE2B-7B256F7831C0}"/>
              </a:ext>
            </a:extLst>
          </p:cNvPr>
          <p:cNvGrpSpPr>
            <a:grpSpLocks noChangeAspect="1"/>
          </p:cNvGrpSpPr>
          <p:nvPr/>
        </p:nvGrpSpPr>
        <p:grpSpPr>
          <a:xfrm>
            <a:off x="2173715" y="3837356"/>
            <a:ext cx="4796571" cy="2743200"/>
            <a:chOff x="999744" y="810768"/>
            <a:chExt cx="9070848" cy="5187696"/>
          </a:xfrm>
        </p:grpSpPr>
        <p:cxnSp>
          <p:nvCxnSpPr>
            <p:cNvPr id="6" name="Straight Connector 5">
              <a:extLst>
                <a:ext uri="{FF2B5EF4-FFF2-40B4-BE49-F238E27FC236}">
                  <a16:creationId xmlns:a16="http://schemas.microsoft.com/office/drawing/2014/main" id="{5503DC64-B908-45C5-82F6-0BEC6059E0A4}"/>
                </a:ext>
              </a:extLst>
            </p:cNvPr>
            <p:cNvCxnSpPr>
              <a:cxnSpLocks/>
            </p:cNvCxnSpPr>
            <p:nvPr/>
          </p:nvCxnSpPr>
          <p:spPr>
            <a:xfrm>
              <a:off x="999744" y="810768"/>
              <a:ext cx="0" cy="5187696"/>
            </a:xfrm>
            <a:prstGeom prst="line">
              <a:avLst/>
            </a:prstGeom>
            <a:noFill/>
            <a:ln w="6350" cap="flat" cmpd="sng" algn="ctr">
              <a:solidFill>
                <a:srgbClr val="5B9BD5"/>
              </a:solidFill>
              <a:prstDash val="solid"/>
              <a:miter lim="800000"/>
            </a:ln>
            <a:effectLst/>
          </p:spPr>
        </p:cxnSp>
        <p:cxnSp>
          <p:nvCxnSpPr>
            <p:cNvPr id="7" name="Straight Connector 6">
              <a:extLst>
                <a:ext uri="{FF2B5EF4-FFF2-40B4-BE49-F238E27FC236}">
                  <a16:creationId xmlns:a16="http://schemas.microsoft.com/office/drawing/2014/main" id="{D0160B0E-8DE4-4A9B-BAE8-43E67BA3C441}"/>
                </a:ext>
              </a:extLst>
            </p:cNvPr>
            <p:cNvCxnSpPr>
              <a:cxnSpLocks/>
            </p:cNvCxnSpPr>
            <p:nvPr/>
          </p:nvCxnSpPr>
          <p:spPr>
            <a:xfrm>
              <a:off x="999744" y="5998464"/>
              <a:ext cx="9070848" cy="0"/>
            </a:xfrm>
            <a:prstGeom prst="line">
              <a:avLst/>
            </a:prstGeom>
            <a:noFill/>
            <a:ln w="6350" cap="flat" cmpd="sng" algn="ctr">
              <a:solidFill>
                <a:srgbClr val="5B9BD5"/>
              </a:solidFill>
              <a:prstDash val="solid"/>
              <a:miter lim="800000"/>
            </a:ln>
            <a:effectLst/>
          </p:spPr>
        </p:cxnSp>
        <p:sp>
          <p:nvSpPr>
            <p:cNvPr id="8" name="Rectangle 7">
              <a:extLst>
                <a:ext uri="{FF2B5EF4-FFF2-40B4-BE49-F238E27FC236}">
                  <a16:creationId xmlns:a16="http://schemas.microsoft.com/office/drawing/2014/main" id="{410BAD6B-6A12-4A7F-8507-5983051CA298}"/>
                </a:ext>
              </a:extLst>
            </p:cNvPr>
            <p:cNvSpPr/>
            <p:nvPr/>
          </p:nvSpPr>
          <p:spPr>
            <a:xfrm>
              <a:off x="4139184" y="2737104"/>
              <a:ext cx="1432560" cy="3261360"/>
            </a:xfrm>
            <a:prstGeom prst="rect">
              <a:avLst/>
            </a:prstGeom>
            <a:solidFill>
              <a:srgbClr val="FF0000"/>
            </a:solidFill>
            <a:ln w="12700" cap="flat" cmpd="sng" algn="ctr">
              <a:solidFill>
                <a:srgbClr val="C00000"/>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40F02B5D-9842-4619-82A1-E9BEB360FCFB}"/>
                </a:ext>
              </a:extLst>
            </p:cNvPr>
            <p:cNvSpPr/>
            <p:nvPr/>
          </p:nvSpPr>
          <p:spPr>
            <a:xfrm>
              <a:off x="5571744" y="3883152"/>
              <a:ext cx="1432560" cy="2115312"/>
            </a:xfrm>
            <a:prstGeom prst="rect">
              <a:avLst/>
            </a:prstGeom>
            <a:solidFill>
              <a:srgbClr val="FF0000"/>
            </a:solidFill>
            <a:ln w="12700" cap="flat" cmpd="sng" algn="ctr">
              <a:solidFill>
                <a:srgbClr val="C00000"/>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10" name="Rectangle 9">
              <a:extLst>
                <a:ext uri="{FF2B5EF4-FFF2-40B4-BE49-F238E27FC236}">
                  <a16:creationId xmlns:a16="http://schemas.microsoft.com/office/drawing/2014/main" id="{02270184-AAC2-4A43-96D5-92094708B2DB}"/>
                </a:ext>
              </a:extLst>
            </p:cNvPr>
            <p:cNvSpPr/>
            <p:nvPr/>
          </p:nvSpPr>
          <p:spPr>
            <a:xfrm>
              <a:off x="7869936" y="1365504"/>
              <a:ext cx="1432560" cy="4632960"/>
            </a:xfrm>
            <a:prstGeom prst="rect">
              <a:avLst/>
            </a:prstGeom>
            <a:solidFill>
              <a:srgbClr val="FF0000"/>
            </a:solidFill>
            <a:ln w="12700" cap="flat" cmpd="sng" algn="ctr">
              <a:solidFill>
                <a:srgbClr val="C00000"/>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sp>
          <p:nvSpPr>
            <p:cNvPr id="11" name="Rectangle 10">
              <a:extLst>
                <a:ext uri="{FF2B5EF4-FFF2-40B4-BE49-F238E27FC236}">
                  <a16:creationId xmlns:a16="http://schemas.microsoft.com/office/drawing/2014/main" id="{2A859D80-9877-4B7D-AA90-33AF1F8AE1B3}"/>
                </a:ext>
              </a:extLst>
            </p:cNvPr>
            <p:cNvSpPr/>
            <p:nvPr/>
          </p:nvSpPr>
          <p:spPr>
            <a:xfrm>
              <a:off x="1557528" y="5035296"/>
              <a:ext cx="1432560" cy="963168"/>
            </a:xfrm>
            <a:prstGeom prst="rect">
              <a:avLst/>
            </a:prstGeom>
            <a:solidFill>
              <a:srgbClr val="FF0000"/>
            </a:solidFill>
            <a:ln w="12700" cap="flat" cmpd="sng" algn="ctr">
              <a:solidFill>
                <a:srgbClr val="C00000"/>
              </a:solidFill>
              <a:prstDash val="solid"/>
              <a:miter lim="800000"/>
            </a:ln>
            <a:effectLst/>
          </p:spPr>
          <p:txBody>
            <a:bodyPr rtlCol="0" anchor="ctr"/>
            <a:lstStyle/>
            <a:p>
              <a:pPr lvl="0" algn="ctr" fontAlgn="auto">
                <a:spcBef>
                  <a:spcPts val="0"/>
                </a:spcBef>
                <a:spcAft>
                  <a:spcPts val="0"/>
                </a:spcAft>
                <a:defRPr/>
              </a:pPr>
              <a:endParaRPr lang="en-US" b="0" kern="0" dirty="0">
                <a:solidFill>
                  <a:prstClr val="white"/>
                </a:solidFill>
                <a:latin typeface="Calibri" panose="020F0502020204030204"/>
              </a:endParaRPr>
            </a:p>
          </p:txBody>
        </p:sp>
      </p:grpSp>
    </p:spTree>
    <p:extLst>
      <p:ext uri="{BB962C8B-B14F-4D97-AF65-F5344CB8AC3E}">
        <p14:creationId xmlns:p14="http://schemas.microsoft.com/office/powerpoint/2010/main" val="396060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356b3d7-ccd9-44c6-86b8-f6b6cfbe9a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B628-E18A-482F-9C97-2F8B33AF5CA0}"/>
              </a:ext>
            </a:extLst>
          </p:cNvPr>
          <p:cNvSpPr>
            <a:spLocks noGrp="1"/>
          </p:cNvSpPr>
          <p:nvPr>
            <p:ph type="title"/>
          </p:nvPr>
        </p:nvSpPr>
        <p:spPr/>
        <p:txBody>
          <a:bodyPr/>
          <a:lstStyle/>
          <a:p>
            <a:r>
              <a:rPr lang="en-US" dirty="0"/>
              <a:t>Azure Functions</a:t>
            </a:r>
          </a:p>
        </p:txBody>
      </p:sp>
      <p:sp>
        <p:nvSpPr>
          <p:cNvPr id="4" name="Content Placeholder 2">
            <a:extLst>
              <a:ext uri="{FF2B5EF4-FFF2-40B4-BE49-F238E27FC236}">
                <a16:creationId xmlns:a16="http://schemas.microsoft.com/office/drawing/2014/main" id="{DDC40C72-1BF9-4D68-971D-7D9A65C03E5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Functions:</a:t>
            </a:r>
          </a:p>
          <a:p>
            <a:pPr lvl="1"/>
            <a:r>
              <a:rPr lang="en-US" b="0" kern="0" dirty="0">
                <a:solidFill>
                  <a:srgbClr val="000000"/>
                </a:solidFill>
              </a:rPr>
              <a:t>Build on WebJobs Technology</a:t>
            </a:r>
          </a:p>
          <a:p>
            <a:pPr lvl="1"/>
            <a:r>
              <a:rPr lang="en-US" b="0" kern="0" dirty="0">
                <a:solidFill>
                  <a:srgbClr val="000000"/>
                </a:solidFill>
              </a:rPr>
              <a:t>Available in Consumption and App Service Plan billing modes</a:t>
            </a:r>
          </a:p>
          <a:p>
            <a:pPr lvl="1"/>
            <a:r>
              <a:rPr lang="en-US" b="0" kern="0" dirty="0">
                <a:solidFill>
                  <a:srgbClr val="000000"/>
                </a:solidFill>
              </a:rPr>
              <a:t>Can be deployed using Scripts or Pre-Compiled</a:t>
            </a:r>
          </a:p>
          <a:p>
            <a:pPr lvl="1"/>
            <a:r>
              <a:rPr lang="en-US" b="0" kern="0" dirty="0">
                <a:solidFill>
                  <a:srgbClr val="000000"/>
                </a:solidFill>
              </a:rPr>
              <a:t>Managed and Edited directly in the portal:</a:t>
            </a:r>
          </a:p>
          <a:p>
            <a:pPr lvl="2"/>
            <a:r>
              <a:rPr lang="en-US" b="0" kern="0" dirty="0">
                <a:solidFill>
                  <a:srgbClr val="000000"/>
                </a:solidFill>
              </a:rPr>
              <a:t>Supports CI from GitHub or VSO if preferred</a:t>
            </a:r>
          </a:p>
          <a:p>
            <a:pPr lvl="1"/>
            <a:endParaRPr lang="en-US" b="0" kern="0" dirty="0">
              <a:solidFill>
                <a:srgbClr val="000000"/>
              </a:solidFill>
            </a:endParaRPr>
          </a:p>
        </p:txBody>
      </p:sp>
    </p:spTree>
    <p:extLst>
      <p:ext uri="{BB962C8B-B14F-4D97-AF65-F5344CB8AC3E}">
        <p14:creationId xmlns:p14="http://schemas.microsoft.com/office/powerpoint/2010/main" val="396127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01046fa-dd76-48f4-b1ac-3887ded09ad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5202-6B5B-4755-A59E-176BB13F52BA}"/>
              </a:ext>
            </a:extLst>
          </p:cNvPr>
          <p:cNvSpPr>
            <a:spLocks noGrp="1"/>
          </p:cNvSpPr>
          <p:nvPr>
            <p:ph type="title"/>
          </p:nvPr>
        </p:nvSpPr>
        <p:spPr/>
        <p:txBody>
          <a:bodyPr/>
          <a:lstStyle/>
          <a:p>
            <a:r>
              <a:rPr lang="en-US" dirty="0"/>
              <a:t>Azure Functions Features</a:t>
            </a:r>
          </a:p>
        </p:txBody>
      </p:sp>
      <p:sp>
        <p:nvSpPr>
          <p:cNvPr id="4" name="Content Placeholder 2">
            <a:extLst>
              <a:ext uri="{FF2B5EF4-FFF2-40B4-BE49-F238E27FC236}">
                <a16:creationId xmlns:a16="http://schemas.microsoft.com/office/drawing/2014/main" id="{FB491FED-0D1F-46EF-A6AC-7B8DCEA33AA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Functions support a wide variety of programming languages:</a:t>
            </a:r>
          </a:p>
          <a:p>
            <a:pPr lvl="1"/>
            <a:r>
              <a:rPr lang="en-US" b="0" kern="0" dirty="0">
                <a:solidFill>
                  <a:srgbClr val="000000"/>
                </a:solidFill>
              </a:rPr>
              <a:t>C#</a:t>
            </a:r>
          </a:p>
          <a:p>
            <a:pPr lvl="1"/>
            <a:r>
              <a:rPr lang="en-US" b="0" kern="0" dirty="0">
                <a:solidFill>
                  <a:srgbClr val="000000"/>
                </a:solidFill>
              </a:rPr>
              <a:t>F#</a:t>
            </a:r>
          </a:p>
          <a:p>
            <a:pPr lvl="1"/>
            <a:r>
              <a:rPr lang="en-US" b="0" kern="0" dirty="0">
                <a:solidFill>
                  <a:srgbClr val="000000"/>
                </a:solidFill>
              </a:rPr>
              <a:t>Node.js</a:t>
            </a:r>
          </a:p>
          <a:p>
            <a:pPr lvl="1"/>
            <a:r>
              <a:rPr lang="en-US" b="0" kern="0" dirty="0">
                <a:solidFill>
                  <a:srgbClr val="000000"/>
                </a:solidFill>
              </a:rPr>
              <a:t>Java</a:t>
            </a:r>
          </a:p>
          <a:p>
            <a:pPr lvl="1"/>
            <a:r>
              <a:rPr lang="en-US" b="0" kern="0" dirty="0">
                <a:solidFill>
                  <a:srgbClr val="000000"/>
                </a:solidFill>
              </a:rPr>
              <a:t>PHP</a:t>
            </a:r>
          </a:p>
          <a:p>
            <a:pPr lvl="1"/>
            <a:r>
              <a:rPr lang="en-US" b="0" kern="0" dirty="0">
                <a:solidFill>
                  <a:srgbClr val="000000"/>
                </a:solidFill>
              </a:rPr>
              <a:t>Python</a:t>
            </a:r>
          </a:p>
          <a:p>
            <a:pPr lvl="0"/>
            <a:r>
              <a:rPr lang="en-US" b="0" kern="0" dirty="0">
                <a:solidFill>
                  <a:srgbClr val="000000"/>
                </a:solidFill>
              </a:rPr>
              <a:t>Functions also support scripting languages:</a:t>
            </a:r>
          </a:p>
          <a:p>
            <a:pPr lvl="1"/>
            <a:r>
              <a:rPr lang="en-US" b="0" kern="0" dirty="0">
                <a:solidFill>
                  <a:srgbClr val="000000"/>
                </a:solidFill>
              </a:rPr>
              <a:t>Bash</a:t>
            </a:r>
          </a:p>
          <a:p>
            <a:pPr lvl="1"/>
            <a:r>
              <a:rPr lang="en-US" b="0" kern="0" dirty="0">
                <a:solidFill>
                  <a:srgbClr val="000000"/>
                </a:solidFill>
              </a:rPr>
              <a:t>PowerShell</a:t>
            </a:r>
          </a:p>
          <a:p>
            <a:pPr lvl="1"/>
            <a:endParaRPr lang="en-US" b="0" kern="0" dirty="0">
              <a:solidFill>
                <a:srgbClr val="000000"/>
              </a:solidFill>
            </a:endParaRPr>
          </a:p>
        </p:txBody>
      </p:sp>
    </p:spTree>
    <p:extLst>
      <p:ext uri="{BB962C8B-B14F-4D97-AF65-F5344CB8AC3E}">
        <p14:creationId xmlns:p14="http://schemas.microsoft.com/office/powerpoint/2010/main" val="257232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BEC2-C91A-420F-8C46-E5C3CC42C83A}"/>
              </a:ext>
            </a:extLst>
          </p:cNvPr>
          <p:cNvSpPr>
            <a:spLocks noGrp="1"/>
          </p:cNvSpPr>
          <p:nvPr>
            <p:ph type="title"/>
          </p:nvPr>
        </p:nvSpPr>
        <p:spPr/>
        <p:txBody>
          <a:bodyPr/>
          <a:lstStyle/>
          <a:p>
            <a:r>
              <a:rPr lang="en-US" dirty="0"/>
              <a:t>Event-Based Triggers</a:t>
            </a:r>
          </a:p>
        </p:txBody>
      </p:sp>
      <p:sp>
        <p:nvSpPr>
          <p:cNvPr id="4" name="Content Placeholder 2">
            <a:extLst>
              <a:ext uri="{FF2B5EF4-FFF2-40B4-BE49-F238E27FC236}">
                <a16:creationId xmlns:a16="http://schemas.microsoft.com/office/drawing/2014/main" id="{FD669173-7AD7-47A8-AF4F-20181B7C68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Azure Functions features no-code triggers that can invoke a function based on changes in the following services:</a:t>
            </a:r>
          </a:p>
          <a:p>
            <a:pPr lvl="1"/>
            <a:r>
              <a:rPr lang="en-US" b="0" kern="0" dirty="0"/>
              <a:t>Azure:</a:t>
            </a:r>
          </a:p>
          <a:p>
            <a:pPr lvl="2"/>
            <a:r>
              <a:rPr lang="en-US" b="0" kern="0" dirty="0"/>
              <a:t>Storage Blobs</a:t>
            </a:r>
          </a:p>
          <a:p>
            <a:pPr lvl="2"/>
            <a:r>
              <a:rPr lang="en-US" b="0" kern="0" dirty="0"/>
              <a:t>Cosmos DB</a:t>
            </a:r>
          </a:p>
          <a:p>
            <a:pPr lvl="2"/>
            <a:r>
              <a:rPr lang="en-US" b="0" kern="0" dirty="0"/>
              <a:t>Storage Tables</a:t>
            </a:r>
          </a:p>
          <a:p>
            <a:pPr lvl="2"/>
            <a:r>
              <a:rPr lang="en-US" b="0" kern="0" dirty="0"/>
              <a:t>Mobile Apps</a:t>
            </a:r>
          </a:p>
          <a:p>
            <a:pPr lvl="2"/>
            <a:r>
              <a:rPr lang="en-US" b="0" kern="0" dirty="0"/>
              <a:t>Office 365 Files</a:t>
            </a:r>
          </a:p>
          <a:p>
            <a:pPr lvl="1"/>
            <a:r>
              <a:rPr lang="en-US" b="0" kern="0" dirty="0"/>
              <a:t>Third-Party:</a:t>
            </a:r>
          </a:p>
          <a:p>
            <a:pPr lvl="2"/>
            <a:r>
              <a:rPr lang="en-US" b="0" kern="0" dirty="0"/>
              <a:t>Twilio</a:t>
            </a:r>
          </a:p>
          <a:p>
            <a:pPr lvl="2"/>
            <a:r>
              <a:rPr lang="en-US" b="0" kern="0" dirty="0"/>
              <a:t>SendGrid</a:t>
            </a:r>
          </a:p>
          <a:p>
            <a:pPr lvl="2"/>
            <a:endParaRPr lang="en-US" b="0" kern="0" dirty="0"/>
          </a:p>
        </p:txBody>
      </p:sp>
    </p:spTree>
    <p:extLst>
      <p:ext uri="{BB962C8B-B14F-4D97-AF65-F5344CB8AC3E}">
        <p14:creationId xmlns:p14="http://schemas.microsoft.com/office/powerpoint/2010/main" val="2439078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647aafc-4e5d-477d-a0c9-aa5d3bcf0f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A61C-EC62-4D4A-BED1-CC4343355EDD}"/>
              </a:ext>
            </a:extLst>
          </p:cNvPr>
          <p:cNvSpPr>
            <a:spLocks noGrp="1"/>
          </p:cNvSpPr>
          <p:nvPr>
            <p:ph type="title"/>
          </p:nvPr>
        </p:nvSpPr>
        <p:spPr/>
        <p:txBody>
          <a:bodyPr/>
          <a:lstStyle/>
          <a:p>
            <a:r>
              <a:rPr lang="en-US" dirty="0"/>
              <a:t>Messaging Triggers</a:t>
            </a:r>
          </a:p>
        </p:txBody>
      </p:sp>
      <p:sp>
        <p:nvSpPr>
          <p:cNvPr id="4" name="Content Placeholder 2">
            <a:extLst>
              <a:ext uri="{FF2B5EF4-FFF2-40B4-BE49-F238E27FC236}">
                <a16:creationId xmlns:a16="http://schemas.microsoft.com/office/drawing/2014/main" id="{BBFEED63-F283-42E8-97A9-5EE463BF410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Functions can also integrate into existing workflows that use Azure messaging services:</a:t>
            </a:r>
          </a:p>
          <a:p>
            <a:pPr lvl="1"/>
            <a:r>
              <a:rPr lang="en-US" b="0" kern="0" dirty="0">
                <a:solidFill>
                  <a:srgbClr val="000000"/>
                </a:solidFill>
              </a:rPr>
              <a:t>Service Bus</a:t>
            </a:r>
          </a:p>
          <a:p>
            <a:pPr lvl="1"/>
            <a:r>
              <a:rPr lang="en-US" b="0" kern="0" dirty="0">
                <a:solidFill>
                  <a:srgbClr val="000000"/>
                </a:solidFill>
              </a:rPr>
              <a:t>Event Grid</a:t>
            </a:r>
          </a:p>
          <a:p>
            <a:pPr lvl="1"/>
            <a:r>
              <a:rPr lang="en-US" b="0" kern="0" dirty="0">
                <a:solidFill>
                  <a:srgbClr val="000000"/>
                </a:solidFill>
              </a:rPr>
              <a:t>Storage Queues</a:t>
            </a:r>
          </a:p>
          <a:p>
            <a:pPr lvl="1"/>
            <a:r>
              <a:rPr lang="en-US" b="0" kern="0" dirty="0">
                <a:solidFill>
                  <a:srgbClr val="000000"/>
                </a:solidFill>
              </a:rPr>
              <a:t>Event Hubs</a:t>
            </a:r>
          </a:p>
        </p:txBody>
      </p:sp>
    </p:spTree>
    <p:extLst>
      <p:ext uri="{BB962C8B-B14F-4D97-AF65-F5344CB8AC3E}">
        <p14:creationId xmlns:p14="http://schemas.microsoft.com/office/powerpoint/2010/main" val="259108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3380cd2-86e5-4751-a24a-5213174da0b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3C2A-35ED-4FC2-BCBF-2C60B63E4F46}"/>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D28578F3-B90C-4450-960C-B0B054BCDAEF}"/>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could you use a Bash or PowerShell Azure Function for?</a:t>
            </a:r>
          </a:p>
        </p:txBody>
      </p:sp>
      <p:pic>
        <p:nvPicPr>
          <p:cNvPr id="5" name="Picture 4" descr="Question">
            <a:extLst>
              <a:ext uri="{FF2B5EF4-FFF2-40B4-BE49-F238E27FC236}">
                <a16:creationId xmlns:a16="http://schemas.microsoft.com/office/drawing/2014/main" id="{D174251A-7537-4623-B6E2-3E949EB02B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3471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C472-4337-4A2B-8C0D-34B6384EDCB7}"/>
              </a:ext>
            </a:extLst>
          </p:cNvPr>
          <p:cNvSpPr>
            <a:spLocks noGrp="1"/>
          </p:cNvSpPr>
          <p:nvPr>
            <p:ph type="title"/>
          </p:nvPr>
        </p:nvSpPr>
        <p:spPr/>
        <p:txBody>
          <a:bodyPr/>
          <a:lstStyle/>
          <a:p>
            <a:r>
              <a:rPr lang="en-US" dirty="0"/>
              <a:t>Lesson 3: Integration</a:t>
            </a:r>
          </a:p>
        </p:txBody>
      </p:sp>
      <p:sp>
        <p:nvSpPr>
          <p:cNvPr id="3" name="Text Placeholder 2">
            <a:extLst>
              <a:ext uri="{FF2B5EF4-FFF2-40B4-BE49-F238E27FC236}">
                <a16:creationId xmlns:a16="http://schemas.microsoft.com/office/drawing/2014/main" id="{82602DF1-A1ED-4EA0-A638-3D603CF85689}"/>
              </a:ext>
            </a:extLst>
          </p:cNvPr>
          <p:cNvSpPr>
            <a:spLocks noGrp="1"/>
          </p:cNvSpPr>
          <p:nvPr>
            <p:ph type="body" idx="1"/>
          </p:nvPr>
        </p:nvSpPr>
        <p:spPr/>
        <p:txBody>
          <a:bodyPr/>
          <a:lstStyle/>
          <a:p>
            <a:r>
              <a:rPr lang="en-US" dirty="0"/>
              <a:t>API Management
Logic Apps</a:t>
            </a:r>
          </a:p>
        </p:txBody>
      </p:sp>
    </p:spTree>
    <p:extLst>
      <p:ext uri="{BB962C8B-B14F-4D97-AF65-F5344CB8AC3E}">
        <p14:creationId xmlns:p14="http://schemas.microsoft.com/office/powerpoint/2010/main" val="187241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797A-80A1-4AC2-BFE0-FE2ACDE12BF6}"/>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E0AD30E1-F924-4D74-86F2-55699634A9A5}"/>
              </a:ext>
            </a:extLst>
          </p:cNvPr>
          <p:cNvSpPr>
            <a:spLocks noGrp="1"/>
          </p:cNvSpPr>
          <p:nvPr>
            <p:ph type="body" idx="1"/>
          </p:nvPr>
        </p:nvSpPr>
        <p:spPr/>
        <p:txBody>
          <a:bodyPr/>
          <a:lstStyle/>
          <a:p>
            <a:r>
              <a:rPr lang="en-US" dirty="0"/>
              <a:t>Azure Web Apps
Azure Functions
Integration
High Performance Hosting
Mobile Apps Case Study</a:t>
            </a:r>
          </a:p>
        </p:txBody>
      </p:sp>
    </p:spTree>
    <p:extLst>
      <p:ext uri="{BB962C8B-B14F-4D97-AF65-F5344CB8AC3E}">
        <p14:creationId xmlns:p14="http://schemas.microsoft.com/office/powerpoint/2010/main" val="76541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D9A-2ABB-4A42-9E58-0094D1481BA0}"/>
              </a:ext>
            </a:extLst>
          </p:cNvPr>
          <p:cNvSpPr>
            <a:spLocks noGrp="1"/>
          </p:cNvSpPr>
          <p:nvPr>
            <p:ph type="title"/>
          </p:nvPr>
        </p:nvSpPr>
        <p:spPr/>
        <p:txBody>
          <a:bodyPr/>
          <a:lstStyle/>
          <a:p>
            <a:r>
              <a:rPr lang="en-US" dirty="0"/>
              <a:t>API Management</a:t>
            </a:r>
          </a:p>
        </p:txBody>
      </p:sp>
      <p:sp>
        <p:nvSpPr>
          <p:cNvPr id="4" name="Content Placeholder 2">
            <a:extLst>
              <a:ext uri="{FF2B5EF4-FFF2-40B4-BE49-F238E27FC236}">
                <a16:creationId xmlns:a16="http://schemas.microsoft.com/office/drawing/2014/main" id="{CE542FDF-A311-455A-9CD7-913753CA9EF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API Proxy Service:</a:t>
            </a:r>
          </a:p>
          <a:p>
            <a:pPr lvl="1"/>
            <a:r>
              <a:rPr lang="en-US" b="0" kern="0" dirty="0">
                <a:solidFill>
                  <a:srgbClr val="000000"/>
                </a:solidFill>
              </a:rPr>
              <a:t>Protect your API Endpoints</a:t>
            </a:r>
          </a:p>
          <a:p>
            <a:pPr lvl="1"/>
            <a:r>
              <a:rPr lang="en-US" b="0" kern="0" dirty="0">
                <a:solidFill>
                  <a:srgbClr val="000000"/>
                </a:solidFill>
              </a:rPr>
              <a:t>Add billing, throttling, monitoring and policies to existing APIs without changing their code</a:t>
            </a:r>
          </a:p>
          <a:p>
            <a:pPr lvl="1"/>
            <a:r>
              <a:rPr lang="en-US" b="0" kern="0" dirty="0">
                <a:solidFill>
                  <a:srgbClr val="000000"/>
                </a:solidFill>
              </a:rPr>
              <a:t>Manipulate requests and responses in-flight to meet business requirements</a:t>
            </a:r>
          </a:p>
        </p:txBody>
      </p:sp>
      <p:pic>
        <p:nvPicPr>
          <p:cNvPr id="5" name="Picture 4" descr="Example Conference API using API Management">
            <a:extLst>
              <a:ext uri="{FF2B5EF4-FFF2-40B4-BE49-F238E27FC236}">
                <a16:creationId xmlns:a16="http://schemas.microsoft.com/office/drawing/2014/main" id="{E561B8B3-822A-4CD1-92AE-EDD9082B1674}"/>
              </a:ext>
            </a:extLst>
          </p:cNvPr>
          <p:cNvPicPr/>
          <p:nvPr/>
        </p:nvPicPr>
        <p:blipFill>
          <a:blip r:embed="rId3"/>
          <a:stretch>
            <a:fillRect/>
          </a:stretch>
        </p:blipFill>
        <p:spPr>
          <a:xfrm>
            <a:off x="2038237" y="3725522"/>
            <a:ext cx="4960258" cy="2806043"/>
          </a:xfrm>
          <a:prstGeom prst="rect">
            <a:avLst/>
          </a:prstGeom>
        </p:spPr>
      </p:pic>
    </p:spTree>
    <p:extLst>
      <p:ext uri="{BB962C8B-B14F-4D97-AF65-F5344CB8AC3E}">
        <p14:creationId xmlns:p14="http://schemas.microsoft.com/office/powerpoint/2010/main" val="2483982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EA0A-F9C3-4228-9EDA-B58D2913902A}"/>
              </a:ext>
            </a:extLst>
          </p:cNvPr>
          <p:cNvSpPr>
            <a:spLocks noGrp="1"/>
          </p:cNvSpPr>
          <p:nvPr>
            <p:ph type="title"/>
          </p:nvPr>
        </p:nvSpPr>
        <p:spPr/>
        <p:txBody>
          <a:bodyPr/>
          <a:lstStyle/>
          <a:p>
            <a:r>
              <a:rPr lang="en-US" dirty="0"/>
              <a:t>Logic Apps</a:t>
            </a:r>
          </a:p>
        </p:txBody>
      </p:sp>
      <p:sp>
        <p:nvSpPr>
          <p:cNvPr id="4" name="Content Placeholder 2">
            <a:extLst>
              <a:ext uri="{FF2B5EF4-FFF2-40B4-BE49-F238E27FC236}">
                <a16:creationId xmlns:a16="http://schemas.microsoft.com/office/drawing/2014/main" id="{1F7B9BE6-B7B7-46F5-9EF5-73C59D2BAC2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Automation workflow solution:</a:t>
            </a:r>
          </a:p>
          <a:p>
            <a:pPr lvl="1"/>
            <a:r>
              <a:rPr lang="en-US" b="0" kern="0" dirty="0">
                <a:solidFill>
                  <a:srgbClr val="000000"/>
                </a:solidFill>
              </a:rPr>
              <a:t>No-code designer for rapid creation of integration solutions</a:t>
            </a:r>
          </a:p>
          <a:p>
            <a:pPr lvl="1"/>
            <a:r>
              <a:rPr lang="en-US" b="0" kern="0" dirty="0">
                <a:solidFill>
                  <a:srgbClr val="000000"/>
                </a:solidFill>
              </a:rPr>
              <a:t>Pre-built templates to simplify getting started</a:t>
            </a:r>
          </a:p>
          <a:p>
            <a:pPr lvl="1"/>
            <a:r>
              <a:rPr lang="en-US" b="0" kern="0" dirty="0">
                <a:solidFill>
                  <a:srgbClr val="000000"/>
                </a:solidFill>
              </a:rPr>
              <a:t>Out-of-box support for popular SaaS and on-premises integrations</a:t>
            </a:r>
          </a:p>
          <a:p>
            <a:pPr lvl="1"/>
            <a:r>
              <a:rPr lang="en-US" b="0" kern="0" dirty="0">
                <a:solidFill>
                  <a:srgbClr val="000000"/>
                </a:solidFill>
              </a:rPr>
              <a:t>BizTalk APIs available to advanced integration solutions</a:t>
            </a:r>
          </a:p>
          <a:p>
            <a:pPr lvl="0"/>
            <a:r>
              <a:rPr lang="en-US" b="0" kern="0" dirty="0">
                <a:solidFill>
                  <a:srgbClr val="000000"/>
                </a:solidFill>
              </a:rPr>
              <a:t>JSON-based workflow definition:</a:t>
            </a:r>
          </a:p>
          <a:p>
            <a:pPr lvl="1"/>
            <a:r>
              <a:rPr lang="en-US" b="0" kern="0" dirty="0">
                <a:solidFill>
                  <a:srgbClr val="000000"/>
                </a:solidFill>
              </a:rPr>
              <a:t>Can be deployed using ARM templates</a:t>
            </a:r>
          </a:p>
        </p:txBody>
      </p:sp>
    </p:spTree>
    <p:extLst>
      <p:ext uri="{BB962C8B-B14F-4D97-AF65-F5344CB8AC3E}">
        <p14:creationId xmlns:p14="http://schemas.microsoft.com/office/powerpoint/2010/main" val="146857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eab0774-a425-46f1-a875-3ed699874a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FB05-765D-4611-997E-43DFC6CE2102}"/>
              </a:ext>
            </a:extLst>
          </p:cNvPr>
          <p:cNvSpPr>
            <a:spLocks noGrp="1"/>
          </p:cNvSpPr>
          <p:nvPr>
            <p:ph type="title"/>
          </p:nvPr>
        </p:nvSpPr>
        <p:spPr/>
        <p:txBody>
          <a:bodyPr/>
          <a:lstStyle/>
          <a:p>
            <a:r>
              <a:rPr lang="en-US" dirty="0"/>
              <a:t>Logic App Connectors</a:t>
            </a:r>
          </a:p>
        </p:txBody>
      </p:sp>
      <p:pic>
        <p:nvPicPr>
          <p:cNvPr id="4" name="Picture 3" descr="Image detailing example Connectors including: Twitter, Microsoft SQL, Azure Service Bus, Twilio, HDInsight">
            <a:extLst>
              <a:ext uri="{FF2B5EF4-FFF2-40B4-BE49-F238E27FC236}">
                <a16:creationId xmlns:a16="http://schemas.microsoft.com/office/drawing/2014/main" id="{5172C8F4-DE47-4145-BA3B-128D89131CEE}"/>
              </a:ext>
            </a:extLst>
          </p:cNvPr>
          <p:cNvPicPr>
            <a:picLocks noChangeAspect="1"/>
          </p:cNvPicPr>
          <p:nvPr/>
        </p:nvPicPr>
        <p:blipFill>
          <a:blip r:embed="rId3"/>
          <a:stretch>
            <a:fillRect/>
          </a:stretch>
        </p:blipFill>
        <p:spPr>
          <a:xfrm>
            <a:off x="457200" y="1386536"/>
            <a:ext cx="8229600" cy="4825473"/>
          </a:xfrm>
          <a:prstGeom prst="rect">
            <a:avLst/>
          </a:prstGeom>
        </p:spPr>
      </p:pic>
    </p:spTree>
    <p:extLst>
      <p:ext uri="{BB962C8B-B14F-4D97-AF65-F5344CB8AC3E}">
        <p14:creationId xmlns:p14="http://schemas.microsoft.com/office/powerpoint/2010/main" val="114955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4a46463-c139-415f-9eee-23cb4d2eca8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0A76-3369-420D-AB94-3E579A85CEA2}"/>
              </a:ext>
            </a:extLst>
          </p:cNvPr>
          <p:cNvSpPr>
            <a:spLocks noGrp="1"/>
          </p:cNvSpPr>
          <p:nvPr>
            <p:ph type="title"/>
          </p:nvPr>
        </p:nvSpPr>
        <p:spPr/>
        <p:txBody>
          <a:bodyPr/>
          <a:lstStyle/>
          <a:p>
            <a:r>
              <a:rPr lang="en-US" dirty="0"/>
              <a:t>Logic App Components</a:t>
            </a:r>
          </a:p>
        </p:txBody>
      </p:sp>
      <p:sp>
        <p:nvSpPr>
          <p:cNvPr id="4" name="Content Placeholder 2">
            <a:extLst>
              <a:ext uri="{FF2B5EF4-FFF2-40B4-BE49-F238E27FC236}">
                <a16:creationId xmlns:a16="http://schemas.microsoft.com/office/drawing/2014/main" id="{434302A4-72A3-4587-9EC5-9168619CDA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Workflow:</a:t>
            </a:r>
          </a:p>
          <a:p>
            <a:pPr lvl="1"/>
            <a:r>
              <a:rPr lang="en-US" b="0" kern="0" dirty="0">
                <a:solidFill>
                  <a:srgbClr val="000000"/>
                </a:solidFill>
              </a:rPr>
              <a:t>The business process described as a series of steps</a:t>
            </a:r>
          </a:p>
          <a:p>
            <a:pPr lvl="0"/>
            <a:r>
              <a:rPr lang="en-US" b="0" kern="0" dirty="0">
                <a:solidFill>
                  <a:srgbClr val="000000"/>
                </a:solidFill>
              </a:rPr>
              <a:t>Triggers:</a:t>
            </a:r>
          </a:p>
          <a:p>
            <a:pPr lvl="1"/>
            <a:r>
              <a:rPr lang="en-US" b="0" kern="0" dirty="0">
                <a:solidFill>
                  <a:srgbClr val="000000"/>
                </a:solidFill>
              </a:rPr>
              <a:t>The step that invokes a new workflow instance</a:t>
            </a:r>
          </a:p>
          <a:p>
            <a:pPr lvl="0"/>
            <a:r>
              <a:rPr lang="en-US" b="0" kern="0" dirty="0">
                <a:solidFill>
                  <a:srgbClr val="000000"/>
                </a:solidFill>
              </a:rPr>
              <a:t>Actions:</a:t>
            </a:r>
          </a:p>
          <a:p>
            <a:pPr lvl="1"/>
            <a:r>
              <a:rPr lang="en-US" b="0" kern="0" dirty="0">
                <a:solidFill>
                  <a:srgbClr val="000000"/>
                </a:solidFill>
              </a:rPr>
              <a:t>A individual step in a workflow, typically a Connector or custom API App</a:t>
            </a:r>
          </a:p>
          <a:p>
            <a:pPr lvl="0"/>
            <a:r>
              <a:rPr lang="en-US" b="0" kern="0" dirty="0">
                <a:solidFill>
                  <a:srgbClr val="000000"/>
                </a:solidFill>
              </a:rPr>
              <a:t>Connectors:</a:t>
            </a:r>
          </a:p>
          <a:p>
            <a:pPr lvl="1"/>
            <a:r>
              <a:rPr lang="en-US" b="0" kern="0" dirty="0">
                <a:solidFill>
                  <a:srgbClr val="000000"/>
                </a:solidFill>
              </a:rPr>
              <a:t>A special case of an API App that is pre-built and ready to integrate with a specific service or data source:</a:t>
            </a:r>
          </a:p>
          <a:p>
            <a:pPr lvl="2"/>
            <a:r>
              <a:rPr lang="en-US" b="0" kern="0" dirty="0">
                <a:solidFill>
                  <a:srgbClr val="000000"/>
                </a:solidFill>
              </a:rPr>
              <a:t>For example: Twitter and SQL Server Connectors</a:t>
            </a:r>
          </a:p>
        </p:txBody>
      </p:sp>
    </p:spTree>
    <p:extLst>
      <p:ext uri="{BB962C8B-B14F-4D97-AF65-F5344CB8AC3E}">
        <p14:creationId xmlns:p14="http://schemas.microsoft.com/office/powerpoint/2010/main" val="428537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91fb79c9-dd67-4d29-bb0e-93350a2ad6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C50-C9E2-44F3-BB3F-D6E2971519BB}"/>
              </a:ext>
            </a:extLst>
          </p:cNvPr>
          <p:cNvSpPr>
            <a:spLocks noGrp="1"/>
          </p:cNvSpPr>
          <p:nvPr>
            <p:ph type="title"/>
          </p:nvPr>
        </p:nvSpPr>
        <p:spPr/>
        <p:txBody>
          <a:bodyPr/>
          <a:lstStyle/>
          <a:p>
            <a:r>
              <a:rPr lang="en-US" dirty="0"/>
              <a:t>Example Logic App</a:t>
            </a:r>
          </a:p>
        </p:txBody>
      </p:sp>
      <p:pic>
        <p:nvPicPr>
          <p:cNvPr id="4" name="Picture 3" descr="A Twitter Connector (API App) being used as the trigger for the Logic App and a Dropbox Connector (API App) being used to upload the text of the tweet.">
            <a:extLst>
              <a:ext uri="{FF2B5EF4-FFF2-40B4-BE49-F238E27FC236}">
                <a16:creationId xmlns:a16="http://schemas.microsoft.com/office/drawing/2014/main" id="{DB2D844E-9DBC-4BA9-B075-05ACD376D00D}"/>
              </a:ext>
            </a:extLst>
          </p:cNvPr>
          <p:cNvPicPr>
            <a:picLocks noChangeAspect="1"/>
          </p:cNvPicPr>
          <p:nvPr/>
        </p:nvPicPr>
        <p:blipFill>
          <a:blip r:embed="rId3"/>
          <a:stretch>
            <a:fillRect/>
          </a:stretch>
        </p:blipFill>
        <p:spPr>
          <a:xfrm>
            <a:off x="955997" y="1024681"/>
            <a:ext cx="7232007" cy="4808637"/>
          </a:xfrm>
          <a:prstGeom prst="rect">
            <a:avLst/>
          </a:prstGeom>
        </p:spPr>
      </p:pic>
    </p:spTree>
    <p:extLst>
      <p:ext uri="{BB962C8B-B14F-4D97-AF65-F5344CB8AC3E}">
        <p14:creationId xmlns:p14="http://schemas.microsoft.com/office/powerpoint/2010/main" val="256448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12e1be5-285a-445c-8a5b-25a94d1cb4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2DF0-9D15-4E42-B9F9-9668F8F01C5B}"/>
              </a:ext>
            </a:extLst>
          </p:cNvPr>
          <p:cNvSpPr>
            <a:spLocks noGrp="1"/>
          </p:cNvSpPr>
          <p:nvPr>
            <p:ph type="title"/>
          </p:nvPr>
        </p:nvSpPr>
        <p:spPr/>
        <p:txBody>
          <a:bodyPr/>
          <a:lstStyle/>
          <a:p>
            <a:r>
              <a:rPr lang="en-US" dirty="0"/>
              <a:t>API Apps in Logic Apps</a:t>
            </a:r>
          </a:p>
        </p:txBody>
      </p:sp>
      <p:sp>
        <p:nvSpPr>
          <p:cNvPr id="4" name="Content Placeholder 2">
            <a:extLst>
              <a:ext uri="{FF2B5EF4-FFF2-40B4-BE49-F238E27FC236}">
                <a16:creationId xmlns:a16="http://schemas.microsoft.com/office/drawing/2014/main" id="{EB1C3CAB-24CF-4F4B-8C39-BF85D6B387B8}"/>
              </a:ext>
            </a:extLst>
          </p:cNvPr>
          <p:cNvSpPr txBox="1">
            <a:spLocks/>
          </p:cNvSpPr>
          <p:nvPr/>
        </p:nvSpPr>
        <p:spPr>
          <a:xfrm>
            <a:off x="460375" y="114539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Any API App can be used as a first-class </a:t>
            </a:r>
            <a:r>
              <a:rPr lang="en-US" b="1" kern="0" dirty="0"/>
              <a:t>Action</a:t>
            </a:r>
            <a:r>
              <a:rPr lang="en-US" b="0" kern="0" dirty="0"/>
              <a:t> in a Logic App </a:t>
            </a:r>
            <a:r>
              <a:rPr lang="en-US" b="1" kern="0" dirty="0"/>
              <a:t>Workflow</a:t>
            </a:r>
            <a:endParaRPr lang="en-US" b="0" kern="0" dirty="0"/>
          </a:p>
        </p:txBody>
      </p:sp>
    </p:spTree>
    <p:extLst>
      <p:ext uri="{BB962C8B-B14F-4D97-AF65-F5344CB8AC3E}">
        <p14:creationId xmlns:p14="http://schemas.microsoft.com/office/powerpoint/2010/main" val="126895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87769c7-f608-4a34-9b66-5961925ed7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DF0-77FF-44B1-A0A5-44F6DC44F2C7}"/>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1F84886A-B470-469B-BFC3-6C4321D821E6}"/>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Are there any business reasons to use API Management to manipulate the response of your REST API?</a:t>
            </a:r>
          </a:p>
        </p:txBody>
      </p:sp>
      <p:pic>
        <p:nvPicPr>
          <p:cNvPr id="5" name="Picture 4" descr="Question">
            <a:extLst>
              <a:ext uri="{FF2B5EF4-FFF2-40B4-BE49-F238E27FC236}">
                <a16:creationId xmlns:a16="http://schemas.microsoft.com/office/drawing/2014/main" id="{32220C3B-F746-4368-9FC2-7FA12698F9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848883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0417-6793-4CD7-849D-83471BAAE499}"/>
              </a:ext>
            </a:extLst>
          </p:cNvPr>
          <p:cNvSpPr>
            <a:spLocks noGrp="1"/>
          </p:cNvSpPr>
          <p:nvPr>
            <p:ph type="title"/>
          </p:nvPr>
        </p:nvSpPr>
        <p:spPr/>
        <p:txBody>
          <a:bodyPr/>
          <a:lstStyle/>
          <a:p>
            <a:r>
              <a:rPr lang="en-US" dirty="0"/>
              <a:t>Lesson 4: High Performance Hosting</a:t>
            </a:r>
          </a:p>
        </p:txBody>
      </p:sp>
      <p:sp>
        <p:nvSpPr>
          <p:cNvPr id="3" name="Text Placeholder 2">
            <a:extLst>
              <a:ext uri="{FF2B5EF4-FFF2-40B4-BE49-F238E27FC236}">
                <a16:creationId xmlns:a16="http://schemas.microsoft.com/office/drawing/2014/main" id="{9F548060-C684-40BC-BD4C-0A7748768A6D}"/>
              </a:ext>
            </a:extLst>
          </p:cNvPr>
          <p:cNvSpPr>
            <a:spLocks noGrp="1"/>
          </p:cNvSpPr>
          <p:nvPr>
            <p:ph type="body" idx="1"/>
          </p:nvPr>
        </p:nvSpPr>
        <p:spPr/>
        <p:txBody>
          <a:bodyPr/>
          <a:lstStyle/>
          <a:p>
            <a:r>
              <a:rPr lang="en-US" dirty="0"/>
              <a:t>Best Practices
Basic Web Application
Scaling
Traffic Manager</a:t>
            </a:r>
          </a:p>
        </p:txBody>
      </p:sp>
    </p:spTree>
    <p:extLst>
      <p:ext uri="{BB962C8B-B14F-4D97-AF65-F5344CB8AC3E}">
        <p14:creationId xmlns:p14="http://schemas.microsoft.com/office/powerpoint/2010/main" val="2250247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2405-8762-4560-BF49-8E958446FDD1}"/>
              </a:ext>
            </a:extLst>
          </p:cNvPr>
          <p:cNvSpPr>
            <a:spLocks noGrp="1"/>
          </p:cNvSpPr>
          <p:nvPr>
            <p:ph type="title"/>
          </p:nvPr>
        </p:nvSpPr>
        <p:spPr/>
        <p:txBody>
          <a:bodyPr/>
          <a:lstStyle/>
          <a:p>
            <a:r>
              <a:rPr lang="en-US" dirty="0"/>
              <a:t>Best Practices</a:t>
            </a:r>
          </a:p>
        </p:txBody>
      </p:sp>
      <p:sp>
        <p:nvSpPr>
          <p:cNvPr id="4" name="Content Placeholder 2">
            <a:extLst>
              <a:ext uri="{FF2B5EF4-FFF2-40B4-BE49-F238E27FC236}">
                <a16:creationId xmlns:a16="http://schemas.microsoft.com/office/drawing/2014/main" id="{E3358DB5-8A4C-4350-A7BA-A3F3DBA8111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a multi-tier model create each tier in a separate App Service Tier</a:t>
            </a:r>
          </a:p>
          <a:p>
            <a:pPr lvl="0"/>
            <a:r>
              <a:rPr lang="en-US" b="0" kern="0" dirty="0">
                <a:solidFill>
                  <a:srgbClr val="000000"/>
                </a:solidFill>
              </a:rPr>
              <a:t>Create Deployment slots in separate App Service Tiers</a:t>
            </a:r>
          </a:p>
          <a:p>
            <a:pPr lvl="0"/>
            <a:r>
              <a:rPr lang="en-US" b="0" kern="0" dirty="0">
                <a:solidFill>
                  <a:srgbClr val="000000"/>
                </a:solidFill>
              </a:rPr>
              <a:t>Make use of the VNET Integration with service end-points to SQL Databases and Storage Accounts</a:t>
            </a:r>
          </a:p>
          <a:p>
            <a:pPr lvl="0"/>
            <a:r>
              <a:rPr lang="en-US" b="0" kern="0" dirty="0">
                <a:solidFill>
                  <a:srgbClr val="000000"/>
                </a:solidFill>
              </a:rPr>
              <a:t>Distribute your application across Azure regions and use Traffic Manager to manage it</a:t>
            </a:r>
          </a:p>
          <a:p>
            <a:pPr lvl="0"/>
            <a:endParaRPr lang="en-US" b="0" kern="0" dirty="0">
              <a:solidFill>
                <a:srgbClr val="000000"/>
              </a:solidFill>
            </a:endParaRPr>
          </a:p>
        </p:txBody>
      </p:sp>
    </p:spTree>
    <p:extLst>
      <p:ext uri="{BB962C8B-B14F-4D97-AF65-F5344CB8AC3E}">
        <p14:creationId xmlns:p14="http://schemas.microsoft.com/office/powerpoint/2010/main" val="370935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89f2fef7-3ac3-455a-a82e-35c142f4d7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58EC-633C-4D58-8A2F-DED0453F128A}"/>
              </a:ext>
            </a:extLst>
          </p:cNvPr>
          <p:cNvSpPr>
            <a:spLocks noGrp="1"/>
          </p:cNvSpPr>
          <p:nvPr>
            <p:ph type="title"/>
          </p:nvPr>
        </p:nvSpPr>
        <p:spPr/>
        <p:txBody>
          <a:bodyPr/>
          <a:lstStyle/>
          <a:p>
            <a:r>
              <a:rPr lang="en-US" dirty="0"/>
              <a:t>Basic Web Application</a:t>
            </a:r>
          </a:p>
        </p:txBody>
      </p:sp>
      <p:pic>
        <p:nvPicPr>
          <p:cNvPr id="4" name="Picture 3" descr="Diagram showing a Web App and SQL Database in a Resource Group using Azure AD for authentication.">
            <a:extLst>
              <a:ext uri="{FF2B5EF4-FFF2-40B4-BE49-F238E27FC236}">
                <a16:creationId xmlns:a16="http://schemas.microsoft.com/office/drawing/2014/main" id="{12AA044E-E8C4-4F82-9553-A860AE53E6CC}"/>
              </a:ext>
            </a:extLst>
          </p:cNvPr>
          <p:cNvPicPr>
            <a:picLocks noChangeAspect="1"/>
          </p:cNvPicPr>
          <p:nvPr/>
        </p:nvPicPr>
        <p:blipFill>
          <a:blip r:embed="rId3"/>
          <a:stretch>
            <a:fillRect/>
          </a:stretch>
        </p:blipFill>
        <p:spPr>
          <a:xfrm>
            <a:off x="712204" y="1553380"/>
            <a:ext cx="7719593" cy="3751240"/>
          </a:xfrm>
          <a:prstGeom prst="rect">
            <a:avLst/>
          </a:prstGeom>
        </p:spPr>
      </p:pic>
    </p:spTree>
    <p:extLst>
      <p:ext uri="{BB962C8B-B14F-4D97-AF65-F5344CB8AC3E}">
        <p14:creationId xmlns:p14="http://schemas.microsoft.com/office/powerpoint/2010/main" val="169374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2EA-2960-42D9-ADB7-FB3B523BF77D}"/>
              </a:ext>
            </a:extLst>
          </p:cNvPr>
          <p:cNvSpPr>
            <a:spLocks noGrp="1"/>
          </p:cNvSpPr>
          <p:nvPr>
            <p:ph type="title"/>
          </p:nvPr>
        </p:nvSpPr>
        <p:spPr/>
        <p:txBody>
          <a:bodyPr/>
          <a:lstStyle/>
          <a:p>
            <a:r>
              <a:rPr lang="en-US" dirty="0"/>
              <a:t>Lesson 1: Azure Web Apps</a:t>
            </a:r>
          </a:p>
        </p:txBody>
      </p:sp>
      <p:sp>
        <p:nvSpPr>
          <p:cNvPr id="3" name="Text Placeholder 2">
            <a:extLst>
              <a:ext uri="{FF2B5EF4-FFF2-40B4-BE49-F238E27FC236}">
                <a16:creationId xmlns:a16="http://schemas.microsoft.com/office/drawing/2014/main" id="{1562E7B1-51E8-424E-AD9C-2A960263DAD0}"/>
              </a:ext>
            </a:extLst>
          </p:cNvPr>
          <p:cNvSpPr>
            <a:spLocks noGrp="1"/>
          </p:cNvSpPr>
          <p:nvPr>
            <p:ph type="body" idx="1"/>
          </p:nvPr>
        </p:nvSpPr>
        <p:spPr/>
        <p:txBody>
          <a:bodyPr/>
          <a:lstStyle/>
          <a:p>
            <a:r>
              <a:rPr lang="en-US" dirty="0"/>
              <a:t>Web Apps
API Apps</a:t>
            </a:r>
          </a:p>
        </p:txBody>
      </p:sp>
    </p:spTree>
    <p:extLst>
      <p:ext uri="{BB962C8B-B14F-4D97-AF65-F5344CB8AC3E}">
        <p14:creationId xmlns:p14="http://schemas.microsoft.com/office/powerpoint/2010/main" val="3838214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125b7b90-d761-4428-a558-c552f450ca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F184-0BD6-4EF9-9A8C-CFC27F661AE2}"/>
              </a:ext>
            </a:extLst>
          </p:cNvPr>
          <p:cNvSpPr>
            <a:spLocks noGrp="1"/>
          </p:cNvSpPr>
          <p:nvPr>
            <p:ph type="title"/>
          </p:nvPr>
        </p:nvSpPr>
        <p:spPr/>
        <p:txBody>
          <a:bodyPr/>
          <a:lstStyle/>
          <a:p>
            <a:r>
              <a:rPr lang="en-US" dirty="0"/>
              <a:t>Scaling</a:t>
            </a:r>
          </a:p>
        </p:txBody>
      </p:sp>
      <p:sp>
        <p:nvSpPr>
          <p:cNvPr id="4" name="Content Placeholder 2">
            <a:extLst>
              <a:ext uri="{FF2B5EF4-FFF2-40B4-BE49-F238E27FC236}">
                <a16:creationId xmlns:a16="http://schemas.microsoft.com/office/drawing/2014/main" id="{4043B77C-89BC-4BC3-943E-62B73BA2D6B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Horizontal scaling allows you to create a multi-instance app</a:t>
            </a:r>
          </a:p>
          <a:p>
            <a:pPr lvl="0"/>
            <a:r>
              <a:rPr lang="en-US" b="0" kern="0" dirty="0">
                <a:solidFill>
                  <a:srgbClr val="000000"/>
                </a:solidFill>
              </a:rPr>
              <a:t>Performance and reliability</a:t>
            </a:r>
          </a:p>
          <a:p>
            <a:pPr lvl="0"/>
            <a:r>
              <a:rPr lang="en-US" b="0" kern="0" dirty="0">
                <a:solidFill>
                  <a:srgbClr val="000000"/>
                </a:solidFill>
              </a:rPr>
              <a:t>Have always at least 2 instances</a:t>
            </a:r>
          </a:p>
          <a:p>
            <a:pPr lvl="0"/>
            <a:r>
              <a:rPr lang="en-US" b="0" kern="0" dirty="0">
                <a:solidFill>
                  <a:srgbClr val="000000"/>
                </a:solidFill>
              </a:rPr>
              <a:t>App Service can scale up to 100 Instances:</a:t>
            </a:r>
          </a:p>
          <a:p>
            <a:pPr lvl="1"/>
            <a:r>
              <a:rPr lang="en-US" b="0" kern="0" dirty="0">
                <a:solidFill>
                  <a:srgbClr val="000000"/>
                </a:solidFill>
              </a:rPr>
              <a:t>Basic tier: up to 3 instances (only manual scaling)</a:t>
            </a:r>
          </a:p>
          <a:p>
            <a:pPr lvl="1"/>
            <a:r>
              <a:rPr lang="en-US" b="0" kern="0" dirty="0">
                <a:solidFill>
                  <a:srgbClr val="000000"/>
                </a:solidFill>
              </a:rPr>
              <a:t>Standard tier: up to 10 instances</a:t>
            </a:r>
          </a:p>
          <a:p>
            <a:pPr lvl="1"/>
            <a:r>
              <a:rPr lang="en-US" b="0" kern="0" dirty="0">
                <a:solidFill>
                  <a:srgbClr val="000000"/>
                </a:solidFill>
              </a:rPr>
              <a:t>Premium and PremiumV2 tier: up to 20 instances</a:t>
            </a:r>
          </a:p>
          <a:p>
            <a:pPr lvl="1"/>
            <a:r>
              <a:rPr lang="en-US" b="0" kern="0" dirty="0">
                <a:solidFill>
                  <a:srgbClr val="000000"/>
                </a:solidFill>
              </a:rPr>
              <a:t>Isolated tier: up to 100 instances </a:t>
            </a:r>
          </a:p>
          <a:p>
            <a:pPr lvl="0"/>
            <a:endParaRPr lang="en-US" b="0" kern="0" dirty="0">
              <a:solidFill>
                <a:srgbClr val="000000"/>
              </a:solidFill>
            </a:endParaRPr>
          </a:p>
        </p:txBody>
      </p:sp>
    </p:spTree>
    <p:extLst>
      <p:ext uri="{BB962C8B-B14F-4D97-AF65-F5344CB8AC3E}">
        <p14:creationId xmlns:p14="http://schemas.microsoft.com/office/powerpoint/2010/main" val="3715702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54aa8db-6a5c-43a8-8d5f-fedf5d99b75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2AC9-8B57-4FFF-AC5E-ABD78044B75A}"/>
              </a:ext>
            </a:extLst>
          </p:cNvPr>
          <p:cNvSpPr>
            <a:spLocks noGrp="1"/>
          </p:cNvSpPr>
          <p:nvPr>
            <p:ph type="title"/>
          </p:nvPr>
        </p:nvSpPr>
        <p:spPr/>
        <p:txBody>
          <a:bodyPr/>
          <a:lstStyle/>
          <a:p>
            <a:r>
              <a:rPr lang="en-US" dirty="0"/>
              <a:t>Scaling</a:t>
            </a:r>
          </a:p>
        </p:txBody>
      </p:sp>
      <p:pic>
        <p:nvPicPr>
          <p:cNvPr id="4" name="Picture 3" descr="Diagram showing a Web App, API App and WebJob for the front-end of the application with Storage accounts, Redis Cache, SQL Database and Azure Search powering the back-end of the application.">
            <a:extLst>
              <a:ext uri="{FF2B5EF4-FFF2-40B4-BE49-F238E27FC236}">
                <a16:creationId xmlns:a16="http://schemas.microsoft.com/office/drawing/2014/main" id="{B58C09E2-EDB6-4BC8-84DC-D4E0AA4B251D}"/>
              </a:ext>
            </a:extLst>
          </p:cNvPr>
          <p:cNvPicPr>
            <a:picLocks noChangeAspect="1"/>
          </p:cNvPicPr>
          <p:nvPr/>
        </p:nvPicPr>
        <p:blipFill>
          <a:blip r:embed="rId3"/>
          <a:stretch>
            <a:fillRect/>
          </a:stretch>
        </p:blipFill>
        <p:spPr>
          <a:xfrm>
            <a:off x="876300" y="947549"/>
            <a:ext cx="7391400" cy="5734427"/>
          </a:xfrm>
          <a:prstGeom prst="rect">
            <a:avLst/>
          </a:prstGeom>
        </p:spPr>
      </p:pic>
    </p:spTree>
    <p:extLst>
      <p:ext uri="{BB962C8B-B14F-4D97-AF65-F5344CB8AC3E}">
        <p14:creationId xmlns:p14="http://schemas.microsoft.com/office/powerpoint/2010/main" val="860376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f4f35aa-f21e-4497-acb8-96bd5fa4a3a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74FA-DA28-424F-9FA0-8293A049A04F}"/>
              </a:ext>
            </a:extLst>
          </p:cNvPr>
          <p:cNvSpPr>
            <a:spLocks noGrp="1"/>
          </p:cNvSpPr>
          <p:nvPr>
            <p:ph type="title"/>
          </p:nvPr>
        </p:nvSpPr>
        <p:spPr/>
        <p:txBody>
          <a:bodyPr/>
          <a:lstStyle/>
          <a:p>
            <a:r>
              <a:rPr lang="en-US" dirty="0"/>
              <a:t>Traffic Manager</a:t>
            </a:r>
          </a:p>
        </p:txBody>
      </p:sp>
      <p:sp>
        <p:nvSpPr>
          <p:cNvPr id="4" name="Content Placeholder 2">
            <a:extLst>
              <a:ext uri="{FF2B5EF4-FFF2-40B4-BE49-F238E27FC236}">
                <a16:creationId xmlns:a16="http://schemas.microsoft.com/office/drawing/2014/main" id="{F09E155A-EFB3-41D5-91E3-AB4DDD394FE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Allows to control user traffic distribution</a:t>
            </a:r>
          </a:p>
          <a:p>
            <a:pPr lvl="0"/>
            <a:r>
              <a:rPr lang="en-US" b="0" kern="0" dirty="0">
                <a:solidFill>
                  <a:srgbClr val="000000"/>
                </a:solidFill>
              </a:rPr>
              <a:t>Endpoints can include:</a:t>
            </a:r>
          </a:p>
          <a:p>
            <a:pPr lvl="1"/>
            <a:r>
              <a:rPr lang="en-US" b="0" kern="0" dirty="0">
                <a:solidFill>
                  <a:srgbClr val="000000"/>
                </a:solidFill>
              </a:rPr>
              <a:t>App Services</a:t>
            </a:r>
          </a:p>
          <a:p>
            <a:pPr lvl="1"/>
            <a:r>
              <a:rPr lang="en-US" b="0" kern="0" dirty="0">
                <a:solidFill>
                  <a:srgbClr val="000000"/>
                </a:solidFill>
              </a:rPr>
              <a:t>Cloud Services (Legacy)</a:t>
            </a:r>
          </a:p>
          <a:p>
            <a:pPr lvl="1"/>
            <a:r>
              <a:rPr lang="en-US" b="0" kern="0" dirty="0">
                <a:solidFill>
                  <a:srgbClr val="000000"/>
                </a:solidFill>
              </a:rPr>
              <a:t>Other endpoints (even on-premises with internet connection)</a:t>
            </a:r>
          </a:p>
          <a:p>
            <a:pPr lvl="0"/>
            <a:r>
              <a:rPr lang="en-US" b="0" kern="0" dirty="0">
                <a:solidFill>
                  <a:srgbClr val="000000"/>
                </a:solidFill>
              </a:rPr>
              <a:t>Can be used in several modes:</a:t>
            </a:r>
          </a:p>
          <a:p>
            <a:pPr lvl="1"/>
            <a:r>
              <a:rPr lang="en-US" b="0" kern="0" dirty="0">
                <a:solidFill>
                  <a:srgbClr val="000000"/>
                </a:solidFill>
              </a:rPr>
              <a:t>Failover</a:t>
            </a:r>
          </a:p>
          <a:p>
            <a:pPr lvl="1"/>
            <a:r>
              <a:rPr lang="en-US" b="0" kern="0" dirty="0">
                <a:solidFill>
                  <a:srgbClr val="000000"/>
                </a:solidFill>
              </a:rPr>
              <a:t>Geography</a:t>
            </a:r>
          </a:p>
          <a:p>
            <a:pPr lvl="1"/>
            <a:r>
              <a:rPr lang="en-US" b="0" kern="0" dirty="0">
                <a:solidFill>
                  <a:srgbClr val="000000"/>
                </a:solidFill>
              </a:rPr>
              <a:t>Distribution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922732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41cf1e7-9797-4271-beaa-dc1aea391c5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E99D-1E93-45D7-B6A7-B2C8D7A71C4A}"/>
              </a:ext>
            </a:extLst>
          </p:cNvPr>
          <p:cNvSpPr>
            <a:spLocks noGrp="1"/>
          </p:cNvSpPr>
          <p:nvPr>
            <p:ph type="title"/>
          </p:nvPr>
        </p:nvSpPr>
        <p:spPr/>
        <p:txBody>
          <a:bodyPr/>
          <a:lstStyle/>
          <a:p>
            <a:r>
              <a:rPr lang="en-US" dirty="0"/>
              <a:t>Traffic Manager</a:t>
            </a:r>
          </a:p>
        </p:txBody>
      </p:sp>
      <p:pic>
        <p:nvPicPr>
          <p:cNvPr id="4" name="Picture 3" descr="Diagram showing the primary workflow for Traffic Manager.">
            <a:extLst>
              <a:ext uri="{FF2B5EF4-FFF2-40B4-BE49-F238E27FC236}">
                <a16:creationId xmlns:a16="http://schemas.microsoft.com/office/drawing/2014/main" id="{6BAABDC6-0241-4CA0-BF33-47E96EB3B37E}"/>
              </a:ext>
            </a:extLst>
          </p:cNvPr>
          <p:cNvPicPr>
            <a:picLocks noChangeAspect="1"/>
          </p:cNvPicPr>
          <p:nvPr/>
        </p:nvPicPr>
        <p:blipFill>
          <a:blip r:embed="rId3"/>
          <a:stretch>
            <a:fillRect/>
          </a:stretch>
        </p:blipFill>
        <p:spPr>
          <a:xfrm>
            <a:off x="411559" y="1088752"/>
            <a:ext cx="8320882" cy="4680496"/>
          </a:xfrm>
          <a:prstGeom prst="rect">
            <a:avLst/>
          </a:prstGeom>
        </p:spPr>
      </p:pic>
    </p:spTree>
    <p:extLst>
      <p:ext uri="{BB962C8B-B14F-4D97-AF65-F5344CB8AC3E}">
        <p14:creationId xmlns:p14="http://schemas.microsoft.com/office/powerpoint/2010/main" val="47845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d0fa1ca6-bab2-4721-86d5-f9be57da04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E923-87CA-4CF1-915A-3B805682D549}"/>
              </a:ext>
            </a:extLst>
          </p:cNvPr>
          <p:cNvSpPr>
            <a:spLocks noGrp="1"/>
          </p:cNvSpPr>
          <p:nvPr>
            <p:ph type="title"/>
          </p:nvPr>
        </p:nvSpPr>
        <p:spPr/>
        <p:txBody>
          <a:bodyPr/>
          <a:lstStyle/>
          <a:p>
            <a:r>
              <a:rPr lang="en-US" dirty="0"/>
              <a:t>Multi-Region Model</a:t>
            </a:r>
          </a:p>
        </p:txBody>
      </p:sp>
      <p:sp>
        <p:nvSpPr>
          <p:cNvPr id="4" name="Content Placeholder 2">
            <a:extLst>
              <a:ext uri="{FF2B5EF4-FFF2-40B4-BE49-F238E27FC236}">
                <a16:creationId xmlns:a16="http://schemas.microsoft.com/office/drawing/2014/main" id="{AEB94F5A-22D3-4C17-B342-293121CC33D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Primary and secondary regions:</a:t>
            </a:r>
          </a:p>
          <a:p>
            <a:pPr lvl="1"/>
            <a:r>
              <a:rPr lang="en-US" b="0" kern="0" dirty="0">
                <a:solidFill>
                  <a:srgbClr val="000000"/>
                </a:solidFill>
              </a:rPr>
              <a:t>Choose regions from the same regional pair (Example: East US 2 and Central US)</a:t>
            </a:r>
          </a:p>
          <a:p>
            <a:pPr lvl="0"/>
            <a:r>
              <a:rPr lang="en-US" b="0" kern="0" dirty="0">
                <a:solidFill>
                  <a:srgbClr val="000000"/>
                </a:solidFill>
              </a:rPr>
              <a:t>Azure Traffic Manager</a:t>
            </a:r>
          </a:p>
          <a:p>
            <a:pPr lvl="0"/>
            <a:r>
              <a:rPr lang="en-US" b="0" kern="0" dirty="0">
                <a:solidFill>
                  <a:srgbClr val="000000"/>
                </a:solidFill>
              </a:rPr>
              <a:t>Geo-replication of data (SQL Database or/and Cosmos DB)</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544386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7c25f0c0-d454-46d4-9246-9af3e23abb7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105B-0EBF-4763-B276-65B2531E79BA}"/>
              </a:ext>
            </a:extLst>
          </p:cNvPr>
          <p:cNvSpPr>
            <a:spLocks noGrp="1"/>
          </p:cNvSpPr>
          <p:nvPr>
            <p:ph type="title"/>
          </p:nvPr>
        </p:nvSpPr>
        <p:spPr/>
        <p:txBody>
          <a:bodyPr/>
          <a:lstStyle/>
          <a:p>
            <a:r>
              <a:rPr lang="en-US" dirty="0"/>
              <a:t>Multi-Region Model</a:t>
            </a:r>
          </a:p>
        </p:txBody>
      </p:sp>
      <p:pic>
        <p:nvPicPr>
          <p:cNvPr id="4" name="Picture 3" descr="Diagram showing a complex application being deployed across multiple regions.">
            <a:extLst>
              <a:ext uri="{FF2B5EF4-FFF2-40B4-BE49-F238E27FC236}">
                <a16:creationId xmlns:a16="http://schemas.microsoft.com/office/drawing/2014/main" id="{94928A1B-E20B-4AB7-969E-64730B4F9BFD}"/>
              </a:ext>
            </a:extLst>
          </p:cNvPr>
          <p:cNvPicPr>
            <a:picLocks noChangeAspect="1"/>
          </p:cNvPicPr>
          <p:nvPr/>
        </p:nvPicPr>
        <p:blipFill>
          <a:blip r:embed="rId3"/>
          <a:stretch>
            <a:fillRect/>
          </a:stretch>
        </p:blipFill>
        <p:spPr>
          <a:xfrm>
            <a:off x="762000" y="989413"/>
            <a:ext cx="7620000" cy="5622124"/>
          </a:xfrm>
          <a:prstGeom prst="rect">
            <a:avLst/>
          </a:prstGeom>
        </p:spPr>
      </p:pic>
    </p:spTree>
    <p:extLst>
      <p:ext uri="{BB962C8B-B14F-4D97-AF65-F5344CB8AC3E}">
        <p14:creationId xmlns:p14="http://schemas.microsoft.com/office/powerpoint/2010/main" val="111053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f9bb1e02-480e-46eb-bfcf-65f058ddeb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BAA9-CC87-41C6-BA96-534D8FAA7C41}"/>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24DAA321-0157-448C-A4BC-549748FDD704}"/>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 use Azure CDN and Traffic Manager to create a “fast” experience for global users of your application?</a:t>
            </a:r>
          </a:p>
        </p:txBody>
      </p:sp>
      <p:pic>
        <p:nvPicPr>
          <p:cNvPr id="5" name="Picture 4" descr="Question">
            <a:extLst>
              <a:ext uri="{FF2B5EF4-FFF2-40B4-BE49-F238E27FC236}">
                <a16:creationId xmlns:a16="http://schemas.microsoft.com/office/drawing/2014/main" id="{7940DECC-3DDF-4950-ABB0-C6A44F7986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06632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fae8b766-11d0-4510-a9bc-222a79091d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716C-57C4-4794-AA73-9F3504A48E56}"/>
              </a:ext>
            </a:extLst>
          </p:cNvPr>
          <p:cNvSpPr>
            <a:spLocks noGrp="1"/>
          </p:cNvSpPr>
          <p:nvPr>
            <p:ph type="title"/>
          </p:nvPr>
        </p:nvSpPr>
        <p:spPr/>
        <p:txBody>
          <a:bodyPr/>
          <a:lstStyle/>
          <a:p>
            <a:r>
              <a:rPr lang="en-US" dirty="0"/>
              <a:t>Lesson 5: Mobile Apps Case Study</a:t>
            </a:r>
          </a:p>
        </p:txBody>
      </p:sp>
      <p:sp>
        <p:nvSpPr>
          <p:cNvPr id="3" name="Text Placeholder 2">
            <a:extLst>
              <a:ext uri="{FF2B5EF4-FFF2-40B4-BE49-F238E27FC236}">
                <a16:creationId xmlns:a16="http://schemas.microsoft.com/office/drawing/2014/main" id="{EEE5E005-1FB2-418E-BBA2-94CD13064DFD}"/>
              </a:ext>
            </a:extLst>
          </p:cNvPr>
          <p:cNvSpPr>
            <a:spLocks noGrp="1"/>
          </p:cNvSpPr>
          <p:nvPr>
            <p:ph type="body" idx="1"/>
          </p:nvPr>
        </p:nvSpPr>
        <p:spPr/>
        <p:txBody>
          <a:bodyPr/>
          <a:lstStyle/>
          <a:p>
            <a:r>
              <a:rPr lang="en-US" dirty="0"/>
              <a:t>Case Study Overview
Case Study Solution</a:t>
            </a:r>
          </a:p>
        </p:txBody>
      </p:sp>
    </p:spTree>
    <p:extLst>
      <p:ext uri="{BB962C8B-B14F-4D97-AF65-F5344CB8AC3E}">
        <p14:creationId xmlns:p14="http://schemas.microsoft.com/office/powerpoint/2010/main" val="126767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e7228e53-116a-4ef5-ab57-f4f57d07595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2564-68A6-462C-A0F9-50D523BDF93D}"/>
              </a:ext>
            </a:extLst>
          </p:cNvPr>
          <p:cNvSpPr>
            <a:spLocks noGrp="1"/>
          </p:cNvSpPr>
          <p:nvPr>
            <p:ph type="title"/>
          </p:nvPr>
        </p:nvSpPr>
        <p:spPr/>
        <p:txBody>
          <a:bodyPr/>
          <a:lstStyle/>
          <a:p>
            <a:r>
              <a:rPr lang="en-US" dirty="0"/>
              <a:t>Case Study Overview</a:t>
            </a:r>
          </a:p>
        </p:txBody>
      </p:sp>
      <p:pic>
        <p:nvPicPr>
          <p:cNvPr id="4" name="Picture 3" descr="Case Study Overview">
            <a:extLst>
              <a:ext uri="{FF2B5EF4-FFF2-40B4-BE49-F238E27FC236}">
                <a16:creationId xmlns:a16="http://schemas.microsoft.com/office/drawing/2014/main" id="{4D5ADC7F-9AC8-4F3E-B0F8-FAB63D313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4068"/>
            <a:ext cx="9144000" cy="5023932"/>
          </a:xfrm>
          <a:prstGeom prst="rect">
            <a:avLst/>
          </a:prstGeom>
        </p:spPr>
      </p:pic>
      <p:sp>
        <p:nvSpPr>
          <p:cNvPr id="5" name="Content Placeholder 2">
            <a:extLst>
              <a:ext uri="{FF2B5EF4-FFF2-40B4-BE49-F238E27FC236}">
                <a16:creationId xmlns:a16="http://schemas.microsoft.com/office/drawing/2014/main" id="{B756413A-36F8-42BD-A17C-734D64B57C1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5000"/>
              </a:lnSpc>
            </a:pPr>
            <a:r>
              <a:rPr lang="en-US" sz="2400" b="0" kern="0" dirty="0">
                <a:solidFill>
                  <a:srgbClr val="000000"/>
                </a:solidFill>
              </a:rPr>
              <a:t>Review the case study requirements</a:t>
            </a:r>
          </a:p>
          <a:p>
            <a:pPr lvl="0">
              <a:lnSpc>
                <a:spcPct val="125000"/>
              </a:lnSpc>
            </a:pPr>
            <a:r>
              <a:rPr lang="en-US" sz="2400" b="0" kern="0" dirty="0">
                <a:solidFill>
                  <a:srgbClr val="000000"/>
                </a:solidFill>
              </a:rPr>
              <a:t>Design a solution to the customer business problem</a:t>
            </a:r>
          </a:p>
          <a:p>
            <a:pPr lvl="0">
              <a:lnSpc>
                <a:spcPct val="125000"/>
              </a:lnSpc>
            </a:pPr>
            <a:r>
              <a:rPr lang="en-US" sz="2400" b="0" kern="0" dirty="0">
                <a:solidFill>
                  <a:srgbClr val="000000"/>
                </a:solidFill>
              </a:rPr>
              <a:t>Present your solution</a:t>
            </a:r>
          </a:p>
          <a:p>
            <a:pPr lvl="0">
              <a:lnSpc>
                <a:spcPct val="125000"/>
              </a:lnSpc>
            </a:pPr>
            <a:r>
              <a:rPr lang="en-US" sz="2400" b="0" kern="0" dirty="0">
                <a:solidFill>
                  <a:srgbClr val="000000"/>
                </a:solidFill>
              </a:rPr>
              <a:t>Respond to questions and objections</a:t>
            </a:r>
          </a:p>
          <a:p>
            <a:pPr lvl="0">
              <a:lnSpc>
                <a:spcPct val="125000"/>
              </a:lnSpc>
            </a:pPr>
            <a:r>
              <a:rPr lang="en-US" sz="2400" b="0" kern="0" dirty="0">
                <a:solidFill>
                  <a:srgbClr val="000000"/>
                </a:solidFill>
              </a:rPr>
              <a:t>Review a potential solution</a:t>
            </a:r>
          </a:p>
          <a:p>
            <a:pPr lvl="0">
              <a:lnSpc>
                <a:spcPct val="125000"/>
              </a:lnSpc>
            </a:pPr>
            <a:endParaRPr lang="en-US" sz="2400" b="0" kern="0" dirty="0">
              <a:solidFill>
                <a:srgbClr val="000000"/>
              </a:solidFill>
            </a:endParaRPr>
          </a:p>
        </p:txBody>
      </p:sp>
    </p:spTree>
    <p:extLst>
      <p:ext uri="{BB962C8B-B14F-4D97-AF65-F5344CB8AC3E}">
        <p14:creationId xmlns:p14="http://schemas.microsoft.com/office/powerpoint/2010/main" val="2675166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446b293e-98e8-4673-9026-fd9be93a27f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AF74-D4AD-4074-84D3-2926F663626E}"/>
              </a:ext>
            </a:extLst>
          </p:cNvPr>
          <p:cNvSpPr>
            <a:spLocks noGrp="1"/>
          </p:cNvSpPr>
          <p:nvPr>
            <p:ph type="title"/>
          </p:nvPr>
        </p:nvSpPr>
        <p:spPr/>
        <p:txBody>
          <a:bodyPr/>
          <a:lstStyle/>
          <a:p>
            <a:r>
              <a:rPr lang="en-US" dirty="0"/>
              <a:t>Customer Business Problem</a:t>
            </a:r>
          </a:p>
        </p:txBody>
      </p:sp>
      <p:sp>
        <p:nvSpPr>
          <p:cNvPr id="4" name="Content Placeholder 2">
            <a:extLst>
              <a:ext uri="{FF2B5EF4-FFF2-40B4-BE49-F238E27FC236}">
                <a16:creationId xmlns:a16="http://schemas.microsoft.com/office/drawing/2014/main" id="{82B28749-86A9-477C-A0CB-B517CA4EBAF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Crazy Taxi Cab Company:</a:t>
            </a:r>
          </a:p>
          <a:p>
            <a:pPr lvl="1"/>
            <a:r>
              <a:rPr lang="en-US" b="0" kern="0" dirty="0">
                <a:solidFill>
                  <a:srgbClr val="000000"/>
                </a:solidFill>
              </a:rPr>
              <a:t>Transportation Provider in Arizona:</a:t>
            </a:r>
          </a:p>
          <a:p>
            <a:pPr lvl="2"/>
            <a:r>
              <a:rPr lang="en-US" b="0" kern="0" dirty="0">
                <a:solidFill>
                  <a:srgbClr val="000000"/>
                </a:solidFill>
              </a:rPr>
              <a:t>Premier provider of private, low-cost transportation</a:t>
            </a:r>
          </a:p>
          <a:p>
            <a:pPr lvl="1"/>
            <a:r>
              <a:rPr lang="en-US" b="0" kern="0" dirty="0">
                <a:solidFill>
                  <a:srgbClr val="000000"/>
                </a:solidFill>
              </a:rPr>
              <a:t>Unique Pivot:</a:t>
            </a:r>
          </a:p>
          <a:p>
            <a:pPr lvl="2"/>
            <a:r>
              <a:rPr lang="en-US" b="0" kern="0" dirty="0">
                <a:solidFill>
                  <a:srgbClr val="000000"/>
                </a:solidFill>
              </a:rPr>
              <a:t>Drivers are employees who work as a team</a:t>
            </a:r>
          </a:p>
          <a:p>
            <a:pPr lvl="2"/>
            <a:r>
              <a:rPr lang="en-US" b="0" kern="0" dirty="0">
                <a:solidFill>
                  <a:srgbClr val="000000"/>
                </a:solidFill>
              </a:rPr>
              <a:t>Drivers are NOT independent contractors</a:t>
            </a:r>
          </a:p>
          <a:p>
            <a:pPr lvl="1"/>
            <a:r>
              <a:rPr lang="en-US" b="0" kern="0" dirty="0">
                <a:solidFill>
                  <a:srgbClr val="000000"/>
                </a:solidFill>
              </a:rPr>
              <a:t>Reputation:</a:t>
            </a:r>
          </a:p>
          <a:p>
            <a:pPr lvl="2"/>
            <a:r>
              <a:rPr lang="en-US" b="0" kern="0" dirty="0">
                <a:solidFill>
                  <a:srgbClr val="000000"/>
                </a:solidFill>
              </a:rPr>
              <a:t>Drivers provide a greater customer experience than traditional independent contractors who are “racing to the finish line”</a:t>
            </a:r>
          </a:p>
          <a:p>
            <a:pPr lvl="1"/>
            <a:endParaRPr lang="en-US" b="0" kern="0" dirty="0">
              <a:solidFill>
                <a:srgbClr val="000000"/>
              </a:solidFill>
            </a:endParaRPr>
          </a:p>
        </p:txBody>
      </p:sp>
    </p:spTree>
    <p:extLst>
      <p:ext uri="{BB962C8B-B14F-4D97-AF65-F5344CB8AC3E}">
        <p14:creationId xmlns:p14="http://schemas.microsoft.com/office/powerpoint/2010/main" val="296967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6B58-4174-4FA0-96AA-EA89B696A623}"/>
              </a:ext>
            </a:extLst>
          </p:cNvPr>
          <p:cNvSpPr>
            <a:spLocks noGrp="1"/>
          </p:cNvSpPr>
          <p:nvPr>
            <p:ph type="title"/>
          </p:nvPr>
        </p:nvSpPr>
        <p:spPr/>
        <p:txBody>
          <a:bodyPr/>
          <a:lstStyle/>
          <a:p>
            <a:r>
              <a:rPr lang="en-US" dirty="0"/>
              <a:t>Web Apps</a:t>
            </a:r>
          </a:p>
        </p:txBody>
      </p:sp>
      <p:sp>
        <p:nvSpPr>
          <p:cNvPr id="4" name="Content Placeholder 2">
            <a:extLst>
              <a:ext uri="{FF2B5EF4-FFF2-40B4-BE49-F238E27FC236}">
                <a16:creationId xmlns:a16="http://schemas.microsoft.com/office/drawing/2014/main" id="{ABCF211B-1A2B-4BB8-AEFE-3B6D59E1D59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Web Apps:</a:t>
            </a:r>
          </a:p>
          <a:p>
            <a:pPr lvl="1"/>
            <a:r>
              <a:rPr lang="en-US" b="0" kern="0" dirty="0">
                <a:solidFill>
                  <a:srgbClr val="000000"/>
                </a:solidFill>
              </a:rPr>
              <a:t>Near instant deployment</a:t>
            </a:r>
          </a:p>
          <a:p>
            <a:pPr lvl="1"/>
            <a:r>
              <a:rPr lang="en-US" b="0" kern="0" dirty="0">
                <a:solidFill>
                  <a:srgbClr val="000000"/>
                </a:solidFill>
              </a:rPr>
              <a:t>SSL and Custom Domain Names available in some tiers</a:t>
            </a:r>
          </a:p>
          <a:p>
            <a:pPr lvl="1"/>
            <a:r>
              <a:rPr lang="en-US" b="0" kern="0" dirty="0">
                <a:solidFill>
                  <a:srgbClr val="000000"/>
                </a:solidFill>
              </a:rPr>
              <a:t>WebJobs provide background processing for independent scaling</a:t>
            </a:r>
          </a:p>
          <a:p>
            <a:pPr lvl="1"/>
            <a:r>
              <a:rPr lang="en-US" b="0" kern="0" dirty="0">
                <a:solidFill>
                  <a:srgbClr val="000000"/>
                </a:solidFill>
              </a:rPr>
              <a:t>Can Scale to larger machines without redeploying applications</a:t>
            </a:r>
          </a:p>
          <a:p>
            <a:pPr lvl="0"/>
            <a:r>
              <a:rPr lang="en-US" b="0" kern="0" dirty="0">
                <a:solidFill>
                  <a:srgbClr val="000000"/>
                </a:solidFill>
              </a:rPr>
              <a:t>Virtual Machines:</a:t>
            </a:r>
          </a:p>
          <a:p>
            <a:pPr lvl="1"/>
            <a:r>
              <a:rPr lang="en-US" b="0" kern="0" dirty="0">
                <a:solidFill>
                  <a:srgbClr val="000000"/>
                </a:solidFill>
              </a:rPr>
              <a:t>Need Availability Sets or Load Balancers to prevent simultaneous restarts for maintenance or hardware failures</a:t>
            </a:r>
          </a:p>
          <a:p>
            <a:pPr lvl="1"/>
            <a:r>
              <a:rPr lang="en-US" b="0" kern="0" dirty="0">
                <a:solidFill>
                  <a:srgbClr val="000000"/>
                </a:solidFill>
              </a:rPr>
              <a:t>Additional machines needed for background processing</a:t>
            </a:r>
          </a:p>
          <a:p>
            <a:pPr lvl="0"/>
            <a:endParaRPr lang="en-US" b="0" kern="0" dirty="0">
              <a:solidFill>
                <a:srgbClr val="000000"/>
              </a:solidFill>
            </a:endParaRPr>
          </a:p>
        </p:txBody>
      </p:sp>
    </p:spTree>
    <p:extLst>
      <p:ext uri="{BB962C8B-B14F-4D97-AF65-F5344CB8AC3E}">
        <p14:creationId xmlns:p14="http://schemas.microsoft.com/office/powerpoint/2010/main" val="4287913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fec411a8-2345-422a-9de9-72114a3890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BB4C-EF98-4B1E-AE72-6181CC71B0C6}"/>
              </a:ext>
            </a:extLst>
          </p:cNvPr>
          <p:cNvSpPr>
            <a:spLocks noGrp="1"/>
          </p:cNvSpPr>
          <p:nvPr>
            <p:ph type="title"/>
          </p:nvPr>
        </p:nvSpPr>
        <p:spPr/>
        <p:txBody>
          <a:bodyPr/>
          <a:lstStyle/>
          <a:p>
            <a:r>
              <a:rPr lang="en-US" dirty="0"/>
              <a:t>Customer Business Problem</a:t>
            </a:r>
          </a:p>
        </p:txBody>
      </p:sp>
      <p:sp>
        <p:nvSpPr>
          <p:cNvPr id="4" name="Content Placeholder 2">
            <a:extLst>
              <a:ext uri="{FF2B5EF4-FFF2-40B4-BE49-F238E27FC236}">
                <a16:creationId xmlns:a16="http://schemas.microsoft.com/office/drawing/2014/main" id="{7F8B66B6-F1A1-475A-AC4B-19506B1F91E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Crazy Taxi Cab Company:</a:t>
            </a:r>
          </a:p>
          <a:p>
            <a:pPr lvl="1"/>
            <a:r>
              <a:rPr lang="en-US" b="0" kern="0" dirty="0"/>
              <a:t>Grown Too Fast:</a:t>
            </a:r>
          </a:p>
          <a:p>
            <a:pPr lvl="2"/>
            <a:r>
              <a:rPr lang="en-US" b="0" kern="0" dirty="0"/>
              <a:t>Dispatchers’ ability to multitask is a bottleneck</a:t>
            </a:r>
          </a:p>
          <a:p>
            <a:pPr lvl="3"/>
            <a:r>
              <a:rPr lang="en-US" b="0" kern="0" dirty="0"/>
              <a:t>Dispatchers must reach drivers to pick up customers</a:t>
            </a:r>
          </a:p>
          <a:p>
            <a:pPr lvl="3"/>
            <a:r>
              <a:rPr lang="en-US" b="0" kern="0" dirty="0"/>
              <a:t>Dispatchers must field calls from perspective customers</a:t>
            </a:r>
          </a:p>
          <a:p>
            <a:pPr lvl="1"/>
            <a:endParaRPr lang="en-US" b="0" kern="0" dirty="0"/>
          </a:p>
          <a:p>
            <a:pPr lvl="1"/>
            <a:r>
              <a:rPr lang="en-US" b="0" kern="0" dirty="0"/>
              <a:t>“While we function like a well-oiled machine, we’re still running on 20th century equipment and we are already seeing sign that this is eroding our advantage over the competition…”</a:t>
            </a:r>
          </a:p>
          <a:p>
            <a:pPr marL="681037" lvl="2" indent="0">
              <a:buNone/>
            </a:pPr>
            <a:r>
              <a:rPr lang="en-US" b="0" kern="0" dirty="0"/>
              <a:t>-Christopher Giovanni, COO</a:t>
            </a:r>
          </a:p>
          <a:p>
            <a:pPr lvl="1"/>
            <a:endParaRPr lang="en-US" b="0" kern="0" dirty="0"/>
          </a:p>
        </p:txBody>
      </p:sp>
    </p:spTree>
    <p:extLst>
      <p:ext uri="{BB962C8B-B14F-4D97-AF65-F5344CB8AC3E}">
        <p14:creationId xmlns:p14="http://schemas.microsoft.com/office/powerpoint/2010/main" val="2501855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77531750-2cea-4c2b-8bc7-64d884620bb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2A5-C3C5-4E57-9F0E-8A54567A067F}"/>
              </a:ext>
            </a:extLst>
          </p:cNvPr>
          <p:cNvSpPr>
            <a:spLocks noGrp="1"/>
          </p:cNvSpPr>
          <p:nvPr>
            <p:ph type="title"/>
          </p:nvPr>
        </p:nvSpPr>
        <p:spPr/>
        <p:txBody>
          <a:bodyPr/>
          <a:lstStyle/>
          <a:p>
            <a:r>
              <a:rPr lang="en-US" dirty="0"/>
              <a:t>Customer Inventory</a:t>
            </a:r>
          </a:p>
        </p:txBody>
      </p:sp>
      <p:grpSp>
        <p:nvGrpSpPr>
          <p:cNvPr id="3" name="Group 2" descr="Customer Inventory">
            <a:extLst>
              <a:ext uri="{FF2B5EF4-FFF2-40B4-BE49-F238E27FC236}">
                <a16:creationId xmlns:a16="http://schemas.microsoft.com/office/drawing/2014/main" id="{5A67835E-A98D-4E59-BBA8-63892DEC52C8}"/>
              </a:ext>
            </a:extLst>
          </p:cNvPr>
          <p:cNvGrpSpPr/>
          <p:nvPr/>
        </p:nvGrpSpPr>
        <p:grpSpPr>
          <a:xfrm>
            <a:off x="457198" y="2560320"/>
            <a:ext cx="7517648" cy="2103203"/>
            <a:chOff x="457198" y="2560320"/>
            <a:chExt cx="7517648" cy="2103203"/>
          </a:xfrm>
        </p:grpSpPr>
        <p:sp>
          <p:nvSpPr>
            <p:cNvPr id="4" name="Text Placeholder 5">
              <a:extLst>
                <a:ext uri="{FF2B5EF4-FFF2-40B4-BE49-F238E27FC236}">
                  <a16:creationId xmlns:a16="http://schemas.microsoft.com/office/drawing/2014/main" id="{61773E18-7077-40FE-81A8-9D4B7BE2ADF9}"/>
                </a:ext>
              </a:extLst>
            </p:cNvPr>
            <p:cNvSpPr txBox="1">
              <a:spLocks/>
            </p:cNvSpPr>
            <p:nvPr/>
          </p:nvSpPr>
          <p:spPr>
            <a:xfrm>
              <a:off x="5460246" y="2560320"/>
              <a:ext cx="2514600" cy="2103120"/>
            </a:xfrm>
            <a:prstGeom prst="rect">
              <a:avLst/>
            </a:prstGeom>
            <a:solidFill>
              <a:srgbClr val="A80000"/>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b="0" dirty="0">
                  <a:solidFill>
                    <a:srgbClr val="FFFFFF"/>
                  </a:solidFill>
                  <a:latin typeface="Segoe UI"/>
                  <a:cs typeface="Arial" charset="0"/>
                </a:rPr>
                <a:t>Web, Mobile &amp; .NET Developer</a:t>
              </a:r>
            </a:p>
          </p:txBody>
        </p:sp>
        <p:sp>
          <p:nvSpPr>
            <p:cNvPr id="5" name="Text Placeholder 6">
              <a:extLst>
                <a:ext uri="{FF2B5EF4-FFF2-40B4-BE49-F238E27FC236}">
                  <a16:creationId xmlns:a16="http://schemas.microsoft.com/office/drawing/2014/main" id="{EAB13077-BFF5-47B4-84FF-82CFEEA925F6}"/>
                </a:ext>
              </a:extLst>
            </p:cNvPr>
            <p:cNvSpPr txBox="1">
              <a:spLocks/>
            </p:cNvSpPr>
            <p:nvPr/>
          </p:nvSpPr>
          <p:spPr>
            <a:xfrm>
              <a:off x="2945646" y="2560403"/>
              <a:ext cx="2514600" cy="2103120"/>
            </a:xfrm>
            <a:prstGeom prst="rect">
              <a:avLst/>
            </a:prstGeom>
            <a:solidFill>
              <a:srgbClr val="00B294"/>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6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Web &amp; Mobile Developer</a:t>
              </a:r>
            </a:p>
          </p:txBody>
        </p:sp>
        <p:sp>
          <p:nvSpPr>
            <p:cNvPr id="6" name="Text Placeholder 7">
              <a:extLst>
                <a:ext uri="{FF2B5EF4-FFF2-40B4-BE49-F238E27FC236}">
                  <a16:creationId xmlns:a16="http://schemas.microsoft.com/office/drawing/2014/main" id="{49D95AC0-E973-4B9C-A8B2-2D1787B8C3C7}"/>
                </a:ext>
              </a:extLst>
            </p:cNvPr>
            <p:cNvSpPr txBox="1">
              <a:spLocks/>
            </p:cNvSpPr>
            <p:nvPr/>
          </p:nvSpPr>
          <p:spPr>
            <a:xfrm>
              <a:off x="457198" y="2560320"/>
              <a:ext cx="2514600" cy="2103120"/>
            </a:xfrm>
            <a:prstGeom prst="rect">
              <a:avLst/>
            </a:prstGeom>
            <a:solidFill>
              <a:srgbClr val="107C10"/>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b="0" dirty="0">
                  <a:solidFill>
                    <a:srgbClr val="FFFFFF"/>
                  </a:solidFill>
                  <a:latin typeface="Segoe UI"/>
                  <a:cs typeface="Arial" charset="0"/>
                </a:rPr>
                <a:t>Web &amp; Mobile Developer</a:t>
              </a:r>
            </a:p>
          </p:txBody>
        </p:sp>
      </p:grpSp>
    </p:spTree>
    <p:extLst>
      <p:ext uri="{BB962C8B-B14F-4D97-AF65-F5344CB8AC3E}">
        <p14:creationId xmlns:p14="http://schemas.microsoft.com/office/powerpoint/2010/main" val="2558633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2cbf61c2-5133-434f-b9c1-38d40ba271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D9F-9F2E-4165-BAAA-170F38E6E2C0}"/>
              </a:ext>
            </a:extLst>
          </p:cNvPr>
          <p:cNvSpPr>
            <a:spLocks noGrp="1"/>
          </p:cNvSpPr>
          <p:nvPr>
            <p:ph type="title"/>
          </p:nvPr>
        </p:nvSpPr>
        <p:spPr/>
        <p:txBody>
          <a:bodyPr/>
          <a:lstStyle/>
          <a:p>
            <a:r>
              <a:rPr lang="en-US" dirty="0"/>
              <a:t>Customer Goals</a:t>
            </a:r>
          </a:p>
        </p:txBody>
      </p:sp>
      <p:sp>
        <p:nvSpPr>
          <p:cNvPr id="6" name="TextBox 5">
            <a:extLst>
              <a:ext uri="{FF2B5EF4-FFF2-40B4-BE49-F238E27FC236}">
                <a16:creationId xmlns:a16="http://schemas.microsoft.com/office/drawing/2014/main" id="{9E0B4367-EF9E-4441-B37D-31981D28BB11}"/>
              </a:ext>
            </a:extLst>
          </p:cNvPr>
          <p:cNvSpPr txBox="1"/>
          <p:nvPr/>
        </p:nvSpPr>
        <p:spPr>
          <a:xfrm>
            <a:off x="1647508" y="1021215"/>
            <a:ext cx="4297680" cy="1005840"/>
          </a:xfrm>
          <a:prstGeom prst="rect">
            <a:avLst/>
          </a:prstGeom>
          <a:noFill/>
        </p:spPr>
        <p:txBody>
          <a:bodyPr wrap="square" lIns="91440" tIns="91440" rIns="91440" bIns="91440" rtlCol="0">
            <a:noAutofit/>
          </a:bodyPr>
          <a:lstStyle/>
          <a:p>
            <a:pPr lvl="0">
              <a:spcAft>
                <a:spcPts val="600"/>
              </a:spcAft>
            </a:pPr>
            <a:r>
              <a:rPr lang="en-US" sz="2000" dirty="0">
                <a:solidFill>
                  <a:srgbClr val="0072C6"/>
                </a:solidFill>
                <a:latin typeface="Segoe UI" panose="020B0502040204020203" pitchFamily="34" charset="0"/>
                <a:cs typeface="Segoe UI" panose="020B0502040204020203" pitchFamily="34" charset="0"/>
              </a:rPr>
              <a:t>Dispatch:</a:t>
            </a:r>
            <a:r>
              <a:rPr lang="en-US" sz="2000" dirty="0">
                <a:solidFill>
                  <a:srgbClr val="000000"/>
                </a:solidFill>
                <a:latin typeface="Segoe UI" panose="020B0502040204020203" pitchFamily="34" charset="0"/>
                <a:cs typeface="Segoe UI" panose="020B0502040204020203" pitchFamily="34" charset="0"/>
              </a:rPr>
              <a:t> </a:t>
            </a:r>
            <a:r>
              <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Closest available driver to a potential customer can be quickly identified</a:t>
            </a:r>
          </a:p>
        </p:txBody>
      </p:sp>
      <p:sp>
        <p:nvSpPr>
          <p:cNvPr id="7" name="TextBox 6">
            <a:extLst>
              <a:ext uri="{FF2B5EF4-FFF2-40B4-BE49-F238E27FC236}">
                <a16:creationId xmlns:a16="http://schemas.microsoft.com/office/drawing/2014/main" id="{02356D2A-3D01-414E-9579-B65E50714834}"/>
              </a:ext>
            </a:extLst>
          </p:cNvPr>
          <p:cNvSpPr txBox="1"/>
          <p:nvPr/>
        </p:nvSpPr>
        <p:spPr>
          <a:xfrm>
            <a:off x="1647508" y="2392815"/>
            <a:ext cx="4297680" cy="1005840"/>
          </a:xfrm>
          <a:prstGeom prst="rect">
            <a:avLst/>
          </a:prstGeom>
          <a:noFill/>
        </p:spPr>
        <p:txBody>
          <a:bodyPr wrap="square" lIns="91440" tIns="91440" rIns="91440" bIns="91440" rtlCol="0">
            <a:noAutofit/>
          </a:bodyPr>
          <a:lstStyle/>
          <a:p>
            <a:pPr lvl="0">
              <a:spcAft>
                <a:spcPts val="600"/>
              </a:spcAft>
            </a:pPr>
            <a:r>
              <a:rPr lang="en-US" sz="2000" dirty="0">
                <a:solidFill>
                  <a:srgbClr val="0072C6"/>
                </a:solidFill>
                <a:latin typeface="Segoe UI" panose="020B0502040204020203" pitchFamily="34" charset="0"/>
                <a:cs typeface="Segoe UI" panose="020B0502040204020203" pitchFamily="34" charset="0"/>
              </a:rPr>
              <a:t>Location:</a:t>
            </a:r>
            <a:r>
              <a:rPr lang="en-US" sz="2000" dirty="0">
                <a:solidFill>
                  <a:srgbClr val="000000"/>
                </a:solidFill>
                <a:latin typeface="Segoe UI" panose="020B0502040204020203" pitchFamily="34" charset="0"/>
                <a:cs typeface="Segoe UI" panose="020B0502040204020203" pitchFamily="34" charset="0"/>
              </a:rPr>
              <a:t> </a:t>
            </a:r>
            <a:r>
              <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Uses GPS of Mobile devices to observe fleet at real time</a:t>
            </a:r>
          </a:p>
        </p:txBody>
      </p:sp>
      <p:sp>
        <p:nvSpPr>
          <p:cNvPr id="8" name="TextBox 7">
            <a:extLst>
              <a:ext uri="{FF2B5EF4-FFF2-40B4-BE49-F238E27FC236}">
                <a16:creationId xmlns:a16="http://schemas.microsoft.com/office/drawing/2014/main" id="{97A5EF87-E0FA-4A71-A91C-DE761DA83E5B}"/>
              </a:ext>
            </a:extLst>
          </p:cNvPr>
          <p:cNvSpPr txBox="1"/>
          <p:nvPr/>
        </p:nvSpPr>
        <p:spPr>
          <a:xfrm>
            <a:off x="1647508" y="3764415"/>
            <a:ext cx="4297680" cy="1005840"/>
          </a:xfrm>
          <a:prstGeom prst="rect">
            <a:avLst/>
          </a:prstGeom>
          <a:noFill/>
        </p:spPr>
        <p:txBody>
          <a:bodyPr wrap="square" lIns="91440" tIns="91440" rIns="91440" bIns="91440" rtlCol="0">
            <a:noAutofit/>
          </a:bodyPr>
          <a:lstStyle/>
          <a:p>
            <a:pPr lvl="0">
              <a:spcAft>
                <a:spcPts val="600"/>
              </a:spcAft>
            </a:pPr>
            <a:r>
              <a:rPr lang="en-US" sz="2000" dirty="0">
                <a:solidFill>
                  <a:srgbClr val="0072C6"/>
                </a:solidFill>
                <a:latin typeface="Segoe UI" panose="020B0502040204020203" pitchFamily="34" charset="0"/>
                <a:cs typeface="Segoe UI" panose="020B0502040204020203" pitchFamily="34" charset="0"/>
              </a:rPr>
              <a:t>Tracking:</a:t>
            </a:r>
            <a:r>
              <a:rPr lang="en-US" sz="2000" dirty="0">
                <a:solidFill>
                  <a:srgbClr val="000000"/>
                </a:solidFill>
                <a:latin typeface="Segoe UI" panose="020B0502040204020203" pitchFamily="34" charset="0"/>
                <a:cs typeface="Segoe UI" panose="020B0502040204020203" pitchFamily="34" charset="0"/>
              </a:rPr>
              <a:t> </a:t>
            </a:r>
            <a:r>
              <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Employees can track their progress against established company goals</a:t>
            </a:r>
          </a:p>
        </p:txBody>
      </p:sp>
      <p:grpSp>
        <p:nvGrpSpPr>
          <p:cNvPr id="3" name="Group 2" descr="Customer Goals">
            <a:extLst>
              <a:ext uri="{FF2B5EF4-FFF2-40B4-BE49-F238E27FC236}">
                <a16:creationId xmlns:a16="http://schemas.microsoft.com/office/drawing/2014/main" id="{7E966CCA-AFF8-4A79-B80F-F26B35B4EA2A}"/>
              </a:ext>
            </a:extLst>
          </p:cNvPr>
          <p:cNvGrpSpPr/>
          <p:nvPr/>
        </p:nvGrpSpPr>
        <p:grpSpPr>
          <a:xfrm>
            <a:off x="458788" y="1021215"/>
            <a:ext cx="914400" cy="3657600"/>
            <a:chOff x="458788" y="1021215"/>
            <a:chExt cx="914400" cy="3657600"/>
          </a:xfrm>
        </p:grpSpPr>
        <p:pic>
          <p:nvPicPr>
            <p:cNvPr id="4" name="Picture 3">
              <a:extLst>
                <a:ext uri="{FF2B5EF4-FFF2-40B4-BE49-F238E27FC236}">
                  <a16:creationId xmlns:a16="http://schemas.microsoft.com/office/drawing/2014/main" id="{80601DC4-0BF4-48BC-909C-54DD5C0CE1AE}"/>
                </a:ext>
              </a:extLst>
            </p:cNvPr>
            <p:cNvPicPr>
              <a:picLocks noChangeAspect="1"/>
            </p:cNvPicPr>
            <p:nvPr/>
          </p:nvPicPr>
          <p:blipFill>
            <a:blip r:embed="rId3"/>
            <a:stretch>
              <a:fillRect/>
            </a:stretch>
          </p:blipFill>
          <p:spPr>
            <a:xfrm>
              <a:off x="458788" y="1021215"/>
              <a:ext cx="914400" cy="914400"/>
            </a:xfrm>
            <a:prstGeom prst="rect">
              <a:avLst/>
            </a:prstGeom>
          </p:spPr>
        </p:pic>
        <p:pic>
          <p:nvPicPr>
            <p:cNvPr id="5" name="Picture 4">
              <a:extLst>
                <a:ext uri="{FF2B5EF4-FFF2-40B4-BE49-F238E27FC236}">
                  <a16:creationId xmlns:a16="http://schemas.microsoft.com/office/drawing/2014/main" id="{4CC0D8E3-A553-4BD3-8F7E-2FADAE6C34C4}"/>
                </a:ext>
              </a:extLst>
            </p:cNvPr>
            <p:cNvPicPr>
              <a:picLocks noChangeAspect="1"/>
            </p:cNvPicPr>
            <p:nvPr/>
          </p:nvPicPr>
          <p:blipFill>
            <a:blip r:embed="rId4"/>
            <a:stretch>
              <a:fillRect/>
            </a:stretch>
          </p:blipFill>
          <p:spPr>
            <a:xfrm>
              <a:off x="458788" y="2392815"/>
              <a:ext cx="914400" cy="914400"/>
            </a:xfrm>
            <a:prstGeom prst="rect">
              <a:avLst/>
            </a:prstGeom>
          </p:spPr>
        </p:pic>
        <p:pic>
          <p:nvPicPr>
            <p:cNvPr id="9" name="Picture 8">
              <a:extLst>
                <a:ext uri="{FF2B5EF4-FFF2-40B4-BE49-F238E27FC236}">
                  <a16:creationId xmlns:a16="http://schemas.microsoft.com/office/drawing/2014/main" id="{6BD5CDCC-46FC-4D67-8CB1-C47F882C3CA4}"/>
                </a:ext>
              </a:extLst>
            </p:cNvPr>
            <p:cNvPicPr>
              <a:picLocks noChangeAspect="1"/>
            </p:cNvPicPr>
            <p:nvPr/>
          </p:nvPicPr>
          <p:blipFill>
            <a:blip r:embed="rId5"/>
            <a:stretch>
              <a:fillRect/>
            </a:stretch>
          </p:blipFill>
          <p:spPr>
            <a:xfrm>
              <a:off x="458788" y="3764415"/>
              <a:ext cx="914400" cy="914400"/>
            </a:xfrm>
            <a:prstGeom prst="rect">
              <a:avLst/>
            </a:prstGeom>
          </p:spPr>
        </p:pic>
      </p:grpSp>
    </p:spTree>
    <p:extLst>
      <p:ext uri="{BB962C8B-B14F-4D97-AF65-F5344CB8AC3E}">
        <p14:creationId xmlns:p14="http://schemas.microsoft.com/office/powerpoint/2010/main" val="24083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d0fca1ca-bacd-4bc0-849c-1d95b45f2e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E6F-E54C-438F-AA1F-6C42755458C4}"/>
              </a:ext>
            </a:extLst>
          </p:cNvPr>
          <p:cNvSpPr>
            <a:spLocks noGrp="1"/>
          </p:cNvSpPr>
          <p:nvPr>
            <p:ph type="title"/>
          </p:nvPr>
        </p:nvSpPr>
        <p:spPr/>
        <p:txBody>
          <a:bodyPr/>
          <a:lstStyle/>
          <a:p>
            <a:r>
              <a:rPr lang="en-US" dirty="0"/>
              <a:t>Customer Needs</a:t>
            </a:r>
          </a:p>
        </p:txBody>
      </p:sp>
      <p:sp>
        <p:nvSpPr>
          <p:cNvPr id="4" name="Content Placeholder 2">
            <a:extLst>
              <a:ext uri="{FF2B5EF4-FFF2-40B4-BE49-F238E27FC236}">
                <a16:creationId xmlns:a16="http://schemas.microsoft.com/office/drawing/2014/main" id="{620F5008-89B5-46C4-936D-717817183D8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back-end as a service that provides both data storage, API support and push notifications</a:t>
            </a:r>
          </a:p>
          <a:p>
            <a:pPr lvl="0"/>
            <a:r>
              <a:rPr lang="en-US" b="0" kern="0" dirty="0">
                <a:solidFill>
                  <a:srgbClr val="000000"/>
                </a:solidFill>
              </a:rPr>
              <a:t>A solution that is quick to implement with a small team that has limited back-end development experience and capacity</a:t>
            </a:r>
          </a:p>
          <a:p>
            <a:pPr lvl="0"/>
            <a:r>
              <a:rPr lang="en-US" b="0" kern="0" dirty="0">
                <a:solidFill>
                  <a:srgbClr val="000000"/>
                </a:solidFill>
              </a:rPr>
              <a:t>A back end solution that can be implemented using .NET</a:t>
            </a:r>
          </a:p>
          <a:p>
            <a:pPr lvl="0"/>
            <a:r>
              <a:rPr lang="en-US" b="0" kern="0" dirty="0">
                <a:solidFill>
                  <a:srgbClr val="000000"/>
                </a:solidFill>
              </a:rPr>
              <a:t>A solution that is easy to monitor for health and telemetry data</a:t>
            </a:r>
          </a:p>
          <a:p>
            <a:pPr lvl="0"/>
            <a:endParaRPr lang="en-US" b="0" kern="0" dirty="0">
              <a:solidFill>
                <a:srgbClr val="000000"/>
              </a:solidFill>
            </a:endParaRPr>
          </a:p>
        </p:txBody>
      </p:sp>
    </p:spTree>
    <p:extLst>
      <p:ext uri="{BB962C8B-B14F-4D97-AF65-F5344CB8AC3E}">
        <p14:creationId xmlns:p14="http://schemas.microsoft.com/office/powerpoint/2010/main" val="2000373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fd1d53f6-b9f9-48ef-8fdd-bbc0bd1aa7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F292-3344-4A55-B3AC-F5879311C572}"/>
              </a:ext>
            </a:extLst>
          </p:cNvPr>
          <p:cNvSpPr>
            <a:spLocks noGrp="1"/>
          </p:cNvSpPr>
          <p:nvPr>
            <p:ph type="title"/>
          </p:nvPr>
        </p:nvSpPr>
        <p:spPr/>
        <p:txBody>
          <a:bodyPr/>
          <a:lstStyle/>
          <a:p>
            <a:r>
              <a:rPr lang="en-US" dirty="0"/>
              <a:t>Customer Objections</a:t>
            </a:r>
          </a:p>
        </p:txBody>
      </p:sp>
      <p:sp>
        <p:nvSpPr>
          <p:cNvPr id="4" name="Content Placeholder 2">
            <a:extLst>
              <a:ext uri="{FF2B5EF4-FFF2-40B4-BE49-F238E27FC236}">
                <a16:creationId xmlns:a16="http://schemas.microsoft.com/office/drawing/2014/main" id="{3DCF3E73-DF28-4B10-AD65-569992423B3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Doesn’t Azure Mobile Apps only work on Windows devices?</a:t>
            </a:r>
          </a:p>
          <a:p>
            <a:r>
              <a:rPr lang="en-US" b="0" kern="0" dirty="0"/>
              <a:t>Our development team doesn’t know node.js. We had heard mention of Mobile Services, but thought it only supported JavaScript backends</a:t>
            </a:r>
          </a:p>
          <a:p>
            <a:r>
              <a:rPr lang="en-US" b="0" kern="0" dirty="0"/>
              <a:t>Our development team seems to think implementing push notifications using Apple and Android apps directly is easy, but we (as the executives) aren’t so sure. How difficult can it be?</a:t>
            </a:r>
          </a:p>
          <a:p>
            <a:r>
              <a:rPr lang="en-US" b="0" kern="0" dirty="0"/>
              <a:t>Can’t we just build all of our backend using Azure Web Apps?</a:t>
            </a:r>
          </a:p>
          <a:p>
            <a:endParaRPr lang="en-US" b="0" kern="0" dirty="0"/>
          </a:p>
        </p:txBody>
      </p:sp>
    </p:spTree>
    <p:extLst>
      <p:ext uri="{BB962C8B-B14F-4D97-AF65-F5344CB8AC3E}">
        <p14:creationId xmlns:p14="http://schemas.microsoft.com/office/powerpoint/2010/main" val="1138020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e18ef6e2-42da-4641-b48b-7a92648de67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9571-39D0-45FF-8D98-5CA0366F3BFD}"/>
              </a:ext>
            </a:extLst>
          </p:cNvPr>
          <p:cNvSpPr>
            <a:spLocks noGrp="1"/>
          </p:cNvSpPr>
          <p:nvPr>
            <p:ph type="title"/>
          </p:nvPr>
        </p:nvSpPr>
        <p:spPr/>
        <p:txBody>
          <a:bodyPr/>
          <a:lstStyle/>
          <a:p>
            <a:r>
              <a:rPr lang="en-US" dirty="0"/>
              <a:t>Call to Action</a:t>
            </a:r>
          </a:p>
        </p:txBody>
      </p:sp>
      <p:grpSp>
        <p:nvGrpSpPr>
          <p:cNvPr id="3" name="Group 2" descr="Call to Action">
            <a:extLst>
              <a:ext uri="{FF2B5EF4-FFF2-40B4-BE49-F238E27FC236}">
                <a16:creationId xmlns:a16="http://schemas.microsoft.com/office/drawing/2014/main" id="{045D067D-03D8-4896-A94A-96D532FCCB2F}"/>
              </a:ext>
            </a:extLst>
          </p:cNvPr>
          <p:cNvGrpSpPr/>
          <p:nvPr/>
        </p:nvGrpSpPr>
        <p:grpSpPr>
          <a:xfrm>
            <a:off x="532140" y="2039044"/>
            <a:ext cx="3408698" cy="3657600"/>
            <a:chOff x="532140" y="2039044"/>
            <a:chExt cx="3408698" cy="3657600"/>
          </a:xfrm>
        </p:grpSpPr>
        <p:pic>
          <p:nvPicPr>
            <p:cNvPr id="9" name="Picture 8">
              <a:extLst>
                <a:ext uri="{FF2B5EF4-FFF2-40B4-BE49-F238E27FC236}">
                  <a16:creationId xmlns:a16="http://schemas.microsoft.com/office/drawing/2014/main" id="{E6485B6B-6192-4D73-8D0C-60562AEA72B9}"/>
                </a:ext>
              </a:extLst>
            </p:cNvPr>
            <p:cNvPicPr>
              <a:picLocks noChangeAspect="1"/>
            </p:cNvPicPr>
            <p:nvPr/>
          </p:nvPicPr>
          <p:blipFill>
            <a:blip r:embed="rId3"/>
            <a:stretch>
              <a:fillRect/>
            </a:stretch>
          </p:blipFill>
          <p:spPr>
            <a:xfrm>
              <a:off x="3001038" y="3410644"/>
              <a:ext cx="914400" cy="914400"/>
            </a:xfrm>
            <a:prstGeom prst="rect">
              <a:avLst/>
            </a:prstGeom>
          </p:spPr>
        </p:pic>
        <p:pic>
          <p:nvPicPr>
            <p:cNvPr id="10" name="Picture 9">
              <a:extLst>
                <a:ext uri="{FF2B5EF4-FFF2-40B4-BE49-F238E27FC236}">
                  <a16:creationId xmlns:a16="http://schemas.microsoft.com/office/drawing/2014/main" id="{CB27C46B-E4C5-4B65-ADB0-5D755385A6B5}"/>
                </a:ext>
              </a:extLst>
            </p:cNvPr>
            <p:cNvPicPr>
              <a:picLocks noChangeAspect="1"/>
            </p:cNvPicPr>
            <p:nvPr/>
          </p:nvPicPr>
          <p:blipFill>
            <a:blip r:embed="rId4"/>
            <a:stretch>
              <a:fillRect/>
            </a:stretch>
          </p:blipFill>
          <p:spPr>
            <a:xfrm>
              <a:off x="2998815" y="4782244"/>
              <a:ext cx="914400" cy="914400"/>
            </a:xfrm>
            <a:prstGeom prst="rect">
              <a:avLst/>
            </a:prstGeom>
          </p:spPr>
        </p:pic>
        <p:pic>
          <p:nvPicPr>
            <p:cNvPr id="11" name="Picture 10">
              <a:extLst>
                <a:ext uri="{FF2B5EF4-FFF2-40B4-BE49-F238E27FC236}">
                  <a16:creationId xmlns:a16="http://schemas.microsoft.com/office/drawing/2014/main" id="{CA598914-A53E-4C99-A1C8-1B7AB3BCADA3}"/>
                </a:ext>
              </a:extLst>
            </p:cNvPr>
            <p:cNvPicPr>
              <a:picLocks noChangeAspect="1"/>
            </p:cNvPicPr>
            <p:nvPr/>
          </p:nvPicPr>
          <p:blipFill>
            <a:blip r:embed="rId5"/>
            <a:stretch>
              <a:fillRect/>
            </a:stretch>
          </p:blipFill>
          <p:spPr>
            <a:xfrm>
              <a:off x="2975638" y="2039044"/>
              <a:ext cx="965200" cy="914400"/>
            </a:xfrm>
            <a:prstGeom prst="rect">
              <a:avLst/>
            </a:prstGeom>
          </p:spPr>
        </p:pic>
        <p:pic>
          <p:nvPicPr>
            <p:cNvPr id="12" name="Picture 11">
              <a:extLst>
                <a:ext uri="{FF2B5EF4-FFF2-40B4-BE49-F238E27FC236}">
                  <a16:creationId xmlns:a16="http://schemas.microsoft.com/office/drawing/2014/main" id="{34E405C6-F029-4D17-9BF6-762649387B2D}"/>
                </a:ext>
              </a:extLst>
            </p:cNvPr>
            <p:cNvPicPr>
              <a:picLocks noChangeAspect="1"/>
            </p:cNvPicPr>
            <p:nvPr/>
          </p:nvPicPr>
          <p:blipFill>
            <a:blip r:embed="rId6"/>
            <a:stretch>
              <a:fillRect/>
            </a:stretch>
          </p:blipFill>
          <p:spPr>
            <a:xfrm>
              <a:off x="532140" y="2912493"/>
              <a:ext cx="2002142" cy="2002142"/>
            </a:xfrm>
            <a:prstGeom prst="rect">
              <a:avLst/>
            </a:prstGeom>
          </p:spPr>
        </p:pic>
      </p:grpSp>
      <p:sp>
        <p:nvSpPr>
          <p:cNvPr id="13" name="TextBox 12">
            <a:extLst>
              <a:ext uri="{FF2B5EF4-FFF2-40B4-BE49-F238E27FC236}">
                <a16:creationId xmlns:a16="http://schemas.microsoft.com/office/drawing/2014/main" id="{285A99FA-4F6B-4B32-AE9A-0B7C22259A57}"/>
              </a:ext>
            </a:extLst>
          </p:cNvPr>
          <p:cNvSpPr txBox="1"/>
          <p:nvPr/>
        </p:nvSpPr>
        <p:spPr>
          <a:xfrm>
            <a:off x="4189758" y="2039044"/>
            <a:ext cx="4297680" cy="1005840"/>
          </a:xfrm>
          <a:prstGeom prst="rect">
            <a:avLst/>
          </a:prstGeom>
          <a:noFill/>
        </p:spPr>
        <p:txBody>
          <a:bodyPr wrap="square" lIns="91440" tIns="91440" rIns="91440" bIns="91440" rtlCol="0" anchor="ctr">
            <a:noAutofit/>
          </a:bodyPr>
          <a:lstStyle/>
          <a:p>
            <a:pPr>
              <a:spcAft>
                <a:spcPts val="600"/>
              </a:spcAft>
            </a:pPr>
            <a:r>
              <a:rPr lang="en-US" sz="2000" b="0" dirty="0">
                <a:solidFill>
                  <a:srgbClr val="0072C6"/>
                </a:solidFill>
                <a:latin typeface="Segoe UI" panose="020B0502040204020203" pitchFamily="34" charset="0"/>
                <a:cs typeface="Segoe UI" panose="020B0502040204020203" pitchFamily="34" charset="0"/>
              </a:rPr>
              <a:t>Who are the business decision makers and stakeholders?</a:t>
            </a:r>
            <a:endParaRPr lang="en-US" sz="2000" b="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E5364922-A6D4-423D-BF74-F21AB26E9728}"/>
              </a:ext>
            </a:extLst>
          </p:cNvPr>
          <p:cNvSpPr txBox="1"/>
          <p:nvPr/>
        </p:nvSpPr>
        <p:spPr>
          <a:xfrm>
            <a:off x="4189758" y="3410644"/>
            <a:ext cx="4297680" cy="1005840"/>
          </a:xfrm>
          <a:prstGeom prst="rect">
            <a:avLst/>
          </a:prstGeom>
          <a:noFill/>
        </p:spPr>
        <p:txBody>
          <a:bodyPr wrap="square" lIns="91440" tIns="91440" rIns="91440" bIns="91440" rtlCol="0" anchor="ctr">
            <a:noAutofit/>
          </a:bodyPr>
          <a:lstStyle/>
          <a:p>
            <a:pPr>
              <a:spcAft>
                <a:spcPts val="600"/>
              </a:spcAft>
            </a:pPr>
            <a:r>
              <a:rPr lang="en-US" sz="2000" b="0" dirty="0">
                <a:solidFill>
                  <a:srgbClr val="0072C6"/>
                </a:solidFill>
                <a:latin typeface="Segoe UI" panose="020B0502040204020203" pitchFamily="34" charset="0"/>
                <a:cs typeface="Segoe UI" panose="020B0502040204020203" pitchFamily="34" charset="0"/>
              </a:rPr>
              <a:t>What customer business needs do you need to address with your solution?</a:t>
            </a:r>
            <a:endParaRPr lang="en-US" sz="2000" b="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8635FA7A-1E07-4738-9A81-7233E54EB679}"/>
              </a:ext>
            </a:extLst>
          </p:cNvPr>
          <p:cNvSpPr txBox="1"/>
          <p:nvPr/>
        </p:nvSpPr>
        <p:spPr>
          <a:xfrm>
            <a:off x="4189758" y="4782244"/>
            <a:ext cx="4297680" cy="1005840"/>
          </a:xfrm>
          <a:prstGeom prst="rect">
            <a:avLst/>
          </a:prstGeom>
          <a:noFill/>
        </p:spPr>
        <p:txBody>
          <a:bodyPr wrap="square" lIns="91440" tIns="91440" rIns="91440" bIns="91440" rtlCol="0" anchor="ctr">
            <a:noAutofit/>
          </a:bodyPr>
          <a:lstStyle/>
          <a:p>
            <a:pPr>
              <a:spcAft>
                <a:spcPts val="600"/>
              </a:spcAft>
            </a:pPr>
            <a:r>
              <a:rPr lang="en-US" sz="2000" b="0" dirty="0">
                <a:solidFill>
                  <a:srgbClr val="0072C6"/>
                </a:solidFill>
                <a:latin typeface="Segoe UI" panose="020B0502040204020203" pitchFamily="34" charset="0"/>
                <a:cs typeface="Segoe UI" panose="020B0502040204020203" pitchFamily="34" charset="0"/>
              </a:rPr>
              <a:t>Diagram your proposed solution</a:t>
            </a:r>
            <a:endParaRPr lang="en-US" sz="2000" b="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04CF2370-0C38-48E4-B57E-5AB944AEDECF}"/>
              </a:ext>
            </a:extLst>
          </p:cNvPr>
          <p:cNvSpPr txBox="1"/>
          <p:nvPr/>
        </p:nvSpPr>
        <p:spPr>
          <a:xfrm>
            <a:off x="2293883" y="1261241"/>
            <a:ext cx="4556235" cy="369332"/>
          </a:xfrm>
          <a:prstGeom prst="rect">
            <a:avLst/>
          </a:prstGeom>
          <a:noFill/>
        </p:spPr>
        <p:txBody>
          <a:bodyPr wrap="square" rtlCol="0">
            <a:spAutoFit/>
          </a:bodyPr>
          <a:lstStyle/>
          <a:p>
            <a:pPr algn="ctr"/>
            <a:r>
              <a:rPr lang="en-US" b="0" spc="300" dirty="0">
                <a:solidFill>
                  <a:schemeClr val="tx2">
                    <a:lumMod val="75000"/>
                    <a:lumOff val="25000"/>
                  </a:schemeClr>
                </a:solidFill>
                <a:latin typeface="Segoe UI" panose="020B0502040204020203" pitchFamily="34" charset="0"/>
                <a:cs typeface="Segoe UI" panose="020B0502040204020203" pitchFamily="34" charset="0"/>
              </a:rPr>
              <a:t>Case Study Timing: 60 Minutes</a:t>
            </a:r>
          </a:p>
        </p:txBody>
      </p:sp>
    </p:spTree>
    <p:extLst>
      <p:ext uri="{BB962C8B-B14F-4D97-AF65-F5344CB8AC3E}">
        <p14:creationId xmlns:p14="http://schemas.microsoft.com/office/powerpoint/2010/main" val="100553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4c99606-59ca-43fc-a406-0dbdb1082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0A23-3FA0-4788-BB71-FF893A6A3EA7}"/>
              </a:ext>
            </a:extLst>
          </p:cNvPr>
          <p:cNvSpPr>
            <a:spLocks noGrp="1"/>
          </p:cNvSpPr>
          <p:nvPr>
            <p:ph type="title"/>
          </p:nvPr>
        </p:nvSpPr>
        <p:spPr/>
        <p:txBody>
          <a:bodyPr/>
          <a:lstStyle/>
          <a:p>
            <a:r>
              <a:rPr lang="en-US" dirty="0"/>
              <a:t>Case Study Solution</a:t>
            </a:r>
          </a:p>
        </p:txBody>
      </p:sp>
      <p:sp>
        <p:nvSpPr>
          <p:cNvPr id="4" name="Content Placeholder 2">
            <a:extLst>
              <a:ext uri="{FF2B5EF4-FFF2-40B4-BE49-F238E27FC236}">
                <a16:creationId xmlns:a16="http://schemas.microsoft.com/office/drawing/2014/main" id="{70059BB1-3060-4FF5-BC81-69BCAB1485D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50000"/>
              </a:lnSpc>
            </a:pPr>
            <a:r>
              <a:rPr lang="en-US" b="0" kern="0" dirty="0">
                <a:solidFill>
                  <a:srgbClr val="000000"/>
                </a:solidFill>
              </a:rPr>
              <a:t>Target Audience</a:t>
            </a:r>
          </a:p>
          <a:p>
            <a:pPr lvl="0">
              <a:lnSpc>
                <a:spcPct val="150000"/>
              </a:lnSpc>
            </a:pPr>
            <a:r>
              <a:rPr lang="en-US" b="0" kern="0" dirty="0">
                <a:solidFill>
                  <a:srgbClr val="000000"/>
                </a:solidFill>
              </a:rPr>
              <a:t>Solution Architecture</a:t>
            </a:r>
          </a:p>
          <a:p>
            <a:pPr lvl="0">
              <a:lnSpc>
                <a:spcPct val="150000"/>
              </a:lnSpc>
            </a:pPr>
            <a:r>
              <a:rPr lang="en-US" b="0" kern="0" dirty="0">
                <a:solidFill>
                  <a:srgbClr val="000000"/>
                </a:solidFill>
              </a:rPr>
              <a:t>Benefits</a:t>
            </a:r>
          </a:p>
        </p:txBody>
      </p:sp>
    </p:spTree>
    <p:extLst>
      <p:ext uri="{BB962C8B-B14F-4D97-AF65-F5344CB8AC3E}">
        <p14:creationId xmlns:p14="http://schemas.microsoft.com/office/powerpoint/2010/main" val="2365805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9d870a33-82ca-4fcb-a029-44c887a55f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F5D6-4A70-4EFB-826C-DD16764A3C15}"/>
              </a:ext>
            </a:extLst>
          </p:cNvPr>
          <p:cNvSpPr>
            <a:spLocks noGrp="1"/>
          </p:cNvSpPr>
          <p:nvPr>
            <p:ph type="title"/>
          </p:nvPr>
        </p:nvSpPr>
        <p:spPr/>
        <p:txBody>
          <a:bodyPr/>
          <a:lstStyle/>
          <a:p>
            <a:r>
              <a:rPr lang="en-US" dirty="0"/>
              <a:t>Target Audience</a:t>
            </a:r>
          </a:p>
        </p:txBody>
      </p:sp>
      <p:sp>
        <p:nvSpPr>
          <p:cNvPr id="4" name="Content Placeholder 2">
            <a:extLst>
              <a:ext uri="{FF2B5EF4-FFF2-40B4-BE49-F238E27FC236}">
                <a16:creationId xmlns:a16="http://schemas.microsoft.com/office/drawing/2014/main" id="{58E1C6EE-34C2-4E2E-B72E-EFBC3494BEC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Christopher Giovanni, COO</a:t>
            </a:r>
          </a:p>
          <a:p>
            <a:pPr lvl="0"/>
            <a:r>
              <a:rPr lang="en-US" b="0" kern="0" dirty="0">
                <a:solidFill>
                  <a:srgbClr val="000000"/>
                </a:solidFill>
              </a:rPr>
              <a:t>Operations Management Team</a:t>
            </a:r>
          </a:p>
          <a:p>
            <a:pPr lvl="0"/>
            <a:endParaRPr lang="en-US" b="0" kern="0" dirty="0">
              <a:solidFill>
                <a:srgbClr val="000000"/>
              </a:solidFill>
            </a:endParaRPr>
          </a:p>
        </p:txBody>
      </p:sp>
    </p:spTree>
    <p:extLst>
      <p:ext uri="{BB962C8B-B14F-4D97-AF65-F5344CB8AC3E}">
        <p14:creationId xmlns:p14="http://schemas.microsoft.com/office/powerpoint/2010/main" val="424096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6daa8179-8145-4f72-b2ba-4e72650caae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E76B-984F-4CEB-AA1D-52A9B022D664}"/>
              </a:ext>
            </a:extLst>
          </p:cNvPr>
          <p:cNvSpPr>
            <a:spLocks noGrp="1"/>
          </p:cNvSpPr>
          <p:nvPr>
            <p:ph type="title"/>
          </p:nvPr>
        </p:nvSpPr>
        <p:spPr/>
        <p:txBody>
          <a:bodyPr/>
          <a:lstStyle/>
          <a:p>
            <a:r>
              <a:rPr lang="en-US" dirty="0"/>
              <a:t>Solution Architecture</a:t>
            </a:r>
          </a:p>
        </p:txBody>
      </p:sp>
      <p:grpSp>
        <p:nvGrpSpPr>
          <p:cNvPr id="4" name="Group 3" descr="Solution taking advantage of Mobile Apps, Notification Hubs, SQL Database, Azure AD, Auto-scale, and Azure Scheduler">
            <a:extLst>
              <a:ext uri="{FF2B5EF4-FFF2-40B4-BE49-F238E27FC236}">
                <a16:creationId xmlns:a16="http://schemas.microsoft.com/office/drawing/2014/main" id="{053AB4D4-14C2-45F6-86C3-023BCA238AD0}"/>
              </a:ext>
            </a:extLst>
          </p:cNvPr>
          <p:cNvGrpSpPr>
            <a:grpSpLocks noChangeAspect="1"/>
          </p:cNvGrpSpPr>
          <p:nvPr/>
        </p:nvGrpSpPr>
        <p:grpSpPr>
          <a:xfrm>
            <a:off x="491428" y="1760221"/>
            <a:ext cx="8229600" cy="4481439"/>
            <a:chOff x="1020066" y="1188720"/>
            <a:chExt cx="10396343" cy="5661342"/>
          </a:xfrm>
        </p:grpSpPr>
        <p:pic>
          <p:nvPicPr>
            <p:cNvPr id="5" name="Picture 4">
              <a:extLst>
                <a:ext uri="{FF2B5EF4-FFF2-40B4-BE49-F238E27FC236}">
                  <a16:creationId xmlns:a16="http://schemas.microsoft.com/office/drawing/2014/main" id="{B1285500-BBA7-4B23-8119-0F01EF0DA549}"/>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1020066" y="1188720"/>
              <a:ext cx="10396343" cy="5661342"/>
            </a:xfrm>
            <a:prstGeom prst="rect">
              <a:avLst/>
            </a:prstGeom>
            <a:ln>
              <a:noFill/>
            </a:ln>
            <a:extLst>
              <a:ext uri="{53640926-AAD7-44d8-BBD7-CCE9431645EC}">
                <a14:shadowObscured xmlns:wpc="http://schemas.microsoft.com/office/word/2010/wordprocessingCanvas" xmlns:cx="http://schemas.microsoft.com/office/drawing/2014/chartex"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6" name="TextBox 5">
              <a:extLst>
                <a:ext uri="{FF2B5EF4-FFF2-40B4-BE49-F238E27FC236}">
                  <a16:creationId xmlns:a16="http://schemas.microsoft.com/office/drawing/2014/main" id="{ABC31044-E4FC-4DAF-848F-BCC9BC5A0799}"/>
                </a:ext>
              </a:extLst>
            </p:cNvPr>
            <p:cNvSpPr txBox="1"/>
            <p:nvPr/>
          </p:nvSpPr>
          <p:spPr>
            <a:xfrm>
              <a:off x="3246437" y="3886104"/>
              <a:ext cx="914400" cy="355762"/>
            </a:xfrm>
            <a:prstGeom prst="rect">
              <a:avLst/>
            </a:prstGeom>
            <a:solidFill>
              <a:schemeClr val="bg1"/>
            </a:solidFill>
          </p:spPr>
          <p:txBody>
            <a:bodyPr wrap="square" lIns="91440" tIns="91440" rIns="91440" bIns="91440" rtlCol="0">
              <a:spAutoFit/>
            </a:bodyPr>
            <a:lstStyle/>
            <a:p>
              <a:pPr lvl="0">
                <a:lnSpc>
                  <a:spcPct val="90000"/>
                </a:lnSpc>
                <a:spcAft>
                  <a:spcPts val="600"/>
                </a:spcAft>
              </a:pPr>
              <a:r>
                <a:rPr lang="en-US" sz="700" dirty="0">
                  <a:solidFill>
                    <a:srgbClr val="000000">
                      <a:lumMod val="50000"/>
                    </a:srgbClr>
                  </a:solidFill>
                </a:rPr>
                <a:t>Web Apps</a:t>
              </a:r>
            </a:p>
          </p:txBody>
        </p:sp>
        <p:sp>
          <p:nvSpPr>
            <p:cNvPr id="7" name="TextBox 6">
              <a:extLst>
                <a:ext uri="{FF2B5EF4-FFF2-40B4-BE49-F238E27FC236}">
                  <a16:creationId xmlns:a16="http://schemas.microsoft.com/office/drawing/2014/main" id="{CF32EEAE-33B8-4E3F-A695-D5E1A1EDEDE3}"/>
                </a:ext>
              </a:extLst>
            </p:cNvPr>
            <p:cNvSpPr txBox="1"/>
            <p:nvPr/>
          </p:nvSpPr>
          <p:spPr>
            <a:xfrm>
              <a:off x="5380037" y="3645147"/>
              <a:ext cx="930971" cy="338265"/>
            </a:xfrm>
            <a:prstGeom prst="rect">
              <a:avLst/>
            </a:prstGeom>
            <a:solidFill>
              <a:schemeClr val="bg1"/>
            </a:solidFill>
          </p:spPr>
          <p:txBody>
            <a:bodyPr wrap="square" lIns="91440" tIns="91440" rIns="91440" bIns="91440" rtlCol="0">
              <a:spAutoFit/>
            </a:bodyPr>
            <a:lstStyle/>
            <a:p>
              <a:pPr lvl="0">
                <a:lnSpc>
                  <a:spcPct val="90000"/>
                </a:lnSpc>
                <a:spcAft>
                  <a:spcPts val="600"/>
                </a:spcAft>
              </a:pPr>
              <a:r>
                <a:rPr lang="en-US" sz="600" dirty="0">
                  <a:solidFill>
                    <a:srgbClr val="000000">
                      <a:lumMod val="50000"/>
                    </a:srgbClr>
                  </a:solidFill>
                </a:rPr>
                <a:t>Mobile Apps</a:t>
              </a:r>
            </a:p>
          </p:txBody>
        </p:sp>
      </p:grpSp>
    </p:spTree>
    <p:extLst>
      <p:ext uri="{BB962C8B-B14F-4D97-AF65-F5344CB8AC3E}">
        <p14:creationId xmlns:p14="http://schemas.microsoft.com/office/powerpoint/2010/main" val="3090679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2207-C2E3-4AAB-95F4-0C3DD24690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6437D39-AC84-43CC-93B1-AA49914B64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5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057587a-5117-4f39-9ef0-376e5f373a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E7D0-E892-4A7E-AA7B-1B5DBE809FFF}"/>
              </a:ext>
            </a:extLst>
          </p:cNvPr>
          <p:cNvSpPr>
            <a:spLocks noGrp="1"/>
          </p:cNvSpPr>
          <p:nvPr>
            <p:ph type="title"/>
          </p:nvPr>
        </p:nvSpPr>
        <p:spPr/>
        <p:txBody>
          <a:bodyPr/>
          <a:lstStyle/>
          <a:p>
            <a:r>
              <a:rPr lang="en-US" dirty="0"/>
              <a:t>Web App Deployment</a:t>
            </a:r>
          </a:p>
        </p:txBody>
      </p:sp>
      <p:sp>
        <p:nvSpPr>
          <p:cNvPr id="4" name="Content Placeholder 2">
            <a:extLst>
              <a:ext uri="{FF2B5EF4-FFF2-40B4-BE49-F238E27FC236}">
                <a16:creationId xmlns:a16="http://schemas.microsoft.com/office/drawing/2014/main" id="{FD265AF6-8B15-4D00-B684-8D541FAC195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Packages:</a:t>
            </a:r>
          </a:p>
          <a:p>
            <a:pPr lvl="1"/>
            <a:r>
              <a:rPr lang="en-US" b="0" kern="0" dirty="0">
                <a:solidFill>
                  <a:srgbClr val="000000"/>
                </a:solidFill>
              </a:rPr>
              <a:t>Continuous Delivery with VSO or GitHub</a:t>
            </a:r>
          </a:p>
          <a:p>
            <a:pPr lvl="1"/>
            <a:r>
              <a:rPr lang="en-US" b="0" kern="0" dirty="0">
                <a:solidFill>
                  <a:srgbClr val="000000"/>
                </a:solidFill>
              </a:rPr>
              <a:t>Can use Team Foundation Version Control (TFVC) or Git for source control</a:t>
            </a:r>
          </a:p>
          <a:p>
            <a:pPr lvl="0"/>
            <a:r>
              <a:rPr lang="en-US" b="0" kern="0" dirty="0">
                <a:solidFill>
                  <a:srgbClr val="000000"/>
                </a:solidFill>
              </a:rPr>
              <a:t>Deployment Slots:</a:t>
            </a:r>
          </a:p>
          <a:p>
            <a:pPr lvl="1"/>
            <a:r>
              <a:rPr lang="en-US" b="0" kern="0" dirty="0">
                <a:solidFill>
                  <a:srgbClr val="000000"/>
                </a:solidFill>
              </a:rPr>
              <a:t>Can create slots such as: Staging, Production, Testing</a:t>
            </a:r>
          </a:p>
          <a:p>
            <a:pPr lvl="0"/>
            <a:r>
              <a:rPr lang="en-US" b="0" kern="0" dirty="0">
                <a:solidFill>
                  <a:srgbClr val="000000"/>
                </a:solidFill>
              </a:rPr>
              <a:t>Web Deploy:</a:t>
            </a:r>
          </a:p>
          <a:p>
            <a:pPr lvl="1"/>
            <a:r>
              <a:rPr lang="en-US" b="0" kern="0" dirty="0">
                <a:solidFill>
                  <a:srgbClr val="000000"/>
                </a:solidFill>
              </a:rPr>
              <a:t>Older IIS Extension method to Export and Import</a:t>
            </a:r>
          </a:p>
          <a:p>
            <a:pPr lvl="0"/>
            <a:r>
              <a:rPr lang="en-US" b="0" kern="0" dirty="0">
                <a:solidFill>
                  <a:srgbClr val="000000"/>
                </a:solidFill>
              </a:rPr>
              <a:t>FTP Deployment</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135475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8378d278-3630-47a8-918c-fc1bbe71dcc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29DB-8EA5-4B88-BF1D-40D683E4F27E}"/>
              </a:ext>
            </a:extLst>
          </p:cNvPr>
          <p:cNvSpPr>
            <a:spLocks noGrp="1"/>
          </p:cNvSpPr>
          <p:nvPr>
            <p:ph type="title"/>
          </p:nvPr>
        </p:nvSpPr>
        <p:spPr/>
        <p:txBody>
          <a:bodyPr/>
          <a:lstStyle/>
          <a:p>
            <a:r>
              <a:rPr lang="en-US" dirty="0"/>
              <a:t>Benefits</a:t>
            </a:r>
          </a:p>
        </p:txBody>
      </p:sp>
      <p:sp>
        <p:nvSpPr>
          <p:cNvPr id="4" name="Content Placeholder 2">
            <a:extLst>
              <a:ext uri="{FF2B5EF4-FFF2-40B4-BE49-F238E27FC236}">
                <a16:creationId xmlns:a16="http://schemas.microsoft.com/office/drawing/2014/main" id="{3A384FDA-C238-45E5-927F-1F21E85BADC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Authentication:</a:t>
            </a:r>
          </a:p>
          <a:p>
            <a:pPr lvl="1"/>
            <a:r>
              <a:rPr lang="en-US" b="0" kern="0" dirty="0">
                <a:solidFill>
                  <a:srgbClr val="000000"/>
                </a:solidFill>
              </a:rPr>
              <a:t>Drivers can use Microsoft, Facebook, Twitter or Google credentials</a:t>
            </a:r>
          </a:p>
          <a:p>
            <a:pPr lvl="0"/>
            <a:r>
              <a:rPr lang="en-US" b="0" kern="0" dirty="0">
                <a:solidFill>
                  <a:srgbClr val="000000"/>
                </a:solidFill>
              </a:rPr>
              <a:t>Notifications:</a:t>
            </a:r>
          </a:p>
          <a:p>
            <a:pPr lvl="1"/>
            <a:r>
              <a:rPr lang="en-US" b="0" kern="0" dirty="0">
                <a:solidFill>
                  <a:srgbClr val="000000"/>
                </a:solidFill>
              </a:rPr>
              <a:t>Broadcast device notifications can be sent to each driver</a:t>
            </a:r>
          </a:p>
          <a:p>
            <a:pPr lvl="0"/>
            <a:r>
              <a:rPr lang="en-US" b="0" kern="0" dirty="0">
                <a:solidFill>
                  <a:srgbClr val="000000"/>
                </a:solidFill>
              </a:rPr>
              <a:t>Offline Data:</a:t>
            </a:r>
          </a:p>
          <a:p>
            <a:pPr lvl="1"/>
            <a:r>
              <a:rPr lang="en-US" b="0" kern="0" dirty="0">
                <a:solidFill>
                  <a:srgbClr val="000000"/>
                </a:solidFill>
              </a:rPr>
              <a:t>Data is cached in the app to work when devices are out of signal range</a:t>
            </a:r>
          </a:p>
          <a:p>
            <a:pPr lvl="0"/>
            <a:r>
              <a:rPr lang="en-US" b="0" kern="0" dirty="0">
                <a:solidFill>
                  <a:srgbClr val="000000"/>
                </a:solidFill>
              </a:rPr>
              <a:t>Custom Back-end Services:</a:t>
            </a:r>
          </a:p>
          <a:p>
            <a:pPr lvl="1"/>
            <a:r>
              <a:rPr lang="en-US" b="0" kern="0" dirty="0">
                <a:solidFill>
                  <a:srgbClr val="000000"/>
                </a:solidFill>
              </a:rPr>
              <a:t>Custom REST APIs can be hosted by Mobile Apps using Web API</a:t>
            </a:r>
          </a:p>
        </p:txBody>
      </p:sp>
    </p:spTree>
    <p:extLst>
      <p:ext uri="{BB962C8B-B14F-4D97-AF65-F5344CB8AC3E}">
        <p14:creationId xmlns:p14="http://schemas.microsoft.com/office/powerpoint/2010/main" val="3176094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2010bf76-2a67-4c36-8f83-ac00e11bc2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7DC9-9948-4E4E-A9B9-2FC3ED80089E}"/>
              </a:ext>
            </a:extLst>
          </p:cNvPr>
          <p:cNvSpPr>
            <a:spLocks noGrp="1"/>
          </p:cNvSpPr>
          <p:nvPr>
            <p:ph type="title"/>
          </p:nvPr>
        </p:nvSpPr>
        <p:spPr/>
        <p:txBody>
          <a:bodyPr/>
          <a:lstStyle/>
          <a:p>
            <a:r>
              <a:rPr lang="en-US" dirty="0"/>
              <a:t>Benefits</a:t>
            </a:r>
          </a:p>
        </p:txBody>
      </p:sp>
      <p:sp>
        <p:nvSpPr>
          <p:cNvPr id="4" name="Content Placeholder 2">
            <a:extLst>
              <a:ext uri="{FF2B5EF4-FFF2-40B4-BE49-F238E27FC236}">
                <a16:creationId xmlns:a16="http://schemas.microsoft.com/office/drawing/2014/main" id="{8DF5036D-64A9-435C-A5A2-B4F05852C97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Front-end Website:</a:t>
            </a:r>
          </a:p>
          <a:p>
            <a:pPr lvl="1"/>
            <a:r>
              <a:rPr lang="en-US" b="0" kern="0" dirty="0">
                <a:solidFill>
                  <a:srgbClr val="000000"/>
                </a:solidFill>
              </a:rPr>
              <a:t>Web Apps can host the secure website for dispatchers</a:t>
            </a:r>
          </a:p>
          <a:p>
            <a:pPr lvl="0"/>
            <a:r>
              <a:rPr lang="en-US" b="0" kern="0" dirty="0">
                <a:solidFill>
                  <a:srgbClr val="000000"/>
                </a:solidFill>
              </a:rPr>
              <a:t>Scaling:</a:t>
            </a:r>
          </a:p>
          <a:p>
            <a:pPr lvl="1"/>
            <a:r>
              <a:rPr lang="en-US" b="0" kern="0" dirty="0">
                <a:solidFill>
                  <a:srgbClr val="000000"/>
                </a:solidFill>
              </a:rPr>
              <a:t>Autoscale can be configured to automatically adjust instance count to match usage</a:t>
            </a:r>
          </a:p>
          <a:p>
            <a:pPr lvl="0"/>
            <a:r>
              <a:rPr lang="en-US" b="0" kern="0" dirty="0">
                <a:solidFill>
                  <a:srgbClr val="000000"/>
                </a:solidFill>
              </a:rPr>
              <a:t>Back-end Jobs:</a:t>
            </a:r>
          </a:p>
          <a:p>
            <a:pPr lvl="1"/>
            <a:r>
              <a:rPr lang="en-US" b="0" kern="0" dirty="0">
                <a:solidFill>
                  <a:srgbClr val="000000"/>
                </a:solidFill>
              </a:rPr>
              <a:t>WebJob processes data on a schedule and outputs to SQL Database for reports</a:t>
            </a:r>
          </a:p>
          <a:p>
            <a:pPr lvl="0"/>
            <a:endParaRPr lang="en-US" b="0" kern="0" dirty="0">
              <a:solidFill>
                <a:srgbClr val="000000"/>
              </a:solidFill>
            </a:endParaRPr>
          </a:p>
        </p:txBody>
      </p:sp>
    </p:spTree>
    <p:extLst>
      <p:ext uri="{BB962C8B-B14F-4D97-AF65-F5344CB8AC3E}">
        <p14:creationId xmlns:p14="http://schemas.microsoft.com/office/powerpoint/2010/main" val="2679537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3F3B-5BC2-4EA1-BA01-295C3859F9E6}"/>
              </a:ext>
            </a:extLst>
          </p:cNvPr>
          <p:cNvSpPr>
            <a:spLocks noGrp="1"/>
          </p:cNvSpPr>
          <p:nvPr>
            <p:ph type="title"/>
          </p:nvPr>
        </p:nvSpPr>
        <p:spPr/>
        <p:txBody>
          <a:bodyPr/>
          <a:lstStyle/>
          <a:p>
            <a:r>
              <a:rPr lang="en-US" dirty="0"/>
              <a:t>Lab: Deploying Serverless Workloads to Azure</a:t>
            </a:r>
          </a:p>
        </p:txBody>
      </p:sp>
      <p:sp>
        <p:nvSpPr>
          <p:cNvPr id="3" name="Text Placeholder 2">
            <a:extLst>
              <a:ext uri="{FF2B5EF4-FFF2-40B4-BE49-F238E27FC236}">
                <a16:creationId xmlns:a16="http://schemas.microsoft.com/office/drawing/2014/main" id="{8F740A3A-9557-45BF-BEA8-94A06BEF890E}"/>
              </a:ext>
            </a:extLst>
          </p:cNvPr>
          <p:cNvSpPr>
            <a:spLocks noGrp="1"/>
          </p:cNvSpPr>
          <p:nvPr>
            <p:ph type="body" idx="1"/>
          </p:nvPr>
        </p:nvSpPr>
        <p:spPr/>
        <p:txBody>
          <a:bodyPr/>
          <a:lstStyle/>
          <a:p>
            <a:r>
              <a:rPr lang="en-US" dirty="0"/>
              <a:t>Exercise 1: Creating Web App
Exercise 2: Deploying Web App Code
Exercise 3: Deploying Function App and Code
Exercise 4: Cleanup Subscription</a:t>
            </a:r>
          </a:p>
        </p:txBody>
      </p:sp>
      <p:sp>
        <p:nvSpPr>
          <p:cNvPr id="4" name="TextBox 3">
            <a:extLst>
              <a:ext uri="{FF2B5EF4-FFF2-40B4-BE49-F238E27FC236}">
                <a16:creationId xmlns:a16="http://schemas.microsoft.com/office/drawing/2014/main" id="{349D36CA-4994-4474-8A4A-313A0650B6D5}"/>
              </a:ext>
            </a:extLst>
          </p:cNvPr>
          <p:cNvSpPr txBox="1"/>
          <p:nvPr/>
        </p:nvSpPr>
        <p:spPr>
          <a:xfrm>
            <a:off x="458788" y="3694807"/>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7A87FE45-BED8-4DBF-AA55-AA0D4BDC8B67}"/>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B9DC9C02-A0EB-4907-A911-B0DD13DB09A8}"/>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90 minutes</a:t>
            </a:r>
          </a:p>
        </p:txBody>
      </p:sp>
    </p:spTree>
    <p:extLst>
      <p:ext uri="{BB962C8B-B14F-4D97-AF65-F5344CB8AC3E}">
        <p14:creationId xmlns:p14="http://schemas.microsoft.com/office/powerpoint/2010/main" val="1217277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B9DC-1004-4446-8A29-044563BD7B01}"/>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B5F4EE8F-17B8-46B4-AE19-D2C08A6A4118}"/>
              </a:ext>
            </a:extLst>
          </p:cNvPr>
          <p:cNvSpPr txBox="1"/>
          <p:nvPr/>
        </p:nvSpPr>
        <p:spPr>
          <a:xfrm>
            <a:off x="458788" y="1021215"/>
            <a:ext cx="8119156" cy="181588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 startup company has hired your organization to help them take their web application, stored in a Git repository, and deploy the application and its API to Azure.</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5627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F3D6-4921-458F-A1C2-D8791649BD03}"/>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CE91EE86-9D18-4641-8703-A1158938B982}"/>
              </a:ext>
            </a:extLst>
          </p:cNvPr>
          <p:cNvSpPr>
            <a:spLocks noGrp="1"/>
          </p:cNvSpPr>
          <p:nvPr>
            <p:ph type="body" idx="1"/>
          </p:nvPr>
        </p:nvSpPr>
        <p:spPr/>
        <p:txBody>
          <a:bodyPr/>
          <a:lstStyle/>
          <a:p>
            <a:r>
              <a:rPr lang="en-US" dirty="0"/>
              <a:t>How can you reuse Function App Code that you deployed using ARM?</a:t>
            </a:r>
          </a:p>
        </p:txBody>
      </p:sp>
    </p:spTree>
    <p:extLst>
      <p:ext uri="{BB962C8B-B14F-4D97-AF65-F5344CB8AC3E}">
        <p14:creationId xmlns:p14="http://schemas.microsoft.com/office/powerpoint/2010/main" val="1261140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8821-6283-4C91-85A0-F5D9D71111FA}"/>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9989104E-6CC4-4654-AC8C-747576F153FC}"/>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417837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946ad4e-71c2-4b21-a7ac-ff389f2bf32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9112-8AFE-4532-B29D-C4B4CDB985CA}"/>
              </a:ext>
            </a:extLst>
          </p:cNvPr>
          <p:cNvSpPr>
            <a:spLocks noGrp="1"/>
          </p:cNvSpPr>
          <p:nvPr>
            <p:ph type="title"/>
          </p:nvPr>
        </p:nvSpPr>
        <p:spPr/>
        <p:txBody>
          <a:bodyPr/>
          <a:lstStyle/>
          <a:p>
            <a:r>
              <a:rPr lang="en-US" dirty="0"/>
              <a:t>Web App for Containers</a:t>
            </a:r>
          </a:p>
        </p:txBody>
      </p:sp>
      <p:sp>
        <p:nvSpPr>
          <p:cNvPr id="4" name="Content Placeholder 2">
            <a:extLst>
              <a:ext uri="{FF2B5EF4-FFF2-40B4-BE49-F238E27FC236}">
                <a16:creationId xmlns:a16="http://schemas.microsoft.com/office/drawing/2014/main" id="{29199E40-A5EF-4ED6-B2C4-E05252BAA0C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Deploy applications and solutions that are containerized directly to App Service Web Apps</a:t>
            </a:r>
          </a:p>
          <a:p>
            <a:pPr lvl="0"/>
            <a:r>
              <a:rPr lang="en-US" b="0" kern="0" dirty="0">
                <a:solidFill>
                  <a:srgbClr val="000000"/>
                </a:solidFill>
              </a:rPr>
              <a:t>Simplifies deployment</a:t>
            </a:r>
          </a:p>
          <a:p>
            <a:pPr lvl="0"/>
            <a:r>
              <a:rPr lang="en-US" b="0" kern="0" dirty="0">
                <a:solidFill>
                  <a:srgbClr val="000000"/>
                </a:solidFill>
              </a:rPr>
              <a:t>Matches the already popular container workflow using:</a:t>
            </a:r>
          </a:p>
          <a:p>
            <a:pPr lvl="1"/>
            <a:r>
              <a:rPr lang="en-US" b="0" kern="0" dirty="0">
                <a:solidFill>
                  <a:srgbClr val="000000"/>
                </a:solidFill>
              </a:rPr>
              <a:t>CI/CD with Docker Hub, Azure Container Registry or GitHub</a:t>
            </a:r>
          </a:p>
          <a:p>
            <a:pPr lvl="0"/>
            <a:r>
              <a:rPr lang="en-US" b="0" kern="0" dirty="0">
                <a:solidFill>
                  <a:srgbClr val="000000"/>
                </a:solidFill>
              </a:rPr>
              <a:t>Compatible with existing App Service Features:</a:t>
            </a:r>
          </a:p>
          <a:p>
            <a:pPr lvl="1"/>
            <a:r>
              <a:rPr lang="en-US" b="0" kern="0" dirty="0">
                <a:solidFill>
                  <a:srgbClr val="000000"/>
                </a:solidFill>
              </a:rPr>
              <a:t>Auto-scale, Deployment Slots, etc.</a:t>
            </a:r>
          </a:p>
        </p:txBody>
      </p:sp>
    </p:spTree>
    <p:extLst>
      <p:ext uri="{BB962C8B-B14F-4D97-AF65-F5344CB8AC3E}">
        <p14:creationId xmlns:p14="http://schemas.microsoft.com/office/powerpoint/2010/main" val="145966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7c1294-7bb8-40cb-84c2-2c67210df82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6A01-30C4-48DE-85CB-599134535476}"/>
              </a:ext>
            </a:extLst>
          </p:cNvPr>
          <p:cNvSpPr>
            <a:spLocks noGrp="1"/>
          </p:cNvSpPr>
          <p:nvPr>
            <p:ph type="title"/>
          </p:nvPr>
        </p:nvSpPr>
        <p:spPr/>
        <p:txBody>
          <a:bodyPr/>
          <a:lstStyle/>
          <a:p>
            <a:r>
              <a:rPr lang="en-US" dirty="0"/>
              <a:t>Container Orchestration</a:t>
            </a:r>
          </a:p>
        </p:txBody>
      </p:sp>
      <p:sp>
        <p:nvSpPr>
          <p:cNvPr id="4" name="Content Placeholder 2">
            <a:extLst>
              <a:ext uri="{FF2B5EF4-FFF2-40B4-BE49-F238E27FC236}">
                <a16:creationId xmlns:a16="http://schemas.microsoft.com/office/drawing/2014/main" id="{0BEBB26E-E45F-4D5B-8531-CEAD412079D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Containers can be sourced from your existing registries</a:t>
            </a:r>
          </a:p>
          <a:p>
            <a:pPr lvl="0"/>
            <a:endParaRPr lang="en-US" b="0" kern="0" dirty="0">
              <a:solidFill>
                <a:srgbClr val="000000"/>
              </a:solidFill>
            </a:endParaRPr>
          </a:p>
          <a:p>
            <a:pPr lvl="0"/>
            <a:r>
              <a:rPr lang="en-US" b="0" kern="0" dirty="0">
                <a:solidFill>
                  <a:srgbClr val="000000"/>
                </a:solidFill>
              </a:rPr>
              <a:t>Docker Hub:</a:t>
            </a:r>
          </a:p>
          <a:p>
            <a:pPr lvl="1"/>
            <a:r>
              <a:rPr lang="en-US" b="0" kern="0" dirty="0">
                <a:solidFill>
                  <a:srgbClr val="000000"/>
                </a:solidFill>
              </a:rPr>
              <a:t>Deploy images already shared on Docker Hub</a:t>
            </a:r>
          </a:p>
          <a:p>
            <a:pPr lvl="1"/>
            <a:r>
              <a:rPr lang="en-US" b="0" kern="0" dirty="0">
                <a:solidFill>
                  <a:srgbClr val="000000"/>
                </a:solidFill>
              </a:rPr>
              <a:t>Deploy the most popular official images</a:t>
            </a:r>
          </a:p>
          <a:p>
            <a:pPr lvl="1"/>
            <a:r>
              <a:rPr lang="en-US" b="0" kern="0" dirty="0">
                <a:solidFill>
                  <a:srgbClr val="000000"/>
                </a:solidFill>
              </a:rPr>
              <a:t>Private images are available on Docker Hub</a:t>
            </a:r>
          </a:p>
          <a:p>
            <a:pPr lvl="0"/>
            <a:r>
              <a:rPr lang="en-US" b="0" kern="0" dirty="0">
                <a:solidFill>
                  <a:srgbClr val="000000"/>
                </a:solidFill>
              </a:rPr>
              <a:t>Azure Container Registry:</a:t>
            </a:r>
          </a:p>
          <a:p>
            <a:pPr lvl="1"/>
            <a:r>
              <a:rPr lang="en-US" b="0" kern="0" dirty="0">
                <a:solidFill>
                  <a:srgbClr val="000000"/>
                </a:solidFill>
              </a:rPr>
              <a:t>Managed service for hosting Docker images</a:t>
            </a:r>
          </a:p>
          <a:p>
            <a:pPr lvl="1"/>
            <a:r>
              <a:rPr lang="en-US" b="0" kern="0" dirty="0">
                <a:solidFill>
                  <a:srgbClr val="000000"/>
                </a:solidFill>
              </a:rPr>
              <a:t>Can deploy to Docker Swarm, Kubernetes or Web App for Containers</a:t>
            </a:r>
          </a:p>
        </p:txBody>
      </p:sp>
    </p:spTree>
    <p:extLst>
      <p:ext uri="{BB962C8B-B14F-4D97-AF65-F5344CB8AC3E}">
        <p14:creationId xmlns:p14="http://schemas.microsoft.com/office/powerpoint/2010/main" val="323294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566B-7ADE-48DA-AC6F-C56BF65BBA7F}"/>
              </a:ext>
            </a:extLst>
          </p:cNvPr>
          <p:cNvSpPr>
            <a:spLocks noGrp="1"/>
          </p:cNvSpPr>
          <p:nvPr>
            <p:ph type="title"/>
          </p:nvPr>
        </p:nvSpPr>
        <p:spPr/>
        <p:txBody>
          <a:bodyPr/>
          <a:lstStyle/>
          <a:p>
            <a:r>
              <a:rPr lang="en-US" dirty="0"/>
              <a:t>API Apps</a:t>
            </a:r>
          </a:p>
        </p:txBody>
      </p:sp>
      <p:sp>
        <p:nvSpPr>
          <p:cNvPr id="4" name="Content Placeholder 2">
            <a:extLst>
              <a:ext uri="{FF2B5EF4-FFF2-40B4-BE49-F238E27FC236}">
                <a16:creationId xmlns:a16="http://schemas.microsoft.com/office/drawing/2014/main" id="{A883A71B-1648-4390-9775-C12FDED65867}"/>
              </a:ext>
            </a:extLst>
          </p:cNvPr>
          <p:cNvSpPr txBox="1">
            <a:spLocks/>
          </p:cNvSpPr>
          <p:nvPr/>
        </p:nvSpPr>
        <p:spPr>
          <a:xfrm>
            <a:off x="458788" y="1021215"/>
            <a:ext cx="338799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Quickly implement Custom APIs:</a:t>
            </a:r>
          </a:p>
          <a:p>
            <a:pPr lvl="1"/>
            <a:r>
              <a:rPr lang="en-US" b="0" kern="0" dirty="0">
                <a:solidFill>
                  <a:srgbClr val="000000"/>
                </a:solidFill>
              </a:rPr>
              <a:t>Publish to External, Partner and Internal developers</a:t>
            </a:r>
          </a:p>
          <a:p>
            <a:pPr lvl="1"/>
            <a:r>
              <a:rPr lang="en-US" b="0" kern="0" dirty="0">
                <a:solidFill>
                  <a:srgbClr val="000000"/>
                </a:solidFill>
              </a:rPr>
              <a:t>Extend Operations for data and services:</a:t>
            </a:r>
          </a:p>
          <a:p>
            <a:pPr lvl="2"/>
            <a:r>
              <a:rPr lang="en-US" b="0" kern="0" dirty="0">
                <a:solidFill>
                  <a:srgbClr val="000000"/>
                </a:solidFill>
              </a:rPr>
              <a:t>Each API can have 1 or more operations</a:t>
            </a:r>
          </a:p>
          <a:p>
            <a:pPr lvl="1"/>
            <a:r>
              <a:rPr lang="en-US" b="0" kern="0" dirty="0">
                <a:solidFill>
                  <a:srgbClr val="000000"/>
                </a:solidFill>
              </a:rPr>
              <a:t>API Apps can be integrated into Logic App workflows</a:t>
            </a:r>
          </a:p>
          <a:p>
            <a:pPr lvl="0"/>
            <a:endParaRPr lang="en-US" b="0" kern="0" dirty="0">
              <a:solidFill>
                <a:srgbClr val="000000"/>
              </a:solidFill>
            </a:endParaRPr>
          </a:p>
        </p:txBody>
      </p:sp>
      <p:pic>
        <p:nvPicPr>
          <p:cNvPr id="5" name="Picture 4" descr="API App running a Java application">
            <a:extLst>
              <a:ext uri="{FF2B5EF4-FFF2-40B4-BE49-F238E27FC236}">
                <a16:creationId xmlns:a16="http://schemas.microsoft.com/office/drawing/2014/main" id="{5941075A-96B6-40B6-8956-A6C18DA8D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771" y="1021215"/>
            <a:ext cx="4572000" cy="4779524"/>
          </a:xfrm>
          <a:prstGeom prst="rect">
            <a:avLst/>
          </a:prstGeom>
        </p:spPr>
      </p:pic>
    </p:spTree>
    <p:extLst>
      <p:ext uri="{BB962C8B-B14F-4D97-AF65-F5344CB8AC3E}">
        <p14:creationId xmlns:p14="http://schemas.microsoft.com/office/powerpoint/2010/main" val="219472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442dfe9-c5ab-4345-9969-492b1598dc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A3C8-298C-4F10-B7E7-C19420005EFE}"/>
              </a:ext>
            </a:extLst>
          </p:cNvPr>
          <p:cNvSpPr>
            <a:spLocks noGrp="1"/>
          </p:cNvSpPr>
          <p:nvPr>
            <p:ph type="title"/>
          </p:nvPr>
        </p:nvSpPr>
        <p:spPr/>
        <p:txBody>
          <a:bodyPr/>
          <a:lstStyle/>
          <a:p>
            <a:r>
              <a:rPr lang="en-US" dirty="0"/>
              <a:t>Mobile Apps</a:t>
            </a:r>
          </a:p>
        </p:txBody>
      </p:sp>
      <p:grpSp>
        <p:nvGrpSpPr>
          <p:cNvPr id="3" name="Group 2" descr="Breakdown of Mobile App architecture showing SDKs for mobile devices connected to a Mobile App REST API. The diagram also features multiple features such as Push Notifications, User Authentication, Offline Data Sync and Online Data Connections.">
            <a:extLst>
              <a:ext uri="{FF2B5EF4-FFF2-40B4-BE49-F238E27FC236}">
                <a16:creationId xmlns:a16="http://schemas.microsoft.com/office/drawing/2014/main" id="{D3023BDA-BB91-4731-98F6-7B050D519CB3}"/>
              </a:ext>
            </a:extLst>
          </p:cNvPr>
          <p:cNvGrpSpPr/>
          <p:nvPr/>
        </p:nvGrpSpPr>
        <p:grpSpPr>
          <a:xfrm>
            <a:off x="342900" y="1309964"/>
            <a:ext cx="8458200" cy="4285079"/>
            <a:chOff x="342900" y="1309964"/>
            <a:chExt cx="8458200" cy="4285079"/>
          </a:xfrm>
        </p:grpSpPr>
        <p:grpSp>
          <p:nvGrpSpPr>
            <p:cNvPr id="4" name="Group 3">
              <a:extLst>
                <a:ext uri="{FF2B5EF4-FFF2-40B4-BE49-F238E27FC236}">
                  <a16:creationId xmlns:a16="http://schemas.microsoft.com/office/drawing/2014/main" id="{EB1108C5-5909-4561-ACF7-263630EF9BBD}"/>
                </a:ext>
              </a:extLst>
            </p:cNvPr>
            <p:cNvGrpSpPr/>
            <p:nvPr/>
          </p:nvGrpSpPr>
          <p:grpSpPr>
            <a:xfrm>
              <a:off x="7377536" y="2867984"/>
              <a:ext cx="1359876" cy="2601219"/>
              <a:chOff x="10339700" y="1438337"/>
              <a:chExt cx="1493949" cy="3288750"/>
            </a:xfrm>
            <a:solidFill>
              <a:srgbClr val="002060"/>
            </a:solidFill>
          </p:grpSpPr>
          <p:sp>
            <p:nvSpPr>
              <p:cNvPr id="5" name="Rectangle 4">
                <a:extLst>
                  <a:ext uri="{FF2B5EF4-FFF2-40B4-BE49-F238E27FC236}">
                    <a16:creationId xmlns:a16="http://schemas.microsoft.com/office/drawing/2014/main" id="{135D800F-8999-4358-911A-78AAE449DA3B}"/>
                  </a:ext>
                </a:extLst>
              </p:cNvPr>
              <p:cNvSpPr/>
              <p:nvPr/>
            </p:nvSpPr>
            <p:spPr bwMode="auto">
              <a:xfrm>
                <a:off x="10339700" y="1438337"/>
                <a:ext cx="1493949" cy="328875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lvl="0" algn="ctr"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8F2659D5-3DA5-450D-802D-67FD758E5B3A}"/>
                  </a:ext>
                </a:extLst>
              </p:cNvPr>
              <p:cNvSpPr txBox="1"/>
              <p:nvPr/>
            </p:nvSpPr>
            <p:spPr>
              <a:xfrm>
                <a:off x="10383488" y="2714409"/>
                <a:ext cx="1406373" cy="1278327"/>
              </a:xfrm>
              <a:prstGeom prst="rect">
                <a:avLst/>
              </a:prstGeom>
              <a:grpFill/>
            </p:spPr>
            <p:txBody>
              <a:bodyPr wrap="square" lIns="175761" tIns="140609" rIns="175761" bIns="140609" rtlCol="0">
                <a:spAutoFit/>
              </a:bodyPr>
              <a:lstStyle/>
              <a:p>
                <a:pPr lvl="0" algn="ctr" defTabSz="896239">
                  <a:lnSpc>
                    <a:spcPct val="90000"/>
                  </a:lnSpc>
                  <a:defRPr/>
                </a:pPr>
                <a:r>
                  <a:rPr lang="en-US" sz="1050" kern="0" dirty="0">
                    <a:solidFill>
                      <a:srgbClr val="FFFFFF"/>
                    </a:solidFill>
                  </a:rPr>
                  <a:t>Node.js Express</a:t>
                </a:r>
              </a:p>
              <a:p>
                <a:pPr lvl="0" defTabSz="896239">
                  <a:lnSpc>
                    <a:spcPct val="90000"/>
                  </a:lnSpc>
                  <a:defRPr/>
                </a:pPr>
                <a:endParaRPr lang="en-US" sz="1050" kern="0" dirty="0">
                  <a:solidFill>
                    <a:srgbClr val="FFFFFF"/>
                  </a:solidFill>
                </a:endParaRPr>
              </a:p>
              <a:p>
                <a:pPr lvl="0" algn="ctr" defTabSz="896239">
                  <a:lnSpc>
                    <a:spcPct val="90000"/>
                  </a:lnSpc>
                  <a:defRPr/>
                </a:pPr>
                <a:r>
                  <a:rPr lang="en-US" sz="1050" kern="0" dirty="0">
                    <a:solidFill>
                      <a:srgbClr val="FFFFFF"/>
                    </a:solidFill>
                  </a:rPr>
                  <a:t>.NET </a:t>
                </a:r>
              </a:p>
              <a:p>
                <a:pPr lvl="0" algn="ctr" defTabSz="896239">
                  <a:lnSpc>
                    <a:spcPct val="90000"/>
                  </a:lnSpc>
                  <a:defRPr/>
                </a:pPr>
                <a:r>
                  <a:rPr lang="en-US" sz="1050" kern="0" dirty="0">
                    <a:solidFill>
                      <a:srgbClr val="FFFFFF"/>
                    </a:solidFill>
                  </a:rPr>
                  <a:t>Web API</a:t>
                </a:r>
                <a:endParaRPr lang="en-US" sz="900" kern="0" dirty="0">
                  <a:solidFill>
                    <a:srgbClr val="FFFFFF"/>
                  </a:solidFill>
                </a:endParaRPr>
              </a:p>
            </p:txBody>
          </p:sp>
          <p:pic>
            <p:nvPicPr>
              <p:cNvPr id="7" name="Picture 6">
                <a:extLst>
                  <a:ext uri="{FF2B5EF4-FFF2-40B4-BE49-F238E27FC236}">
                    <a16:creationId xmlns:a16="http://schemas.microsoft.com/office/drawing/2014/main" id="{854187F0-4752-4FC0-A4A4-3137D37007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3339" y="1601392"/>
                <a:ext cx="966673" cy="725005"/>
              </a:xfrm>
              <a:prstGeom prst="rect">
                <a:avLst/>
              </a:prstGeom>
              <a:grpFill/>
            </p:spPr>
          </p:pic>
        </p:grpSp>
        <p:sp>
          <p:nvSpPr>
            <p:cNvPr id="8" name="Rectangle 7">
              <a:extLst>
                <a:ext uri="{FF2B5EF4-FFF2-40B4-BE49-F238E27FC236}">
                  <a16:creationId xmlns:a16="http://schemas.microsoft.com/office/drawing/2014/main" id="{8D6EF0F1-9185-4D40-8077-4E8F2E92FA98}"/>
                </a:ext>
              </a:extLst>
            </p:cNvPr>
            <p:cNvSpPr/>
            <p:nvPr/>
          </p:nvSpPr>
          <p:spPr bwMode="auto">
            <a:xfrm>
              <a:off x="2926468" y="1309964"/>
              <a:ext cx="5874632" cy="42186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defTabSz="914102"/>
              <a:endParaRPr lang="en-US" sz="105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6E6F054D-94B3-4042-847A-9F9B5FDCE619}"/>
                </a:ext>
              </a:extLst>
            </p:cNvPr>
            <p:cNvCxnSpPr/>
            <p:nvPr/>
          </p:nvCxnSpPr>
          <p:spPr>
            <a:xfrm flipH="1" flipV="1">
              <a:off x="2360465" y="3418331"/>
              <a:ext cx="566001" cy="97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3A846C-2C3F-49D4-9C5A-31DADB283C7C}"/>
                </a:ext>
              </a:extLst>
            </p:cNvPr>
            <p:cNvSpPr txBox="1"/>
            <p:nvPr/>
          </p:nvSpPr>
          <p:spPr>
            <a:xfrm>
              <a:off x="6271394" y="3668292"/>
              <a:ext cx="884216" cy="533262"/>
            </a:xfrm>
            <a:prstGeom prst="rect">
              <a:avLst/>
            </a:prstGeom>
            <a:noFill/>
          </p:spPr>
          <p:txBody>
            <a:bodyPr wrap="square" lIns="175761" tIns="140609" rIns="175761" bIns="140609" rtlCol="0">
              <a:spAutoFit/>
            </a:bodyPr>
            <a:lstStyle/>
            <a:p>
              <a:pPr lvl="0" algn="ctr" defTabSz="896239">
                <a:lnSpc>
                  <a:spcPct val="90000"/>
                </a:lnSpc>
              </a:pPr>
              <a:r>
                <a:rPr lang="en-US" sz="600" dirty="0">
                  <a:solidFill>
                    <a:srgbClr val="FFFFFF"/>
                  </a:solidFill>
                </a:rPr>
                <a:t>Azure Active Directory</a:t>
              </a:r>
            </a:p>
          </p:txBody>
        </p:sp>
        <p:sp>
          <p:nvSpPr>
            <p:cNvPr id="11" name="TextBox 10">
              <a:extLst>
                <a:ext uri="{FF2B5EF4-FFF2-40B4-BE49-F238E27FC236}">
                  <a16:creationId xmlns:a16="http://schemas.microsoft.com/office/drawing/2014/main" id="{FA7A248E-8880-4FB9-96CA-482062252F98}"/>
                </a:ext>
              </a:extLst>
            </p:cNvPr>
            <p:cNvSpPr txBox="1"/>
            <p:nvPr/>
          </p:nvSpPr>
          <p:spPr>
            <a:xfrm>
              <a:off x="3034830" y="2867985"/>
              <a:ext cx="4268199" cy="1280160"/>
            </a:xfrm>
            <a:prstGeom prst="rect">
              <a:avLst/>
            </a:prstGeom>
            <a:solidFill>
              <a:srgbClr val="002060"/>
            </a:solidFill>
          </p:spPr>
          <p:txBody>
            <a:bodyPr wrap="square" lIns="175761" tIns="140609" rIns="175761" bIns="140609" rtlCol="0">
              <a:spAutoFit/>
            </a:bodyPr>
            <a:lstStyle/>
            <a:p>
              <a:pPr lvl="0" defTabSz="896386">
                <a:lnSpc>
                  <a:spcPct val="90000"/>
                </a:lnSpc>
                <a:tabLst>
                  <a:tab pos="878727" algn="l"/>
                </a:tabLst>
                <a:defRPr/>
              </a:pPr>
              <a:r>
                <a:rPr lang="en-US" sz="1100" kern="0" dirty="0">
                  <a:gradFill>
                    <a:gsLst>
                      <a:gs pos="0">
                        <a:srgbClr val="FFFFFF"/>
                      </a:gs>
                      <a:gs pos="100000">
                        <a:srgbClr val="FFFFFF"/>
                      </a:gs>
                    </a:gsLst>
                    <a:lin ang="5400000" scaled="0"/>
                  </a:gradFill>
                  <a:ea typeface="Segoe UI" pitchFamily="34" charset="0"/>
                  <a:cs typeface="Segoe UI" pitchFamily="34" charset="0"/>
                </a:rPr>
                <a:t>User Authentication</a:t>
              </a: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05C3F714-3F88-4A69-8957-2C6F60FE24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3786" y="3303802"/>
              <a:ext cx="252242" cy="379498"/>
            </a:xfrm>
            <a:prstGeom prst="rect">
              <a:avLst/>
            </a:prstGeom>
            <a:solidFill>
              <a:srgbClr val="002060"/>
            </a:solidFill>
          </p:spPr>
        </p:pic>
        <p:pic>
          <p:nvPicPr>
            <p:cNvPr id="13" name="Picture 12">
              <a:extLst>
                <a:ext uri="{FF2B5EF4-FFF2-40B4-BE49-F238E27FC236}">
                  <a16:creationId xmlns:a16="http://schemas.microsoft.com/office/drawing/2014/main" id="{F0DF8010-19C1-42C4-AAB6-F5D8C3D4B1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439711" y="3283986"/>
              <a:ext cx="380418" cy="379030"/>
            </a:xfrm>
            <a:prstGeom prst="rect">
              <a:avLst/>
            </a:prstGeom>
            <a:solidFill>
              <a:srgbClr val="002060"/>
            </a:solidFill>
          </p:spPr>
        </p:pic>
        <p:grpSp>
          <p:nvGrpSpPr>
            <p:cNvPr id="14" name="Group 13">
              <a:extLst>
                <a:ext uri="{FF2B5EF4-FFF2-40B4-BE49-F238E27FC236}">
                  <a16:creationId xmlns:a16="http://schemas.microsoft.com/office/drawing/2014/main" id="{357F34E1-50A6-4D36-8834-AF40B4AD0A7F}"/>
                </a:ext>
              </a:extLst>
            </p:cNvPr>
            <p:cNvGrpSpPr/>
            <p:nvPr/>
          </p:nvGrpSpPr>
          <p:grpSpPr bwMode="gray">
            <a:xfrm>
              <a:off x="5061609" y="3331833"/>
              <a:ext cx="417458" cy="278503"/>
              <a:chOff x="8672460" y="-1818199"/>
              <a:chExt cx="1811337" cy="1203325"/>
            </a:xfrm>
            <a:solidFill>
              <a:schemeClr val="bg1"/>
            </a:solidFill>
          </p:grpSpPr>
          <p:sp>
            <p:nvSpPr>
              <p:cNvPr id="15" name="Freeform 11">
                <a:extLst>
                  <a:ext uri="{FF2B5EF4-FFF2-40B4-BE49-F238E27FC236}">
                    <a16:creationId xmlns:a16="http://schemas.microsoft.com/office/drawing/2014/main" id="{6BC89786-F69E-4F47-BA24-400C5B43864F}"/>
                  </a:ext>
                </a:extLst>
              </p:cNvPr>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grp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77" tIns="43938" rIns="87877" bIns="43938" numCol="1" rtlCol="0" anchor="ctr" anchorCtr="0" compatLnSpc="1">
                <a:prstTxWarp prst="textNoShape">
                  <a:avLst/>
                </a:prstTxWarp>
              </a:bodyPr>
              <a:lstStyle/>
              <a:p>
                <a:pPr lvl="0" defTabSz="711842"/>
                <a:endParaRPr lang="en-US" sz="300" spc="-118" dirty="0">
                  <a:solidFill>
                    <a:srgbClr val="505050">
                      <a:lumMod val="50000"/>
                    </a:srgbClr>
                  </a:solidFill>
                  <a:latin typeface="Segoe Light" pitchFamily="34" charset="0"/>
                </a:endParaRPr>
              </a:p>
            </p:txBody>
          </p:sp>
          <p:sp>
            <p:nvSpPr>
              <p:cNvPr id="16" name="Freeform 12">
                <a:extLst>
                  <a:ext uri="{FF2B5EF4-FFF2-40B4-BE49-F238E27FC236}">
                    <a16:creationId xmlns:a16="http://schemas.microsoft.com/office/drawing/2014/main" id="{F73BCF3D-0C4D-413C-8664-0C4F99AC97B5}"/>
                  </a:ext>
                </a:extLst>
              </p:cNvPr>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grp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77" tIns="43938" rIns="87877" bIns="43938" numCol="1" rtlCol="0" anchor="ctr" anchorCtr="0" compatLnSpc="1">
                <a:prstTxWarp prst="textNoShape">
                  <a:avLst/>
                </a:prstTxWarp>
              </a:bodyPr>
              <a:lstStyle/>
              <a:p>
                <a:pPr lvl="0" defTabSz="711842"/>
                <a:endParaRPr lang="en-US" sz="300" spc="-118" dirty="0">
                  <a:solidFill>
                    <a:srgbClr val="505050">
                      <a:lumMod val="50000"/>
                    </a:srgbClr>
                  </a:solidFill>
                  <a:latin typeface="Segoe Light" pitchFamily="34" charset="0"/>
                </a:endParaRPr>
              </a:p>
            </p:txBody>
          </p:sp>
          <p:sp>
            <p:nvSpPr>
              <p:cNvPr id="17" name="Freeform 13">
                <a:extLst>
                  <a:ext uri="{FF2B5EF4-FFF2-40B4-BE49-F238E27FC236}">
                    <a16:creationId xmlns:a16="http://schemas.microsoft.com/office/drawing/2014/main" id="{419C2A04-B952-4959-AE59-E98F43211CE1}"/>
                  </a:ext>
                </a:extLst>
              </p:cNvPr>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grp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77" tIns="43938" rIns="87877" bIns="43938" numCol="1" rtlCol="0" anchor="ctr" anchorCtr="0" compatLnSpc="1">
                <a:prstTxWarp prst="textNoShape">
                  <a:avLst/>
                </a:prstTxWarp>
              </a:bodyPr>
              <a:lstStyle/>
              <a:p>
                <a:pPr lvl="0" defTabSz="711842"/>
                <a:endParaRPr lang="en-US" sz="300" spc="-118" dirty="0">
                  <a:solidFill>
                    <a:srgbClr val="505050">
                      <a:lumMod val="50000"/>
                    </a:srgbClr>
                  </a:solidFill>
                  <a:latin typeface="Segoe Light" pitchFamily="34" charset="0"/>
                </a:endParaRPr>
              </a:p>
            </p:txBody>
          </p:sp>
        </p:grpSp>
        <p:pic>
          <p:nvPicPr>
            <p:cNvPr id="18" name="Picture 17">
              <a:extLst>
                <a:ext uri="{FF2B5EF4-FFF2-40B4-BE49-F238E27FC236}">
                  <a16:creationId xmlns:a16="http://schemas.microsoft.com/office/drawing/2014/main" id="{69B55BCC-894D-4D2F-BDFF-0A9B120711FE}"/>
                </a:ext>
              </a:extLst>
            </p:cNvPr>
            <p:cNvPicPr>
              <a:picLocks noChangeAspect="1"/>
            </p:cNvPicPr>
            <p:nvPr/>
          </p:nvPicPr>
          <p:blipFill>
            <a:blip r:embed="rId6"/>
            <a:stretch>
              <a:fillRect/>
            </a:stretch>
          </p:blipFill>
          <p:spPr>
            <a:xfrm>
              <a:off x="6494487" y="3214792"/>
              <a:ext cx="426825" cy="453501"/>
            </a:xfrm>
            <a:prstGeom prst="rect">
              <a:avLst/>
            </a:prstGeom>
            <a:solidFill>
              <a:srgbClr val="002060"/>
            </a:solidFill>
          </p:spPr>
        </p:pic>
        <p:sp>
          <p:nvSpPr>
            <p:cNvPr id="19" name="TextBox 18">
              <a:extLst>
                <a:ext uri="{FF2B5EF4-FFF2-40B4-BE49-F238E27FC236}">
                  <a16:creationId xmlns:a16="http://schemas.microsoft.com/office/drawing/2014/main" id="{527540C9-FF96-4EA1-9A68-53AAE77CF124}"/>
                </a:ext>
              </a:extLst>
            </p:cNvPr>
            <p:cNvSpPr txBox="1"/>
            <p:nvPr/>
          </p:nvSpPr>
          <p:spPr>
            <a:xfrm>
              <a:off x="3242791" y="3662884"/>
              <a:ext cx="782503" cy="394764"/>
            </a:xfrm>
            <a:prstGeom prst="rect">
              <a:avLst/>
            </a:prstGeom>
            <a:solidFill>
              <a:srgbClr val="002060"/>
            </a:solidFill>
          </p:spPr>
          <p:txBody>
            <a:bodyPr wrap="square" lIns="0" tIns="140609" rIns="0" bIns="140609" rtlCol="0">
              <a:spAutoFit/>
            </a:bodyPr>
            <a:lstStyle/>
            <a:p>
              <a:pPr lvl="0" algn="ctr" defTabSz="896239">
                <a:lnSpc>
                  <a:spcPct val="90000"/>
                </a:lnSpc>
              </a:pPr>
              <a:r>
                <a:rPr lang="en-US" sz="800" dirty="0">
                  <a:solidFill>
                    <a:srgbClr val="FFFFFF"/>
                  </a:solidFill>
                </a:rPr>
                <a:t>Facebook</a:t>
              </a:r>
            </a:p>
          </p:txBody>
        </p:sp>
        <p:sp>
          <p:nvSpPr>
            <p:cNvPr id="20" name="TextBox 19">
              <a:extLst>
                <a:ext uri="{FF2B5EF4-FFF2-40B4-BE49-F238E27FC236}">
                  <a16:creationId xmlns:a16="http://schemas.microsoft.com/office/drawing/2014/main" id="{4DE32798-DE65-4605-9C75-121A0E2924BB}"/>
                </a:ext>
              </a:extLst>
            </p:cNvPr>
            <p:cNvSpPr txBox="1"/>
            <p:nvPr/>
          </p:nvSpPr>
          <p:spPr>
            <a:xfrm>
              <a:off x="4064723" y="3662132"/>
              <a:ext cx="711366" cy="394764"/>
            </a:xfrm>
            <a:prstGeom prst="rect">
              <a:avLst/>
            </a:prstGeom>
            <a:solidFill>
              <a:srgbClr val="002060"/>
            </a:solidFill>
          </p:spPr>
          <p:txBody>
            <a:bodyPr wrap="square" lIns="0" tIns="140609" rIns="0" bIns="140609" rtlCol="0">
              <a:spAutoFit/>
            </a:bodyPr>
            <a:lstStyle/>
            <a:p>
              <a:pPr lvl="0" algn="ctr" defTabSz="896239">
                <a:lnSpc>
                  <a:spcPct val="90000"/>
                </a:lnSpc>
              </a:pPr>
              <a:r>
                <a:rPr lang="en-US" sz="800" dirty="0">
                  <a:solidFill>
                    <a:srgbClr val="FFFFFF"/>
                  </a:solidFill>
                </a:rPr>
                <a:t>Twitter</a:t>
              </a:r>
            </a:p>
          </p:txBody>
        </p:sp>
        <p:sp>
          <p:nvSpPr>
            <p:cNvPr id="21" name="TextBox 20">
              <a:extLst>
                <a:ext uri="{FF2B5EF4-FFF2-40B4-BE49-F238E27FC236}">
                  <a16:creationId xmlns:a16="http://schemas.microsoft.com/office/drawing/2014/main" id="{E02FDA23-D92B-4724-9603-B2AF5E401D9D}"/>
                </a:ext>
              </a:extLst>
            </p:cNvPr>
            <p:cNvSpPr txBox="1"/>
            <p:nvPr/>
          </p:nvSpPr>
          <p:spPr>
            <a:xfrm>
              <a:off x="4879087" y="3671821"/>
              <a:ext cx="782503" cy="394764"/>
            </a:xfrm>
            <a:prstGeom prst="rect">
              <a:avLst/>
            </a:prstGeom>
            <a:solidFill>
              <a:srgbClr val="002060"/>
            </a:solidFill>
          </p:spPr>
          <p:txBody>
            <a:bodyPr wrap="square" lIns="0" tIns="140609" rIns="0" bIns="140609" rtlCol="0">
              <a:spAutoFit/>
            </a:bodyPr>
            <a:lstStyle/>
            <a:p>
              <a:pPr lvl="0" algn="ctr" defTabSz="896239">
                <a:lnSpc>
                  <a:spcPct val="90000"/>
                </a:lnSpc>
              </a:pPr>
              <a:r>
                <a:rPr lang="en-US" sz="800" dirty="0">
                  <a:solidFill>
                    <a:srgbClr val="FFFFFF"/>
                  </a:solidFill>
                </a:rPr>
                <a:t>Microsoft</a:t>
              </a:r>
            </a:p>
          </p:txBody>
        </p:sp>
        <p:sp>
          <p:nvSpPr>
            <p:cNvPr id="22" name="TextBox 21">
              <a:extLst>
                <a:ext uri="{FF2B5EF4-FFF2-40B4-BE49-F238E27FC236}">
                  <a16:creationId xmlns:a16="http://schemas.microsoft.com/office/drawing/2014/main" id="{899C5C63-485B-4941-93AC-C4A42826FF17}"/>
                </a:ext>
              </a:extLst>
            </p:cNvPr>
            <p:cNvSpPr txBox="1"/>
            <p:nvPr/>
          </p:nvSpPr>
          <p:spPr>
            <a:xfrm>
              <a:off x="5661589" y="3679904"/>
              <a:ext cx="640231" cy="394764"/>
            </a:xfrm>
            <a:prstGeom prst="rect">
              <a:avLst/>
            </a:prstGeom>
            <a:solidFill>
              <a:srgbClr val="002060"/>
            </a:solidFill>
          </p:spPr>
          <p:txBody>
            <a:bodyPr wrap="square" lIns="0" tIns="140609" rIns="0" bIns="140609" rtlCol="0">
              <a:spAutoFit/>
            </a:bodyPr>
            <a:lstStyle/>
            <a:p>
              <a:pPr lvl="0" algn="ctr" defTabSz="896239">
                <a:lnSpc>
                  <a:spcPct val="90000"/>
                </a:lnSpc>
              </a:pPr>
              <a:r>
                <a:rPr lang="en-US" sz="800" dirty="0">
                  <a:solidFill>
                    <a:srgbClr val="FFFFFF"/>
                  </a:solidFill>
                </a:rPr>
                <a:t>Google</a:t>
              </a:r>
            </a:p>
          </p:txBody>
        </p:sp>
        <p:pic>
          <p:nvPicPr>
            <p:cNvPr id="23" name="Picture 22">
              <a:extLst>
                <a:ext uri="{FF2B5EF4-FFF2-40B4-BE49-F238E27FC236}">
                  <a16:creationId xmlns:a16="http://schemas.microsoft.com/office/drawing/2014/main" id="{AB5B75B5-5C39-405A-9B4D-C095EBB8BC1F}"/>
                </a:ext>
              </a:extLst>
            </p:cNvPr>
            <p:cNvPicPr>
              <a:picLocks noChangeAspect="1"/>
            </p:cNvPicPr>
            <p:nvPr/>
          </p:nvPicPr>
          <p:blipFill>
            <a:blip r:embed="rId7" cstate="print">
              <a:biLevel thresh="50000"/>
              <a:extLst>
                <a:ext uri="{28A0092B-C50C-407E-A947-70E740481C1C}">
                  <a14:useLocalDpi xmlns:a14="http://schemas.microsoft.com/office/drawing/2010/main" val="0"/>
                </a:ext>
              </a:extLst>
            </a:blip>
            <a:stretch>
              <a:fillRect/>
            </a:stretch>
          </p:blipFill>
          <p:spPr>
            <a:xfrm>
              <a:off x="4207092" y="3290593"/>
              <a:ext cx="433295" cy="350163"/>
            </a:xfrm>
            <a:prstGeom prst="rect">
              <a:avLst/>
            </a:prstGeom>
            <a:solidFill>
              <a:srgbClr val="002060"/>
            </a:solidFill>
            <a:ln>
              <a:noFill/>
            </a:ln>
          </p:spPr>
        </p:pic>
        <p:sp>
          <p:nvSpPr>
            <p:cNvPr id="24" name="Rectangle 23">
              <a:extLst>
                <a:ext uri="{FF2B5EF4-FFF2-40B4-BE49-F238E27FC236}">
                  <a16:creationId xmlns:a16="http://schemas.microsoft.com/office/drawing/2014/main" id="{67AE7DE3-8BAF-4096-8D81-C4797BAC7812}"/>
                </a:ext>
              </a:extLst>
            </p:cNvPr>
            <p:cNvSpPr/>
            <p:nvPr/>
          </p:nvSpPr>
          <p:spPr bwMode="auto">
            <a:xfrm>
              <a:off x="350581" y="1415019"/>
              <a:ext cx="1363284" cy="199057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lvl="0"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8723F44A-7479-42C0-801B-1E8A0CB64E00}"/>
                </a:ext>
              </a:extLst>
            </p:cNvPr>
            <p:cNvSpPr txBox="1"/>
            <p:nvPr/>
          </p:nvSpPr>
          <p:spPr>
            <a:xfrm rot="16200000">
              <a:off x="58855" y="3195663"/>
              <a:ext cx="4039156" cy="477864"/>
            </a:xfrm>
            <a:prstGeom prst="rect">
              <a:avLst/>
            </a:prstGeom>
            <a:solidFill>
              <a:srgbClr val="002060"/>
            </a:solidFill>
          </p:spPr>
          <p:txBody>
            <a:bodyPr wrap="square" lIns="175761" tIns="140609" rIns="175761" bIns="140609" rtlCol="0">
              <a:spAutoFit/>
            </a:bodyPr>
            <a:lstStyle/>
            <a:p>
              <a:pPr lvl="0" algn="ctr" defTabSz="896239">
                <a:lnSpc>
                  <a:spcPct val="90000"/>
                </a:lnSpc>
                <a:defRPr/>
              </a:pPr>
              <a:r>
                <a:rPr lang="en-US" sz="1400" kern="0" dirty="0">
                  <a:solidFill>
                    <a:srgbClr val="FFFFFF"/>
                  </a:solidFill>
                </a:rPr>
                <a:t>REST API</a:t>
              </a:r>
            </a:p>
          </p:txBody>
        </p:sp>
        <p:sp>
          <p:nvSpPr>
            <p:cNvPr id="26" name="TextBox 25">
              <a:extLst>
                <a:ext uri="{FF2B5EF4-FFF2-40B4-BE49-F238E27FC236}">
                  <a16:creationId xmlns:a16="http://schemas.microsoft.com/office/drawing/2014/main" id="{6BEFE074-DE32-4359-89D9-B90B6907A1CA}"/>
                </a:ext>
              </a:extLst>
            </p:cNvPr>
            <p:cNvSpPr txBox="1"/>
            <p:nvPr/>
          </p:nvSpPr>
          <p:spPr>
            <a:xfrm>
              <a:off x="4343607" y="1344685"/>
              <a:ext cx="4389120" cy="1463040"/>
            </a:xfrm>
            <a:prstGeom prst="rect">
              <a:avLst/>
            </a:prstGeom>
            <a:solidFill>
              <a:srgbClr val="002060"/>
            </a:solidFill>
          </p:spPr>
          <p:txBody>
            <a:bodyPr wrap="square" lIns="175761" tIns="140609" rIns="175761" bIns="140609" rtlCol="0">
              <a:spAutoFit/>
            </a:bodyPr>
            <a:lstStyle/>
            <a:p>
              <a:pPr lvl="0" defTabSz="896386">
                <a:lnSpc>
                  <a:spcPct val="90000"/>
                </a:lnSpc>
                <a:tabLst>
                  <a:tab pos="878727" algn="l"/>
                </a:tabLst>
                <a:defRPr/>
              </a:pPr>
              <a:r>
                <a:rPr lang="en-US" sz="1100" kern="0" dirty="0">
                  <a:gradFill>
                    <a:gsLst>
                      <a:gs pos="0">
                        <a:srgbClr val="FFFFFF"/>
                      </a:gs>
                      <a:gs pos="100000">
                        <a:srgbClr val="FFFFFF"/>
                      </a:gs>
                    </a:gsLst>
                    <a:lin ang="5400000" scaled="0"/>
                  </a:gradFill>
                  <a:ea typeface="Segoe UI" pitchFamily="34" charset="0"/>
                  <a:cs typeface="Segoe UI" pitchFamily="34" charset="0"/>
                </a:rPr>
                <a:t>Data</a:t>
              </a: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a:extLst>
                <a:ext uri="{FF2B5EF4-FFF2-40B4-BE49-F238E27FC236}">
                  <a16:creationId xmlns:a16="http://schemas.microsoft.com/office/drawing/2014/main" id="{C586ED7F-4568-4470-81C7-49E92B91CAE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1211" y="2075086"/>
              <a:ext cx="545961" cy="409470"/>
            </a:xfrm>
            <a:prstGeom prst="rect">
              <a:avLst/>
            </a:prstGeom>
            <a:solidFill>
              <a:srgbClr val="002060"/>
            </a:solidFill>
          </p:spPr>
        </p:pic>
        <p:sp>
          <p:nvSpPr>
            <p:cNvPr id="28" name="TextBox 27">
              <a:extLst>
                <a:ext uri="{FF2B5EF4-FFF2-40B4-BE49-F238E27FC236}">
                  <a16:creationId xmlns:a16="http://schemas.microsoft.com/office/drawing/2014/main" id="{1502B0ED-897D-42C4-8688-7904B0E1DA6E}"/>
                </a:ext>
              </a:extLst>
            </p:cNvPr>
            <p:cNvSpPr txBox="1"/>
            <p:nvPr/>
          </p:nvSpPr>
          <p:spPr>
            <a:xfrm>
              <a:off x="4650845" y="2421547"/>
              <a:ext cx="569094"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SQL</a:t>
              </a:r>
            </a:p>
          </p:txBody>
        </p:sp>
        <p:sp>
          <p:nvSpPr>
            <p:cNvPr id="29" name="TextBox 28">
              <a:extLst>
                <a:ext uri="{FF2B5EF4-FFF2-40B4-BE49-F238E27FC236}">
                  <a16:creationId xmlns:a16="http://schemas.microsoft.com/office/drawing/2014/main" id="{6656B3D9-7491-4BD4-8610-EA04A6C0944D}"/>
                </a:ext>
              </a:extLst>
            </p:cNvPr>
            <p:cNvSpPr txBox="1"/>
            <p:nvPr/>
          </p:nvSpPr>
          <p:spPr>
            <a:xfrm>
              <a:off x="5514759" y="2425556"/>
              <a:ext cx="711366"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Tables</a:t>
              </a:r>
            </a:p>
          </p:txBody>
        </p:sp>
        <p:pic>
          <p:nvPicPr>
            <p:cNvPr id="30" name="Picture 29" descr="mongodb white.png">
              <a:extLst>
                <a:ext uri="{FF2B5EF4-FFF2-40B4-BE49-F238E27FC236}">
                  <a16:creationId xmlns:a16="http://schemas.microsoft.com/office/drawing/2014/main" id="{439D96D9-5B39-4E64-BE28-4692AE3A0071}"/>
                </a:ext>
              </a:extLst>
            </p:cNvPr>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6663613" y="2020462"/>
              <a:ext cx="529048" cy="529048"/>
            </a:xfrm>
            <a:prstGeom prst="rect">
              <a:avLst/>
            </a:prstGeom>
            <a:solidFill>
              <a:srgbClr val="002060"/>
            </a:solidFill>
          </p:spPr>
        </p:pic>
        <p:sp>
          <p:nvSpPr>
            <p:cNvPr id="31" name="TextBox 30">
              <a:extLst>
                <a:ext uri="{FF2B5EF4-FFF2-40B4-BE49-F238E27FC236}">
                  <a16:creationId xmlns:a16="http://schemas.microsoft.com/office/drawing/2014/main" id="{7A35C7A0-3096-41BD-924F-0930271D02B9}"/>
                </a:ext>
              </a:extLst>
            </p:cNvPr>
            <p:cNvSpPr txBox="1"/>
            <p:nvPr/>
          </p:nvSpPr>
          <p:spPr>
            <a:xfrm>
              <a:off x="6501140" y="2422356"/>
              <a:ext cx="854099"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Mongo DB</a:t>
              </a:r>
            </a:p>
          </p:txBody>
        </p:sp>
        <p:pic>
          <p:nvPicPr>
            <p:cNvPr id="32" name="Picture 31">
              <a:extLst>
                <a:ext uri="{FF2B5EF4-FFF2-40B4-BE49-F238E27FC236}">
                  <a16:creationId xmlns:a16="http://schemas.microsoft.com/office/drawing/2014/main" id="{6268B46D-4FC6-46A2-80F8-08C55BA6A0BA}"/>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7822365" y="2093620"/>
              <a:ext cx="385515" cy="385515"/>
            </a:xfrm>
            <a:prstGeom prst="rect">
              <a:avLst/>
            </a:prstGeom>
            <a:solidFill>
              <a:srgbClr val="002060"/>
            </a:solidFill>
          </p:spPr>
        </p:pic>
        <p:sp>
          <p:nvSpPr>
            <p:cNvPr id="33" name="TextBox 32">
              <a:extLst>
                <a:ext uri="{FF2B5EF4-FFF2-40B4-BE49-F238E27FC236}">
                  <a16:creationId xmlns:a16="http://schemas.microsoft.com/office/drawing/2014/main" id="{326315A5-4215-4C79-BD7E-AF2E53A4F9D0}"/>
                </a:ext>
              </a:extLst>
            </p:cNvPr>
            <p:cNvSpPr txBox="1"/>
            <p:nvPr/>
          </p:nvSpPr>
          <p:spPr>
            <a:xfrm>
              <a:off x="7459642" y="2426111"/>
              <a:ext cx="1110961"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On-premises</a:t>
              </a:r>
            </a:p>
          </p:txBody>
        </p:sp>
        <p:pic>
          <p:nvPicPr>
            <p:cNvPr id="34" name="Picture 33">
              <a:extLst>
                <a:ext uri="{FF2B5EF4-FFF2-40B4-BE49-F238E27FC236}">
                  <a16:creationId xmlns:a16="http://schemas.microsoft.com/office/drawing/2014/main" id="{66653EBC-59A8-42CC-9904-EDA0912AE84F}"/>
                </a:ext>
              </a:extLst>
            </p:cNvPr>
            <p:cNvPicPr>
              <a:picLocks noChangeAspect="1"/>
            </p:cNvPicPr>
            <p:nvPr/>
          </p:nvPicPr>
          <p:blipFill>
            <a:blip r:embed="rId13">
              <a:biLevel thresh="25000"/>
            </a:blip>
            <a:stretch>
              <a:fillRect/>
            </a:stretch>
          </p:blipFill>
          <p:spPr>
            <a:xfrm>
              <a:off x="5611401" y="2075086"/>
              <a:ext cx="478002" cy="415518"/>
            </a:xfrm>
            <a:prstGeom prst="rect">
              <a:avLst/>
            </a:prstGeom>
            <a:solidFill>
              <a:srgbClr val="002060"/>
            </a:solidFill>
          </p:spPr>
        </p:pic>
        <p:sp>
          <p:nvSpPr>
            <p:cNvPr id="35" name="TextBox 34">
              <a:extLst>
                <a:ext uri="{FF2B5EF4-FFF2-40B4-BE49-F238E27FC236}">
                  <a16:creationId xmlns:a16="http://schemas.microsoft.com/office/drawing/2014/main" id="{7F69FEA4-A744-4231-811E-F1D437126CE1}"/>
                </a:ext>
              </a:extLst>
            </p:cNvPr>
            <p:cNvSpPr txBox="1"/>
            <p:nvPr/>
          </p:nvSpPr>
          <p:spPr>
            <a:xfrm>
              <a:off x="3034830" y="4216560"/>
              <a:ext cx="4268199" cy="1280160"/>
            </a:xfrm>
            <a:prstGeom prst="rect">
              <a:avLst/>
            </a:prstGeom>
            <a:solidFill>
              <a:srgbClr val="002060"/>
            </a:solidFill>
          </p:spPr>
          <p:txBody>
            <a:bodyPr wrap="square" lIns="175761" tIns="140609" rIns="175761" bIns="140609" rtlCol="0">
              <a:spAutoFit/>
            </a:bodyPr>
            <a:lstStyle/>
            <a:p>
              <a:pPr lvl="0" defTabSz="896386">
                <a:lnSpc>
                  <a:spcPct val="90000"/>
                </a:lnSpc>
                <a:tabLst>
                  <a:tab pos="878727" algn="l"/>
                </a:tabLst>
                <a:defRPr/>
              </a:pPr>
              <a:r>
                <a:rPr lang="en-US" sz="1100" kern="0" dirty="0">
                  <a:gradFill>
                    <a:gsLst>
                      <a:gs pos="0">
                        <a:srgbClr val="FFFFFF"/>
                      </a:gs>
                      <a:gs pos="100000">
                        <a:srgbClr val="FFFFFF"/>
                      </a:gs>
                    </a:gsLst>
                    <a:lin ang="5400000" scaled="0"/>
                  </a:gradFill>
                  <a:ea typeface="Segoe UI" pitchFamily="34" charset="0"/>
                  <a:cs typeface="Segoe UI" pitchFamily="34" charset="0"/>
                </a:rPr>
                <a:t>Push Notifications</a:t>
              </a: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a:p>
              <a:pPr lvl="0" defTabSz="896386">
                <a:lnSpc>
                  <a:spcPct val="90000"/>
                </a:lnSpc>
                <a:tabLst>
                  <a:tab pos="878727" algn="l"/>
                </a:tabLst>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a:extLst>
                <a:ext uri="{FF2B5EF4-FFF2-40B4-BE49-F238E27FC236}">
                  <a16:creationId xmlns:a16="http://schemas.microsoft.com/office/drawing/2014/main" id="{5ACF9025-8DB6-40E6-A857-8EEF08A10033}"/>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757082" y="4525950"/>
              <a:ext cx="711374" cy="829121"/>
            </a:xfrm>
            <a:prstGeom prst="rect">
              <a:avLst/>
            </a:prstGeom>
            <a:solidFill>
              <a:srgbClr val="002060"/>
            </a:solidFill>
          </p:spPr>
        </p:pic>
        <p:pic>
          <p:nvPicPr>
            <p:cNvPr id="37" name="Picture 36">
              <a:extLst>
                <a:ext uri="{FF2B5EF4-FFF2-40B4-BE49-F238E27FC236}">
                  <a16:creationId xmlns:a16="http://schemas.microsoft.com/office/drawing/2014/main" id="{61662F69-D4BA-4056-908F-2120969186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7091" y="4647644"/>
              <a:ext cx="283473" cy="428608"/>
            </a:xfrm>
            <a:prstGeom prst="rect">
              <a:avLst/>
            </a:prstGeom>
            <a:solidFill>
              <a:srgbClr val="002060"/>
            </a:solidFill>
          </p:spPr>
        </p:pic>
        <p:sp>
          <p:nvSpPr>
            <p:cNvPr id="38" name="TextBox 37">
              <a:extLst>
                <a:ext uri="{FF2B5EF4-FFF2-40B4-BE49-F238E27FC236}">
                  <a16:creationId xmlns:a16="http://schemas.microsoft.com/office/drawing/2014/main" id="{B94D96A5-8BF9-4141-AF0F-49BFD1C16DFB}"/>
                </a:ext>
              </a:extLst>
            </p:cNvPr>
            <p:cNvSpPr txBox="1"/>
            <p:nvPr/>
          </p:nvSpPr>
          <p:spPr>
            <a:xfrm>
              <a:off x="4826048" y="5060693"/>
              <a:ext cx="731427" cy="408614"/>
            </a:xfrm>
            <a:prstGeom prst="rect">
              <a:avLst/>
            </a:prstGeom>
            <a:solidFill>
              <a:srgbClr val="002060"/>
            </a:solidFill>
          </p:spPr>
          <p:txBody>
            <a:bodyPr wrap="square" lIns="0" tIns="140609" rIns="0" bIns="140609" rtlCol="0">
              <a:spAutoFit/>
            </a:bodyPr>
            <a:lstStyle/>
            <a:p>
              <a:pPr lvl="0" algn="ctr" defTabSz="896239">
                <a:lnSpc>
                  <a:spcPct val="90000"/>
                </a:lnSpc>
                <a:defRPr/>
              </a:pPr>
              <a:r>
                <a:rPr lang="en-US" sz="900" kern="0" dirty="0">
                  <a:solidFill>
                    <a:srgbClr val="FFFFFF"/>
                  </a:solidFill>
                </a:rPr>
                <a:t>Windows</a:t>
              </a:r>
            </a:p>
          </p:txBody>
        </p:sp>
        <p:sp>
          <p:nvSpPr>
            <p:cNvPr id="39" name="TextBox 38">
              <a:extLst>
                <a:ext uri="{FF2B5EF4-FFF2-40B4-BE49-F238E27FC236}">
                  <a16:creationId xmlns:a16="http://schemas.microsoft.com/office/drawing/2014/main" id="{D4398B3E-738E-462E-9EE0-6D97D706F754}"/>
                </a:ext>
              </a:extLst>
            </p:cNvPr>
            <p:cNvSpPr txBox="1"/>
            <p:nvPr/>
          </p:nvSpPr>
          <p:spPr>
            <a:xfrm>
              <a:off x="3309992" y="5061780"/>
              <a:ext cx="640231" cy="533263"/>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iOS</a:t>
              </a:r>
            </a:p>
            <a:p>
              <a:pPr lvl="0" algn="ctr" defTabSz="896239">
                <a:lnSpc>
                  <a:spcPct val="90000"/>
                </a:lnSpc>
                <a:defRPr/>
              </a:pPr>
              <a:r>
                <a:rPr lang="en-US" sz="900" kern="0" dirty="0">
                  <a:solidFill>
                    <a:srgbClr val="FFFFFF"/>
                  </a:solidFill>
                </a:rPr>
                <a:t>OSX</a:t>
              </a:r>
            </a:p>
          </p:txBody>
        </p:sp>
        <p:sp>
          <p:nvSpPr>
            <p:cNvPr id="40" name="TextBox 39">
              <a:extLst>
                <a:ext uri="{FF2B5EF4-FFF2-40B4-BE49-F238E27FC236}">
                  <a16:creationId xmlns:a16="http://schemas.microsoft.com/office/drawing/2014/main" id="{BB24247E-4EF5-43B8-9118-CA9BCA7BE041}"/>
                </a:ext>
              </a:extLst>
            </p:cNvPr>
            <p:cNvSpPr txBox="1"/>
            <p:nvPr/>
          </p:nvSpPr>
          <p:spPr>
            <a:xfrm>
              <a:off x="3999562" y="5051337"/>
              <a:ext cx="703558" cy="533263"/>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Android</a:t>
              </a:r>
            </a:p>
            <a:p>
              <a:pPr lvl="0" algn="ctr" defTabSz="896239">
                <a:lnSpc>
                  <a:spcPct val="90000"/>
                </a:lnSpc>
                <a:defRPr/>
              </a:pPr>
              <a:r>
                <a:rPr lang="en-US" sz="900" kern="0" dirty="0">
                  <a:solidFill>
                    <a:srgbClr val="FFFFFF"/>
                  </a:solidFill>
                </a:rPr>
                <a:t>Chrome</a:t>
              </a:r>
            </a:p>
          </p:txBody>
        </p:sp>
        <p:pic>
          <p:nvPicPr>
            <p:cNvPr id="41" name="Picture 40">
              <a:extLst>
                <a:ext uri="{FF2B5EF4-FFF2-40B4-BE49-F238E27FC236}">
                  <a16:creationId xmlns:a16="http://schemas.microsoft.com/office/drawing/2014/main" id="{A468808F-E510-4F26-8C1D-FABAC4FC83C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32332" y="4576341"/>
              <a:ext cx="369494" cy="452534"/>
            </a:xfrm>
            <a:prstGeom prst="rect">
              <a:avLst/>
            </a:prstGeom>
            <a:solidFill>
              <a:srgbClr val="002060"/>
            </a:solidFill>
          </p:spPr>
        </p:pic>
        <p:sp>
          <p:nvSpPr>
            <p:cNvPr id="42" name="TextBox 59">
              <a:extLst>
                <a:ext uri="{FF2B5EF4-FFF2-40B4-BE49-F238E27FC236}">
                  <a16:creationId xmlns:a16="http://schemas.microsoft.com/office/drawing/2014/main" id="{AADAC3B3-2307-4859-90E1-A27CC6849391}"/>
                </a:ext>
              </a:extLst>
            </p:cNvPr>
            <p:cNvSpPr txBox="1"/>
            <p:nvPr/>
          </p:nvSpPr>
          <p:spPr>
            <a:xfrm>
              <a:off x="3045079" y="1350510"/>
              <a:ext cx="1230629" cy="1463040"/>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224">
                <a:tabLst>
                  <a:tab pos="896214" algn="l"/>
                </a:tabLst>
                <a:defRPr/>
              </a:pPr>
              <a:endParaRPr lang="en-US" sz="1000" dirty="0">
                <a:solidFill>
                  <a:srgbClr val="FFFFFF"/>
                </a:solidFill>
                <a:latin typeface="Verdana" pitchFamily="34" charset="0"/>
                <a:cs typeface="Arial" charset="0"/>
              </a:endParaRPr>
            </a:p>
          </p:txBody>
        </p:sp>
        <p:grpSp>
          <p:nvGrpSpPr>
            <p:cNvPr id="43" name="Group 42">
              <a:extLst>
                <a:ext uri="{FF2B5EF4-FFF2-40B4-BE49-F238E27FC236}">
                  <a16:creationId xmlns:a16="http://schemas.microsoft.com/office/drawing/2014/main" id="{1296D0FB-88DE-4EBC-9873-8F6C8A67BBF6}"/>
                </a:ext>
              </a:extLst>
            </p:cNvPr>
            <p:cNvGrpSpPr/>
            <p:nvPr/>
          </p:nvGrpSpPr>
          <p:grpSpPr>
            <a:xfrm>
              <a:off x="3379787" y="2126742"/>
              <a:ext cx="566108" cy="402868"/>
              <a:chOff x="5130558" y="2082598"/>
              <a:chExt cx="699347" cy="497687"/>
            </a:xfrm>
            <a:solidFill>
              <a:schemeClr val="tx1"/>
            </a:solidFill>
          </p:grpSpPr>
          <p:sp>
            <p:nvSpPr>
              <p:cNvPr id="44" name="Right Arrow 57">
                <a:extLst>
                  <a:ext uri="{FF2B5EF4-FFF2-40B4-BE49-F238E27FC236}">
                    <a16:creationId xmlns:a16="http://schemas.microsoft.com/office/drawing/2014/main" id="{E577BB72-C660-4FCB-8F2A-77B9B9BFB032}"/>
                  </a:ext>
                </a:extLst>
              </p:cNvPr>
              <p:cNvSpPr/>
              <p:nvPr/>
            </p:nvSpPr>
            <p:spPr bwMode="auto">
              <a:xfrm>
                <a:off x="5260997" y="2082598"/>
                <a:ext cx="568908" cy="24968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ight Arrow 69">
                <a:extLst>
                  <a:ext uri="{FF2B5EF4-FFF2-40B4-BE49-F238E27FC236}">
                    <a16:creationId xmlns:a16="http://schemas.microsoft.com/office/drawing/2014/main" id="{0FB3EA8E-E61D-4A34-A238-41F9425FF254}"/>
                  </a:ext>
                </a:extLst>
              </p:cNvPr>
              <p:cNvSpPr/>
              <p:nvPr/>
            </p:nvSpPr>
            <p:spPr bwMode="auto">
              <a:xfrm rot="10800000">
                <a:off x="5130558" y="2330596"/>
                <a:ext cx="568908" cy="24968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EE497B23-F6B9-486A-9E38-8FF1011EC695}"/>
                </a:ext>
              </a:extLst>
            </p:cNvPr>
            <p:cNvSpPr/>
            <p:nvPr/>
          </p:nvSpPr>
          <p:spPr>
            <a:xfrm>
              <a:off x="3035720" y="1415074"/>
              <a:ext cx="1229940" cy="261610"/>
            </a:xfrm>
            <a:prstGeom prst="rect">
              <a:avLst/>
            </a:prstGeom>
          </p:spPr>
          <p:txBody>
            <a:bodyPr wrap="square">
              <a:spAutoFit/>
            </a:bodyPr>
            <a:lstStyle/>
            <a:p>
              <a:pPr lvl="0" algn="ctr" defTabSz="914224">
                <a:tabLst>
                  <a:tab pos="896214" algn="l"/>
                </a:tabLst>
                <a:defRPr/>
              </a:pPr>
              <a:r>
                <a:rPr lang="en-US" sz="1100" dirty="0">
                  <a:solidFill>
                    <a:srgbClr val="FFFFFF"/>
                  </a:solidFill>
                </a:rPr>
                <a:t>Offline Sync</a:t>
              </a:r>
            </a:p>
          </p:txBody>
        </p:sp>
        <p:sp>
          <p:nvSpPr>
            <p:cNvPr id="47" name="Rectangle 46">
              <a:extLst>
                <a:ext uri="{FF2B5EF4-FFF2-40B4-BE49-F238E27FC236}">
                  <a16:creationId xmlns:a16="http://schemas.microsoft.com/office/drawing/2014/main" id="{2BCB0F7D-75CF-4E96-831B-AE97CF1C2917}"/>
                </a:ext>
              </a:extLst>
            </p:cNvPr>
            <p:cNvSpPr/>
            <p:nvPr/>
          </p:nvSpPr>
          <p:spPr bwMode="auto">
            <a:xfrm>
              <a:off x="350581" y="3475183"/>
              <a:ext cx="1363284" cy="1980675"/>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lvl="0"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78A7EEE-7BE3-4C04-BE80-6E22FEF8954A}"/>
                </a:ext>
              </a:extLst>
            </p:cNvPr>
            <p:cNvSpPr/>
            <p:nvPr/>
          </p:nvSpPr>
          <p:spPr>
            <a:xfrm>
              <a:off x="355687" y="1409069"/>
              <a:ext cx="1354854" cy="253916"/>
            </a:xfrm>
            <a:prstGeom prst="rect">
              <a:avLst/>
            </a:prstGeom>
          </p:spPr>
          <p:txBody>
            <a:bodyPr wrap="square">
              <a:spAutoFit/>
            </a:bodyPr>
            <a:lstStyle/>
            <a:p>
              <a:pPr lvl="0" algn="ctr" defTabSz="914224">
                <a:tabLst>
                  <a:tab pos="896214" algn="l"/>
                </a:tabLst>
                <a:defRPr/>
              </a:pPr>
              <a:r>
                <a:rPr lang="en-US" sz="1050" dirty="0">
                  <a:solidFill>
                    <a:srgbClr val="FFFFFF"/>
                  </a:solidFill>
                </a:rPr>
                <a:t>Native SDKs</a:t>
              </a:r>
            </a:p>
          </p:txBody>
        </p:sp>
        <p:sp>
          <p:nvSpPr>
            <p:cNvPr id="49" name="Rectangle 48">
              <a:extLst>
                <a:ext uri="{FF2B5EF4-FFF2-40B4-BE49-F238E27FC236}">
                  <a16:creationId xmlns:a16="http://schemas.microsoft.com/office/drawing/2014/main" id="{6217C448-B5FB-4D10-9189-1577CCD25689}"/>
                </a:ext>
              </a:extLst>
            </p:cNvPr>
            <p:cNvSpPr/>
            <p:nvPr/>
          </p:nvSpPr>
          <p:spPr>
            <a:xfrm>
              <a:off x="355688" y="3475183"/>
              <a:ext cx="1354854" cy="253916"/>
            </a:xfrm>
            <a:prstGeom prst="rect">
              <a:avLst/>
            </a:prstGeom>
            <a:solidFill>
              <a:srgbClr val="002060"/>
            </a:solidFill>
          </p:spPr>
          <p:txBody>
            <a:bodyPr wrap="square">
              <a:spAutoFit/>
            </a:bodyPr>
            <a:lstStyle/>
            <a:p>
              <a:pPr lvl="0" algn="ctr" defTabSz="914224">
                <a:tabLst>
                  <a:tab pos="896214" algn="l"/>
                </a:tabLst>
                <a:defRPr/>
              </a:pPr>
              <a:r>
                <a:rPr lang="en-US" sz="1050" dirty="0">
                  <a:solidFill>
                    <a:srgbClr val="FFFFFF"/>
                  </a:solidFill>
                </a:rPr>
                <a:t>X-Plat SDKs</a:t>
              </a:r>
            </a:p>
          </p:txBody>
        </p:sp>
        <p:sp>
          <p:nvSpPr>
            <p:cNvPr id="50" name="TextBox 44">
              <a:extLst>
                <a:ext uri="{FF2B5EF4-FFF2-40B4-BE49-F238E27FC236}">
                  <a16:creationId xmlns:a16="http://schemas.microsoft.com/office/drawing/2014/main" id="{795179DD-A04F-40F3-8447-F37626B7C73B}"/>
                </a:ext>
              </a:extLst>
            </p:cNvPr>
            <p:cNvSpPr txBox="1"/>
            <p:nvPr/>
          </p:nvSpPr>
          <p:spPr>
            <a:xfrm>
              <a:off x="6264643" y="3679139"/>
              <a:ext cx="901818" cy="511216"/>
            </a:xfrm>
            <a:prstGeom prst="rect">
              <a:avLst/>
            </a:prstGeom>
            <a:noFill/>
          </p:spPr>
          <p:txBody>
            <a:bodyPr wrap="square" lIns="0" tIns="143408" rIns="0" bIns="14340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074">
                <a:lnSpc>
                  <a:spcPct val="90000"/>
                </a:lnSpc>
              </a:pPr>
              <a:r>
                <a:rPr lang="en-US" sz="800" dirty="0">
                  <a:solidFill>
                    <a:srgbClr val="FFFFFF"/>
                  </a:solidFill>
                  <a:latin typeface="Verdana" pitchFamily="34" charset="0"/>
                  <a:cs typeface="Arial" charset="0"/>
                </a:rPr>
                <a:t>Azure Active Directory</a:t>
              </a:r>
            </a:p>
          </p:txBody>
        </p:sp>
        <p:sp>
          <p:nvSpPr>
            <p:cNvPr id="51" name="TextBox 50">
              <a:extLst>
                <a:ext uri="{FF2B5EF4-FFF2-40B4-BE49-F238E27FC236}">
                  <a16:creationId xmlns:a16="http://schemas.microsoft.com/office/drawing/2014/main" id="{749F5872-1FCF-4D11-9422-F62939E09B1B}"/>
                </a:ext>
              </a:extLst>
            </p:cNvPr>
            <p:cNvSpPr txBox="1"/>
            <p:nvPr/>
          </p:nvSpPr>
          <p:spPr>
            <a:xfrm>
              <a:off x="342900" y="2031938"/>
              <a:ext cx="1367641" cy="864852"/>
            </a:xfrm>
            <a:prstGeom prst="rect">
              <a:avLst/>
            </a:prstGeom>
            <a:noFill/>
          </p:spPr>
          <p:txBody>
            <a:bodyPr wrap="square" lIns="182880" tIns="146304" rIns="182880" bIns="146304" rtlCol="0">
              <a:spAutoFit/>
            </a:bodyPr>
            <a:lstStyle/>
            <a:p>
              <a:pPr lvl="0">
                <a:lnSpc>
                  <a:spcPct val="90000"/>
                </a:lnSpc>
                <a:spcAft>
                  <a:spcPts val="600"/>
                </a:spcAft>
              </a:pPr>
              <a:r>
                <a:rPr lang="en-US" sz="1000" dirty="0">
                  <a:gradFill>
                    <a:gsLst>
                      <a:gs pos="2917">
                        <a:srgbClr val="FFFFFF"/>
                      </a:gs>
                      <a:gs pos="30000">
                        <a:srgbClr val="FFFFFF"/>
                      </a:gs>
                    </a:gsLst>
                    <a:lin ang="5400000" scaled="0"/>
                  </a:gradFill>
                </a:rPr>
                <a:t>Windows</a:t>
              </a:r>
            </a:p>
            <a:p>
              <a:pPr lvl="0">
                <a:lnSpc>
                  <a:spcPct val="90000"/>
                </a:lnSpc>
                <a:spcAft>
                  <a:spcPts val="600"/>
                </a:spcAft>
              </a:pPr>
              <a:r>
                <a:rPr lang="en-US" sz="1000" dirty="0">
                  <a:gradFill>
                    <a:gsLst>
                      <a:gs pos="2917">
                        <a:srgbClr val="FFFFFF"/>
                      </a:gs>
                      <a:gs pos="30000">
                        <a:srgbClr val="FFFFFF"/>
                      </a:gs>
                    </a:gsLst>
                    <a:lin ang="5400000" scaled="0"/>
                  </a:gradFill>
                </a:rPr>
                <a:t>iOS</a:t>
              </a:r>
            </a:p>
            <a:p>
              <a:pPr lvl="0">
                <a:lnSpc>
                  <a:spcPct val="90000"/>
                </a:lnSpc>
                <a:spcAft>
                  <a:spcPts val="600"/>
                </a:spcAft>
              </a:pPr>
              <a:r>
                <a:rPr lang="en-US" sz="1000" dirty="0">
                  <a:gradFill>
                    <a:gsLst>
                      <a:gs pos="2917">
                        <a:srgbClr val="FFFFFF"/>
                      </a:gs>
                      <a:gs pos="30000">
                        <a:srgbClr val="FFFFFF"/>
                      </a:gs>
                    </a:gsLst>
                    <a:lin ang="5400000" scaled="0"/>
                  </a:gradFill>
                </a:rPr>
                <a:t>Android</a:t>
              </a:r>
            </a:p>
          </p:txBody>
        </p:sp>
        <p:sp>
          <p:nvSpPr>
            <p:cNvPr id="52" name="TextBox 51">
              <a:extLst>
                <a:ext uri="{FF2B5EF4-FFF2-40B4-BE49-F238E27FC236}">
                  <a16:creationId xmlns:a16="http://schemas.microsoft.com/office/drawing/2014/main" id="{A01F0F66-B8F0-4683-98EA-9CD5807275BC}"/>
                </a:ext>
              </a:extLst>
            </p:cNvPr>
            <p:cNvSpPr txBox="1"/>
            <p:nvPr/>
          </p:nvSpPr>
          <p:spPr>
            <a:xfrm>
              <a:off x="344940" y="4100292"/>
              <a:ext cx="1367641" cy="1080296"/>
            </a:xfrm>
            <a:prstGeom prst="rect">
              <a:avLst/>
            </a:prstGeom>
            <a:noFill/>
          </p:spPr>
          <p:txBody>
            <a:bodyPr wrap="square" lIns="182880" tIns="146304" rIns="182880" bIns="146304" rtlCol="0">
              <a:spAutoFit/>
            </a:bodyPr>
            <a:lstStyle/>
            <a:p>
              <a:pPr lvl="0">
                <a:lnSpc>
                  <a:spcPct val="90000"/>
                </a:lnSpc>
                <a:spcAft>
                  <a:spcPts val="600"/>
                </a:spcAft>
              </a:pPr>
              <a:r>
                <a:rPr lang="en-US" sz="1000" dirty="0">
                  <a:gradFill>
                    <a:gsLst>
                      <a:gs pos="2917">
                        <a:srgbClr val="FFFFFF"/>
                      </a:gs>
                      <a:gs pos="30000">
                        <a:srgbClr val="FFFFFF"/>
                      </a:gs>
                    </a:gsLst>
                    <a:lin ang="5400000" scaled="0"/>
                  </a:gradFill>
                </a:rPr>
                <a:t>HTML5/JS</a:t>
              </a:r>
            </a:p>
            <a:p>
              <a:pPr lvl="0">
                <a:lnSpc>
                  <a:spcPct val="90000"/>
                </a:lnSpc>
                <a:spcAft>
                  <a:spcPts val="600"/>
                </a:spcAft>
              </a:pPr>
              <a:r>
                <a:rPr lang="en-US" sz="1000" dirty="0">
                  <a:gradFill>
                    <a:gsLst>
                      <a:gs pos="2917">
                        <a:srgbClr val="FFFFFF"/>
                      </a:gs>
                      <a:gs pos="30000">
                        <a:srgbClr val="FFFFFF"/>
                      </a:gs>
                    </a:gsLst>
                    <a:lin ang="5400000" scaled="0"/>
                  </a:gradFill>
                </a:rPr>
                <a:t>Xamarin</a:t>
              </a:r>
            </a:p>
            <a:p>
              <a:pPr lvl="0">
                <a:lnSpc>
                  <a:spcPct val="90000"/>
                </a:lnSpc>
                <a:spcAft>
                  <a:spcPts val="600"/>
                </a:spcAft>
              </a:pPr>
              <a:r>
                <a:rPr lang="en-US" sz="1000" dirty="0">
                  <a:gradFill>
                    <a:gsLst>
                      <a:gs pos="2917">
                        <a:srgbClr val="FFFFFF"/>
                      </a:gs>
                      <a:gs pos="30000">
                        <a:srgbClr val="FFFFFF"/>
                      </a:gs>
                    </a:gsLst>
                    <a:lin ang="5400000" scaled="0"/>
                  </a:gradFill>
                </a:rPr>
                <a:t>Phonegap</a:t>
              </a:r>
            </a:p>
            <a:p>
              <a:pPr lvl="0">
                <a:lnSpc>
                  <a:spcPct val="90000"/>
                </a:lnSpc>
                <a:spcAft>
                  <a:spcPts val="600"/>
                </a:spcAft>
              </a:pPr>
              <a:r>
                <a:rPr lang="en-US" sz="1000" dirty="0">
                  <a:gradFill>
                    <a:gsLst>
                      <a:gs pos="2917">
                        <a:srgbClr val="FFFFFF"/>
                      </a:gs>
                      <a:gs pos="30000">
                        <a:srgbClr val="FFFFFF"/>
                      </a:gs>
                    </a:gsLst>
                    <a:lin ang="5400000" scaled="0"/>
                  </a:gradFill>
                </a:rPr>
                <a:t>Sencha</a:t>
              </a:r>
            </a:p>
          </p:txBody>
        </p:sp>
        <p:sp>
          <p:nvSpPr>
            <p:cNvPr id="53" name="Freeform 144">
              <a:extLst>
                <a:ext uri="{FF2B5EF4-FFF2-40B4-BE49-F238E27FC236}">
                  <a16:creationId xmlns:a16="http://schemas.microsoft.com/office/drawing/2014/main" id="{9FBDBBFD-8D6F-4131-8A52-3B0A7559F184}"/>
                </a:ext>
              </a:extLst>
            </p:cNvPr>
            <p:cNvSpPr>
              <a:spLocks noChangeAspect="1" noEditPoints="1"/>
            </p:cNvSpPr>
            <p:nvPr/>
          </p:nvSpPr>
          <p:spPr bwMode="black">
            <a:xfrm>
              <a:off x="7813649" y="1421835"/>
              <a:ext cx="402947" cy="378549"/>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lvl="0"/>
              <a:endParaRPr lang="en-US" sz="1000" dirty="0">
                <a:solidFill>
                  <a:srgbClr val="FFFFFF"/>
                </a:solidFill>
              </a:endParaRPr>
            </a:p>
          </p:txBody>
        </p:sp>
        <p:sp>
          <p:nvSpPr>
            <p:cNvPr id="54" name="Freeform 75">
              <a:extLst>
                <a:ext uri="{FF2B5EF4-FFF2-40B4-BE49-F238E27FC236}">
                  <a16:creationId xmlns:a16="http://schemas.microsoft.com/office/drawing/2014/main" id="{FF066696-E22F-435B-B722-BA50152C0778}"/>
                </a:ext>
              </a:extLst>
            </p:cNvPr>
            <p:cNvSpPr>
              <a:spLocks noChangeAspect="1"/>
            </p:cNvSpPr>
            <p:nvPr/>
          </p:nvSpPr>
          <p:spPr bwMode="black">
            <a:xfrm>
              <a:off x="5698260" y="1433911"/>
              <a:ext cx="344363" cy="413034"/>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lvl="0" algn="ctr"/>
              <a:endParaRPr lang="en-US" sz="1000" dirty="0">
                <a:solidFill>
                  <a:srgbClr val="FFFFFF"/>
                </a:solidFill>
              </a:endParaRPr>
            </a:p>
          </p:txBody>
        </p:sp>
        <p:sp>
          <p:nvSpPr>
            <p:cNvPr id="55" name="Freeform 76">
              <a:extLst>
                <a:ext uri="{FF2B5EF4-FFF2-40B4-BE49-F238E27FC236}">
                  <a16:creationId xmlns:a16="http://schemas.microsoft.com/office/drawing/2014/main" id="{BE9C6A9A-17B3-4BCE-9F47-25E8B4771FA0}"/>
                </a:ext>
              </a:extLst>
            </p:cNvPr>
            <p:cNvSpPr>
              <a:spLocks noChangeAspect="1"/>
            </p:cNvSpPr>
            <p:nvPr/>
          </p:nvSpPr>
          <p:spPr bwMode="black">
            <a:xfrm>
              <a:off x="6646559" y="1466721"/>
              <a:ext cx="563152" cy="333047"/>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sz="1000" dirty="0">
                <a:solidFill>
                  <a:srgbClr val="FFFFFF"/>
                </a:solidFill>
              </a:endParaRPr>
            </a:p>
          </p:txBody>
        </p:sp>
        <p:sp>
          <p:nvSpPr>
            <p:cNvPr id="56" name="Lightning Bolt 55">
              <a:extLst>
                <a:ext uri="{FF2B5EF4-FFF2-40B4-BE49-F238E27FC236}">
                  <a16:creationId xmlns:a16="http://schemas.microsoft.com/office/drawing/2014/main" id="{2C7FBD13-6D4B-4EE6-94EA-197BB8310508}"/>
                </a:ext>
              </a:extLst>
            </p:cNvPr>
            <p:cNvSpPr/>
            <p:nvPr/>
          </p:nvSpPr>
          <p:spPr bwMode="auto">
            <a:xfrm>
              <a:off x="6665350" y="4582514"/>
              <a:ext cx="209079" cy="462328"/>
            </a:xfrm>
            <a:prstGeom prst="lightningBol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a:extLst>
                <a:ext uri="{FF2B5EF4-FFF2-40B4-BE49-F238E27FC236}">
                  <a16:creationId xmlns:a16="http://schemas.microsoft.com/office/drawing/2014/main" id="{BDEAF7FE-E7EC-42C7-BDCE-4F65518342C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723087" y="4571190"/>
              <a:ext cx="541389" cy="541389"/>
            </a:xfrm>
            <a:prstGeom prst="rect">
              <a:avLst/>
            </a:prstGeom>
          </p:spPr>
        </p:pic>
        <p:sp>
          <p:nvSpPr>
            <p:cNvPr id="58" name="TextBox 57">
              <a:extLst>
                <a:ext uri="{FF2B5EF4-FFF2-40B4-BE49-F238E27FC236}">
                  <a16:creationId xmlns:a16="http://schemas.microsoft.com/office/drawing/2014/main" id="{343181AC-EC95-4AB2-ABED-89CEF585AF2E}"/>
                </a:ext>
              </a:extLst>
            </p:cNvPr>
            <p:cNvSpPr txBox="1"/>
            <p:nvPr/>
          </p:nvSpPr>
          <p:spPr>
            <a:xfrm>
              <a:off x="5628068" y="5060693"/>
              <a:ext cx="731427"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Kindle</a:t>
              </a:r>
            </a:p>
          </p:txBody>
        </p:sp>
        <p:sp>
          <p:nvSpPr>
            <p:cNvPr id="59" name="TextBox 58">
              <a:extLst>
                <a:ext uri="{FF2B5EF4-FFF2-40B4-BE49-F238E27FC236}">
                  <a16:creationId xmlns:a16="http://schemas.microsoft.com/office/drawing/2014/main" id="{AC927F4A-C35B-4853-8CA4-82A661CEA4C1}"/>
                </a:ext>
              </a:extLst>
            </p:cNvPr>
            <p:cNvSpPr txBox="1"/>
            <p:nvPr/>
          </p:nvSpPr>
          <p:spPr>
            <a:xfrm>
              <a:off x="6440909" y="5053803"/>
              <a:ext cx="731427"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In-app</a:t>
              </a:r>
            </a:p>
          </p:txBody>
        </p:sp>
        <p:sp>
          <p:nvSpPr>
            <p:cNvPr id="60" name="TextBox 59">
              <a:extLst>
                <a:ext uri="{FF2B5EF4-FFF2-40B4-BE49-F238E27FC236}">
                  <a16:creationId xmlns:a16="http://schemas.microsoft.com/office/drawing/2014/main" id="{63AF30DD-DA16-495D-BD21-25C2D498C9BA}"/>
                </a:ext>
              </a:extLst>
            </p:cNvPr>
            <p:cNvSpPr txBox="1"/>
            <p:nvPr/>
          </p:nvSpPr>
          <p:spPr>
            <a:xfrm>
              <a:off x="5455488" y="1777936"/>
              <a:ext cx="832707"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Office 365</a:t>
              </a:r>
            </a:p>
          </p:txBody>
        </p:sp>
        <p:sp>
          <p:nvSpPr>
            <p:cNvPr id="61" name="TextBox 60">
              <a:extLst>
                <a:ext uri="{FF2B5EF4-FFF2-40B4-BE49-F238E27FC236}">
                  <a16:creationId xmlns:a16="http://schemas.microsoft.com/office/drawing/2014/main" id="{C4B8B829-FA68-4D56-9432-EAF58AC2228D}"/>
                </a:ext>
              </a:extLst>
            </p:cNvPr>
            <p:cNvSpPr txBox="1"/>
            <p:nvPr/>
          </p:nvSpPr>
          <p:spPr>
            <a:xfrm>
              <a:off x="6511781" y="1777936"/>
              <a:ext cx="832707"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Salesforce</a:t>
              </a:r>
            </a:p>
          </p:txBody>
        </p:sp>
        <p:sp>
          <p:nvSpPr>
            <p:cNvPr id="62" name="TextBox 61">
              <a:extLst>
                <a:ext uri="{FF2B5EF4-FFF2-40B4-BE49-F238E27FC236}">
                  <a16:creationId xmlns:a16="http://schemas.microsoft.com/office/drawing/2014/main" id="{6BD67C4B-3232-42C2-BF35-FC19AE61129B}"/>
                </a:ext>
              </a:extLst>
            </p:cNvPr>
            <p:cNvSpPr txBox="1"/>
            <p:nvPr/>
          </p:nvSpPr>
          <p:spPr>
            <a:xfrm>
              <a:off x="7620615" y="1777936"/>
              <a:ext cx="832707" cy="408614"/>
            </a:xfrm>
            <a:prstGeom prst="rect">
              <a:avLst/>
            </a:prstGeom>
            <a:noFill/>
          </p:spPr>
          <p:txBody>
            <a:bodyPr wrap="square" lIns="0" tIns="140609" rIns="0" bIns="140609" rtlCol="0">
              <a:spAutoFit/>
            </a:bodyPr>
            <a:lstStyle/>
            <a:p>
              <a:pPr lvl="0" algn="ctr" defTabSz="896239">
                <a:lnSpc>
                  <a:spcPct val="90000"/>
                </a:lnSpc>
                <a:defRPr/>
              </a:pPr>
              <a:r>
                <a:rPr lang="en-US" sz="900" kern="0" dirty="0">
                  <a:solidFill>
                    <a:srgbClr val="FFFFFF"/>
                  </a:solidFill>
                </a:rPr>
                <a:t>Dynamics</a:t>
              </a:r>
            </a:p>
          </p:txBody>
        </p:sp>
      </p:grpSp>
    </p:spTree>
    <p:extLst>
      <p:ext uri="{BB962C8B-B14F-4D97-AF65-F5344CB8AC3E}">
        <p14:creationId xmlns:p14="http://schemas.microsoft.com/office/powerpoint/2010/main" val="84152707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5295</Words>
  <Application>Microsoft Office PowerPoint</Application>
  <PresentationFormat>On-screen Show (4:3)</PresentationFormat>
  <Paragraphs>615</Paragraphs>
  <Slides>55</Slides>
  <Notes>55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Calibri</vt:lpstr>
      <vt:lpstr>Segoe UI</vt:lpstr>
      <vt:lpstr>Wingdings</vt:lpstr>
      <vt:lpstr>Times New Roman</vt:lpstr>
      <vt:lpstr>Arial</vt:lpstr>
      <vt:lpstr>Symbol</vt:lpstr>
      <vt:lpstr>Verdana</vt:lpstr>
      <vt:lpstr>Segoe Light</vt:lpstr>
      <vt:lpstr>NG_MOC_Core_ModuleNew2</vt:lpstr>
      <vt:lpstr>Module 5</vt:lpstr>
      <vt:lpstr>Module Overview</vt:lpstr>
      <vt:lpstr>Lesson 1: Azure Web Apps</vt:lpstr>
      <vt:lpstr>Web Apps</vt:lpstr>
      <vt:lpstr>Web App Deployment</vt:lpstr>
      <vt:lpstr>Web App for Containers</vt:lpstr>
      <vt:lpstr>Container Orchestration</vt:lpstr>
      <vt:lpstr>API Apps</vt:lpstr>
      <vt:lpstr>Mobile Apps</vt:lpstr>
      <vt:lpstr>Discussion</vt:lpstr>
      <vt:lpstr>Lesson 2: Azure Functions</vt:lpstr>
      <vt:lpstr>Serverless Processing</vt:lpstr>
      <vt:lpstr>Serverless Services</vt:lpstr>
      <vt:lpstr>Azure Functions</vt:lpstr>
      <vt:lpstr>Azure Functions Features</vt:lpstr>
      <vt:lpstr>Event-Based Triggers</vt:lpstr>
      <vt:lpstr>Messaging Triggers</vt:lpstr>
      <vt:lpstr>Discussion</vt:lpstr>
      <vt:lpstr>Lesson 3: Integration</vt:lpstr>
      <vt:lpstr>API Management</vt:lpstr>
      <vt:lpstr>Logic Apps</vt:lpstr>
      <vt:lpstr>Logic App Connectors</vt:lpstr>
      <vt:lpstr>Logic App Components</vt:lpstr>
      <vt:lpstr>Example Logic App</vt:lpstr>
      <vt:lpstr>API Apps in Logic Apps</vt:lpstr>
      <vt:lpstr>Discussion</vt:lpstr>
      <vt:lpstr>Lesson 4: High Performance Hosting</vt:lpstr>
      <vt:lpstr>Best Practices</vt:lpstr>
      <vt:lpstr>Basic Web Application</vt:lpstr>
      <vt:lpstr>Scaling</vt:lpstr>
      <vt:lpstr>Scaling</vt:lpstr>
      <vt:lpstr>Traffic Manager</vt:lpstr>
      <vt:lpstr>Traffic Manager</vt:lpstr>
      <vt:lpstr>Multi-Region Model</vt:lpstr>
      <vt:lpstr>Multi-Region Model</vt:lpstr>
      <vt:lpstr>Discussion</vt:lpstr>
      <vt:lpstr>Lesson 5: Mobile Apps Case Study</vt:lpstr>
      <vt:lpstr>Case Study Overview</vt:lpstr>
      <vt:lpstr>Customer Business Problem</vt:lpstr>
      <vt:lpstr>Customer Business Problem</vt:lpstr>
      <vt:lpstr>Customer Inventory</vt:lpstr>
      <vt:lpstr>Customer Goals</vt:lpstr>
      <vt:lpstr>Customer Needs</vt:lpstr>
      <vt:lpstr>Customer Objections</vt:lpstr>
      <vt:lpstr>Call to Action</vt:lpstr>
      <vt:lpstr>Case Study Solution</vt:lpstr>
      <vt:lpstr>Target Audience</vt:lpstr>
      <vt:lpstr>Solution Architecture</vt:lpstr>
      <vt:lpstr>PowerPoint Presentation</vt:lpstr>
      <vt:lpstr>Benefits</vt:lpstr>
      <vt:lpstr>Benefits</vt:lpstr>
      <vt:lpstr>Lab: Deploying Serverless Workloads to Azure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2018-01-10T22:02:57Z</dcterms:created>
  <dcterms:modified xsi:type="dcterms:W3CDTF">2018-01-15T17:38:04Z</dcterms:modified>
</cp:coreProperties>
</file>