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150" autoAdjust="0"/>
    <p:restoredTop sz="96733" autoAdjust="0"/>
  </p:normalViewPr>
  <p:slideViewPr>
    <p:cSldViewPr snapToGrid="0">
      <p:cViewPr varScale="1">
        <p:scale>
          <a:sx n="125" d="100"/>
          <a:sy n="125" d="100"/>
        </p:scale>
        <p:origin x="2366" y="91"/>
      </p:cViewPr>
      <p:guideLst/>
    </p:cSldViewPr>
  </p:slideViewPr>
  <p:notesTextViewPr>
    <p:cViewPr>
      <p:scale>
        <a:sx n="1" d="1"/>
        <a:sy n="1" d="1"/>
      </p:scale>
      <p:origin x="0" y="-1258"/>
    </p:cViewPr>
  </p:notesTextViewPr>
  <p:sorterViewPr>
    <p:cViewPr>
      <p:scale>
        <a:sx n="100" d="100"/>
        <a:sy n="100" d="100"/>
      </p:scale>
      <p:origin x="0" y="-4770"/>
    </p:cViewPr>
  </p:sorterViewPr>
  <p:notesViewPr>
    <p:cSldViewPr snapToGrid="0">
      <p:cViewPr varScale="1">
        <p:scale>
          <a:sx n="87" d="100"/>
          <a:sy n="87" d="100"/>
        </p:scale>
        <p:origin x="38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7F4191-11C8-4593-9DB5-7F0AE5BB9AA7}" type="datetimeFigureOut">
              <a:rPr lang="en-US" smtClean="0"/>
              <a:t>1/17/2018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BBA1D-586F-46F7-825A-630DAE1972C3}" type="slidenum">
              <a:rPr lang="en-US" smtClean="0"/>
              <a:t>‹#›</a:t>
            </a:fld>
            <a:endParaRPr lang="en-US" dirty="0"/>
          </a:p>
        </p:txBody>
      </p:sp>
    </p:spTree>
    <p:extLst>
      <p:ext uri="{BB962C8B-B14F-4D97-AF65-F5344CB8AC3E}">
        <p14:creationId xmlns:p14="http://schemas.microsoft.com/office/powerpoint/2010/main" val="2483567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75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Determine the ideal pricing option for Azure Storage based on a solution’s requirements.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performance thresholds for the Azure Storage service.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Determine the type of Storage blobs to use for specific solution components.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the Azure Files service for SMB operations.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solutions that could benefit from the use of StorSimple physical or virtual devices.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20535A_06.pptx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B6BBA1D-586F-46F7-825A-630DAE1972C3}" type="slidenum">
              <a:rPr lang="en-US" b="0" smtClean="0"/>
              <a:t>1</a:t>
            </a:fld>
            <a:endParaRPr lang="en-US" b="0" dirty="0"/>
          </a:p>
        </p:txBody>
      </p:sp>
      <p:sp>
        <p:nvSpPr>
          <p:cNvPr id="5" name="Rectangle 4">
            <a:extLst>
              <a:ext uri="{FF2B5EF4-FFF2-40B4-BE49-F238E27FC236}">
                <a16:creationId xmlns:a16="http://schemas.microsoft.com/office/drawing/2014/main" id="{2C1E5657-EF25-452C-B27F-3E6B785B61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D11046A-F8A2-4ABF-BB4D-FE464096A55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4069950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10</a:t>
            </a:fld>
            <a:endParaRPr lang="en-US" b="0" dirty="0"/>
          </a:p>
        </p:txBody>
      </p:sp>
      <p:sp>
        <p:nvSpPr>
          <p:cNvPr id="5" name="Rectangle 4">
            <a:extLst>
              <a:ext uri="{FF2B5EF4-FFF2-40B4-BE49-F238E27FC236}">
                <a16:creationId xmlns:a16="http://schemas.microsoft.com/office/drawing/2014/main" id="{550681C4-D361-4C35-9C0D-8400679C4A9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175696A-0A7D-4C25-9077-B997C55B171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1674176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Recap previous lesson for storage accounts containers and blob storage services.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Cover page and block blobs and the need to understand Storage account limitations.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Good chance for revision from previous topic and covering the required azure limits for storage.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are two ways to create standard disks for Azure VMs: </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Unmanaged disks: </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Original method – requires storage account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Page blobs in SA can be attached to any Azure VM.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Max 256 TB per VM.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Managed Disks: </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Azure creates and manages storage accounts.</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You choose standard or premium per disk (and can change).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Recommended option.</a:t>
            </a:r>
          </a:p>
        </p:txBody>
      </p:sp>
      <p:sp>
        <p:nvSpPr>
          <p:cNvPr id="4" name="Slide Number Placeholder 3"/>
          <p:cNvSpPr>
            <a:spLocks noGrp="1"/>
          </p:cNvSpPr>
          <p:nvPr>
            <p:ph type="sldNum" sz="quarter" idx="10"/>
          </p:nvPr>
        </p:nvSpPr>
        <p:spPr/>
        <p:txBody>
          <a:bodyPr/>
          <a:lstStyle/>
          <a:p>
            <a:fld id="{BB6BBA1D-586F-46F7-825A-630DAE1972C3}" type="slidenum">
              <a:rPr lang="en-US" b="0" smtClean="0"/>
              <a:t>11</a:t>
            </a:fld>
            <a:endParaRPr lang="en-US" b="0" dirty="0"/>
          </a:p>
        </p:txBody>
      </p:sp>
      <p:sp>
        <p:nvSpPr>
          <p:cNvPr id="5" name="Rectangle 4">
            <a:extLst>
              <a:ext uri="{FF2B5EF4-FFF2-40B4-BE49-F238E27FC236}">
                <a16:creationId xmlns:a16="http://schemas.microsoft.com/office/drawing/2014/main" id="{EEFCB885-2531-41FE-A596-47C739EAE9F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E1B241A-2D40-4D1E-A974-0757D05677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8049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Original method – requires storage account.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Page blobs in SA can be attached to any Azure VM.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Max 256 TB per VM.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20000 iops per Storage account.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Can be standard or premium disks but not in the same storage account – choose at creation for storage account performance.</a:t>
            </a:r>
          </a:p>
        </p:txBody>
      </p:sp>
      <p:sp>
        <p:nvSpPr>
          <p:cNvPr id="4" name="Slide Number Placeholder 3"/>
          <p:cNvSpPr>
            <a:spLocks noGrp="1"/>
          </p:cNvSpPr>
          <p:nvPr>
            <p:ph type="sldNum" sz="quarter" idx="10"/>
          </p:nvPr>
        </p:nvSpPr>
        <p:spPr/>
        <p:txBody>
          <a:bodyPr/>
          <a:lstStyle/>
          <a:p>
            <a:fld id="{BB6BBA1D-586F-46F7-825A-630DAE1972C3}" type="slidenum">
              <a:rPr lang="en-US" b="0" smtClean="0"/>
              <a:t>12</a:t>
            </a:fld>
            <a:endParaRPr lang="en-US" b="0" dirty="0"/>
          </a:p>
        </p:txBody>
      </p:sp>
      <p:sp>
        <p:nvSpPr>
          <p:cNvPr id="5" name="Rectangle 4">
            <a:extLst>
              <a:ext uri="{FF2B5EF4-FFF2-40B4-BE49-F238E27FC236}">
                <a16:creationId xmlns:a16="http://schemas.microsoft.com/office/drawing/2014/main" id="{BB889471-ED18-4D0A-AD8D-A7CD326AC0E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30F5E6D-2E90-4DC8-A974-DC83B5A5C1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2267782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13</a:t>
            </a:fld>
            <a:endParaRPr lang="en-US" b="0" dirty="0"/>
          </a:p>
        </p:txBody>
      </p:sp>
      <p:sp>
        <p:nvSpPr>
          <p:cNvPr id="5" name="Rectangle 4">
            <a:extLst>
              <a:ext uri="{FF2B5EF4-FFF2-40B4-BE49-F238E27FC236}">
                <a16:creationId xmlns:a16="http://schemas.microsoft.com/office/drawing/2014/main" id="{C9EA0D2E-BD68-4DCE-BE93-1F67BB39D91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CCD5944-FCAE-49DD-BE53-ECCD9F5D7D3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2930195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Standard and Premium disks at a disk level – not storage account level can change at will (when unattached).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Azure handles storage account and limits – no need to spread multiple disks over a number of storage accounts for above 20000 iops performance level.</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Transaction billing (standard only) – be aware for standard disks there are disk transaction costs for managed storage – see comparison slides.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Snapshots – portal based snapshot blades and management – creation of disks from snapshots.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Images – create an managed OS disk image from the portal or PowerShell or from a snapshot. (note this is also possible from a VHD in a storage account).</a:t>
            </a:r>
          </a:p>
        </p:txBody>
      </p:sp>
      <p:sp>
        <p:nvSpPr>
          <p:cNvPr id="4" name="Slide Number Placeholder 3"/>
          <p:cNvSpPr>
            <a:spLocks noGrp="1"/>
          </p:cNvSpPr>
          <p:nvPr>
            <p:ph type="sldNum" sz="quarter" idx="10"/>
          </p:nvPr>
        </p:nvSpPr>
        <p:spPr/>
        <p:txBody>
          <a:bodyPr/>
          <a:lstStyle/>
          <a:p>
            <a:fld id="{BB6BBA1D-586F-46F7-825A-630DAE1972C3}" type="slidenum">
              <a:rPr lang="en-US" b="0" smtClean="0"/>
              <a:t>14</a:t>
            </a:fld>
            <a:endParaRPr lang="en-US" b="0" dirty="0"/>
          </a:p>
        </p:txBody>
      </p:sp>
      <p:sp>
        <p:nvSpPr>
          <p:cNvPr id="5" name="Rectangle 4">
            <a:extLst>
              <a:ext uri="{FF2B5EF4-FFF2-40B4-BE49-F238E27FC236}">
                <a16:creationId xmlns:a16="http://schemas.microsoft.com/office/drawing/2014/main" id="{CB427AEA-00B1-438D-858D-6BC7B9A541D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2930D12-4410-4346-A0F1-AD16C7A4B0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3025778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15</a:t>
            </a:fld>
            <a:endParaRPr lang="en-US" b="0" dirty="0"/>
          </a:p>
        </p:txBody>
      </p:sp>
      <p:sp>
        <p:nvSpPr>
          <p:cNvPr id="5" name="Rectangle 4">
            <a:extLst>
              <a:ext uri="{FF2B5EF4-FFF2-40B4-BE49-F238E27FC236}">
                <a16:creationId xmlns:a16="http://schemas.microsoft.com/office/drawing/2014/main" id="{EDF311C9-03EB-4C0C-BC2E-1E82BA64AC8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52B4539-ECA3-4F8B-8F55-E2C9DE3D4A9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3708037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Summary slide prior to the discussion on choices and options for deployment:</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JSON template deployment so can automate full deployment.</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Easy management by any method.</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Snapshots and imaging from portal.</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Fast and easy swap from standard to premium and back.</a:t>
            </a:r>
          </a:p>
        </p:txBody>
      </p:sp>
      <p:sp>
        <p:nvSpPr>
          <p:cNvPr id="4" name="Slide Number Placeholder 3"/>
          <p:cNvSpPr>
            <a:spLocks noGrp="1"/>
          </p:cNvSpPr>
          <p:nvPr>
            <p:ph type="sldNum" sz="quarter" idx="10"/>
          </p:nvPr>
        </p:nvSpPr>
        <p:spPr/>
        <p:txBody>
          <a:bodyPr/>
          <a:lstStyle/>
          <a:p>
            <a:fld id="{BB6BBA1D-586F-46F7-825A-630DAE1972C3}" type="slidenum">
              <a:rPr lang="en-US" b="0" smtClean="0"/>
              <a:t>16</a:t>
            </a:fld>
            <a:endParaRPr lang="en-US" b="0" dirty="0"/>
          </a:p>
        </p:txBody>
      </p:sp>
      <p:sp>
        <p:nvSpPr>
          <p:cNvPr id="5" name="Rectangle 4">
            <a:extLst>
              <a:ext uri="{FF2B5EF4-FFF2-40B4-BE49-F238E27FC236}">
                <a16:creationId xmlns:a16="http://schemas.microsoft.com/office/drawing/2014/main" id="{2748DAD5-DCA2-447E-9E30-847D4080A21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55633A9-0826-4D95-BC37-383B0754EE2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3524808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17</a:t>
            </a:fld>
            <a:endParaRPr lang="en-US" b="0" dirty="0"/>
          </a:p>
        </p:txBody>
      </p:sp>
      <p:sp>
        <p:nvSpPr>
          <p:cNvPr id="5" name="Rectangle 4">
            <a:extLst>
              <a:ext uri="{FF2B5EF4-FFF2-40B4-BE49-F238E27FC236}">
                <a16:creationId xmlns:a16="http://schemas.microsoft.com/office/drawing/2014/main" id="{DC83E437-134F-4640-AB29-7658CF81E45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C792754-44A0-4ADD-A020-65912E47808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2366155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18</a:t>
            </a:fld>
            <a:endParaRPr lang="en-US" b="0" dirty="0"/>
          </a:p>
        </p:txBody>
      </p:sp>
      <p:sp>
        <p:nvSpPr>
          <p:cNvPr id="5" name="Rectangle 4">
            <a:extLst>
              <a:ext uri="{FF2B5EF4-FFF2-40B4-BE49-F238E27FC236}">
                <a16:creationId xmlns:a16="http://schemas.microsoft.com/office/drawing/2014/main" id="{4EC51621-E7BF-43D4-B264-93156E6E071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D2F3D4D-E29A-41D3-A0F6-0551149FE76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2002043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19</a:t>
            </a:fld>
            <a:endParaRPr lang="en-US" b="0" dirty="0"/>
          </a:p>
        </p:txBody>
      </p:sp>
      <p:sp>
        <p:nvSpPr>
          <p:cNvPr id="5" name="Rectangle 4">
            <a:extLst>
              <a:ext uri="{FF2B5EF4-FFF2-40B4-BE49-F238E27FC236}">
                <a16:creationId xmlns:a16="http://schemas.microsoft.com/office/drawing/2014/main" id="{3B12DD40-5D60-4AE6-AC4E-6DEFF96C89D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A151D94-FEF3-430C-BB42-763129BE2C2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1017533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2</a:t>
            </a:fld>
            <a:endParaRPr lang="en-US" b="0" dirty="0"/>
          </a:p>
        </p:txBody>
      </p:sp>
      <p:sp>
        <p:nvSpPr>
          <p:cNvPr id="5" name="Rectangle 4">
            <a:extLst>
              <a:ext uri="{FF2B5EF4-FFF2-40B4-BE49-F238E27FC236}">
                <a16:creationId xmlns:a16="http://schemas.microsoft.com/office/drawing/2014/main" id="{53E1B5F9-69C4-4009-B6C6-E5ACFA9D924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B35E1F4-9EF2-4515-8318-487BE396E8E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696573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tabLst>
                <a:tab pos="457200" algn="l"/>
              </a:tabLst>
            </a:pPr>
            <a:r>
              <a:rPr lang="en-GB" sz="1000" dirty="0">
                <a:latin typeface="Arial" panose="020B0604020202020204" pitchFamily="34" charset="0"/>
                <a:ea typeface="Calibri" panose="020F0502020204030204" pitchFamily="34" charset="0"/>
                <a:cs typeface="Times New Roman" panose="02020603050405020304" pitchFamily="18" charset="0"/>
              </a:rPr>
              <a:t>File Shares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GB" sz="1000" dirty="0">
                <a:latin typeface="Arial" panose="020B0604020202020204" pitchFamily="34" charset="0"/>
                <a:ea typeface="Calibri" panose="020F0502020204030204" pitchFamily="34" charset="0"/>
                <a:cs typeface="Times New Roman" panose="02020603050405020304" pitchFamily="18" charset="0"/>
              </a:rPr>
              <a:t>File Sync</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GB" sz="1000" dirty="0">
                <a:latin typeface="Arial" panose="020B0604020202020204" pitchFamily="34" charset="0"/>
                <a:ea typeface="Calibri" panose="020F0502020204030204" pitchFamily="34" charset="0"/>
                <a:cs typeface="Times New Roman" panose="02020603050405020304" pitchFamily="18" charset="0"/>
              </a:rPr>
              <a:t>IaaS File Shares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Describe the history, needed IaaS and the drawbacks.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Describe File Share and AFS very high level.</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B6BBA1D-586F-46F7-825A-630DAE1972C3}" type="slidenum">
              <a:rPr lang="en-US" b="0" smtClean="0"/>
              <a:t>20</a:t>
            </a:fld>
            <a:endParaRPr lang="en-US" b="0" dirty="0"/>
          </a:p>
        </p:txBody>
      </p:sp>
      <p:sp>
        <p:nvSpPr>
          <p:cNvPr id="5" name="Rectangle 4">
            <a:extLst>
              <a:ext uri="{FF2B5EF4-FFF2-40B4-BE49-F238E27FC236}">
                <a16:creationId xmlns:a16="http://schemas.microsoft.com/office/drawing/2014/main" id="{0EBE9F68-444A-45C3-A5FD-7025F0161A8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DCB8FA6-41BC-4424-A035-88418E228E4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1943903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Detailed run through:</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Azure Files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File storage offers shared storage for applications and Virtual Machines using the standard </a:t>
            </a:r>
            <a:r>
              <a:rPr lang="en-US" sz="1000" b="1" dirty="0">
                <a:latin typeface="Arial" panose="020B0604020202020204" pitchFamily="34" charset="0"/>
                <a:ea typeface="Calibri" panose="020F0502020204030204" pitchFamily="34" charset="0"/>
                <a:cs typeface="Times New Roman" panose="02020603050405020304" pitchFamily="18" charset="0"/>
              </a:rPr>
              <a:t>SMB 3.0 protocol</a:t>
            </a: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Azure IaaS VM File Share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Standard Windows Server Files hares mounted on an IaaS VM – requires updates, maintenance and authentication of VM etc.</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Azure File Sync</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New preview service – allows on premises or IaaS Vms to replicate file shares using an Azure file share (cloud endpoint).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Multi server multis share with cloud tiering and dr.</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B6BBA1D-586F-46F7-825A-630DAE1972C3}" type="slidenum">
              <a:rPr lang="en-US" b="0" smtClean="0"/>
              <a:t>21</a:t>
            </a:fld>
            <a:endParaRPr lang="en-US" b="0" dirty="0"/>
          </a:p>
        </p:txBody>
      </p:sp>
      <p:sp>
        <p:nvSpPr>
          <p:cNvPr id="5" name="Rectangle 4">
            <a:extLst>
              <a:ext uri="{FF2B5EF4-FFF2-40B4-BE49-F238E27FC236}">
                <a16:creationId xmlns:a16="http://schemas.microsoft.com/office/drawing/2014/main" id="{8C5490E0-0006-428B-BDFA-3219BAA0A99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43E7318-28B4-4873-A38C-412E9A3BEC5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232349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Azure Files: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File storage offers shared storage for applications using the standard </a:t>
            </a:r>
            <a:r>
              <a:rPr lang="en-US" sz="1000" b="1" dirty="0">
                <a:latin typeface="Arial" panose="020B0604020202020204" pitchFamily="34" charset="0"/>
                <a:ea typeface="Calibri" panose="020F0502020204030204" pitchFamily="34" charset="0"/>
                <a:cs typeface="Times New Roman" panose="02020603050405020304" pitchFamily="18" charset="0"/>
              </a:rPr>
              <a:t>SMB 3.0 protocol</a:t>
            </a: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Storage Account:</a:t>
            </a:r>
            <a:r>
              <a:rPr lang="en-GB" sz="1000" dirty="0">
                <a:latin typeface="Arial" panose="020B0604020202020204" pitchFamily="34" charset="0"/>
                <a:ea typeface="Calibri" panose="020F0502020204030204" pitchFamily="34" charset="0"/>
                <a:cs typeface="Times New Roman" panose="02020603050405020304" pitchFamily="18" charset="0"/>
              </a:rPr>
              <a:t> All access to Azure Storage is done through a storage account.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Share:</a:t>
            </a:r>
            <a:r>
              <a:rPr lang="en-GB" sz="1000" dirty="0">
                <a:latin typeface="Arial" panose="020B0604020202020204" pitchFamily="34" charset="0"/>
                <a:ea typeface="Calibri" panose="020F0502020204030204" pitchFamily="34" charset="0"/>
                <a:cs typeface="Times New Roman" panose="02020603050405020304" pitchFamily="18" charset="0"/>
              </a:rPr>
              <a:t> A File storage share is an SMB 3.0  file share in Azure.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Directory:</a:t>
            </a:r>
            <a:r>
              <a:rPr lang="en-GB" sz="1000" dirty="0">
                <a:latin typeface="Arial" panose="020B0604020202020204" pitchFamily="34" charset="0"/>
                <a:ea typeface="Calibri" panose="020F0502020204030204" pitchFamily="34" charset="0"/>
                <a:cs typeface="Times New Roman" panose="02020603050405020304" pitchFamily="18" charset="0"/>
              </a:rPr>
              <a:t> An optional hierarchy of directories.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File:</a:t>
            </a:r>
            <a:r>
              <a:rPr lang="en-GB" sz="1000" dirty="0">
                <a:latin typeface="Arial" panose="020B0604020202020204" pitchFamily="34" charset="0"/>
                <a:ea typeface="Calibri" panose="020F0502020204030204" pitchFamily="34" charset="0"/>
                <a:cs typeface="Times New Roman" panose="02020603050405020304" pitchFamily="18" charset="0"/>
              </a:rPr>
              <a:t> A file in the share. A file may be up to 1 TB in size.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URL format:</a:t>
            </a:r>
            <a:r>
              <a:rPr lang="en-GB" sz="1000" dirty="0">
                <a:latin typeface="Arial" panose="020B0604020202020204" pitchFamily="34" charset="0"/>
                <a:ea typeface="Calibri" panose="020F0502020204030204" pitchFamily="34" charset="0"/>
                <a:cs typeface="Times New Roman" panose="02020603050405020304" pitchFamily="18" charset="0"/>
              </a:rPr>
              <a:t> Files are addressable using the following URL format: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https://[account].file.core.windows.net/&lt;share&gt;/&lt;directory/directories&gt;/&lt;file&gt;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following example URL could be used to address one of the files in the diagram above: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http://[account].file.core.windows.net/logs/CustomLogs/Log1.txt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B6BBA1D-586F-46F7-825A-630DAE1972C3}" type="slidenum">
              <a:rPr lang="en-US" b="0" smtClean="0"/>
              <a:t>22</a:t>
            </a:fld>
            <a:endParaRPr lang="en-US" b="0" dirty="0"/>
          </a:p>
        </p:txBody>
      </p:sp>
      <p:sp>
        <p:nvSpPr>
          <p:cNvPr id="5" name="Rectangle 4">
            <a:extLst>
              <a:ext uri="{FF2B5EF4-FFF2-40B4-BE49-F238E27FC236}">
                <a16:creationId xmlns:a16="http://schemas.microsoft.com/office/drawing/2014/main" id="{F955F767-368F-4301-844E-4D161CC3055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7FC4E70-AA6A-4A94-BB91-9843F6EF3C9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1468722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Azure File Sync terminology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Storage Sync Service</a:t>
            </a:r>
            <a:r>
              <a:rPr lang="en-GB" sz="1000" dirty="0">
                <a:latin typeface="Arial" panose="020B0604020202020204" pitchFamily="34" charset="0"/>
                <a:ea typeface="Times New Roman" panose="02020603050405020304" pitchFamily="18" charset="0"/>
                <a:cs typeface="Times New Roman" panose="02020603050405020304" pitchFamily="18" charset="0"/>
              </a:rPr>
              <a:t> – </a:t>
            </a:r>
            <a:r>
              <a:rPr lang="en-US" sz="1000" dirty="0">
                <a:latin typeface="Arial" panose="020B0604020202020204" pitchFamily="34" charset="0"/>
                <a:ea typeface="Calibri" panose="020F0502020204030204" pitchFamily="34" charset="0"/>
                <a:cs typeface="Times New Roman" panose="02020603050405020304" pitchFamily="18" charset="0"/>
              </a:rPr>
              <a:t>The Storage Sync Service is the top-level Azure resource for Azure File Sync.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Sync Group</a:t>
            </a:r>
            <a:r>
              <a:rPr lang="en-GB" sz="1000" dirty="0">
                <a:latin typeface="Arial" panose="020B0604020202020204" pitchFamily="34" charset="0"/>
                <a:ea typeface="Times New Roman" panose="02020603050405020304" pitchFamily="18" charset="0"/>
                <a:cs typeface="Times New Roman" panose="02020603050405020304" pitchFamily="18" charset="0"/>
              </a:rPr>
              <a:t> – </a:t>
            </a:r>
            <a:r>
              <a:rPr lang="en-US" sz="1000" dirty="0">
                <a:latin typeface="Arial" panose="020B0604020202020204" pitchFamily="34" charset="0"/>
                <a:ea typeface="Calibri" panose="020F0502020204030204" pitchFamily="34" charset="0"/>
                <a:cs typeface="Times New Roman" panose="02020603050405020304" pitchFamily="18" charset="0"/>
              </a:rPr>
              <a:t>A Sync Group defines the sync topology for a set of files.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Registered Server</a:t>
            </a:r>
            <a:r>
              <a:rPr lang="en-GB" sz="1000" dirty="0">
                <a:latin typeface="Arial" panose="020B0604020202020204" pitchFamily="34" charset="0"/>
                <a:ea typeface="Times New Roman" panose="02020603050405020304" pitchFamily="18" charset="0"/>
                <a:cs typeface="Times New Roman" panose="02020603050405020304" pitchFamily="18" charset="0"/>
              </a:rPr>
              <a:t> – </a:t>
            </a:r>
            <a:r>
              <a:rPr lang="en-US" sz="1000" dirty="0">
                <a:latin typeface="Arial" panose="020B0604020202020204" pitchFamily="34" charset="0"/>
                <a:ea typeface="Calibri" panose="020F0502020204030204" pitchFamily="34" charset="0"/>
                <a:cs typeface="Times New Roman" panose="02020603050405020304" pitchFamily="18" charset="0"/>
              </a:rPr>
              <a:t>The Registered Server object represents a trust relationship between your server (or cluster) and the Storage Sync Service.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File Sync agent</a:t>
            </a:r>
            <a:r>
              <a:rPr lang="en-GB" sz="1000" dirty="0">
                <a:latin typeface="Arial" panose="020B0604020202020204" pitchFamily="34" charset="0"/>
                <a:ea typeface="Times New Roman" panose="02020603050405020304" pitchFamily="18" charset="0"/>
                <a:cs typeface="Times New Roman" panose="02020603050405020304" pitchFamily="18" charset="0"/>
              </a:rPr>
              <a:t> – </a:t>
            </a:r>
            <a:r>
              <a:rPr lang="en-US" sz="1000" dirty="0">
                <a:latin typeface="Arial" panose="020B0604020202020204" pitchFamily="34" charset="0"/>
                <a:ea typeface="Calibri" panose="020F0502020204030204" pitchFamily="34" charset="0"/>
                <a:cs typeface="Times New Roman" panose="02020603050405020304" pitchFamily="18" charset="0"/>
              </a:rPr>
              <a:t>The Azure File Sync agent is a download MSI  that enables Windows Server to be synced with an Azure file share. Contains FileSyncSvc.exe, StorageSync.sys, PowerShell management cmdlets.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Server Endpoint</a:t>
            </a:r>
            <a:r>
              <a:rPr lang="en-GB" sz="1000" dirty="0">
                <a:latin typeface="Arial" panose="020B0604020202020204" pitchFamily="34" charset="0"/>
                <a:ea typeface="Times New Roman" panose="02020603050405020304" pitchFamily="18" charset="0"/>
                <a:cs typeface="Times New Roman" panose="02020603050405020304" pitchFamily="18" charset="0"/>
              </a:rPr>
              <a:t> – </a:t>
            </a:r>
            <a:r>
              <a:rPr lang="en-US" sz="1000" dirty="0">
                <a:latin typeface="Arial" panose="020B0604020202020204" pitchFamily="34" charset="0"/>
                <a:ea typeface="Calibri" panose="020F0502020204030204" pitchFamily="34" charset="0"/>
                <a:cs typeface="Times New Roman" panose="02020603050405020304" pitchFamily="18" charset="0"/>
              </a:rPr>
              <a:t>A Server Endpoint represents a specific location on a Registered Server.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Cloud Endpoint</a:t>
            </a:r>
            <a:r>
              <a:rPr lang="en-GB" sz="1000" dirty="0">
                <a:latin typeface="Arial" panose="020B0604020202020204" pitchFamily="34" charset="0"/>
                <a:ea typeface="Times New Roman" panose="02020603050405020304" pitchFamily="18" charset="0"/>
                <a:cs typeface="Times New Roman" panose="02020603050405020304" pitchFamily="18" charset="0"/>
              </a:rPr>
              <a:t> – </a:t>
            </a:r>
            <a:r>
              <a:rPr lang="en-US" sz="1000" dirty="0">
                <a:latin typeface="Arial" panose="020B0604020202020204" pitchFamily="34" charset="0"/>
                <a:ea typeface="Calibri" panose="020F0502020204030204" pitchFamily="34" charset="0"/>
                <a:cs typeface="Times New Roman" panose="02020603050405020304" pitchFamily="18" charset="0"/>
              </a:rPr>
              <a:t>A Cloud Endpoint is an Azure file share that is part of a Sync Group.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add files to servers or Azure files. Servers sync &lt;5mins Azure files only syncs every 24 hours.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Cloud tiering</a:t>
            </a:r>
            <a:r>
              <a:rPr lang="en-GB" sz="1000" dirty="0">
                <a:latin typeface="Arial" panose="020B0604020202020204" pitchFamily="34" charset="0"/>
                <a:ea typeface="Times New Roman" panose="02020603050405020304" pitchFamily="18" charset="0"/>
                <a:cs typeface="Times New Roman" panose="02020603050405020304" pitchFamily="18" charset="0"/>
              </a:rPr>
              <a:t> – </a:t>
            </a:r>
            <a:r>
              <a:rPr lang="en-US" sz="1000" dirty="0">
                <a:latin typeface="Arial" panose="020B0604020202020204" pitchFamily="34" charset="0"/>
                <a:ea typeface="Calibri" panose="020F0502020204030204" pitchFamily="34" charset="0"/>
                <a:cs typeface="Times New Roman" panose="02020603050405020304" pitchFamily="18" charset="0"/>
              </a:rPr>
              <a:t>Cloud tiering is an feature of Azure File Sync in which cold files can be tiered to Azure Files. This frees space on the server. The whole namespace is still visible.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File Sync compatibility 2012 R2 or 2016 with a GUI standard or datacenter.</a:t>
            </a:r>
          </a:p>
        </p:txBody>
      </p:sp>
      <p:sp>
        <p:nvSpPr>
          <p:cNvPr id="4" name="Slide Number Placeholder 3"/>
          <p:cNvSpPr>
            <a:spLocks noGrp="1"/>
          </p:cNvSpPr>
          <p:nvPr>
            <p:ph type="sldNum" sz="quarter" idx="10"/>
          </p:nvPr>
        </p:nvSpPr>
        <p:spPr/>
        <p:txBody>
          <a:bodyPr/>
          <a:lstStyle/>
          <a:p>
            <a:fld id="{BB6BBA1D-586F-46F7-825A-630DAE1972C3}" type="slidenum">
              <a:rPr lang="en-US" b="0" smtClean="0"/>
              <a:t>23</a:t>
            </a:fld>
            <a:endParaRPr lang="en-US" b="0" dirty="0"/>
          </a:p>
        </p:txBody>
      </p:sp>
      <p:sp>
        <p:nvSpPr>
          <p:cNvPr id="5" name="Rectangle 4">
            <a:extLst>
              <a:ext uri="{FF2B5EF4-FFF2-40B4-BE49-F238E27FC236}">
                <a16:creationId xmlns:a16="http://schemas.microsoft.com/office/drawing/2014/main" id="{038A1624-F511-4B71-97FF-22C1DFE6D81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38F4E25-7C3D-495D-85DD-CF01EFF4828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1581079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24</a:t>
            </a:fld>
            <a:endParaRPr lang="en-US" b="0" dirty="0"/>
          </a:p>
        </p:txBody>
      </p:sp>
      <p:sp>
        <p:nvSpPr>
          <p:cNvPr id="5" name="Rectangle 4">
            <a:extLst>
              <a:ext uri="{FF2B5EF4-FFF2-40B4-BE49-F238E27FC236}">
                <a16:creationId xmlns:a16="http://schemas.microsoft.com/office/drawing/2014/main" id="{B4FC2039-7094-4654-9FF1-C10B80F277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308B4E4-27CE-40AE-8A29-00DB294E146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2841176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25</a:t>
            </a:fld>
            <a:endParaRPr lang="en-US" b="0" dirty="0"/>
          </a:p>
        </p:txBody>
      </p:sp>
      <p:sp>
        <p:nvSpPr>
          <p:cNvPr id="5" name="Rectangle 4">
            <a:extLst>
              <a:ext uri="{FF2B5EF4-FFF2-40B4-BE49-F238E27FC236}">
                <a16:creationId xmlns:a16="http://schemas.microsoft.com/office/drawing/2014/main" id="{2E9EA977-32BD-44BE-9855-9F4E2739350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176D747-3996-4C94-B682-ABDE141D11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2161385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26</a:t>
            </a:fld>
            <a:endParaRPr lang="en-US" b="0" dirty="0"/>
          </a:p>
        </p:txBody>
      </p:sp>
      <p:sp>
        <p:nvSpPr>
          <p:cNvPr id="5" name="Rectangle 4">
            <a:extLst>
              <a:ext uri="{FF2B5EF4-FFF2-40B4-BE49-F238E27FC236}">
                <a16:creationId xmlns:a16="http://schemas.microsoft.com/office/drawing/2014/main" id="{C4D72934-7DBE-44AC-8FFF-27AA9CD85F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626EAEE-098E-46A3-A5B8-5840840F0E6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95295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Cost saving solution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Accelerate Disaster Recovery</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Automate Data Management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B6BBA1D-586F-46F7-825A-630DAE1972C3}" type="slidenum">
              <a:rPr lang="en-US" b="0" smtClean="0"/>
              <a:t>27</a:t>
            </a:fld>
            <a:endParaRPr lang="en-US" b="0" dirty="0"/>
          </a:p>
        </p:txBody>
      </p:sp>
      <p:sp>
        <p:nvSpPr>
          <p:cNvPr id="5" name="Rectangle 4">
            <a:extLst>
              <a:ext uri="{FF2B5EF4-FFF2-40B4-BE49-F238E27FC236}">
                <a16:creationId xmlns:a16="http://schemas.microsoft.com/office/drawing/2014/main" id="{5044EC21-9B34-407E-9E9C-DF6F7CED69A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EF59E56-6F56-4120-827E-8A3809E2AA9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2224678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StorSimple is the combination of a service, device and management tools that can create workflows for migrating data to a cloud storage center or back on premise.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StorSimple device is an on-premises hybrid storage array that provides primary storage and iSCSI access to data stored on it. It manages communication with cloud storage, and helps to ensure the security and confidentiality of all data that is stored on the StorSimple solution. The StorSimple device includes solid state drives (SSDs) and hard disk drives (HDDs), as well as support for clustering and automatic failover. It contains a shared processor, shared storage, and two mirrored controllers.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can alternatively use StorSimple to create a virtual device that replicates the architecture and capabilities of the actual hybrid storage device. The StorSimple virtual device (also known as the StorSimple Virtual Appliance) runs on a single node in an Azure virtual machine.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StorSimple provides a web-based user interface (the StorSimple Manager service) that enables you to centrally manage datacenter and cloud storage. You can also use a Windows PowerShell–based, command-line interface that includes dedicated cmdlets for managing your StorSimple device. Finally, you can interact with StorSimple using a Microsoft Management Console (MMC) snap-in that's used to configure create consistent, point-in-time backup copies of local and cloud data.</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B6BBA1D-586F-46F7-825A-630DAE1972C3}" type="slidenum">
              <a:rPr lang="en-US" b="0" smtClean="0"/>
              <a:t>28</a:t>
            </a:fld>
            <a:endParaRPr lang="en-US" b="0" dirty="0"/>
          </a:p>
        </p:txBody>
      </p:sp>
      <p:sp>
        <p:nvSpPr>
          <p:cNvPr id="5" name="Rectangle 4">
            <a:extLst>
              <a:ext uri="{FF2B5EF4-FFF2-40B4-BE49-F238E27FC236}">
                <a16:creationId xmlns:a16="http://schemas.microsoft.com/office/drawing/2014/main" id="{ED605D8D-C2E5-43B5-A352-B350E3E9E22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80BC013-7150-4021-A92C-B00BA83C84A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822786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Transparent integration</a:t>
            </a:r>
            <a:r>
              <a:rPr lang="en-GB" sz="1000" dirty="0">
                <a:latin typeface="Arial" panose="020B0604020202020204" pitchFamily="34" charset="0"/>
                <a:ea typeface="Times New Roman" panose="02020603050405020304" pitchFamily="18" charset="0"/>
                <a:cs typeface="Times New Roman" panose="02020603050405020304" pitchFamily="18" charset="0"/>
              </a:rPr>
              <a:t> – Microsoft Azure StorSimple uses the Internet Small Computer System Interface (iSCSI) protocol to invisibly link data storage facilities. This ensures that data stored in the cloud, at the datacenter, or on remote servers appears to be stored at a single location.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Reduced storage costs</a:t>
            </a:r>
            <a:r>
              <a:rPr lang="en-GB" sz="1000" dirty="0">
                <a:latin typeface="Arial" panose="020B0604020202020204" pitchFamily="34" charset="0"/>
                <a:ea typeface="Times New Roman" panose="02020603050405020304" pitchFamily="18" charset="0"/>
                <a:cs typeface="Times New Roman" panose="02020603050405020304" pitchFamily="18" charset="0"/>
              </a:rPr>
              <a:t> – Microsoft Azure StorSimple allocates sufficient local or cloud storage to meet current demands and extends cloud storage only when necessary. It further reduces storage requirements and expense by eliminating redundant versions of the same data (deduplication) and by using compression.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Simplified storage management</a:t>
            </a:r>
            <a:r>
              <a:rPr lang="en-GB" sz="1000" dirty="0">
                <a:latin typeface="Arial" panose="020B0604020202020204" pitchFamily="34" charset="0"/>
                <a:ea typeface="Times New Roman" panose="02020603050405020304" pitchFamily="18" charset="0"/>
                <a:cs typeface="Times New Roman" panose="02020603050405020304" pitchFamily="18" charset="0"/>
              </a:rPr>
              <a:t> – Microsoft Azure StorSimple provides system administration tools that you can use to configure and manage data stored on-premises, on a remote server, and in the cloud. Additionally, you can manage backup and restore functions from a Microsoft Management Console (MMC) snap-in. StorSimple provides a separate, optional interface that you can use to extend StorSimple management and data protection services to content stored on SharePoint servers.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Improved disaster recovery and compliance</a:t>
            </a:r>
            <a:r>
              <a:rPr lang="en-GB" sz="1000" dirty="0">
                <a:latin typeface="Arial" panose="020B0604020202020204" pitchFamily="34" charset="0"/>
                <a:ea typeface="Times New Roman" panose="02020603050405020304" pitchFamily="18" charset="0"/>
                <a:cs typeface="Times New Roman" panose="02020603050405020304" pitchFamily="18" charset="0"/>
              </a:rPr>
              <a:t> – Microsoft Azure StorSimple does not require extended recovery time. Instead, it restores data as it is needed. This means normal operations can continue with minimal disruption. Additionally, you can configure policies to specify backup schedules and data retention.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Data mobility</a:t>
            </a:r>
            <a:r>
              <a:rPr lang="en-GB" sz="1000" dirty="0">
                <a:latin typeface="Arial" panose="020B0604020202020204" pitchFamily="34" charset="0"/>
                <a:ea typeface="Times New Roman" panose="02020603050405020304" pitchFamily="18" charset="0"/>
                <a:cs typeface="Times New Roman" panose="02020603050405020304" pitchFamily="18" charset="0"/>
              </a:rPr>
              <a:t> – Data uploaded to Microsoft Azure cloud services can be accessed from other sites for recovery and migration purposes. Additionally, you can use StorSimple to configure StorSimple virtual devices on virtual machines (VMs) running in Microsoft Azure. The VMs can then use virtual devices to access stored data for test or recovery purposes.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B6BBA1D-586F-46F7-825A-630DAE1972C3}" type="slidenum">
              <a:rPr lang="en-US" b="0" smtClean="0"/>
              <a:t>29</a:t>
            </a:fld>
            <a:endParaRPr lang="en-US" b="0" dirty="0"/>
          </a:p>
        </p:txBody>
      </p:sp>
      <p:sp>
        <p:nvSpPr>
          <p:cNvPr id="5" name="Rectangle 4">
            <a:extLst>
              <a:ext uri="{FF2B5EF4-FFF2-40B4-BE49-F238E27FC236}">
                <a16:creationId xmlns:a16="http://schemas.microsoft.com/office/drawing/2014/main" id="{C516D086-783F-4BCC-BFD8-7D76F7D01D9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40005BB-E86C-4176-AB27-EC3B444E143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82877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3</a:t>
            </a:fld>
            <a:endParaRPr lang="en-US" b="0" dirty="0"/>
          </a:p>
        </p:txBody>
      </p:sp>
      <p:sp>
        <p:nvSpPr>
          <p:cNvPr id="5" name="Rectangle 4">
            <a:extLst>
              <a:ext uri="{FF2B5EF4-FFF2-40B4-BE49-F238E27FC236}">
                <a16:creationId xmlns:a16="http://schemas.microsoft.com/office/drawing/2014/main" id="{E2921731-8C2E-4BA0-A17E-ECEB7E64F83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9E86008-0391-4127-9CAC-42DE973CDBF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3426421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Data that is most active is stored locally, while less active and inactive data is automatically migrated to the cloud.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To enable quick access, StorSimple stores very active data (hot data) on SSDs in the StorSimple device. It stores data that is used occasionally (warm data) on HDDs in the device or on servers at the datacenter.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moves inactive data, backup data, and data retained for archival or compliance purposes to the cloud. StorSimple adjusts and rearranges data and storage assignments as usage patterns change.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example, some information might become less active over time.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it becomes progressively less active, it is migrated from SSD to HDD and then to the cloud. If that same data becomes active again, it is migrated back to the storage device.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B6BBA1D-586F-46F7-825A-630DAE1972C3}" type="slidenum">
              <a:rPr lang="en-US" b="0" smtClean="0"/>
              <a:t>30</a:t>
            </a:fld>
            <a:endParaRPr lang="en-US" b="0" dirty="0"/>
          </a:p>
        </p:txBody>
      </p:sp>
      <p:sp>
        <p:nvSpPr>
          <p:cNvPr id="5" name="Rectangle 4">
            <a:extLst>
              <a:ext uri="{FF2B5EF4-FFF2-40B4-BE49-F238E27FC236}">
                <a16:creationId xmlns:a16="http://schemas.microsoft.com/office/drawing/2014/main" id="{7F6E5827-745E-4426-A560-DD39A3B9C76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3C35285-84A2-47F6-9B0E-9F7388757A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1919599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31</a:t>
            </a:fld>
            <a:endParaRPr lang="en-US" b="0" dirty="0"/>
          </a:p>
        </p:txBody>
      </p:sp>
      <p:sp>
        <p:nvSpPr>
          <p:cNvPr id="5" name="Rectangle 4">
            <a:extLst>
              <a:ext uri="{FF2B5EF4-FFF2-40B4-BE49-F238E27FC236}">
                <a16:creationId xmlns:a16="http://schemas.microsoft.com/office/drawing/2014/main" id="{97DA1C0F-CD55-4F00-A7F7-473BFF32AD2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7F78367-EC2B-4CDB-B8D3-FEC142B3501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1681481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Required Resources for a Virtual Machine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Creating a VM With a Storage Account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Creating a VM With a Managed Disk</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4: Cleanup Subscription</a:t>
            </a:r>
          </a:p>
        </p:txBody>
      </p:sp>
      <p:sp>
        <p:nvSpPr>
          <p:cNvPr id="4" name="Slide Number Placeholder 3"/>
          <p:cNvSpPr>
            <a:spLocks noGrp="1"/>
          </p:cNvSpPr>
          <p:nvPr>
            <p:ph type="sldNum" sz="quarter" idx="10"/>
          </p:nvPr>
        </p:nvSpPr>
        <p:spPr/>
        <p:txBody>
          <a:bodyPr/>
          <a:lstStyle/>
          <a:p>
            <a:fld id="{BB6BBA1D-586F-46F7-825A-630DAE1972C3}" type="slidenum">
              <a:rPr lang="en-US" b="0" smtClean="0"/>
              <a:t>32</a:t>
            </a:fld>
            <a:endParaRPr lang="en-US" b="0" dirty="0"/>
          </a:p>
        </p:txBody>
      </p:sp>
      <p:sp>
        <p:nvSpPr>
          <p:cNvPr id="5" name="Rectangle 4">
            <a:extLst>
              <a:ext uri="{FF2B5EF4-FFF2-40B4-BE49-F238E27FC236}">
                <a16:creationId xmlns:a16="http://schemas.microsoft.com/office/drawing/2014/main" id="{DC22399D-55EA-4A84-B94C-7DD22018484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D1F0D26-08C4-41BA-BA2E-D8B739D57CD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4061545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BB6BBA1D-586F-46F7-825A-630DAE1972C3}" type="slidenum">
              <a:rPr lang="en-US" b="0" smtClean="0"/>
              <a:t>33</a:t>
            </a:fld>
            <a:endParaRPr lang="en-US" b="0" dirty="0"/>
          </a:p>
        </p:txBody>
      </p:sp>
      <p:sp>
        <p:nvSpPr>
          <p:cNvPr id="5" name="Rectangle 4">
            <a:extLst>
              <a:ext uri="{FF2B5EF4-FFF2-40B4-BE49-F238E27FC236}">
                <a16:creationId xmlns:a16="http://schemas.microsoft.com/office/drawing/2014/main" id="{CD37C97E-1C33-4D94-97AE-92472B9D4EE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3249CA0-2969-46E4-9CBC-65FB03A2BF0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4230409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you are reusing VHDs across different VMs created by various ARM templates, should you use managed or un-managed disks?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can include:</a:t>
            </a: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managed disk is a separately defined resource in an ARM template and it’s easier to author and reuse them directly in ARM templates.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Un-managed disks are not defined explicitly in ARM templates but they can be re-used if you reference the Storage account in another ARM template.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B6BBA1D-586F-46F7-825A-630DAE1972C3}" type="slidenum">
              <a:rPr lang="en-US" b="0" smtClean="0"/>
              <a:t>34</a:t>
            </a:fld>
            <a:endParaRPr lang="en-US" b="0" dirty="0"/>
          </a:p>
        </p:txBody>
      </p:sp>
      <p:sp>
        <p:nvSpPr>
          <p:cNvPr id="5" name="Rectangle 4">
            <a:extLst>
              <a:ext uri="{FF2B5EF4-FFF2-40B4-BE49-F238E27FC236}">
                <a16:creationId xmlns:a16="http://schemas.microsoft.com/office/drawing/2014/main" id="{98C110DE-DC21-4497-ACA0-11CEC0B0E7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58ACF68-AB70-477F-A1C2-D88FAF3E486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3011629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need to create a Storage account that supports uploading streaming data for auditing in files without overwriting already present data in those files. Which type of blobs should you use to store this data in Azure Storage?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Append blobs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Tables entities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Block blobs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File shares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Page blobs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Append blobs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Tables entities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Block blobs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File shares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Page blobs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B6BBA1D-586F-46F7-825A-630DAE1972C3}" type="slidenum">
              <a:rPr lang="en-US" b="0" smtClean="0"/>
              <a:t>35</a:t>
            </a:fld>
            <a:endParaRPr lang="en-US" b="0" dirty="0"/>
          </a:p>
        </p:txBody>
      </p:sp>
      <p:sp>
        <p:nvSpPr>
          <p:cNvPr id="5" name="Rectangle 4">
            <a:extLst>
              <a:ext uri="{FF2B5EF4-FFF2-40B4-BE49-F238E27FC236}">
                <a16:creationId xmlns:a16="http://schemas.microsoft.com/office/drawing/2014/main" id="{29F63640-D51C-45F5-BE19-4A3AE9A7A5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3A38B32-FE5D-4110-B1B1-613731AF6AD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
        <p:nvSpPr>
          <p:cNvPr id="7" name="TextBox 6">
            <a:extLst>
              <a:ext uri="{FF2B5EF4-FFF2-40B4-BE49-F238E27FC236}">
                <a16:creationId xmlns:a16="http://schemas.microsoft.com/office/drawing/2014/main" id="{273D362C-445A-4F65-8B6F-086EE169FC26}"/>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528158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have deployed an Azure VM with five attached data disks. The data disks are striped within the VM for Performance. The Azure VM uses managed disks. You need to copy the VM disks for backup and potential later reuse. What task should you perform to backup the disks?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Use Azure Backup service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Use Azure Site Recovery service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Create snapshots of individual VM disks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Detach individual VM disks and export them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Create an image of the Azure VM</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Use Azure Backup service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Use Azure Site Recovery service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Create snapshots of individual VM disks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Detach individual VM disks and export them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Create an image of the Azure VM</a:t>
            </a:r>
          </a:p>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BB6BBA1D-586F-46F7-825A-630DAE1972C3}" type="slidenum">
              <a:rPr lang="en-US" b="0" smtClean="0"/>
              <a:t>36</a:t>
            </a:fld>
            <a:endParaRPr lang="en-US" b="0" dirty="0"/>
          </a:p>
        </p:txBody>
      </p:sp>
      <p:sp>
        <p:nvSpPr>
          <p:cNvPr id="5" name="Rectangle 4">
            <a:extLst>
              <a:ext uri="{FF2B5EF4-FFF2-40B4-BE49-F238E27FC236}">
                <a16:creationId xmlns:a16="http://schemas.microsoft.com/office/drawing/2014/main" id="{6EB945F6-BB2D-4BA3-9269-8E890CEB280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14E4E3D-1B8E-4FB1-B7C1-5AC9A2C6B0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
        <p:nvSpPr>
          <p:cNvPr id="7" name="TextBox 6">
            <a:extLst>
              <a:ext uri="{FF2B5EF4-FFF2-40B4-BE49-F238E27FC236}">
                <a16:creationId xmlns:a16="http://schemas.microsoft.com/office/drawing/2014/main" id="{C25A3A71-1577-42B7-A83E-7E5670CFC834}"/>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4097226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need to deploy a file share to several on-premises and cloud-based IaaS Virtual Machines. Which Azure service would provide Disaster Recovery functionality for your file shares with the lowest management overhead?</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Azure Site Recovery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Azure Storage File Shares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Distributed File System Replication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Azure File Sync</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Azure Backup</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Azure Site Recovery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Azure Storage File Shares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Distributed File System Replication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Azure File Sync</a:t>
            </a:r>
          </a:p>
          <a:p>
            <a:pPr>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Azure Backup</a:t>
            </a:r>
          </a:p>
          <a:p>
            <a:pPr lvl="0">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BB6BBA1D-586F-46F7-825A-630DAE1972C3}" type="slidenum">
              <a:rPr lang="en-US" b="0" smtClean="0"/>
              <a:t>37</a:t>
            </a:fld>
            <a:endParaRPr lang="en-US" b="0" dirty="0"/>
          </a:p>
        </p:txBody>
      </p:sp>
      <p:sp>
        <p:nvSpPr>
          <p:cNvPr id="5" name="Rectangle 4">
            <a:extLst>
              <a:ext uri="{FF2B5EF4-FFF2-40B4-BE49-F238E27FC236}">
                <a16:creationId xmlns:a16="http://schemas.microsoft.com/office/drawing/2014/main" id="{067BC89B-08A9-4C47-93E4-7296CDC042A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9F2B780-6D5B-463C-9895-FEA97966D72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109151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storage concepts and the storage account.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Good place to discuss managed disks and mention next lesson.</a:t>
            </a:r>
          </a:p>
        </p:txBody>
      </p:sp>
      <p:sp>
        <p:nvSpPr>
          <p:cNvPr id="4" name="Slide Number Placeholder 3"/>
          <p:cNvSpPr>
            <a:spLocks noGrp="1"/>
          </p:cNvSpPr>
          <p:nvPr>
            <p:ph type="sldNum" sz="quarter" idx="10"/>
          </p:nvPr>
        </p:nvSpPr>
        <p:spPr/>
        <p:txBody>
          <a:bodyPr/>
          <a:lstStyle/>
          <a:p>
            <a:fld id="{BB6BBA1D-586F-46F7-825A-630DAE1972C3}" type="slidenum">
              <a:rPr lang="en-US" b="0" smtClean="0"/>
              <a:t>4</a:t>
            </a:fld>
            <a:endParaRPr lang="en-US" b="0" dirty="0"/>
          </a:p>
        </p:txBody>
      </p:sp>
      <p:sp>
        <p:nvSpPr>
          <p:cNvPr id="5" name="Rectangle 4">
            <a:extLst>
              <a:ext uri="{FF2B5EF4-FFF2-40B4-BE49-F238E27FC236}">
                <a16:creationId xmlns:a16="http://schemas.microsoft.com/office/drawing/2014/main" id="{2F642175-53D4-4A14-9906-DDB7008AF30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425D1BE-0339-4E11-A28F-4EBC620CCD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220243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Highlight the breakdown and purposes of each account type.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Talk about blobs queues tables etc.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Mention file storage and new features for hybrid scenarios life azure file sync.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Distinction between block and page blobs.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blob account access tiers.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Hot – for active data.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Cool – short term backup or dr data.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Archive (blob level only) (preview).</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While a blob is in archive storage, it cannot be read, copied, overwritten, or modified. No snapshots of a blob in archive storage.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Designed for long term backup.</a:t>
            </a:r>
          </a:p>
        </p:txBody>
      </p:sp>
      <p:sp>
        <p:nvSpPr>
          <p:cNvPr id="4" name="Slide Number Placeholder 3"/>
          <p:cNvSpPr>
            <a:spLocks noGrp="1"/>
          </p:cNvSpPr>
          <p:nvPr>
            <p:ph type="sldNum" sz="quarter" idx="10"/>
          </p:nvPr>
        </p:nvSpPr>
        <p:spPr/>
        <p:txBody>
          <a:bodyPr/>
          <a:lstStyle/>
          <a:p>
            <a:fld id="{BB6BBA1D-586F-46F7-825A-630DAE1972C3}" type="slidenum">
              <a:rPr lang="en-US" b="0" smtClean="0"/>
              <a:t>5</a:t>
            </a:fld>
            <a:endParaRPr lang="en-US" b="0" dirty="0"/>
          </a:p>
        </p:txBody>
      </p:sp>
      <p:sp>
        <p:nvSpPr>
          <p:cNvPr id="5" name="Rectangle 4">
            <a:extLst>
              <a:ext uri="{FF2B5EF4-FFF2-40B4-BE49-F238E27FC236}">
                <a16:creationId xmlns:a16="http://schemas.microsoft.com/office/drawing/2014/main" id="{65087298-93BF-4001-9EC6-D36BE6E95CF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040B027-6008-42CF-8334-7061C20A597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370519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Cover security aspects.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Encryption at rest and movement.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Revise sas and sap as well as rbac.</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Cover storage apis and libraries.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Azure Storage resources can be accessed by any language that can make HTTP/HTTPS requests.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Additionally, Azure Storage offers programming libraries for several languages. These libraries simplify many aspects of working with Azure Storage.</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Libraries are currently available for the following languages and platforms, with others in the pipeline: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Storage Services REST API</a:t>
            </a:r>
            <a:r>
              <a:rPr lang="en-US" sz="1000" dirty="0">
                <a:latin typeface="Arial" panose="020B0604020202020204" pitchFamily="34" charset="0"/>
                <a:ea typeface="Times New Roman" panose="02020603050405020304" pitchFamily="18" charset="0"/>
                <a:cs typeface="Segoe UI" panose="020B0502040204020203" pitchFamily="34" charset="0"/>
              </a:rPr>
              <a:t> </a:t>
            </a:r>
            <a:r>
              <a:rPr lang="en-US" sz="1000" u="sng" dirty="0">
                <a:latin typeface="Arial" panose="020B0604020202020204" pitchFamily="34" charset="0"/>
                <a:ea typeface="Times New Roman" panose="02020603050405020304" pitchFamily="18" charset="0"/>
                <a:cs typeface="Segoe UI" panose="020B0502040204020203" pitchFamily="34" charset="0"/>
              </a:rPr>
              <a:t>https://docs.microsoft.com/rest/api/storageservices/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Storage Client Library for .NET</a:t>
            </a:r>
            <a:r>
              <a:rPr lang="en-US" sz="1000" dirty="0">
                <a:latin typeface="Arial" panose="020B0604020202020204" pitchFamily="34" charset="0"/>
                <a:ea typeface="Times New Roman" panose="02020603050405020304" pitchFamily="18" charset="0"/>
                <a:cs typeface="Segoe UI" panose="020B0502040204020203" pitchFamily="34" charset="0"/>
              </a:rPr>
              <a:t>  </a:t>
            </a:r>
            <a:r>
              <a:rPr lang="en-US" sz="1000" u="sng" dirty="0">
                <a:latin typeface="Arial" panose="020B0604020202020204" pitchFamily="34" charset="0"/>
                <a:ea typeface="Times New Roman" panose="02020603050405020304" pitchFamily="18" charset="0"/>
                <a:cs typeface="Segoe UI" panose="020B0502040204020203" pitchFamily="34" charset="0"/>
              </a:rPr>
              <a:t>https://docs.microsoft.com/azure/storage/blobs/storage-dotnet-how-to-use-blobs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Storage Cmdlets for PowerShell</a:t>
            </a:r>
            <a:r>
              <a:rPr lang="en-US" sz="1000" dirty="0">
                <a:latin typeface="Arial" panose="020B0604020202020204" pitchFamily="34" charset="0"/>
                <a:ea typeface="Times New Roman" panose="02020603050405020304" pitchFamily="18" charset="0"/>
                <a:cs typeface="Segoe UI" panose="020B0502040204020203" pitchFamily="34" charset="0"/>
              </a:rPr>
              <a:t>  </a:t>
            </a:r>
            <a:r>
              <a:rPr lang="en-US" sz="1000" u="sng" dirty="0">
                <a:latin typeface="Arial" panose="020B0604020202020204" pitchFamily="34" charset="0"/>
                <a:ea typeface="Times New Roman" panose="02020603050405020304" pitchFamily="18" charset="0"/>
                <a:cs typeface="Segoe UI" panose="020B0502040204020203" pitchFamily="34" charset="0"/>
              </a:rPr>
              <a:t>https://docs.microsoft.com/powershell/module/azure.storage/</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Storage Commands for CLI 2.0</a:t>
            </a:r>
            <a:r>
              <a:rPr lang="en-US" sz="1000" dirty="0">
                <a:latin typeface="Arial" panose="020B0604020202020204" pitchFamily="34" charset="0"/>
                <a:ea typeface="Times New Roman" panose="02020603050405020304" pitchFamily="18" charset="0"/>
                <a:cs typeface="Segoe UI" panose="020B0502040204020203" pitchFamily="34" charset="0"/>
              </a:rPr>
              <a:t>  </a:t>
            </a:r>
            <a:r>
              <a:rPr lang="en-US" sz="1000" u="sng" dirty="0">
                <a:latin typeface="Arial" panose="020B0604020202020204" pitchFamily="34" charset="0"/>
                <a:ea typeface="Times New Roman" panose="02020603050405020304" pitchFamily="18" charset="0"/>
                <a:cs typeface="Segoe UI" panose="020B0502040204020203" pitchFamily="34" charset="0"/>
              </a:rPr>
              <a:t>https://docs.microsoft.</a:t>
            </a:r>
            <a:r>
              <a:rPr lang="en-US" sz="1000" u="sng">
                <a:latin typeface="Arial" panose="020B0604020202020204" pitchFamily="34" charset="0"/>
                <a:ea typeface="Times New Roman" panose="02020603050405020304" pitchFamily="18" charset="0"/>
                <a:cs typeface="Segoe UI" panose="020B0502040204020203" pitchFamily="34" charset="0"/>
              </a:rPr>
              <a:t>com/cli</a:t>
            </a:r>
            <a:r>
              <a:rPr lang="en-US" sz="1000" u="sng" dirty="0">
                <a:latin typeface="Arial" panose="020B0604020202020204" pitchFamily="34" charset="0"/>
                <a:ea typeface="Times New Roman" panose="02020603050405020304" pitchFamily="18" charset="0"/>
                <a:cs typeface="Segoe UI" panose="020B0502040204020203" pitchFamily="34" charset="0"/>
              </a:rPr>
              <a:t>/azure/storage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B6BBA1D-586F-46F7-825A-630DAE1972C3}" type="slidenum">
              <a:rPr lang="en-US" b="0" smtClean="0"/>
              <a:t>6</a:t>
            </a:fld>
            <a:endParaRPr lang="en-US" b="0" dirty="0"/>
          </a:p>
        </p:txBody>
      </p:sp>
      <p:sp>
        <p:nvSpPr>
          <p:cNvPr id="5" name="Rectangle 4">
            <a:extLst>
              <a:ext uri="{FF2B5EF4-FFF2-40B4-BE49-F238E27FC236}">
                <a16:creationId xmlns:a16="http://schemas.microsoft.com/office/drawing/2014/main" id="{51B93544-3BFB-4AEB-8005-9DDBDC1E6BC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A10429A-334F-4410-9E4C-F2D2EA90F17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121365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Talk about LRS,GRS,R-GRS and ZRS.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Costs, performance.</a:t>
            </a:r>
          </a:p>
        </p:txBody>
      </p:sp>
      <p:sp>
        <p:nvSpPr>
          <p:cNvPr id="4" name="Slide Number Placeholder 3"/>
          <p:cNvSpPr>
            <a:spLocks noGrp="1"/>
          </p:cNvSpPr>
          <p:nvPr>
            <p:ph type="sldNum" sz="quarter" idx="10"/>
          </p:nvPr>
        </p:nvSpPr>
        <p:spPr/>
        <p:txBody>
          <a:bodyPr/>
          <a:lstStyle/>
          <a:p>
            <a:fld id="{BB6BBA1D-586F-46F7-825A-630DAE1972C3}" type="slidenum">
              <a:rPr lang="en-US" b="0" smtClean="0"/>
              <a:t>7</a:t>
            </a:fld>
            <a:endParaRPr lang="en-US" b="0" dirty="0"/>
          </a:p>
        </p:txBody>
      </p:sp>
      <p:sp>
        <p:nvSpPr>
          <p:cNvPr id="5" name="Rectangle 4">
            <a:extLst>
              <a:ext uri="{FF2B5EF4-FFF2-40B4-BE49-F238E27FC236}">
                <a16:creationId xmlns:a16="http://schemas.microsoft.com/office/drawing/2014/main" id="{58C2B98F-EFEB-4E4E-88DD-1D7C64BA3DB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8E2215E-D8C2-4DBC-95AC-6AB2A96ACC7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367276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Cover Premium storage creation and use.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Show which disks / vms can use premium. Do a sizing and pricing exercise to show difference.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what apps / solutions might benefit from premium disks.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SQL server, etc.</a:t>
            </a:r>
          </a:p>
        </p:txBody>
      </p:sp>
      <p:sp>
        <p:nvSpPr>
          <p:cNvPr id="4" name="Slide Number Placeholder 3"/>
          <p:cNvSpPr>
            <a:spLocks noGrp="1"/>
          </p:cNvSpPr>
          <p:nvPr>
            <p:ph type="sldNum" sz="quarter" idx="10"/>
          </p:nvPr>
        </p:nvSpPr>
        <p:spPr/>
        <p:txBody>
          <a:bodyPr/>
          <a:lstStyle/>
          <a:p>
            <a:fld id="{BB6BBA1D-586F-46F7-825A-630DAE1972C3}" type="slidenum">
              <a:rPr lang="en-US" b="0" smtClean="0"/>
              <a:t>8</a:t>
            </a:fld>
            <a:endParaRPr lang="en-US" b="0" dirty="0"/>
          </a:p>
        </p:txBody>
      </p:sp>
      <p:sp>
        <p:nvSpPr>
          <p:cNvPr id="5" name="Rectangle 4">
            <a:extLst>
              <a:ext uri="{FF2B5EF4-FFF2-40B4-BE49-F238E27FC236}">
                <a16:creationId xmlns:a16="http://schemas.microsoft.com/office/drawing/2014/main" id="{C0557A78-5E1F-4689-8099-417C37863A6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E48C13E-24AB-4527-8F39-AB1B7BC8D7E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594306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B6BBA1D-586F-46F7-825A-630DAE1972C3}" type="slidenum">
              <a:rPr lang="en-US" b="0" smtClean="0"/>
              <a:t>9</a:t>
            </a:fld>
            <a:endParaRPr lang="en-US" b="0" dirty="0"/>
          </a:p>
        </p:txBody>
      </p:sp>
      <p:sp>
        <p:nvSpPr>
          <p:cNvPr id="5" name="Rectangle 4">
            <a:extLst>
              <a:ext uri="{FF2B5EF4-FFF2-40B4-BE49-F238E27FC236}">
                <a16:creationId xmlns:a16="http://schemas.microsoft.com/office/drawing/2014/main" id="{F24FE076-04C5-435A-BE62-0C7E1C42973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9C9AC6B-8ED2-483A-B791-AA57B9ED219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6: Backing Azure Solutions with Azure Storage</a:t>
            </a:r>
          </a:p>
        </p:txBody>
      </p:sp>
    </p:spTree>
    <p:extLst>
      <p:ext uri="{BB962C8B-B14F-4D97-AF65-F5344CB8AC3E}">
        <p14:creationId xmlns:p14="http://schemas.microsoft.com/office/powerpoint/2010/main" val="391951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84761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129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1775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E84F-3BFD-47A4-BA1D-18B00ED2195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0C03729-AA6A-4073-9945-0DBD217FBC85}"/>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316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609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92720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344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18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996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798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9711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5152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6390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B1FF-CDE2-42BD-92EE-FFC1D5B1CFCF}"/>
              </a:ext>
            </a:extLst>
          </p:cNvPr>
          <p:cNvSpPr>
            <a:spLocks noGrp="1"/>
          </p:cNvSpPr>
          <p:nvPr>
            <p:ph type="ctrTitle" sz="quarter"/>
          </p:nvPr>
        </p:nvSpPr>
        <p:spPr>
          <a:xfrm>
            <a:off x="3200400" y="1828800"/>
            <a:ext cx="5732417" cy="1016000"/>
          </a:xfrm>
        </p:spPr>
        <p:txBody>
          <a:bodyPr/>
          <a:lstStyle/>
          <a:p>
            <a:r>
              <a:rPr lang="en-US" dirty="0"/>
              <a:t>Module 6</a:t>
            </a:r>
          </a:p>
        </p:txBody>
      </p:sp>
      <p:sp>
        <p:nvSpPr>
          <p:cNvPr id="3" name="Subtitle 2">
            <a:extLst>
              <a:ext uri="{FF2B5EF4-FFF2-40B4-BE49-F238E27FC236}">
                <a16:creationId xmlns:a16="http://schemas.microsoft.com/office/drawing/2014/main" id="{39F97575-2EDD-4FF0-BE24-EA1F84EC82A1}"/>
              </a:ext>
            </a:extLst>
          </p:cNvPr>
          <p:cNvSpPr>
            <a:spLocks noGrp="1"/>
          </p:cNvSpPr>
          <p:nvPr>
            <p:ph type="subTitle" sz="quarter" idx="1"/>
          </p:nvPr>
        </p:nvSpPr>
        <p:spPr/>
        <p:txBody>
          <a:bodyPr/>
          <a:lstStyle/>
          <a:p>
            <a:r>
              <a:rPr lang="en-US" dirty="0"/>
              <a:t>Backing Azure Solutions with </a:t>
            </a:r>
            <a:br>
              <a:rPr lang="en-US" dirty="0"/>
            </a:br>
            <a:r>
              <a:rPr lang="en-US" dirty="0"/>
              <a:t>Azure Storage
</a:t>
            </a:r>
          </a:p>
        </p:txBody>
      </p:sp>
    </p:spTree>
    <p:extLst>
      <p:ext uri="{BB962C8B-B14F-4D97-AF65-F5344CB8AC3E}">
        <p14:creationId xmlns:p14="http://schemas.microsoft.com/office/powerpoint/2010/main" val="3074207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b4710d2-92b3-4d93-912f-56ea09fa7cc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050D-5F0F-4077-AD84-7A21481807A7}"/>
              </a:ext>
            </a:extLst>
          </p:cNvPr>
          <p:cNvSpPr>
            <a:spLocks noGrp="1"/>
          </p:cNvSpPr>
          <p:nvPr>
            <p:ph type="title"/>
          </p:nvPr>
        </p:nvSpPr>
        <p:spPr/>
        <p:txBody>
          <a:bodyPr/>
          <a:lstStyle/>
          <a:p>
            <a:r>
              <a:rPr lang="en-US" dirty="0"/>
              <a:t>Lesson 2: Blob Storage</a:t>
            </a:r>
          </a:p>
        </p:txBody>
      </p:sp>
      <p:sp>
        <p:nvSpPr>
          <p:cNvPr id="3" name="Text Placeholder 2">
            <a:extLst>
              <a:ext uri="{FF2B5EF4-FFF2-40B4-BE49-F238E27FC236}">
                <a16:creationId xmlns:a16="http://schemas.microsoft.com/office/drawing/2014/main" id="{B46F3CFE-C98A-4509-A415-FCA1219CE3ED}"/>
              </a:ext>
            </a:extLst>
          </p:cNvPr>
          <p:cNvSpPr>
            <a:spLocks noGrp="1"/>
          </p:cNvSpPr>
          <p:nvPr>
            <p:ph type="body" idx="1"/>
          </p:nvPr>
        </p:nvSpPr>
        <p:spPr/>
        <p:txBody>
          <a:bodyPr/>
          <a:lstStyle/>
          <a:p>
            <a:r>
              <a:rPr lang="en-US" dirty="0"/>
              <a:t>Blob Storage
Un-Managed Disks
Managed Disks
Deployment Considerations</a:t>
            </a:r>
          </a:p>
        </p:txBody>
      </p:sp>
    </p:spTree>
    <p:extLst>
      <p:ext uri="{BB962C8B-B14F-4D97-AF65-F5344CB8AC3E}">
        <p14:creationId xmlns:p14="http://schemas.microsoft.com/office/powerpoint/2010/main" val="1060322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89175fe1-8fdc-4c1a-bea9-24359f82d9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72C3-13E2-474E-954C-C47E0AEB4195}"/>
              </a:ext>
            </a:extLst>
          </p:cNvPr>
          <p:cNvSpPr>
            <a:spLocks noGrp="1"/>
          </p:cNvSpPr>
          <p:nvPr>
            <p:ph type="title"/>
          </p:nvPr>
        </p:nvSpPr>
        <p:spPr/>
        <p:txBody>
          <a:bodyPr/>
          <a:lstStyle/>
          <a:p>
            <a:r>
              <a:rPr lang="en-US" dirty="0"/>
              <a:t>Blob Storage</a:t>
            </a:r>
          </a:p>
        </p:txBody>
      </p:sp>
      <p:sp>
        <p:nvSpPr>
          <p:cNvPr id="4" name="Content Placeholder 2">
            <a:extLst>
              <a:ext uri="{FF2B5EF4-FFF2-40B4-BE49-F238E27FC236}">
                <a16:creationId xmlns:a16="http://schemas.microsoft.com/office/drawing/2014/main" id="{4986A67E-4CD4-4BFE-8F0A-D816A0C58C35}"/>
              </a:ext>
            </a:extLst>
          </p:cNvPr>
          <p:cNvSpPr txBox="1">
            <a:spLocks/>
          </p:cNvSpPr>
          <p:nvPr/>
        </p:nvSpPr>
        <p:spPr>
          <a:xfrm>
            <a:off x="458788" y="1021215"/>
            <a:ext cx="488572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All VM Disks are stored within the Azure Blob Service:</a:t>
            </a:r>
          </a:p>
          <a:p>
            <a:pPr lvl="1"/>
            <a:r>
              <a:rPr lang="en-US" b="0" kern="0" dirty="0">
                <a:solidFill>
                  <a:srgbClr val="000000"/>
                </a:solidFill>
              </a:rPr>
              <a:t>Unmanaged disks require the user to provision Storage Accounts and manage throughput</a:t>
            </a:r>
          </a:p>
          <a:p>
            <a:pPr lvl="1"/>
            <a:r>
              <a:rPr lang="en-US" b="0" kern="0" dirty="0">
                <a:solidFill>
                  <a:srgbClr val="000000"/>
                </a:solidFill>
              </a:rPr>
              <a:t>Managed disks allow Azure </a:t>
            </a:r>
            <a:br>
              <a:rPr lang="en-US" b="0" kern="0" dirty="0">
                <a:solidFill>
                  <a:srgbClr val="000000"/>
                </a:solidFill>
              </a:rPr>
            </a:br>
            <a:r>
              <a:rPr lang="en-US" b="0" kern="0" dirty="0">
                <a:solidFill>
                  <a:srgbClr val="000000"/>
                </a:solidFill>
              </a:rPr>
              <a:t>to handle all storage and provisioning jobs and IOPs </a:t>
            </a:r>
            <a:br>
              <a:rPr lang="en-US" b="0" kern="0" dirty="0">
                <a:solidFill>
                  <a:srgbClr val="000000"/>
                </a:solidFill>
              </a:rPr>
            </a:br>
            <a:r>
              <a:rPr lang="en-US" b="0" kern="0" dirty="0">
                <a:solidFill>
                  <a:srgbClr val="000000"/>
                </a:solidFill>
              </a:rPr>
              <a:t>is not a consideration</a:t>
            </a:r>
          </a:p>
          <a:p>
            <a:pPr marL="0" lvl="0" indent="0">
              <a:buNone/>
            </a:pPr>
            <a:endParaRPr lang="en-US" b="0" kern="0" dirty="0">
              <a:solidFill>
                <a:srgbClr val="000000"/>
              </a:solidFill>
            </a:endParaRPr>
          </a:p>
        </p:txBody>
      </p:sp>
      <p:pic>
        <p:nvPicPr>
          <p:cNvPr id="5" name="Picture 4" descr="Managed Disk portal blade">
            <a:extLst>
              <a:ext uri="{FF2B5EF4-FFF2-40B4-BE49-F238E27FC236}">
                <a16:creationId xmlns:a16="http://schemas.microsoft.com/office/drawing/2014/main" id="{518993A0-A7AD-4374-8F65-A43A5204019A}"/>
              </a:ext>
            </a:extLst>
          </p:cNvPr>
          <p:cNvPicPr>
            <a:picLocks noChangeAspect="1"/>
          </p:cNvPicPr>
          <p:nvPr/>
        </p:nvPicPr>
        <p:blipFill>
          <a:blip r:embed="rId3"/>
          <a:stretch>
            <a:fillRect/>
          </a:stretch>
        </p:blipFill>
        <p:spPr>
          <a:xfrm>
            <a:off x="6339681" y="1212850"/>
            <a:ext cx="2533333" cy="4771429"/>
          </a:xfrm>
          <a:prstGeom prst="rect">
            <a:avLst/>
          </a:prstGeom>
        </p:spPr>
      </p:pic>
    </p:spTree>
    <p:extLst>
      <p:ext uri="{BB962C8B-B14F-4D97-AF65-F5344CB8AC3E}">
        <p14:creationId xmlns:p14="http://schemas.microsoft.com/office/powerpoint/2010/main" val="242607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9f2fef7-3ac3-455a-a82e-35c142f4d78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B807-61DE-4386-A233-8093C822FB84}"/>
              </a:ext>
            </a:extLst>
          </p:cNvPr>
          <p:cNvSpPr>
            <a:spLocks noGrp="1"/>
          </p:cNvSpPr>
          <p:nvPr>
            <p:ph type="title"/>
          </p:nvPr>
        </p:nvSpPr>
        <p:spPr/>
        <p:txBody>
          <a:bodyPr/>
          <a:lstStyle/>
          <a:p>
            <a:r>
              <a:rPr lang="en-US" dirty="0"/>
              <a:t>Un-Managed Disks</a:t>
            </a:r>
          </a:p>
        </p:txBody>
      </p:sp>
      <p:sp>
        <p:nvSpPr>
          <p:cNvPr id="4" name="Content Placeholder 2">
            <a:extLst>
              <a:ext uri="{FF2B5EF4-FFF2-40B4-BE49-F238E27FC236}">
                <a16:creationId xmlns:a16="http://schemas.microsoft.com/office/drawing/2014/main" id="{22A6F0E8-3F0A-4D14-BFF5-E777E3843D5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Require a storage account</a:t>
            </a:r>
          </a:p>
          <a:p>
            <a:pPr lvl="0"/>
            <a:r>
              <a:rPr lang="en-US" b="0" kern="0" dirty="0">
                <a:solidFill>
                  <a:srgbClr val="000000"/>
                </a:solidFill>
              </a:rPr>
              <a:t>Management overhead</a:t>
            </a:r>
          </a:p>
          <a:p>
            <a:pPr lvl="0"/>
            <a:r>
              <a:rPr lang="en-US" b="0" kern="0" dirty="0">
                <a:solidFill>
                  <a:srgbClr val="000000"/>
                </a:solidFill>
              </a:rPr>
              <a:t>Storage account IOPS limits</a:t>
            </a:r>
          </a:p>
          <a:p>
            <a:pPr lvl="0"/>
            <a:r>
              <a:rPr lang="en-US" b="0" kern="0" dirty="0">
                <a:solidFill>
                  <a:srgbClr val="000000"/>
                </a:solidFill>
              </a:rPr>
              <a:t>Choose between Standard and Premium account at creation</a:t>
            </a:r>
          </a:p>
        </p:txBody>
      </p:sp>
    </p:spTree>
    <p:extLst>
      <p:ext uri="{BB962C8B-B14F-4D97-AF65-F5344CB8AC3E}">
        <p14:creationId xmlns:p14="http://schemas.microsoft.com/office/powerpoint/2010/main" val="397890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16efd418-cb5e-4840-b5c0-d79c2ee60a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CCD7-2C5A-435F-BDEB-AAC0663B34B4}"/>
              </a:ext>
            </a:extLst>
          </p:cNvPr>
          <p:cNvSpPr>
            <a:spLocks noGrp="1"/>
          </p:cNvSpPr>
          <p:nvPr>
            <p:ph type="title"/>
          </p:nvPr>
        </p:nvSpPr>
        <p:spPr/>
        <p:txBody>
          <a:bodyPr/>
          <a:lstStyle/>
          <a:p>
            <a:r>
              <a:rPr lang="en-US" dirty="0"/>
              <a:t>Un-Managed Disk Pricing</a:t>
            </a:r>
          </a:p>
        </p:txBody>
      </p:sp>
      <p:pic>
        <p:nvPicPr>
          <p:cNvPr id="4" name="Picture 3" descr="Storage pricing web page">
            <a:extLst>
              <a:ext uri="{FF2B5EF4-FFF2-40B4-BE49-F238E27FC236}">
                <a16:creationId xmlns:a16="http://schemas.microsoft.com/office/drawing/2014/main" id="{1549BB2B-370D-44A2-B0FD-C2573BA6A245}"/>
              </a:ext>
            </a:extLst>
          </p:cNvPr>
          <p:cNvPicPr>
            <a:picLocks noChangeAspect="1"/>
          </p:cNvPicPr>
          <p:nvPr/>
        </p:nvPicPr>
        <p:blipFill>
          <a:blip r:embed="rId3"/>
          <a:stretch>
            <a:fillRect/>
          </a:stretch>
        </p:blipFill>
        <p:spPr>
          <a:xfrm>
            <a:off x="494373" y="1153223"/>
            <a:ext cx="8155254" cy="5122164"/>
          </a:xfrm>
          <a:prstGeom prst="rect">
            <a:avLst/>
          </a:prstGeom>
        </p:spPr>
      </p:pic>
    </p:spTree>
    <p:extLst>
      <p:ext uri="{BB962C8B-B14F-4D97-AF65-F5344CB8AC3E}">
        <p14:creationId xmlns:p14="http://schemas.microsoft.com/office/powerpoint/2010/main" val="2792847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25b7b90-d761-4428-a558-c552f450ca8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5A58-D267-4AAA-BF88-393BBB5304EF}"/>
              </a:ext>
            </a:extLst>
          </p:cNvPr>
          <p:cNvSpPr>
            <a:spLocks noGrp="1"/>
          </p:cNvSpPr>
          <p:nvPr>
            <p:ph type="title"/>
          </p:nvPr>
        </p:nvSpPr>
        <p:spPr/>
        <p:txBody>
          <a:bodyPr/>
          <a:lstStyle/>
          <a:p>
            <a:r>
              <a:rPr lang="en-US" dirty="0"/>
              <a:t>Managed Disks</a:t>
            </a:r>
          </a:p>
        </p:txBody>
      </p:sp>
      <p:sp>
        <p:nvSpPr>
          <p:cNvPr id="4" name="Content Placeholder 2">
            <a:extLst>
              <a:ext uri="{FF2B5EF4-FFF2-40B4-BE49-F238E27FC236}">
                <a16:creationId xmlns:a16="http://schemas.microsoft.com/office/drawing/2014/main" id="{A07C38BC-853E-401F-B3D8-613ABD0F4AC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Standard and Premium disks at a disk level</a:t>
            </a:r>
          </a:p>
          <a:p>
            <a:pPr lvl="0"/>
            <a:r>
              <a:rPr lang="en-US" b="0" kern="0" dirty="0">
                <a:solidFill>
                  <a:srgbClr val="000000"/>
                </a:solidFill>
              </a:rPr>
              <a:t>Azure handles storage account and limits</a:t>
            </a:r>
          </a:p>
          <a:p>
            <a:pPr lvl="0"/>
            <a:r>
              <a:rPr lang="en-US" b="0" kern="0" dirty="0">
                <a:solidFill>
                  <a:srgbClr val="000000"/>
                </a:solidFill>
              </a:rPr>
              <a:t>Transaction billing (standard only)</a:t>
            </a:r>
          </a:p>
          <a:p>
            <a:pPr lvl="0"/>
            <a:r>
              <a:rPr lang="en-US" b="0" kern="0" dirty="0">
                <a:solidFill>
                  <a:srgbClr val="000000"/>
                </a:solidFill>
              </a:rPr>
              <a:t>Snapshots</a:t>
            </a:r>
          </a:p>
          <a:p>
            <a:pPr lvl="0"/>
            <a:r>
              <a:rPr lang="en-US" b="0" kern="0" dirty="0">
                <a:solidFill>
                  <a:srgbClr val="000000"/>
                </a:solidFill>
              </a:rPr>
              <a:t>Images</a:t>
            </a:r>
          </a:p>
          <a:p>
            <a:pPr lvl="0"/>
            <a:endParaRPr lang="en-US" b="0" kern="0" dirty="0">
              <a:solidFill>
                <a:srgbClr val="000000"/>
              </a:solidFill>
            </a:endParaRPr>
          </a:p>
        </p:txBody>
      </p:sp>
    </p:spTree>
    <p:extLst>
      <p:ext uri="{BB962C8B-B14F-4D97-AF65-F5344CB8AC3E}">
        <p14:creationId xmlns:p14="http://schemas.microsoft.com/office/powerpoint/2010/main" val="3282293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0a47b32-56d4-4672-8fde-f9ecee9573a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FC73-A840-4CD6-9FCF-3D0EC89FEA7B}"/>
              </a:ext>
            </a:extLst>
          </p:cNvPr>
          <p:cNvSpPr>
            <a:spLocks noGrp="1"/>
          </p:cNvSpPr>
          <p:nvPr>
            <p:ph type="title"/>
          </p:nvPr>
        </p:nvSpPr>
        <p:spPr/>
        <p:txBody>
          <a:bodyPr/>
          <a:lstStyle/>
          <a:p>
            <a:r>
              <a:rPr lang="en-US" dirty="0"/>
              <a:t>Managed Disk Pricing</a:t>
            </a:r>
          </a:p>
        </p:txBody>
      </p:sp>
      <p:pic>
        <p:nvPicPr>
          <p:cNvPr id="4" name="Picture 3" descr="Managed disk pricing web page">
            <a:extLst>
              <a:ext uri="{FF2B5EF4-FFF2-40B4-BE49-F238E27FC236}">
                <a16:creationId xmlns:a16="http://schemas.microsoft.com/office/drawing/2014/main" id="{876081BF-4810-4FC1-8261-9A5B88EDAF1A}"/>
              </a:ext>
            </a:extLst>
          </p:cNvPr>
          <p:cNvPicPr>
            <a:picLocks noChangeAspect="1"/>
          </p:cNvPicPr>
          <p:nvPr/>
        </p:nvPicPr>
        <p:blipFill>
          <a:blip r:embed="rId3"/>
          <a:stretch>
            <a:fillRect/>
          </a:stretch>
        </p:blipFill>
        <p:spPr>
          <a:xfrm>
            <a:off x="1136134" y="1153223"/>
            <a:ext cx="6871733" cy="5402909"/>
          </a:xfrm>
          <a:prstGeom prst="rect">
            <a:avLst/>
          </a:prstGeom>
        </p:spPr>
      </p:pic>
    </p:spTree>
    <p:extLst>
      <p:ext uri="{BB962C8B-B14F-4D97-AF65-F5344CB8AC3E}">
        <p14:creationId xmlns:p14="http://schemas.microsoft.com/office/powerpoint/2010/main" val="147973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cf61cab-b2aa-4587-846b-c644e70c14f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8331-318F-4F62-932D-39ADAFC80045}"/>
              </a:ext>
            </a:extLst>
          </p:cNvPr>
          <p:cNvSpPr>
            <a:spLocks noGrp="1"/>
          </p:cNvSpPr>
          <p:nvPr>
            <p:ph type="title"/>
          </p:nvPr>
        </p:nvSpPr>
        <p:spPr/>
        <p:txBody>
          <a:bodyPr/>
          <a:lstStyle/>
          <a:p>
            <a:r>
              <a:rPr lang="en-US" dirty="0"/>
              <a:t>Deployment Considerations</a:t>
            </a:r>
          </a:p>
        </p:txBody>
      </p:sp>
      <p:sp>
        <p:nvSpPr>
          <p:cNvPr id="4" name="Content Placeholder 2">
            <a:extLst>
              <a:ext uri="{FF2B5EF4-FFF2-40B4-BE49-F238E27FC236}">
                <a16:creationId xmlns:a16="http://schemas.microsoft.com/office/drawing/2014/main" id="{B8916468-9E1A-4205-8A92-D376E30CD77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Managed disks removes complexity from multiple disk VM deployments:</a:t>
            </a:r>
          </a:p>
          <a:p>
            <a:pPr lvl="1"/>
            <a:r>
              <a:rPr lang="en-US" b="0" kern="0" dirty="0">
                <a:solidFill>
                  <a:srgbClr val="000000"/>
                </a:solidFill>
              </a:rPr>
              <a:t>Can deploy with templates</a:t>
            </a:r>
          </a:p>
          <a:p>
            <a:pPr lvl="1"/>
            <a:r>
              <a:rPr lang="en-US" b="0" kern="0" dirty="0">
                <a:solidFill>
                  <a:srgbClr val="000000"/>
                </a:solidFill>
              </a:rPr>
              <a:t>Can manage with: </a:t>
            </a:r>
          </a:p>
          <a:p>
            <a:pPr lvl="2"/>
            <a:r>
              <a:rPr lang="en-US" b="0" kern="0" dirty="0">
                <a:solidFill>
                  <a:srgbClr val="000000"/>
                </a:solidFill>
              </a:rPr>
              <a:t>PowerShell</a:t>
            </a:r>
          </a:p>
          <a:p>
            <a:pPr lvl="2"/>
            <a:r>
              <a:rPr lang="en-US" b="0" kern="0" dirty="0">
                <a:solidFill>
                  <a:srgbClr val="000000"/>
                </a:solidFill>
              </a:rPr>
              <a:t>Azure CLI</a:t>
            </a:r>
          </a:p>
          <a:p>
            <a:pPr lvl="2"/>
            <a:r>
              <a:rPr lang="en-US" b="0" kern="0" dirty="0">
                <a:solidFill>
                  <a:srgbClr val="000000"/>
                </a:solidFill>
              </a:rPr>
              <a:t>Portal</a:t>
            </a:r>
          </a:p>
          <a:p>
            <a:pPr lvl="1"/>
            <a:r>
              <a:rPr lang="en-US" b="0" kern="0" dirty="0">
                <a:solidFill>
                  <a:srgbClr val="000000"/>
                </a:solidFill>
              </a:rPr>
              <a:t>Easy snapshot creation and management</a:t>
            </a:r>
          </a:p>
          <a:p>
            <a:pPr lvl="1"/>
            <a:r>
              <a:rPr lang="en-US" b="0" kern="0" dirty="0">
                <a:solidFill>
                  <a:srgbClr val="000000"/>
                </a:solidFill>
              </a:rPr>
              <a:t>Rapid performance changes</a:t>
            </a:r>
          </a:p>
          <a:p>
            <a:pPr marL="0" lvl="0" indent="0">
              <a:buNone/>
            </a:pPr>
            <a:endParaRPr lang="en-US" b="0" kern="0" dirty="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711440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9bb1e02-480e-46eb-bfcf-65f058ddeb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1136-D71B-4348-93A7-E31BD861DDFF}"/>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5B3DFADD-3D1F-41F8-B463-C46F1FB604C1}"/>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What are the benefits and drawbacks of IaaS un-managed disk deployments?</a:t>
            </a:r>
          </a:p>
        </p:txBody>
      </p:sp>
      <p:pic>
        <p:nvPicPr>
          <p:cNvPr id="5" name="Picture 4" descr="Question">
            <a:extLst>
              <a:ext uri="{FF2B5EF4-FFF2-40B4-BE49-F238E27FC236}">
                <a16:creationId xmlns:a16="http://schemas.microsoft.com/office/drawing/2014/main" id="{355DD83F-A6A3-4697-BB14-ECF7C17708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429039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745f66e-e343-4091-9019-dc67385e0bd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DD03-A8E1-4C3A-81E9-7C058D0AC607}"/>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545416BE-9530-40AD-BA08-F5BF371B3623}"/>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What are the benefits and drawbacks of IaaS managed disk deployments?</a:t>
            </a:r>
          </a:p>
        </p:txBody>
      </p:sp>
      <p:pic>
        <p:nvPicPr>
          <p:cNvPr id="5" name="Picture 4" descr="Question">
            <a:extLst>
              <a:ext uri="{FF2B5EF4-FFF2-40B4-BE49-F238E27FC236}">
                <a16:creationId xmlns:a16="http://schemas.microsoft.com/office/drawing/2014/main" id="{A7129DBD-D505-4FB8-9EE4-D3FD713906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4013137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be17413-2e9b-46f4-af88-21e1fff966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064F-64A9-4D46-BF62-C973AC4466D1}"/>
              </a:ext>
            </a:extLst>
          </p:cNvPr>
          <p:cNvSpPr>
            <a:spLocks noGrp="1"/>
          </p:cNvSpPr>
          <p:nvPr>
            <p:ph type="title"/>
          </p:nvPr>
        </p:nvSpPr>
        <p:spPr/>
        <p:txBody>
          <a:bodyPr/>
          <a:lstStyle/>
          <a:p>
            <a:r>
              <a:rPr lang="en-US" dirty="0"/>
              <a:t>Lesson 3: Files</a:t>
            </a:r>
          </a:p>
        </p:txBody>
      </p:sp>
      <p:sp>
        <p:nvSpPr>
          <p:cNvPr id="3" name="Text Placeholder 2">
            <a:extLst>
              <a:ext uri="{FF2B5EF4-FFF2-40B4-BE49-F238E27FC236}">
                <a16:creationId xmlns:a16="http://schemas.microsoft.com/office/drawing/2014/main" id="{55FD159C-FF51-48C4-85F2-848F9F12F2AC}"/>
              </a:ext>
            </a:extLst>
          </p:cNvPr>
          <p:cNvSpPr>
            <a:spLocks noGrp="1"/>
          </p:cNvSpPr>
          <p:nvPr>
            <p:ph type="body" idx="1"/>
          </p:nvPr>
        </p:nvSpPr>
        <p:spPr/>
        <p:txBody>
          <a:bodyPr/>
          <a:lstStyle/>
          <a:p>
            <a:r>
              <a:rPr lang="fr-FR" dirty="0"/>
              <a:t>Azure Files
Azure File Sync</a:t>
            </a:r>
            <a:endParaRPr lang="en-US" dirty="0"/>
          </a:p>
        </p:txBody>
      </p:sp>
    </p:spTree>
    <p:extLst>
      <p:ext uri="{BB962C8B-B14F-4D97-AF65-F5344CB8AC3E}">
        <p14:creationId xmlns:p14="http://schemas.microsoft.com/office/powerpoint/2010/main" val="17524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D37D-853C-4FAF-A0EF-9B2D1E061C4E}"/>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FDF938AD-5F8C-4B6A-B0B6-8A352E6562C5}"/>
              </a:ext>
            </a:extLst>
          </p:cNvPr>
          <p:cNvSpPr>
            <a:spLocks noGrp="1"/>
          </p:cNvSpPr>
          <p:nvPr>
            <p:ph type="body" idx="1"/>
          </p:nvPr>
        </p:nvSpPr>
        <p:spPr/>
        <p:txBody>
          <a:bodyPr/>
          <a:lstStyle/>
          <a:p>
            <a:r>
              <a:rPr lang="en-US" dirty="0"/>
              <a:t>Pricing
Blob Storage
Files
StorSimple</a:t>
            </a:r>
          </a:p>
        </p:txBody>
      </p:sp>
    </p:spTree>
    <p:extLst>
      <p:ext uri="{BB962C8B-B14F-4D97-AF65-F5344CB8AC3E}">
        <p14:creationId xmlns:p14="http://schemas.microsoft.com/office/powerpoint/2010/main" val="3197592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35b3325-3cf2-48ea-b6d3-b90b96446b9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BD24-C3A1-40C7-B40A-0711323771EA}"/>
              </a:ext>
            </a:extLst>
          </p:cNvPr>
          <p:cNvSpPr>
            <a:spLocks noGrp="1"/>
          </p:cNvSpPr>
          <p:nvPr>
            <p:ph type="title"/>
          </p:nvPr>
        </p:nvSpPr>
        <p:spPr/>
        <p:txBody>
          <a:bodyPr/>
          <a:lstStyle/>
          <a:p>
            <a:r>
              <a:rPr lang="en-US" dirty="0"/>
              <a:t>Azure Files</a:t>
            </a:r>
          </a:p>
        </p:txBody>
      </p:sp>
      <p:sp>
        <p:nvSpPr>
          <p:cNvPr id="4" name="Content Placeholder 2">
            <a:extLst>
              <a:ext uri="{FF2B5EF4-FFF2-40B4-BE49-F238E27FC236}">
                <a16:creationId xmlns:a16="http://schemas.microsoft.com/office/drawing/2014/main" id="{A88D6C0C-F0A6-4F3E-99F6-BBDF97E95C8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An SMB 3.0 file service providing reliable network file shares without infrastructure:</a:t>
            </a:r>
          </a:p>
          <a:p>
            <a:pPr lvl="1"/>
            <a:r>
              <a:rPr lang="en-US" b="0" kern="0" dirty="0">
                <a:solidFill>
                  <a:srgbClr val="000000"/>
                </a:solidFill>
              </a:rPr>
              <a:t>File Shares</a:t>
            </a:r>
          </a:p>
          <a:p>
            <a:pPr lvl="1"/>
            <a:r>
              <a:rPr lang="en-US" b="0" kern="0" dirty="0">
                <a:solidFill>
                  <a:srgbClr val="000000"/>
                </a:solidFill>
              </a:rPr>
              <a:t>File Sync</a:t>
            </a:r>
          </a:p>
          <a:p>
            <a:pPr lvl="1"/>
            <a:r>
              <a:rPr lang="en-US" b="0" kern="0" dirty="0">
                <a:solidFill>
                  <a:srgbClr val="000000"/>
                </a:solidFill>
              </a:rPr>
              <a:t>IaaS File Shares</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3336332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55e6656-9016-40a8-a03e-7ed3a7c96f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795-50CF-4282-8469-4B7BD63C02E1}"/>
              </a:ext>
            </a:extLst>
          </p:cNvPr>
          <p:cNvSpPr>
            <a:spLocks noGrp="1"/>
          </p:cNvSpPr>
          <p:nvPr>
            <p:ph type="title"/>
          </p:nvPr>
        </p:nvSpPr>
        <p:spPr/>
        <p:txBody>
          <a:bodyPr/>
          <a:lstStyle/>
          <a:p>
            <a:r>
              <a:rPr lang="en-US" dirty="0"/>
              <a:t>Sharing Files in Cloud Infrastructure</a:t>
            </a:r>
          </a:p>
        </p:txBody>
      </p:sp>
      <p:sp>
        <p:nvSpPr>
          <p:cNvPr id="4" name="Content Placeholder 2">
            <a:extLst>
              <a:ext uri="{FF2B5EF4-FFF2-40B4-BE49-F238E27FC236}">
                <a16:creationId xmlns:a16="http://schemas.microsoft.com/office/drawing/2014/main" id="{8A73FA9F-86A9-4FA9-BBB6-3E16B71674B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Files</a:t>
            </a:r>
          </a:p>
          <a:p>
            <a:pPr lvl="0"/>
            <a:r>
              <a:rPr lang="en-US" b="0" kern="0" dirty="0">
                <a:solidFill>
                  <a:srgbClr val="000000"/>
                </a:solidFill>
              </a:rPr>
              <a:t>Azure IaaS VM File Share</a:t>
            </a:r>
          </a:p>
          <a:p>
            <a:pPr lvl="0"/>
            <a:r>
              <a:rPr lang="en-US" b="0" kern="0" dirty="0">
                <a:solidFill>
                  <a:srgbClr val="000000"/>
                </a:solidFill>
              </a:rPr>
              <a:t>Azure File Sync for Hybrid and DR</a:t>
            </a:r>
          </a:p>
          <a:p>
            <a:pPr lvl="0"/>
            <a:endParaRPr lang="en-US" b="0" kern="0" dirty="0">
              <a:solidFill>
                <a:srgbClr val="000000"/>
              </a:solidFill>
            </a:endParaRPr>
          </a:p>
        </p:txBody>
      </p:sp>
    </p:spTree>
    <p:extLst>
      <p:ext uri="{BB962C8B-B14F-4D97-AF65-F5344CB8AC3E}">
        <p14:creationId xmlns:p14="http://schemas.microsoft.com/office/powerpoint/2010/main" val="1603575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7b7b5ef-cc14-4ff5-a394-de9088bfcff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547C-5F25-4E9F-BCE9-8FD8CD15AF05}"/>
              </a:ext>
            </a:extLst>
          </p:cNvPr>
          <p:cNvSpPr>
            <a:spLocks noGrp="1"/>
          </p:cNvSpPr>
          <p:nvPr>
            <p:ph type="title"/>
          </p:nvPr>
        </p:nvSpPr>
        <p:spPr/>
        <p:txBody>
          <a:bodyPr/>
          <a:lstStyle/>
          <a:p>
            <a:r>
              <a:rPr lang="en-US" dirty="0"/>
              <a:t>Azure File Shares</a:t>
            </a:r>
          </a:p>
        </p:txBody>
      </p:sp>
      <p:sp>
        <p:nvSpPr>
          <p:cNvPr id="4" name="Content Placeholder 2">
            <a:extLst>
              <a:ext uri="{FF2B5EF4-FFF2-40B4-BE49-F238E27FC236}">
                <a16:creationId xmlns:a16="http://schemas.microsoft.com/office/drawing/2014/main" id="{828A736B-B31F-4301-A418-77C87924CBD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kern="0" dirty="0">
                <a:solidFill>
                  <a:srgbClr val="000000"/>
                </a:solidFill>
              </a:rPr>
              <a:t>Components</a:t>
            </a:r>
          </a:p>
          <a:p>
            <a:pPr marL="0" lvl="0" indent="0" algn="ctr">
              <a:buNone/>
            </a:pPr>
            <a:endParaRPr lang="en-US" b="0" kern="0" dirty="0">
              <a:solidFill>
                <a:srgbClr val="000000"/>
              </a:solidFill>
            </a:endParaRPr>
          </a:p>
          <a:p>
            <a:pPr marL="0" lvl="0" indent="0" algn="ctr">
              <a:buNone/>
            </a:pPr>
            <a:endParaRPr lang="en-US" b="0" kern="0" dirty="0">
              <a:solidFill>
                <a:srgbClr val="000000"/>
              </a:solidFill>
            </a:endParaRPr>
          </a:p>
          <a:p>
            <a:pPr marL="0" lvl="0" indent="0" algn="ctr">
              <a:buNone/>
            </a:pPr>
            <a:endParaRPr lang="en-US" b="0" kern="0" dirty="0">
              <a:solidFill>
                <a:srgbClr val="000000"/>
              </a:solidFill>
            </a:endParaRPr>
          </a:p>
          <a:p>
            <a:pPr marL="0" lvl="0" indent="0" algn="ctr">
              <a:buNone/>
            </a:pPr>
            <a:endParaRPr lang="en-US" b="0" kern="0" dirty="0">
              <a:solidFill>
                <a:srgbClr val="000000"/>
              </a:solidFill>
            </a:endParaRPr>
          </a:p>
          <a:p>
            <a:pPr marL="0" lvl="0" indent="0" algn="ctr">
              <a:buNone/>
            </a:pPr>
            <a:endParaRPr lang="en-US" b="0" kern="0" dirty="0">
              <a:solidFill>
                <a:srgbClr val="000000"/>
              </a:solidFill>
            </a:endParaRPr>
          </a:p>
          <a:p>
            <a:pPr marL="0" lvl="0" indent="0" algn="ctr">
              <a:buNone/>
            </a:pPr>
            <a:endParaRPr lang="en-US" b="0" kern="0" dirty="0">
              <a:solidFill>
                <a:srgbClr val="000000"/>
              </a:solidFill>
            </a:endParaRPr>
          </a:p>
          <a:p>
            <a:pPr marL="0" lvl="0" indent="0" algn="ctr">
              <a:buNone/>
            </a:pPr>
            <a:endParaRPr lang="en-US" b="0" kern="0" dirty="0">
              <a:solidFill>
                <a:srgbClr val="000000"/>
              </a:solidFill>
            </a:endParaRPr>
          </a:p>
          <a:p>
            <a:pPr marL="0" lvl="0" indent="0" algn="ctr">
              <a:buNone/>
            </a:pPr>
            <a:endParaRPr lang="en-US" sz="2000" b="0" i="1" kern="0" dirty="0">
              <a:solidFill>
                <a:srgbClr val="000000"/>
              </a:solidFill>
            </a:endParaRPr>
          </a:p>
          <a:p>
            <a:pPr marL="0" lvl="0" indent="0" algn="ctr">
              <a:buNone/>
            </a:pPr>
            <a:endParaRPr lang="en-US" sz="2000" b="0" i="1" kern="0" dirty="0">
              <a:solidFill>
                <a:srgbClr val="000000"/>
              </a:solidFill>
            </a:endParaRPr>
          </a:p>
          <a:p>
            <a:pPr marL="0" lvl="0" indent="0" algn="ctr">
              <a:buNone/>
            </a:pPr>
            <a:r>
              <a:rPr lang="en-US" sz="2000" b="0" i="1" kern="0" dirty="0">
                <a:solidFill>
                  <a:srgbClr val="000000"/>
                </a:solidFill>
              </a:rPr>
              <a:t>URL or server / application file share access</a:t>
            </a:r>
          </a:p>
          <a:p>
            <a:pPr marL="0" lvl="0" indent="0" algn="ctr">
              <a:buNone/>
            </a:pPr>
            <a:endParaRPr lang="en-US" b="0" kern="0" dirty="0">
              <a:solidFill>
                <a:srgbClr val="000000"/>
              </a:solidFill>
            </a:endParaRPr>
          </a:p>
        </p:txBody>
      </p:sp>
      <p:pic>
        <p:nvPicPr>
          <p:cNvPr id="5" name="Picture 4" descr="File Share components in an Azure Storage account">
            <a:extLst>
              <a:ext uri="{FF2B5EF4-FFF2-40B4-BE49-F238E27FC236}">
                <a16:creationId xmlns:a16="http://schemas.microsoft.com/office/drawing/2014/main" id="{0ED9D24C-846F-4F17-BEE7-64EF10AB8D46}"/>
              </a:ext>
            </a:extLst>
          </p:cNvPr>
          <p:cNvPicPr>
            <a:picLocks noChangeAspect="1"/>
          </p:cNvPicPr>
          <p:nvPr/>
        </p:nvPicPr>
        <p:blipFill>
          <a:blip r:embed="rId3"/>
          <a:stretch>
            <a:fillRect/>
          </a:stretch>
        </p:blipFill>
        <p:spPr>
          <a:xfrm>
            <a:off x="936966" y="1777078"/>
            <a:ext cx="7162800" cy="3325585"/>
          </a:xfrm>
          <a:prstGeom prst="rect">
            <a:avLst/>
          </a:prstGeom>
        </p:spPr>
      </p:pic>
    </p:spTree>
    <p:extLst>
      <p:ext uri="{BB962C8B-B14F-4D97-AF65-F5344CB8AC3E}">
        <p14:creationId xmlns:p14="http://schemas.microsoft.com/office/powerpoint/2010/main" val="353517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322c526-9f58-49c5-ab5b-1f2683dd3e2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4E67-75F8-4C39-902A-E5AEED7260CC}"/>
              </a:ext>
            </a:extLst>
          </p:cNvPr>
          <p:cNvSpPr>
            <a:spLocks noGrp="1"/>
          </p:cNvSpPr>
          <p:nvPr>
            <p:ph type="title"/>
          </p:nvPr>
        </p:nvSpPr>
        <p:spPr/>
        <p:txBody>
          <a:bodyPr/>
          <a:lstStyle/>
          <a:p>
            <a:r>
              <a:rPr lang="en-US" dirty="0"/>
              <a:t>Azure File Sync</a:t>
            </a:r>
          </a:p>
        </p:txBody>
      </p:sp>
      <p:sp>
        <p:nvSpPr>
          <p:cNvPr id="4" name="Content Placeholder 2">
            <a:extLst>
              <a:ext uri="{FF2B5EF4-FFF2-40B4-BE49-F238E27FC236}">
                <a16:creationId xmlns:a16="http://schemas.microsoft.com/office/drawing/2014/main" id="{B8924EDA-0DAA-40F6-8353-98F689D8342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File Sync Service:</a:t>
            </a:r>
          </a:p>
          <a:p>
            <a:pPr lvl="1"/>
            <a:r>
              <a:rPr lang="en-US" b="0" kern="0" dirty="0">
                <a:solidFill>
                  <a:srgbClr val="000000"/>
                </a:solidFill>
              </a:rPr>
              <a:t>NTFS volumes only</a:t>
            </a:r>
          </a:p>
          <a:p>
            <a:pPr lvl="1"/>
            <a:r>
              <a:rPr lang="en-US" b="0" kern="0" dirty="0">
                <a:solidFill>
                  <a:srgbClr val="000000"/>
                </a:solidFill>
              </a:rPr>
              <a:t>Dedupe supported (not with Cloud Tiering)</a:t>
            </a:r>
          </a:p>
          <a:p>
            <a:pPr lvl="1"/>
            <a:r>
              <a:rPr lang="en-US" b="0" kern="0" dirty="0">
                <a:solidFill>
                  <a:srgbClr val="000000"/>
                </a:solidFill>
              </a:rPr>
              <a:t>Cloud Tiering for cold files</a:t>
            </a:r>
          </a:p>
          <a:p>
            <a:pPr lvl="1"/>
            <a:r>
              <a:rPr lang="en-US" b="0" kern="0" dirty="0">
                <a:solidFill>
                  <a:srgbClr val="000000"/>
                </a:solidFill>
              </a:rPr>
              <a:t>DR feature for failed servers</a:t>
            </a:r>
          </a:p>
          <a:p>
            <a:pPr lvl="1"/>
            <a:endParaRPr lang="en-US" b="0" kern="0" dirty="0">
              <a:solidFill>
                <a:srgbClr val="000000"/>
              </a:solidFill>
            </a:endParaRPr>
          </a:p>
        </p:txBody>
      </p:sp>
    </p:spTree>
    <p:extLst>
      <p:ext uri="{BB962C8B-B14F-4D97-AF65-F5344CB8AC3E}">
        <p14:creationId xmlns:p14="http://schemas.microsoft.com/office/powerpoint/2010/main" val="3153561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dba8c08b-463c-4ae6-8d93-5e1087b8ad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7461-0B96-415D-BE25-581587EA3804}"/>
              </a:ext>
            </a:extLst>
          </p:cNvPr>
          <p:cNvSpPr>
            <a:spLocks noGrp="1"/>
          </p:cNvSpPr>
          <p:nvPr>
            <p:ph type="title"/>
          </p:nvPr>
        </p:nvSpPr>
        <p:spPr/>
        <p:txBody>
          <a:bodyPr/>
          <a:lstStyle/>
          <a:p>
            <a:r>
              <a:rPr lang="en-US" dirty="0"/>
              <a:t>Azure IaaS File Sharing</a:t>
            </a:r>
          </a:p>
        </p:txBody>
      </p:sp>
      <p:sp>
        <p:nvSpPr>
          <p:cNvPr id="4" name="Content Placeholder 2">
            <a:extLst>
              <a:ext uri="{FF2B5EF4-FFF2-40B4-BE49-F238E27FC236}">
                <a16:creationId xmlns:a16="http://schemas.microsoft.com/office/drawing/2014/main" id="{8313E22E-541B-4470-B548-91F03FE76ED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Azure AD Domain Services integrates previously created Hybrid scenarios or works as a cloud only solution. The benefits are:</a:t>
            </a:r>
          </a:p>
          <a:p>
            <a:pPr lvl="1"/>
            <a:r>
              <a:rPr lang="en-US" b="0" kern="0" dirty="0">
                <a:solidFill>
                  <a:srgbClr val="000000"/>
                </a:solidFill>
              </a:rPr>
              <a:t>Simplicity – few clicks to setup</a:t>
            </a:r>
          </a:p>
          <a:p>
            <a:pPr lvl="1"/>
            <a:r>
              <a:rPr lang="en-US" b="0" kern="0" dirty="0">
                <a:solidFill>
                  <a:srgbClr val="000000"/>
                </a:solidFill>
              </a:rPr>
              <a:t>Integrated – deep Azure AD integration</a:t>
            </a:r>
          </a:p>
          <a:p>
            <a:pPr lvl="1"/>
            <a:r>
              <a:rPr lang="en-US" b="0" kern="0" dirty="0">
                <a:solidFill>
                  <a:srgbClr val="000000"/>
                </a:solidFill>
              </a:rPr>
              <a:t>Compatible – Windows Server AD</a:t>
            </a:r>
          </a:p>
          <a:p>
            <a:pPr lvl="1"/>
            <a:r>
              <a:rPr lang="en-US" b="0" kern="0" dirty="0">
                <a:solidFill>
                  <a:srgbClr val="000000"/>
                </a:solidFill>
              </a:rPr>
              <a:t>Cost-effective – no infrastructure burden</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142198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3eb79248-ef8e-41d2-8b02-454e8e68cc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3B55-0A34-4559-8853-29E2CD92D6E1}"/>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AD0D084F-5FBA-4315-9864-1C1705F343A6}"/>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When creating a file sharing solution, how do you decide between Azure Files, a IaaS File Server or a third-party file sharing solution?</a:t>
            </a:r>
          </a:p>
        </p:txBody>
      </p:sp>
      <p:pic>
        <p:nvPicPr>
          <p:cNvPr id="5" name="Picture 4" descr="Question">
            <a:extLst>
              <a:ext uri="{FF2B5EF4-FFF2-40B4-BE49-F238E27FC236}">
                <a16:creationId xmlns:a16="http://schemas.microsoft.com/office/drawing/2014/main" id="{7F2168C4-939D-4D07-BD1E-86D6CBBD5C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3717582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ae8b766-11d0-4510-a9bc-222a79091dc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705A-1CA5-4035-AC62-14194FB7D1E4}"/>
              </a:ext>
            </a:extLst>
          </p:cNvPr>
          <p:cNvSpPr>
            <a:spLocks noGrp="1"/>
          </p:cNvSpPr>
          <p:nvPr>
            <p:ph type="title"/>
          </p:nvPr>
        </p:nvSpPr>
        <p:spPr/>
        <p:txBody>
          <a:bodyPr/>
          <a:lstStyle/>
          <a:p>
            <a:r>
              <a:rPr lang="en-US" dirty="0"/>
              <a:t>Lesson 4: StorSimple</a:t>
            </a:r>
          </a:p>
        </p:txBody>
      </p:sp>
      <p:sp>
        <p:nvSpPr>
          <p:cNvPr id="3" name="Text Placeholder 2">
            <a:extLst>
              <a:ext uri="{FF2B5EF4-FFF2-40B4-BE49-F238E27FC236}">
                <a16:creationId xmlns:a16="http://schemas.microsoft.com/office/drawing/2014/main" id="{726BD715-E07B-4DFF-BF1C-DF8529AF1685}"/>
              </a:ext>
            </a:extLst>
          </p:cNvPr>
          <p:cNvSpPr>
            <a:spLocks noGrp="1"/>
          </p:cNvSpPr>
          <p:nvPr>
            <p:ph type="body" idx="1"/>
          </p:nvPr>
        </p:nvSpPr>
        <p:spPr/>
        <p:txBody>
          <a:bodyPr/>
          <a:lstStyle/>
          <a:p>
            <a:r>
              <a:rPr lang="en-US" dirty="0"/>
              <a:t>StorSimple
Data Tiering</a:t>
            </a:r>
          </a:p>
        </p:txBody>
      </p:sp>
    </p:spTree>
    <p:extLst>
      <p:ext uri="{BB962C8B-B14F-4D97-AF65-F5344CB8AC3E}">
        <p14:creationId xmlns:p14="http://schemas.microsoft.com/office/powerpoint/2010/main" val="4173669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e7228e53-116a-4ef5-ab57-f4f57d07595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5562-96E1-4D10-A2C4-042C5BC9F1A1}"/>
              </a:ext>
            </a:extLst>
          </p:cNvPr>
          <p:cNvSpPr>
            <a:spLocks noGrp="1"/>
          </p:cNvSpPr>
          <p:nvPr>
            <p:ph type="title"/>
          </p:nvPr>
        </p:nvSpPr>
        <p:spPr/>
        <p:txBody>
          <a:bodyPr/>
          <a:lstStyle/>
          <a:p>
            <a:r>
              <a:rPr lang="en-US" dirty="0"/>
              <a:t>StorSimple</a:t>
            </a:r>
          </a:p>
        </p:txBody>
      </p:sp>
      <p:sp>
        <p:nvSpPr>
          <p:cNvPr id="4" name="Content Placeholder 2">
            <a:extLst>
              <a:ext uri="{FF2B5EF4-FFF2-40B4-BE49-F238E27FC236}">
                <a16:creationId xmlns:a16="http://schemas.microsoft.com/office/drawing/2014/main" id="{139B3E9E-C0EB-4761-A494-9D3040DCFC0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Hybrid file storage solution:</a:t>
            </a:r>
          </a:p>
          <a:p>
            <a:pPr lvl="1"/>
            <a:r>
              <a:rPr lang="en-US" b="0" kern="0" dirty="0">
                <a:solidFill>
                  <a:srgbClr val="000000"/>
                </a:solidFill>
              </a:rPr>
              <a:t>Cost saving solution</a:t>
            </a:r>
          </a:p>
          <a:p>
            <a:pPr lvl="1"/>
            <a:r>
              <a:rPr lang="en-US" b="0" kern="0" dirty="0">
                <a:solidFill>
                  <a:srgbClr val="000000"/>
                </a:solidFill>
              </a:rPr>
              <a:t>Accelerate Disaster Recovery</a:t>
            </a:r>
          </a:p>
          <a:p>
            <a:pPr lvl="1"/>
            <a:r>
              <a:rPr lang="en-US" b="0" kern="0" dirty="0">
                <a:solidFill>
                  <a:srgbClr val="000000"/>
                </a:solidFill>
              </a:rPr>
              <a:t>Automate Data Management</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495875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2d2c4c32-329e-4453-b266-2aa80af85c7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7343-11AA-4AD0-94C1-C685562BCCEB}"/>
              </a:ext>
            </a:extLst>
          </p:cNvPr>
          <p:cNvSpPr>
            <a:spLocks noGrp="1"/>
          </p:cNvSpPr>
          <p:nvPr>
            <p:ph type="title"/>
          </p:nvPr>
        </p:nvSpPr>
        <p:spPr/>
        <p:txBody>
          <a:bodyPr/>
          <a:lstStyle/>
          <a:p>
            <a:r>
              <a:rPr lang="en-US" dirty="0"/>
              <a:t>Architecture</a:t>
            </a:r>
          </a:p>
        </p:txBody>
      </p:sp>
      <p:pic>
        <p:nvPicPr>
          <p:cNvPr id="4" name="Picture 3" descr="StorSimple architecture diagram">
            <a:extLst>
              <a:ext uri="{FF2B5EF4-FFF2-40B4-BE49-F238E27FC236}">
                <a16:creationId xmlns:a16="http://schemas.microsoft.com/office/drawing/2014/main" id="{81B5F054-34B2-471F-9A7E-98A6286ED75E}"/>
              </a:ext>
            </a:extLst>
          </p:cNvPr>
          <p:cNvPicPr>
            <a:picLocks noChangeAspect="1"/>
          </p:cNvPicPr>
          <p:nvPr/>
        </p:nvPicPr>
        <p:blipFill>
          <a:blip r:embed="rId3"/>
          <a:stretch>
            <a:fillRect/>
          </a:stretch>
        </p:blipFill>
        <p:spPr>
          <a:xfrm>
            <a:off x="1662467" y="1038090"/>
            <a:ext cx="5819067" cy="5476768"/>
          </a:xfrm>
          <a:prstGeom prst="rect">
            <a:avLst/>
          </a:prstGeom>
        </p:spPr>
      </p:pic>
    </p:spTree>
    <p:extLst>
      <p:ext uri="{BB962C8B-B14F-4D97-AF65-F5344CB8AC3E}">
        <p14:creationId xmlns:p14="http://schemas.microsoft.com/office/powerpoint/2010/main" val="149520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f8c08083-edf4-480c-86aa-1bfcb0124d5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9D6A-777D-4462-9732-80D269F82AEC}"/>
              </a:ext>
            </a:extLst>
          </p:cNvPr>
          <p:cNvSpPr>
            <a:spLocks noGrp="1"/>
          </p:cNvSpPr>
          <p:nvPr>
            <p:ph type="title"/>
          </p:nvPr>
        </p:nvSpPr>
        <p:spPr/>
        <p:txBody>
          <a:bodyPr/>
          <a:lstStyle/>
          <a:p>
            <a:r>
              <a:rPr lang="en-US" dirty="0"/>
              <a:t>Features</a:t>
            </a:r>
          </a:p>
        </p:txBody>
      </p:sp>
      <p:sp>
        <p:nvSpPr>
          <p:cNvPr id="4" name="Content Placeholder 2">
            <a:extLst>
              <a:ext uri="{FF2B5EF4-FFF2-40B4-BE49-F238E27FC236}">
                <a16:creationId xmlns:a16="http://schemas.microsoft.com/office/drawing/2014/main" id="{0189234A-20D8-4968-BDF0-E78217802FF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Transparent integration</a:t>
            </a:r>
            <a:r>
              <a:rPr lang="en-GB" b="0" kern="0" dirty="0">
                <a:solidFill>
                  <a:srgbClr val="000000"/>
                </a:solidFill>
              </a:rPr>
              <a:t> – iSCSI protocol to invisibly link data storage facilities</a:t>
            </a:r>
          </a:p>
          <a:p>
            <a:pPr lvl="0"/>
            <a:r>
              <a:rPr lang="en-GB" kern="0" dirty="0">
                <a:solidFill>
                  <a:srgbClr val="000000"/>
                </a:solidFill>
              </a:rPr>
              <a:t>Reduced storage costs</a:t>
            </a:r>
            <a:r>
              <a:rPr lang="en-GB" b="0" kern="0" dirty="0">
                <a:solidFill>
                  <a:srgbClr val="000000"/>
                </a:solidFill>
              </a:rPr>
              <a:t> – Allocates sufficient local or cloud storage to meet demands, extends cloud storage when necessary</a:t>
            </a:r>
          </a:p>
          <a:p>
            <a:pPr lvl="0"/>
            <a:r>
              <a:rPr lang="en-GB" kern="0" dirty="0">
                <a:solidFill>
                  <a:srgbClr val="000000"/>
                </a:solidFill>
              </a:rPr>
              <a:t>Simplified storage management</a:t>
            </a:r>
            <a:r>
              <a:rPr lang="en-GB" b="0" kern="0" dirty="0">
                <a:solidFill>
                  <a:srgbClr val="000000"/>
                </a:solidFill>
              </a:rPr>
              <a:t> – standard tools</a:t>
            </a:r>
          </a:p>
          <a:p>
            <a:pPr lvl="0"/>
            <a:r>
              <a:rPr lang="en-GB" kern="0" dirty="0">
                <a:solidFill>
                  <a:srgbClr val="000000"/>
                </a:solidFill>
              </a:rPr>
              <a:t>Improved disaster recovery and compliance</a:t>
            </a:r>
            <a:r>
              <a:rPr lang="en-GB" b="0" kern="0" dirty="0">
                <a:solidFill>
                  <a:srgbClr val="000000"/>
                </a:solidFill>
              </a:rPr>
              <a:t> – Restores data as it is needed</a:t>
            </a:r>
          </a:p>
          <a:p>
            <a:pPr lvl="0"/>
            <a:r>
              <a:rPr lang="en-GB" kern="0" dirty="0">
                <a:solidFill>
                  <a:srgbClr val="000000"/>
                </a:solidFill>
              </a:rPr>
              <a:t>Data mobility</a:t>
            </a:r>
            <a:r>
              <a:rPr lang="en-GB" b="0" kern="0" dirty="0">
                <a:solidFill>
                  <a:srgbClr val="000000"/>
                </a:solidFill>
              </a:rPr>
              <a:t> – Can be accessed from other sites for recovery and migration purposes </a:t>
            </a:r>
          </a:p>
          <a:p>
            <a:pPr lvl="0"/>
            <a:endParaRPr lang="en-US" b="0" kern="0" dirty="0">
              <a:solidFill>
                <a:srgbClr val="000000"/>
              </a:solidFill>
            </a:endParaRPr>
          </a:p>
        </p:txBody>
      </p:sp>
    </p:spTree>
    <p:extLst>
      <p:ext uri="{BB962C8B-B14F-4D97-AF65-F5344CB8AC3E}">
        <p14:creationId xmlns:p14="http://schemas.microsoft.com/office/powerpoint/2010/main" val="268074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20AE-7E2E-4E4F-8DCD-AE59B46C74BF}"/>
              </a:ext>
            </a:extLst>
          </p:cNvPr>
          <p:cNvSpPr>
            <a:spLocks noGrp="1"/>
          </p:cNvSpPr>
          <p:nvPr>
            <p:ph type="title"/>
          </p:nvPr>
        </p:nvSpPr>
        <p:spPr/>
        <p:txBody>
          <a:bodyPr/>
          <a:lstStyle/>
          <a:p>
            <a:r>
              <a:rPr lang="en-US" dirty="0"/>
              <a:t>Lesson 1: Pricing</a:t>
            </a:r>
          </a:p>
        </p:txBody>
      </p:sp>
      <p:sp>
        <p:nvSpPr>
          <p:cNvPr id="3" name="Text Placeholder 2">
            <a:extLst>
              <a:ext uri="{FF2B5EF4-FFF2-40B4-BE49-F238E27FC236}">
                <a16:creationId xmlns:a16="http://schemas.microsoft.com/office/drawing/2014/main" id="{1EEA788A-95BE-4BB8-9619-439C81A2259C}"/>
              </a:ext>
            </a:extLst>
          </p:cNvPr>
          <p:cNvSpPr>
            <a:spLocks noGrp="1"/>
          </p:cNvSpPr>
          <p:nvPr>
            <p:ph type="body" idx="1"/>
          </p:nvPr>
        </p:nvSpPr>
        <p:spPr/>
        <p:txBody>
          <a:bodyPr/>
          <a:lstStyle/>
          <a:p>
            <a:r>
              <a:rPr lang="en-US" dirty="0"/>
              <a:t>Azure Storage
Storage Account Security
Storage Account Replication
Storage Performance &amp; Pricing</a:t>
            </a:r>
          </a:p>
        </p:txBody>
      </p:sp>
    </p:spTree>
    <p:extLst>
      <p:ext uri="{BB962C8B-B14F-4D97-AF65-F5344CB8AC3E}">
        <p14:creationId xmlns:p14="http://schemas.microsoft.com/office/powerpoint/2010/main" val="2162881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4c99606-59ca-43fc-a406-0dbdb1082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CBE3-B5A5-476D-9B3B-968C928AF9B8}"/>
              </a:ext>
            </a:extLst>
          </p:cNvPr>
          <p:cNvSpPr>
            <a:spLocks noGrp="1"/>
          </p:cNvSpPr>
          <p:nvPr>
            <p:ph type="title"/>
          </p:nvPr>
        </p:nvSpPr>
        <p:spPr/>
        <p:txBody>
          <a:bodyPr/>
          <a:lstStyle/>
          <a:p>
            <a:r>
              <a:rPr lang="en-US" dirty="0"/>
              <a:t>Data Tiering</a:t>
            </a:r>
          </a:p>
        </p:txBody>
      </p:sp>
      <p:pic>
        <p:nvPicPr>
          <p:cNvPr id="4" name="Picture 3" descr="Data tiering strategies for StorSimple">
            <a:extLst>
              <a:ext uri="{FF2B5EF4-FFF2-40B4-BE49-F238E27FC236}">
                <a16:creationId xmlns:a16="http://schemas.microsoft.com/office/drawing/2014/main" id="{C26E1C2B-8286-4B88-BBB1-A98704660920}"/>
              </a:ext>
            </a:extLst>
          </p:cNvPr>
          <p:cNvPicPr>
            <a:picLocks noChangeAspect="1"/>
          </p:cNvPicPr>
          <p:nvPr/>
        </p:nvPicPr>
        <p:blipFill>
          <a:blip r:embed="rId3"/>
          <a:stretch>
            <a:fillRect/>
          </a:stretch>
        </p:blipFill>
        <p:spPr>
          <a:xfrm>
            <a:off x="830660" y="1516062"/>
            <a:ext cx="7482681" cy="4514898"/>
          </a:xfrm>
          <a:prstGeom prst="rect">
            <a:avLst/>
          </a:prstGeom>
        </p:spPr>
      </p:pic>
    </p:spTree>
    <p:extLst>
      <p:ext uri="{BB962C8B-B14F-4D97-AF65-F5344CB8AC3E}">
        <p14:creationId xmlns:p14="http://schemas.microsoft.com/office/powerpoint/2010/main" val="3443541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f2ef0971-b7fc-46e4-8c75-dc46b2250a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DE85-9B16-4623-B393-7C5DDE3D7BB9}"/>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97D92E6C-0BC8-4916-B229-2CD7919A993B}"/>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Your organization has a content-management solution that stores documents. How can you implement StorSimple in your organization to reduce costs and improve document access performance?</a:t>
            </a:r>
          </a:p>
        </p:txBody>
      </p:sp>
      <p:pic>
        <p:nvPicPr>
          <p:cNvPr id="5" name="Picture 4" descr="Question">
            <a:extLst>
              <a:ext uri="{FF2B5EF4-FFF2-40B4-BE49-F238E27FC236}">
                <a16:creationId xmlns:a16="http://schemas.microsoft.com/office/drawing/2014/main" id="{3CF5752F-DEFD-4603-9A09-52F8665F6D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650015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4480-9F69-4D78-BB02-F99A6DA6AC86}"/>
              </a:ext>
            </a:extLst>
          </p:cNvPr>
          <p:cNvSpPr>
            <a:spLocks noGrp="1"/>
          </p:cNvSpPr>
          <p:nvPr>
            <p:ph type="title"/>
          </p:nvPr>
        </p:nvSpPr>
        <p:spPr/>
        <p:txBody>
          <a:bodyPr/>
          <a:lstStyle/>
          <a:p>
            <a:r>
              <a:rPr lang="en-US" dirty="0"/>
              <a:t>Lab: Deploying Azure Storage to Support Other Workloads in Azure</a:t>
            </a:r>
          </a:p>
        </p:txBody>
      </p:sp>
      <p:sp>
        <p:nvSpPr>
          <p:cNvPr id="3" name="Text Placeholder 2">
            <a:extLst>
              <a:ext uri="{FF2B5EF4-FFF2-40B4-BE49-F238E27FC236}">
                <a16:creationId xmlns:a16="http://schemas.microsoft.com/office/drawing/2014/main" id="{27786B02-9BC7-453F-B48F-63ED2BCA45E3}"/>
              </a:ext>
            </a:extLst>
          </p:cNvPr>
          <p:cNvSpPr>
            <a:spLocks noGrp="1"/>
          </p:cNvSpPr>
          <p:nvPr>
            <p:ph type="body" idx="1"/>
          </p:nvPr>
        </p:nvSpPr>
        <p:spPr/>
        <p:txBody>
          <a:bodyPr/>
          <a:lstStyle/>
          <a:p>
            <a:r>
              <a:rPr lang="en-US" dirty="0"/>
              <a:t>Exercise 1: Creating Required Resources for a Virtual Machine
Exercise 2: Creating a VM With a Storage Account
Exercise 3: Creating a VM With a Managed Disk
Exercise 4: Cleanup Subscription</a:t>
            </a:r>
          </a:p>
        </p:txBody>
      </p:sp>
      <p:sp>
        <p:nvSpPr>
          <p:cNvPr id="4" name="TextBox 3">
            <a:extLst>
              <a:ext uri="{FF2B5EF4-FFF2-40B4-BE49-F238E27FC236}">
                <a16:creationId xmlns:a16="http://schemas.microsoft.com/office/drawing/2014/main" id="{7DFDD83B-822B-4D03-B940-10400B191A87}"/>
              </a:ext>
            </a:extLst>
          </p:cNvPr>
          <p:cNvSpPr txBox="1"/>
          <p:nvPr/>
        </p:nvSpPr>
        <p:spPr>
          <a:xfrm>
            <a:off x="458788" y="3745141"/>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CCC7BFDC-7753-4848-BA8A-B489F5CACF34}"/>
              </a:ext>
            </a:extLst>
          </p:cNvPr>
          <p:cNvSpPr txBox="1"/>
          <p:nvPr/>
        </p:nvSpPr>
        <p:spPr>
          <a:xfrm>
            <a:off x="458788" y="4126141"/>
            <a:ext cx="616861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20535A-SEA-ARCH</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E8119FD3-C821-4FB0-AC43-85DCA07B97FE}"/>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964701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61BF-35AB-4585-87FA-CC0678C17A81}"/>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64229A35-6E41-4D6C-9D25-5136721BAF94}"/>
              </a:ext>
            </a:extLst>
          </p:cNvPr>
          <p:cNvSpPr txBox="1"/>
          <p:nvPr/>
        </p:nvSpPr>
        <p:spPr>
          <a:xfrm>
            <a:off x="458788" y="1021215"/>
            <a:ext cx="8119156" cy="1384995"/>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An established business has hired your company to help it transition from using Storage Accounts and blobs to managed disks in Azure.</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1276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72D4-1400-4A96-B8CA-B61362CFDA79}"/>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099F5405-D959-4FF8-9B0B-9C9720D4EEAA}"/>
              </a:ext>
            </a:extLst>
          </p:cNvPr>
          <p:cNvSpPr>
            <a:spLocks noGrp="1"/>
          </p:cNvSpPr>
          <p:nvPr>
            <p:ph type="body" idx="1"/>
          </p:nvPr>
        </p:nvSpPr>
        <p:spPr/>
        <p:txBody>
          <a:bodyPr/>
          <a:lstStyle/>
          <a:p>
            <a:r>
              <a:rPr lang="en-US" dirty="0"/>
              <a:t>If you are reusing VHDs across different VMs created by various ARM templates, should you use managed or un-managed disks?</a:t>
            </a:r>
          </a:p>
        </p:txBody>
      </p:sp>
    </p:spTree>
    <p:extLst>
      <p:ext uri="{BB962C8B-B14F-4D97-AF65-F5344CB8AC3E}">
        <p14:creationId xmlns:p14="http://schemas.microsoft.com/office/powerpoint/2010/main" val="3620180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3F53-74FA-4509-BD3C-569841B44314}"/>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611D839A-F4E5-4A3B-803B-1726B23DB3CD}"/>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240641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18E3-27B8-456A-8C87-2216914D3D9A}"/>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DB4C9692-9DDD-4353-9370-6429AFABDA4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7443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E4EF-EF98-45F8-AB71-F9DB991C9FE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8F1F73B-84C0-472A-8583-EA5EBEC033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075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3A67-DC43-4F18-96FD-C25982D5A730}"/>
              </a:ext>
            </a:extLst>
          </p:cNvPr>
          <p:cNvSpPr>
            <a:spLocks noGrp="1"/>
          </p:cNvSpPr>
          <p:nvPr>
            <p:ph type="title"/>
          </p:nvPr>
        </p:nvSpPr>
        <p:spPr/>
        <p:txBody>
          <a:bodyPr/>
          <a:lstStyle/>
          <a:p>
            <a:r>
              <a:rPr lang="en-US" dirty="0"/>
              <a:t>Azure Storage</a:t>
            </a:r>
          </a:p>
        </p:txBody>
      </p:sp>
      <p:sp>
        <p:nvSpPr>
          <p:cNvPr id="4" name="Content Placeholder 2">
            <a:extLst>
              <a:ext uri="{FF2B5EF4-FFF2-40B4-BE49-F238E27FC236}">
                <a16:creationId xmlns:a16="http://schemas.microsoft.com/office/drawing/2014/main" id="{246E119C-4684-4A4F-99B9-EF4E7976015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Azure provides a variety of storage  features</a:t>
            </a:r>
          </a:p>
          <a:p>
            <a:pPr marL="0" lvl="0" indent="0">
              <a:buNone/>
            </a:pPr>
            <a:endParaRPr lang="en-US" b="0" kern="0" dirty="0">
              <a:solidFill>
                <a:srgbClr val="000000"/>
              </a:solidFill>
            </a:endParaRPr>
          </a:p>
          <a:p>
            <a:pPr marL="0" lvl="0" indent="0">
              <a:buNone/>
            </a:pPr>
            <a:r>
              <a:rPr lang="en-US" b="0" kern="0" dirty="0">
                <a:solidFill>
                  <a:srgbClr val="000000"/>
                </a:solidFill>
              </a:rPr>
              <a:t>Storage, like other services is provided in differing performance and cost levels. In addition, storage is broken down into four discrete services provided within Storage Accounts:</a:t>
            </a:r>
          </a:p>
          <a:p>
            <a:pPr lvl="1"/>
            <a:r>
              <a:rPr lang="en-US" b="0" kern="0" dirty="0">
                <a:solidFill>
                  <a:srgbClr val="000000"/>
                </a:solidFill>
              </a:rPr>
              <a:t>Blobs</a:t>
            </a:r>
          </a:p>
          <a:p>
            <a:pPr lvl="1"/>
            <a:r>
              <a:rPr lang="en-US" b="0" kern="0" dirty="0">
                <a:solidFill>
                  <a:srgbClr val="000000"/>
                </a:solidFill>
              </a:rPr>
              <a:t>Tables</a:t>
            </a:r>
          </a:p>
          <a:p>
            <a:pPr lvl="1"/>
            <a:r>
              <a:rPr lang="en-US" b="0" kern="0" dirty="0">
                <a:solidFill>
                  <a:srgbClr val="000000"/>
                </a:solidFill>
              </a:rPr>
              <a:t>Queues</a:t>
            </a:r>
          </a:p>
          <a:p>
            <a:pPr lvl="1"/>
            <a:r>
              <a:rPr lang="en-US" b="0" kern="0" dirty="0">
                <a:solidFill>
                  <a:srgbClr val="000000"/>
                </a:solidFill>
              </a:rPr>
              <a:t>Files</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88543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d847aba-86ea-42fc-9e4c-e8b0f6d2f0f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D787-93AF-4C4B-9A46-2B96787AFA28}"/>
              </a:ext>
            </a:extLst>
          </p:cNvPr>
          <p:cNvSpPr>
            <a:spLocks noGrp="1"/>
          </p:cNvSpPr>
          <p:nvPr>
            <p:ph type="title"/>
          </p:nvPr>
        </p:nvSpPr>
        <p:spPr/>
        <p:txBody>
          <a:bodyPr/>
          <a:lstStyle/>
          <a:p>
            <a:r>
              <a:rPr lang="en-US" dirty="0"/>
              <a:t>Azure Storage Accounts</a:t>
            </a:r>
          </a:p>
        </p:txBody>
      </p:sp>
      <p:sp>
        <p:nvSpPr>
          <p:cNvPr id="4" name="Content Placeholder 2">
            <a:extLst>
              <a:ext uri="{FF2B5EF4-FFF2-40B4-BE49-F238E27FC236}">
                <a16:creationId xmlns:a16="http://schemas.microsoft.com/office/drawing/2014/main" id="{FD839227-D9BC-43D4-BF4F-212FA1076FE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kern="0" dirty="0">
                <a:solidFill>
                  <a:srgbClr val="000000"/>
                </a:solidFill>
              </a:rPr>
              <a:t>Storage accounts are further split into General Purpose and Blob Storage</a:t>
            </a:r>
          </a:p>
          <a:p>
            <a:pPr marL="0" lvl="0" indent="0">
              <a:buNone/>
            </a:pPr>
            <a:endParaRPr lang="en-US" b="0" kern="0" dirty="0">
              <a:solidFill>
                <a:srgbClr val="000000"/>
              </a:solidFill>
            </a:endParaRPr>
          </a:p>
        </p:txBody>
      </p:sp>
      <p:graphicFrame>
        <p:nvGraphicFramePr>
          <p:cNvPr id="5" name="Table 4" descr="Table showing differences between Storage account types">
            <a:extLst>
              <a:ext uri="{FF2B5EF4-FFF2-40B4-BE49-F238E27FC236}">
                <a16:creationId xmlns:a16="http://schemas.microsoft.com/office/drawing/2014/main" id="{DA92CDF8-3F0A-4344-979D-C078E25E2932}"/>
              </a:ext>
            </a:extLst>
          </p:cNvPr>
          <p:cNvGraphicFramePr>
            <a:graphicFrameLocks noGrp="1"/>
          </p:cNvGraphicFramePr>
          <p:nvPr>
            <p:extLst>
              <p:ext uri="{D42A27DB-BD31-4B8C-83A1-F6EECF244321}">
                <p14:modId xmlns:p14="http://schemas.microsoft.com/office/powerpoint/2010/main" val="1691873602"/>
              </p:ext>
            </p:extLst>
          </p:nvPr>
        </p:nvGraphicFramePr>
        <p:xfrm>
          <a:off x="209120" y="2398928"/>
          <a:ext cx="8725760" cy="3811587"/>
        </p:xfrm>
        <a:graphic>
          <a:graphicData uri="http://schemas.openxmlformats.org/drawingml/2006/table">
            <a:tbl>
              <a:tblPr firstRow="1" firstCol="1" bandRow="1">
                <a:tableStyleId>{93296810-A885-4BE3-A3E7-6D5BEEA58F35}</a:tableStyleId>
              </a:tblPr>
              <a:tblGrid>
                <a:gridCol w="2286000">
                  <a:extLst>
                    <a:ext uri="{9D8B030D-6E8A-4147-A177-3AD203B41FA5}">
                      <a16:colId xmlns:a16="http://schemas.microsoft.com/office/drawing/2014/main" val="1616782305"/>
                    </a:ext>
                  </a:extLst>
                </a:gridCol>
                <a:gridCol w="2076880">
                  <a:extLst>
                    <a:ext uri="{9D8B030D-6E8A-4147-A177-3AD203B41FA5}">
                      <a16:colId xmlns:a16="http://schemas.microsoft.com/office/drawing/2014/main" val="25666744"/>
                    </a:ext>
                  </a:extLst>
                </a:gridCol>
                <a:gridCol w="2181440">
                  <a:extLst>
                    <a:ext uri="{9D8B030D-6E8A-4147-A177-3AD203B41FA5}">
                      <a16:colId xmlns:a16="http://schemas.microsoft.com/office/drawing/2014/main" val="781928231"/>
                    </a:ext>
                  </a:extLst>
                </a:gridCol>
                <a:gridCol w="2181440">
                  <a:extLst>
                    <a:ext uri="{9D8B030D-6E8A-4147-A177-3AD203B41FA5}">
                      <a16:colId xmlns:a16="http://schemas.microsoft.com/office/drawing/2014/main" val="3282326534"/>
                    </a:ext>
                  </a:extLst>
                </a:gridCol>
              </a:tblGrid>
              <a:tr h="1270529">
                <a:tc>
                  <a:txBody>
                    <a:bodyPr/>
                    <a:lstStyle/>
                    <a:p>
                      <a:pPr algn="ctr"/>
                      <a:r>
                        <a:rPr lang="en-GB" sz="2000" dirty="0">
                          <a:latin typeface="Segoe UI" panose="020B0502040204020203" pitchFamily="34" charset="0"/>
                          <a:cs typeface="Segoe UI" panose="020B0502040204020203" pitchFamily="34" charset="0"/>
                        </a:rPr>
                        <a:t>Type of Account</a:t>
                      </a:r>
                    </a:p>
                  </a:txBody>
                  <a:tcPr anchor="ctr"/>
                </a:tc>
                <a:tc>
                  <a:txBody>
                    <a:bodyPr/>
                    <a:lstStyle/>
                    <a:p>
                      <a:pPr algn="ctr"/>
                      <a:r>
                        <a:rPr lang="en-GB" sz="2000" dirty="0">
                          <a:latin typeface="Segoe UI" panose="020B0502040204020203" pitchFamily="34" charset="0"/>
                          <a:cs typeface="Segoe UI" panose="020B0502040204020203" pitchFamily="34" charset="0"/>
                        </a:rPr>
                        <a:t>General Purpose Standard</a:t>
                      </a:r>
                    </a:p>
                  </a:txBody>
                  <a:tcPr anchor="ctr"/>
                </a:tc>
                <a:tc>
                  <a:txBody>
                    <a:bodyPr/>
                    <a:lstStyle/>
                    <a:p>
                      <a:pPr algn="ctr"/>
                      <a:r>
                        <a:rPr lang="en-GB" sz="2000" dirty="0">
                          <a:latin typeface="Segoe UI" panose="020B0502040204020203" pitchFamily="34" charset="0"/>
                          <a:cs typeface="Segoe UI" panose="020B0502040204020203" pitchFamily="34" charset="0"/>
                        </a:rPr>
                        <a:t>General Purpose Premium</a:t>
                      </a:r>
                    </a:p>
                  </a:txBody>
                  <a:tcPr anchor="ctr"/>
                </a:tc>
                <a:tc>
                  <a:txBody>
                    <a:bodyPr/>
                    <a:lstStyle/>
                    <a:p>
                      <a:pPr algn="ctr"/>
                      <a:r>
                        <a:rPr lang="en-GB" sz="2000" dirty="0">
                          <a:latin typeface="Segoe UI" panose="020B0502040204020203" pitchFamily="34" charset="0"/>
                          <a:cs typeface="Segoe UI" panose="020B0502040204020203" pitchFamily="34" charset="0"/>
                        </a:rPr>
                        <a:t>Blob Storage (hot and cool access tiers)</a:t>
                      </a:r>
                    </a:p>
                  </a:txBody>
                  <a:tcPr anchor="ctr"/>
                </a:tc>
                <a:extLst>
                  <a:ext uri="{0D108BD9-81ED-4DB2-BD59-A6C34878D82A}">
                    <a16:rowId xmlns:a16="http://schemas.microsoft.com/office/drawing/2014/main" val="1779939206"/>
                  </a:ext>
                </a:extLst>
              </a:tr>
              <a:tr h="1270529">
                <a:tc>
                  <a:txBody>
                    <a:bodyPr/>
                    <a:lstStyle/>
                    <a:p>
                      <a:pPr algn="ctr"/>
                      <a:r>
                        <a:rPr lang="en-GB" sz="2000" kern="1200" dirty="0">
                          <a:latin typeface="Segoe UI" panose="020B0502040204020203" pitchFamily="34" charset="0"/>
                          <a:cs typeface="Segoe UI" panose="020B0502040204020203" pitchFamily="34" charset="0"/>
                        </a:rPr>
                        <a:t>Services Supported</a:t>
                      </a:r>
                      <a:endParaRPr lang="en-GB" sz="2000" b="1" kern="1200" dirty="0">
                        <a:solidFill>
                          <a:schemeClr val="lt1"/>
                        </a:solidFill>
                        <a:latin typeface="Segoe UI" panose="020B0502040204020203" pitchFamily="34" charset="0"/>
                        <a:ea typeface="+mn-ea"/>
                        <a:cs typeface="Segoe UI" panose="020B0502040204020203" pitchFamily="34" charset="0"/>
                      </a:endParaRPr>
                    </a:p>
                  </a:txBody>
                  <a:tcPr anchor="ctr"/>
                </a:tc>
                <a:tc>
                  <a:txBody>
                    <a:bodyPr/>
                    <a:lstStyle/>
                    <a:p>
                      <a:pPr algn="ctr"/>
                      <a:r>
                        <a:rPr lang="en-GB" sz="1600" b="0" dirty="0">
                          <a:latin typeface="Segoe UI" panose="020B0502040204020203" pitchFamily="34" charset="0"/>
                          <a:cs typeface="Segoe UI" panose="020B0502040204020203" pitchFamily="34" charset="0"/>
                        </a:rPr>
                        <a:t>Blob, File, Queue services</a:t>
                      </a:r>
                    </a:p>
                  </a:txBody>
                  <a:tcPr anchor="ctr"/>
                </a:tc>
                <a:tc>
                  <a:txBody>
                    <a:bodyPr/>
                    <a:lstStyle/>
                    <a:p>
                      <a:pPr algn="ctr"/>
                      <a:r>
                        <a:rPr lang="en-GB" sz="1600" b="0" dirty="0">
                          <a:latin typeface="Segoe UI" panose="020B0502040204020203" pitchFamily="34" charset="0"/>
                          <a:cs typeface="Segoe UI" panose="020B0502040204020203" pitchFamily="34" charset="0"/>
                        </a:rPr>
                        <a:t>Blob service</a:t>
                      </a:r>
                    </a:p>
                  </a:txBody>
                  <a:tcPr anchor="ctr"/>
                </a:tc>
                <a:tc>
                  <a:txBody>
                    <a:bodyPr/>
                    <a:lstStyle/>
                    <a:p>
                      <a:pPr algn="ctr"/>
                      <a:r>
                        <a:rPr lang="en-GB" sz="1600" b="0" dirty="0">
                          <a:latin typeface="Segoe UI" panose="020B0502040204020203" pitchFamily="34" charset="0"/>
                          <a:cs typeface="Segoe UI" panose="020B0502040204020203" pitchFamily="34" charset="0"/>
                        </a:rPr>
                        <a:t>Blob service</a:t>
                      </a:r>
                    </a:p>
                  </a:txBody>
                  <a:tcPr anchor="ctr"/>
                </a:tc>
                <a:extLst>
                  <a:ext uri="{0D108BD9-81ED-4DB2-BD59-A6C34878D82A}">
                    <a16:rowId xmlns:a16="http://schemas.microsoft.com/office/drawing/2014/main" val="2943693170"/>
                  </a:ext>
                </a:extLst>
              </a:tr>
              <a:tr h="1270529">
                <a:tc>
                  <a:txBody>
                    <a:bodyPr/>
                    <a:lstStyle/>
                    <a:p>
                      <a:pPr algn="ctr"/>
                      <a:r>
                        <a:rPr lang="en-GB" sz="2000" kern="1200" dirty="0">
                          <a:latin typeface="Segoe UI" panose="020B0502040204020203" pitchFamily="34" charset="0"/>
                          <a:cs typeface="Segoe UI" panose="020B0502040204020203" pitchFamily="34" charset="0"/>
                        </a:rPr>
                        <a:t>Types of Blobs supported</a:t>
                      </a:r>
                      <a:endParaRPr lang="en-GB" sz="2000" b="1" kern="1200" dirty="0">
                        <a:solidFill>
                          <a:schemeClr val="lt1"/>
                        </a:solidFill>
                        <a:latin typeface="Segoe UI" panose="020B0502040204020203" pitchFamily="34" charset="0"/>
                        <a:ea typeface="+mn-ea"/>
                        <a:cs typeface="Segoe UI" panose="020B0502040204020203" pitchFamily="34" charset="0"/>
                      </a:endParaRPr>
                    </a:p>
                  </a:txBody>
                  <a:tcPr anchor="ctr"/>
                </a:tc>
                <a:tc>
                  <a:txBody>
                    <a:bodyPr/>
                    <a:lstStyle/>
                    <a:p>
                      <a:pPr algn="ctr"/>
                      <a:r>
                        <a:rPr lang="en-GB" sz="1600" b="0" dirty="0">
                          <a:latin typeface="Segoe UI" panose="020B0502040204020203" pitchFamily="34" charset="0"/>
                          <a:cs typeface="Segoe UI" panose="020B0502040204020203" pitchFamily="34" charset="0"/>
                        </a:rPr>
                        <a:t>Block blobs, Page blobs and Append blobs</a:t>
                      </a:r>
                    </a:p>
                  </a:txBody>
                  <a:tcPr anchor="ctr"/>
                </a:tc>
                <a:tc>
                  <a:txBody>
                    <a:bodyPr/>
                    <a:lstStyle/>
                    <a:p>
                      <a:pPr algn="ctr"/>
                      <a:r>
                        <a:rPr lang="en-GB" sz="1600" b="0" dirty="0">
                          <a:latin typeface="Segoe UI" panose="020B0502040204020203" pitchFamily="34" charset="0"/>
                          <a:cs typeface="Segoe UI" panose="020B0502040204020203" pitchFamily="34" charset="0"/>
                        </a:rPr>
                        <a:t>Page blobs</a:t>
                      </a:r>
                    </a:p>
                  </a:txBody>
                  <a:tcPr anchor="ctr"/>
                </a:tc>
                <a:tc>
                  <a:txBody>
                    <a:bodyPr/>
                    <a:lstStyle/>
                    <a:p>
                      <a:pPr algn="ctr"/>
                      <a:r>
                        <a:rPr lang="en-GB" sz="1600" b="0" dirty="0">
                          <a:latin typeface="Segoe UI" panose="020B0502040204020203" pitchFamily="34" charset="0"/>
                          <a:cs typeface="Segoe UI" panose="020B0502040204020203" pitchFamily="34" charset="0"/>
                        </a:rPr>
                        <a:t>Block blobs and Append blobs</a:t>
                      </a:r>
                    </a:p>
                  </a:txBody>
                  <a:tcPr anchor="ctr"/>
                </a:tc>
                <a:extLst>
                  <a:ext uri="{0D108BD9-81ED-4DB2-BD59-A6C34878D82A}">
                    <a16:rowId xmlns:a16="http://schemas.microsoft.com/office/drawing/2014/main" val="2390403479"/>
                  </a:ext>
                </a:extLst>
              </a:tr>
            </a:tbl>
          </a:graphicData>
        </a:graphic>
      </p:graphicFrame>
    </p:spTree>
    <p:extLst>
      <p:ext uri="{BB962C8B-B14F-4D97-AF65-F5344CB8AC3E}">
        <p14:creationId xmlns:p14="http://schemas.microsoft.com/office/powerpoint/2010/main" val="187652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7262-FABB-44D0-A1E1-8A4CC2BD5B92}"/>
              </a:ext>
            </a:extLst>
          </p:cNvPr>
          <p:cNvSpPr>
            <a:spLocks noGrp="1"/>
          </p:cNvSpPr>
          <p:nvPr>
            <p:ph type="title"/>
          </p:nvPr>
        </p:nvSpPr>
        <p:spPr/>
        <p:txBody>
          <a:bodyPr/>
          <a:lstStyle/>
          <a:p>
            <a:r>
              <a:rPr lang="en-US" dirty="0"/>
              <a:t>Storage Account Security</a:t>
            </a:r>
          </a:p>
        </p:txBody>
      </p:sp>
      <p:sp>
        <p:nvSpPr>
          <p:cNvPr id="4" name="Content Placeholder 2">
            <a:extLst>
              <a:ext uri="{FF2B5EF4-FFF2-40B4-BE49-F238E27FC236}">
                <a16:creationId xmlns:a16="http://schemas.microsoft.com/office/drawing/2014/main" id="{177A2B8E-50B0-4EAD-BC0D-EF948431FD8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Storage accounts can be secured by Azure AD or by Shared Access Signatures:</a:t>
            </a:r>
            <a:endParaRPr lang="en-US" b="0" kern="0" dirty="0">
              <a:solidFill>
                <a:srgbClr val="000000"/>
              </a:solidFill>
            </a:endParaRPr>
          </a:p>
          <a:p>
            <a:pPr lvl="1"/>
            <a:r>
              <a:rPr lang="en-US" b="0" kern="0" dirty="0">
                <a:solidFill>
                  <a:srgbClr val="000000"/>
                </a:solidFill>
              </a:rPr>
              <a:t>Azure AD RBAC controls management functions when applied to a Storage Account</a:t>
            </a:r>
          </a:p>
          <a:p>
            <a:pPr lvl="1"/>
            <a:r>
              <a:rPr lang="en-US" b="0" kern="0" dirty="0">
                <a:solidFill>
                  <a:srgbClr val="000000"/>
                </a:solidFill>
              </a:rPr>
              <a:t>Azure AD RBAC can be used to read data objects when applied to storage account keys</a:t>
            </a:r>
          </a:p>
          <a:p>
            <a:pPr lvl="1"/>
            <a:r>
              <a:rPr lang="en-US" b="0" kern="0" dirty="0">
                <a:solidFill>
                  <a:srgbClr val="000000"/>
                </a:solidFill>
              </a:rPr>
              <a:t>Shared Access Signatures and Stored Access Polices further secures data objects to dates times and permissions</a:t>
            </a:r>
          </a:p>
          <a:p>
            <a:pPr lvl="1"/>
            <a:r>
              <a:rPr lang="en-US" b="0" kern="0" dirty="0">
                <a:solidFill>
                  <a:srgbClr val="000000"/>
                </a:solidFill>
              </a:rPr>
              <a:t>Azure Storage can be accessed by any HTTP/HTTPS requests and has multiple storage libraries for popular languages</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419466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d60298d-52af-458b-a506-edd75a21a8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7948-AF6A-4D36-96FE-90C78B4D19DD}"/>
              </a:ext>
            </a:extLst>
          </p:cNvPr>
          <p:cNvSpPr>
            <a:spLocks noGrp="1"/>
          </p:cNvSpPr>
          <p:nvPr>
            <p:ph type="title"/>
          </p:nvPr>
        </p:nvSpPr>
        <p:spPr/>
        <p:txBody>
          <a:bodyPr/>
          <a:lstStyle/>
          <a:p>
            <a:r>
              <a:rPr lang="en-US" dirty="0"/>
              <a:t>Storage Account Replication</a:t>
            </a:r>
          </a:p>
        </p:txBody>
      </p:sp>
      <p:sp>
        <p:nvSpPr>
          <p:cNvPr id="4" name="Content Placeholder 2">
            <a:extLst>
              <a:ext uri="{FF2B5EF4-FFF2-40B4-BE49-F238E27FC236}">
                <a16:creationId xmlns:a16="http://schemas.microsoft.com/office/drawing/2014/main" id="{8C178747-4707-434F-BB2B-04AE9BA1D11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b="0" kern="0" dirty="0"/>
              <a:t>Storage account replication can be changed after creation except for Zone Redundant Storage (ZRS)</a:t>
            </a:r>
          </a:p>
          <a:p>
            <a:pPr marL="0" indent="0">
              <a:buFont typeface="Arial" pitchFamily="34" charset="0"/>
              <a:buNone/>
            </a:pPr>
            <a:endParaRPr lang="en-US" b="0" kern="0" dirty="0"/>
          </a:p>
          <a:p>
            <a:pPr marL="0" indent="0">
              <a:buFont typeface="Arial" pitchFamily="34" charset="0"/>
              <a:buNone/>
            </a:pPr>
            <a:endParaRPr lang="en-US" b="0" kern="0" dirty="0"/>
          </a:p>
          <a:p>
            <a:pPr marL="0" indent="0">
              <a:buFont typeface="Arial" pitchFamily="34" charset="0"/>
              <a:buNone/>
            </a:pPr>
            <a:endParaRPr lang="en-US" b="0" kern="0" dirty="0"/>
          </a:p>
          <a:p>
            <a:pPr marL="0" indent="0">
              <a:buFont typeface="Arial" pitchFamily="34" charset="0"/>
              <a:buNone/>
            </a:pPr>
            <a:endParaRPr lang="en-US" b="0" kern="0" dirty="0"/>
          </a:p>
          <a:p>
            <a:pPr marL="0" indent="0">
              <a:buFont typeface="Arial" pitchFamily="34" charset="0"/>
              <a:buNone/>
            </a:pPr>
            <a:endParaRPr lang="en-US" b="0" kern="0" dirty="0"/>
          </a:p>
          <a:p>
            <a:pPr marL="0" indent="0">
              <a:buFont typeface="Arial" pitchFamily="34" charset="0"/>
              <a:buNone/>
            </a:pPr>
            <a:endParaRPr lang="en-US" b="0" kern="0" dirty="0"/>
          </a:p>
          <a:p>
            <a:pPr marL="0" indent="0" algn="ctr">
              <a:buFont typeface="Arial" pitchFamily="34" charset="0"/>
              <a:buNone/>
            </a:pPr>
            <a:r>
              <a:rPr lang="en-US" sz="2400" b="0" i="1" kern="0" dirty="0"/>
              <a:t>Data transfer costs my be incurred if you change from Locally redundant storage (LRS) to Geo redundant storage (GRS)  - this would be a one time cost</a:t>
            </a:r>
          </a:p>
          <a:p>
            <a:pPr marL="0" indent="0">
              <a:buFont typeface="Arial" pitchFamily="34" charset="0"/>
              <a:buNone/>
            </a:pPr>
            <a:endParaRPr lang="en-US" b="0" kern="0" dirty="0"/>
          </a:p>
        </p:txBody>
      </p:sp>
      <p:graphicFrame>
        <p:nvGraphicFramePr>
          <p:cNvPr id="5" name="Table 4" descr="Replication options for Azure Storage">
            <a:extLst>
              <a:ext uri="{FF2B5EF4-FFF2-40B4-BE49-F238E27FC236}">
                <a16:creationId xmlns:a16="http://schemas.microsoft.com/office/drawing/2014/main" id="{064FC5EB-F513-426A-B99B-5E2C301884F8}"/>
              </a:ext>
            </a:extLst>
          </p:cNvPr>
          <p:cNvGraphicFramePr>
            <a:graphicFrameLocks noGrp="1"/>
          </p:cNvGraphicFramePr>
          <p:nvPr>
            <p:extLst>
              <p:ext uri="{D42A27DB-BD31-4B8C-83A1-F6EECF244321}">
                <p14:modId xmlns:p14="http://schemas.microsoft.com/office/powerpoint/2010/main" val="3273805211"/>
              </p:ext>
            </p:extLst>
          </p:nvPr>
        </p:nvGraphicFramePr>
        <p:xfrm>
          <a:off x="213066" y="2546076"/>
          <a:ext cx="8610600" cy="1483360"/>
        </p:xfrm>
        <a:graphic>
          <a:graphicData uri="http://schemas.openxmlformats.org/drawingml/2006/table">
            <a:tbl>
              <a:tblPr firstRow="1" bandRow="1">
                <a:tableStyleId>{93296810-A885-4BE3-A3E7-6D5BEEA58F35}</a:tableStyleId>
              </a:tblPr>
              <a:tblGrid>
                <a:gridCol w="4724400">
                  <a:extLst>
                    <a:ext uri="{9D8B030D-6E8A-4147-A177-3AD203B41FA5}">
                      <a16:colId xmlns:a16="http://schemas.microsoft.com/office/drawing/2014/main" val="2885111072"/>
                    </a:ext>
                  </a:extLst>
                </a:gridCol>
                <a:gridCol w="914400">
                  <a:extLst>
                    <a:ext uri="{9D8B030D-6E8A-4147-A177-3AD203B41FA5}">
                      <a16:colId xmlns:a16="http://schemas.microsoft.com/office/drawing/2014/main" val="2843212738"/>
                    </a:ext>
                  </a:extLst>
                </a:gridCol>
                <a:gridCol w="914400">
                  <a:extLst>
                    <a:ext uri="{9D8B030D-6E8A-4147-A177-3AD203B41FA5}">
                      <a16:colId xmlns:a16="http://schemas.microsoft.com/office/drawing/2014/main" val="2729656284"/>
                    </a:ext>
                  </a:extLst>
                </a:gridCol>
                <a:gridCol w="914400">
                  <a:extLst>
                    <a:ext uri="{9D8B030D-6E8A-4147-A177-3AD203B41FA5}">
                      <a16:colId xmlns:a16="http://schemas.microsoft.com/office/drawing/2014/main" val="3758300463"/>
                    </a:ext>
                  </a:extLst>
                </a:gridCol>
                <a:gridCol w="1143000">
                  <a:extLst>
                    <a:ext uri="{9D8B030D-6E8A-4147-A177-3AD203B41FA5}">
                      <a16:colId xmlns:a16="http://schemas.microsoft.com/office/drawing/2014/main" val="1782920529"/>
                    </a:ext>
                  </a:extLst>
                </a:gridCol>
              </a:tblGrid>
              <a:tr h="370840">
                <a:tc>
                  <a:txBody>
                    <a:bodyPr/>
                    <a:lstStyle/>
                    <a:p>
                      <a:r>
                        <a:rPr lang="en-GB" dirty="0">
                          <a:latin typeface="Segoe UI" panose="020B0502040204020203" pitchFamily="34" charset="0"/>
                          <a:cs typeface="Segoe UI" panose="020B0502040204020203" pitchFamily="34" charset="0"/>
                        </a:rPr>
                        <a:t>Replication</a:t>
                      </a:r>
                    </a:p>
                  </a:txBody>
                  <a:tcPr/>
                </a:tc>
                <a:tc>
                  <a:txBody>
                    <a:bodyPr/>
                    <a:lstStyle/>
                    <a:p>
                      <a:r>
                        <a:rPr lang="en-GB" dirty="0">
                          <a:latin typeface="Segoe UI" panose="020B0502040204020203" pitchFamily="34" charset="0"/>
                          <a:cs typeface="Segoe UI" panose="020B0502040204020203" pitchFamily="34" charset="0"/>
                        </a:rPr>
                        <a:t>LRS</a:t>
                      </a:r>
                    </a:p>
                  </a:txBody>
                  <a:tcPr/>
                </a:tc>
                <a:tc>
                  <a:txBody>
                    <a:bodyPr/>
                    <a:lstStyle/>
                    <a:p>
                      <a:r>
                        <a:rPr lang="en-GB" dirty="0">
                          <a:latin typeface="Segoe UI" panose="020B0502040204020203" pitchFamily="34" charset="0"/>
                          <a:cs typeface="Segoe UI" panose="020B0502040204020203" pitchFamily="34" charset="0"/>
                        </a:rPr>
                        <a:t>ZRS</a:t>
                      </a:r>
                    </a:p>
                  </a:txBody>
                  <a:tcPr/>
                </a:tc>
                <a:tc>
                  <a:txBody>
                    <a:bodyPr/>
                    <a:lstStyle/>
                    <a:p>
                      <a:r>
                        <a:rPr lang="en-GB" dirty="0">
                          <a:latin typeface="Segoe UI" panose="020B0502040204020203" pitchFamily="34" charset="0"/>
                          <a:cs typeface="Segoe UI" panose="020B0502040204020203" pitchFamily="34" charset="0"/>
                        </a:rPr>
                        <a:t>GRS</a:t>
                      </a:r>
                    </a:p>
                  </a:txBody>
                  <a:tcPr/>
                </a:tc>
                <a:tc>
                  <a:txBody>
                    <a:bodyPr/>
                    <a:lstStyle/>
                    <a:p>
                      <a:r>
                        <a:rPr lang="en-GB" dirty="0">
                          <a:latin typeface="Segoe UI" panose="020B0502040204020203" pitchFamily="34" charset="0"/>
                          <a:cs typeface="Segoe UI" panose="020B0502040204020203" pitchFamily="34" charset="0"/>
                        </a:rPr>
                        <a:t>RA-GRS</a:t>
                      </a:r>
                    </a:p>
                  </a:txBody>
                  <a:tcPr/>
                </a:tc>
                <a:extLst>
                  <a:ext uri="{0D108BD9-81ED-4DB2-BD59-A6C34878D82A}">
                    <a16:rowId xmlns:a16="http://schemas.microsoft.com/office/drawing/2014/main" val="3815080266"/>
                  </a:ext>
                </a:extLst>
              </a:tr>
              <a:tr h="370840">
                <a:tc>
                  <a:txBody>
                    <a:bodyPr/>
                    <a:lstStyle/>
                    <a:p>
                      <a:r>
                        <a:rPr lang="en-GB" sz="1600" dirty="0">
                          <a:latin typeface="Segoe UI" panose="020B0502040204020203" pitchFamily="34" charset="0"/>
                          <a:cs typeface="Segoe UI" panose="020B0502040204020203" pitchFamily="34" charset="0"/>
                        </a:rPr>
                        <a:t>Data stored in multiple datacenters</a:t>
                      </a:r>
                    </a:p>
                  </a:txBody>
                  <a:tcPr/>
                </a:tc>
                <a:tc>
                  <a:txBody>
                    <a:bodyPr/>
                    <a:lstStyle/>
                    <a:p>
                      <a:r>
                        <a:rPr lang="en-GB" sz="1600" dirty="0">
                          <a:latin typeface="Segoe UI" panose="020B0502040204020203" pitchFamily="34" charset="0"/>
                          <a:cs typeface="Segoe UI" panose="020B0502040204020203" pitchFamily="34" charset="0"/>
                        </a:rPr>
                        <a:t>No</a:t>
                      </a:r>
                    </a:p>
                  </a:txBody>
                  <a:tcPr/>
                </a:tc>
                <a:tc>
                  <a:txBody>
                    <a:bodyPr/>
                    <a:lstStyle/>
                    <a:p>
                      <a:r>
                        <a:rPr lang="en-GB" sz="1600" dirty="0">
                          <a:latin typeface="Segoe UI" panose="020B0502040204020203" pitchFamily="34" charset="0"/>
                          <a:cs typeface="Segoe UI" panose="020B0502040204020203" pitchFamily="34" charset="0"/>
                        </a:rPr>
                        <a:t>Yes</a:t>
                      </a:r>
                    </a:p>
                  </a:txBody>
                  <a:tcPr/>
                </a:tc>
                <a:tc>
                  <a:txBody>
                    <a:bodyPr/>
                    <a:lstStyle/>
                    <a:p>
                      <a:r>
                        <a:rPr lang="en-GB" sz="1600" dirty="0">
                          <a:latin typeface="Segoe UI" panose="020B0502040204020203" pitchFamily="34" charset="0"/>
                          <a:cs typeface="Segoe UI" panose="020B0502040204020203" pitchFamily="34" charset="0"/>
                        </a:rPr>
                        <a:t>Yes</a:t>
                      </a:r>
                    </a:p>
                  </a:txBody>
                  <a:tcPr/>
                </a:tc>
                <a:tc>
                  <a:txBody>
                    <a:bodyPr/>
                    <a:lstStyle/>
                    <a:p>
                      <a:r>
                        <a:rPr lang="en-GB" sz="1600" dirty="0">
                          <a:latin typeface="Segoe UI" panose="020B0502040204020203" pitchFamily="34" charset="0"/>
                          <a:cs typeface="Segoe UI" panose="020B0502040204020203" pitchFamily="34" charset="0"/>
                        </a:rPr>
                        <a:t>Yes</a:t>
                      </a:r>
                    </a:p>
                  </a:txBody>
                  <a:tcPr/>
                </a:tc>
                <a:extLst>
                  <a:ext uri="{0D108BD9-81ED-4DB2-BD59-A6C34878D82A}">
                    <a16:rowId xmlns:a16="http://schemas.microsoft.com/office/drawing/2014/main" val="1585804947"/>
                  </a:ext>
                </a:extLst>
              </a:tr>
              <a:tr h="370840">
                <a:tc>
                  <a:txBody>
                    <a:bodyPr/>
                    <a:lstStyle/>
                    <a:p>
                      <a:r>
                        <a:rPr lang="en-GB" sz="1600" dirty="0">
                          <a:latin typeface="Segoe UI" panose="020B0502040204020203" pitchFamily="34" charset="0"/>
                          <a:cs typeface="Segoe UI" panose="020B0502040204020203" pitchFamily="34" charset="0"/>
                        </a:rPr>
                        <a:t>Data read from secondary &amp; primary location</a:t>
                      </a:r>
                    </a:p>
                  </a:txBody>
                  <a:tcPr/>
                </a:tc>
                <a:tc>
                  <a:txBody>
                    <a:bodyPr/>
                    <a:lstStyle/>
                    <a:p>
                      <a:r>
                        <a:rPr lang="en-GB" sz="1600" dirty="0">
                          <a:latin typeface="Segoe UI" panose="020B0502040204020203" pitchFamily="34" charset="0"/>
                          <a:cs typeface="Segoe UI" panose="020B0502040204020203" pitchFamily="34" charset="0"/>
                        </a:rPr>
                        <a:t>No</a:t>
                      </a:r>
                    </a:p>
                  </a:txBody>
                  <a:tcPr/>
                </a:tc>
                <a:tc>
                  <a:txBody>
                    <a:bodyPr/>
                    <a:lstStyle/>
                    <a:p>
                      <a:r>
                        <a:rPr lang="en-GB" sz="1600" dirty="0">
                          <a:latin typeface="Segoe UI" panose="020B0502040204020203" pitchFamily="34" charset="0"/>
                          <a:cs typeface="Segoe UI" panose="020B0502040204020203" pitchFamily="34" charset="0"/>
                        </a:rPr>
                        <a:t>No</a:t>
                      </a:r>
                    </a:p>
                  </a:txBody>
                  <a:tcPr/>
                </a:tc>
                <a:tc>
                  <a:txBody>
                    <a:bodyPr/>
                    <a:lstStyle/>
                    <a:p>
                      <a:r>
                        <a:rPr lang="en-GB" sz="1600" dirty="0">
                          <a:latin typeface="Segoe UI" panose="020B0502040204020203" pitchFamily="34" charset="0"/>
                          <a:cs typeface="Segoe UI" panose="020B0502040204020203" pitchFamily="34" charset="0"/>
                        </a:rPr>
                        <a:t>No</a:t>
                      </a:r>
                    </a:p>
                  </a:txBody>
                  <a:tcPr/>
                </a:tc>
                <a:tc>
                  <a:txBody>
                    <a:bodyPr/>
                    <a:lstStyle/>
                    <a:p>
                      <a:r>
                        <a:rPr lang="en-GB" sz="1600" dirty="0">
                          <a:latin typeface="Segoe UI" panose="020B0502040204020203" pitchFamily="34" charset="0"/>
                          <a:cs typeface="Segoe UI" panose="020B0502040204020203" pitchFamily="34" charset="0"/>
                        </a:rPr>
                        <a:t>Yes</a:t>
                      </a:r>
                    </a:p>
                  </a:txBody>
                  <a:tcPr/>
                </a:tc>
                <a:extLst>
                  <a:ext uri="{0D108BD9-81ED-4DB2-BD59-A6C34878D82A}">
                    <a16:rowId xmlns:a16="http://schemas.microsoft.com/office/drawing/2014/main" val="3088165492"/>
                  </a:ext>
                </a:extLst>
              </a:tr>
              <a:tr h="370840">
                <a:tc>
                  <a:txBody>
                    <a:bodyPr/>
                    <a:lstStyle/>
                    <a:p>
                      <a:r>
                        <a:rPr lang="en-GB" sz="1600" dirty="0">
                          <a:latin typeface="Segoe UI" panose="020B0502040204020203" pitchFamily="34" charset="0"/>
                          <a:cs typeface="Segoe UI" panose="020B0502040204020203" pitchFamily="34" charset="0"/>
                        </a:rPr>
                        <a:t>No of copies of data stored in separate nodes</a:t>
                      </a:r>
                    </a:p>
                  </a:txBody>
                  <a:tcPr/>
                </a:tc>
                <a:tc>
                  <a:txBody>
                    <a:bodyPr/>
                    <a:lstStyle/>
                    <a:p>
                      <a:r>
                        <a:rPr lang="en-GB" sz="1600" dirty="0">
                          <a:latin typeface="Segoe UI" panose="020B0502040204020203" pitchFamily="34" charset="0"/>
                          <a:cs typeface="Segoe UI" panose="020B0502040204020203" pitchFamily="34" charset="0"/>
                        </a:rPr>
                        <a:t>3</a:t>
                      </a:r>
                    </a:p>
                  </a:txBody>
                  <a:tcPr/>
                </a:tc>
                <a:tc>
                  <a:txBody>
                    <a:bodyPr/>
                    <a:lstStyle/>
                    <a:p>
                      <a:r>
                        <a:rPr lang="en-GB" sz="1600" dirty="0">
                          <a:latin typeface="Segoe UI" panose="020B0502040204020203" pitchFamily="34" charset="0"/>
                          <a:cs typeface="Segoe UI" panose="020B0502040204020203" pitchFamily="34" charset="0"/>
                        </a:rPr>
                        <a:t>3</a:t>
                      </a:r>
                    </a:p>
                  </a:txBody>
                  <a:tcPr/>
                </a:tc>
                <a:tc>
                  <a:txBody>
                    <a:bodyPr/>
                    <a:lstStyle/>
                    <a:p>
                      <a:r>
                        <a:rPr lang="en-GB" sz="1600" dirty="0">
                          <a:latin typeface="Segoe UI" panose="020B0502040204020203" pitchFamily="34" charset="0"/>
                          <a:cs typeface="Segoe UI" panose="020B0502040204020203" pitchFamily="34" charset="0"/>
                        </a:rPr>
                        <a:t>6</a:t>
                      </a:r>
                    </a:p>
                  </a:txBody>
                  <a:tcPr/>
                </a:tc>
                <a:tc>
                  <a:txBody>
                    <a:bodyPr/>
                    <a:lstStyle/>
                    <a:p>
                      <a:r>
                        <a:rPr lang="en-GB" sz="1600" dirty="0">
                          <a:latin typeface="Segoe UI" panose="020B0502040204020203" pitchFamily="34" charset="0"/>
                          <a:cs typeface="Segoe UI" panose="020B0502040204020203" pitchFamily="34" charset="0"/>
                        </a:rPr>
                        <a:t>6</a:t>
                      </a:r>
                    </a:p>
                  </a:txBody>
                  <a:tcPr/>
                </a:tc>
                <a:extLst>
                  <a:ext uri="{0D108BD9-81ED-4DB2-BD59-A6C34878D82A}">
                    <a16:rowId xmlns:a16="http://schemas.microsoft.com/office/drawing/2014/main" val="16458198"/>
                  </a:ext>
                </a:extLst>
              </a:tr>
            </a:tbl>
          </a:graphicData>
        </a:graphic>
      </p:graphicFrame>
    </p:spTree>
    <p:extLst>
      <p:ext uri="{BB962C8B-B14F-4D97-AF65-F5344CB8AC3E}">
        <p14:creationId xmlns:p14="http://schemas.microsoft.com/office/powerpoint/2010/main" val="336366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1951d2c-c9e0-4dd7-b19f-d1815903a35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F5D7-F58B-4187-BA56-D42DE625E0EF}"/>
              </a:ext>
            </a:extLst>
          </p:cNvPr>
          <p:cNvSpPr>
            <a:spLocks noGrp="1"/>
          </p:cNvSpPr>
          <p:nvPr>
            <p:ph type="title"/>
          </p:nvPr>
        </p:nvSpPr>
        <p:spPr/>
        <p:txBody>
          <a:bodyPr/>
          <a:lstStyle/>
          <a:p>
            <a:r>
              <a:rPr lang="en-US" dirty="0"/>
              <a:t>Storage Performance &amp; Pricing</a:t>
            </a:r>
          </a:p>
        </p:txBody>
      </p:sp>
      <p:sp>
        <p:nvSpPr>
          <p:cNvPr id="4" name="Content Placeholder 2">
            <a:extLst>
              <a:ext uri="{FF2B5EF4-FFF2-40B4-BE49-F238E27FC236}">
                <a16:creationId xmlns:a16="http://schemas.microsoft.com/office/drawing/2014/main" id="{218A1CF3-7824-4BE3-B23E-050B1251EEB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Premium Storage is:</a:t>
            </a:r>
          </a:p>
          <a:p>
            <a:pPr lvl="1"/>
            <a:r>
              <a:rPr lang="en-US" b="0" kern="0" dirty="0">
                <a:solidFill>
                  <a:srgbClr val="000000"/>
                </a:solidFill>
              </a:rPr>
              <a:t>For page blobs and VM Disks</a:t>
            </a:r>
          </a:p>
          <a:p>
            <a:pPr lvl="1"/>
            <a:r>
              <a:rPr lang="en-US" b="0" kern="0" dirty="0">
                <a:solidFill>
                  <a:srgbClr val="000000"/>
                </a:solidFill>
              </a:rPr>
              <a:t>Only available as a Locally Redundant storage account</a:t>
            </a:r>
          </a:p>
          <a:p>
            <a:pPr lvl="1"/>
            <a:r>
              <a:rPr lang="en-US" b="0" kern="0" dirty="0">
                <a:solidFill>
                  <a:srgbClr val="000000"/>
                </a:solidFill>
              </a:rPr>
              <a:t>Only available for certain VM series</a:t>
            </a:r>
          </a:p>
          <a:p>
            <a:pPr lvl="0"/>
            <a:endParaRPr lang="en-US" b="0" kern="0" dirty="0">
              <a:solidFill>
                <a:srgbClr val="000000"/>
              </a:solidFill>
            </a:endParaRPr>
          </a:p>
        </p:txBody>
      </p:sp>
    </p:spTree>
    <p:extLst>
      <p:ext uri="{BB962C8B-B14F-4D97-AF65-F5344CB8AC3E}">
        <p14:creationId xmlns:p14="http://schemas.microsoft.com/office/powerpoint/2010/main" val="424411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1fe5bcda-e383-4816-9e68-8404c1912fb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EBBE-B321-46CF-BB24-FE67FC070E3B}"/>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CA2A6D3A-9367-48D0-BC5F-0CBD7C635661}"/>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When would storage performance become an issue over storage replication?</a:t>
            </a:r>
          </a:p>
        </p:txBody>
      </p:sp>
      <p:pic>
        <p:nvPicPr>
          <p:cNvPr id="5" name="Picture 4" descr="Question">
            <a:extLst>
              <a:ext uri="{FF2B5EF4-FFF2-40B4-BE49-F238E27FC236}">
                <a16:creationId xmlns:a16="http://schemas.microsoft.com/office/drawing/2014/main" id="{7F026CD4-8C14-446F-9D9F-559E5B1DF3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204729515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2838</Words>
  <Application>Microsoft Office PowerPoint</Application>
  <PresentationFormat>On-screen Show (4:3)</PresentationFormat>
  <Paragraphs>475</Paragraphs>
  <Slides>37</Slides>
  <Notes>37</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Wingdings</vt:lpstr>
      <vt:lpstr>Symbol</vt:lpstr>
      <vt:lpstr>Times New Roman</vt:lpstr>
      <vt:lpstr>Segoe UI</vt:lpstr>
      <vt:lpstr>Verdana</vt:lpstr>
      <vt:lpstr>NG_MOC_Core_ModuleNew2</vt:lpstr>
      <vt:lpstr>Module 6</vt:lpstr>
      <vt:lpstr>Module Overview</vt:lpstr>
      <vt:lpstr>Lesson 1: Pricing</vt:lpstr>
      <vt:lpstr>Azure Storage</vt:lpstr>
      <vt:lpstr>Azure Storage Accounts</vt:lpstr>
      <vt:lpstr>Storage Account Security</vt:lpstr>
      <vt:lpstr>Storage Account Replication</vt:lpstr>
      <vt:lpstr>Storage Performance &amp; Pricing</vt:lpstr>
      <vt:lpstr>Discussion</vt:lpstr>
      <vt:lpstr>Lesson 2: Blob Storage</vt:lpstr>
      <vt:lpstr>Blob Storage</vt:lpstr>
      <vt:lpstr>Un-Managed Disks</vt:lpstr>
      <vt:lpstr>Un-Managed Disk Pricing</vt:lpstr>
      <vt:lpstr>Managed Disks</vt:lpstr>
      <vt:lpstr>Managed Disk Pricing</vt:lpstr>
      <vt:lpstr>Deployment Considerations</vt:lpstr>
      <vt:lpstr>Discussion</vt:lpstr>
      <vt:lpstr>Discussion</vt:lpstr>
      <vt:lpstr>Lesson 3: Files</vt:lpstr>
      <vt:lpstr>Azure Files</vt:lpstr>
      <vt:lpstr>Sharing Files in Cloud Infrastructure</vt:lpstr>
      <vt:lpstr>Azure File Shares</vt:lpstr>
      <vt:lpstr>Azure File Sync</vt:lpstr>
      <vt:lpstr>Azure IaaS File Sharing</vt:lpstr>
      <vt:lpstr>Discussion</vt:lpstr>
      <vt:lpstr>Lesson 4: StorSimple</vt:lpstr>
      <vt:lpstr>StorSimple</vt:lpstr>
      <vt:lpstr>Architecture</vt:lpstr>
      <vt:lpstr>Features</vt:lpstr>
      <vt:lpstr>Data Tiering</vt:lpstr>
      <vt:lpstr>Discussion</vt:lpstr>
      <vt:lpstr>Lab: Deploying Azure Storage to Support Other Workloads in Azure</vt:lpstr>
      <vt:lpstr>Lab Scenario</vt:lpstr>
      <vt:lpstr>Lab Review</vt:lpstr>
      <vt:lpstr>Module Review and Takeaways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2018-01-10T22:24:15Z</dcterms:created>
  <dcterms:modified xsi:type="dcterms:W3CDTF">2018-01-17T16:35:33Z</dcterms:modified>
</cp:coreProperties>
</file>