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embeddedFontLst>
    <p:embeddedFont>
      <p:font typeface="Calibri" panose="020F0502020204030204" pitchFamily="34" charset="0"/>
      <p:regular r:id="rId65"/>
      <p:bold r:id="rId66"/>
      <p:italic r:id="rId67"/>
      <p:boldItalic r:id="rId68"/>
    </p:embeddedFont>
    <p:embeddedFont>
      <p:font typeface="Segoe UI Semilight" panose="020B0402040204020203" pitchFamily="34" charset="0"/>
      <p:regular r:id="rId69"/>
      <p:italic r:id="rId70"/>
    </p:embeddedFont>
    <p:embeddedFont>
      <p:font typeface="Segoe UI" panose="020B0502040204020203" pitchFamily="34" charset="0"/>
      <p:regular r:id="rId71"/>
      <p:bold r:id="rId72"/>
      <p:italic r:id="rId73"/>
      <p:boldItalic r:id="rId74"/>
    </p:embeddedFont>
    <p:embeddedFont>
      <p:font typeface="MS PGothic" panose="020B0600070205080204" pitchFamily="34" charset="-128"/>
      <p:regular r:id="rId75"/>
    </p:embeddedFont>
    <p:embeddedFont>
      <p:font typeface="Verdana" panose="020B0604030504040204" pitchFamily="34" charset="0"/>
      <p:regular r:id="rId76"/>
      <p:bold r:id="rId77"/>
      <p:italic r:id="rId78"/>
      <p:boldItalic r:id="rId7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150" autoAdjust="0"/>
    <p:restoredTop sz="96733" autoAdjust="0"/>
  </p:normalViewPr>
  <p:slideViewPr>
    <p:cSldViewPr snapToGrid="0">
      <p:cViewPr varScale="1">
        <p:scale>
          <a:sx n="125" d="100"/>
          <a:sy n="125" d="100"/>
        </p:scale>
        <p:origin x="2366" y="91"/>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FC1AC-0DC7-435A-B69B-0DFFE3926ECD}" type="datetimeFigureOut">
              <a:rPr lang="en-US" smtClean="0"/>
              <a:t>1/17/2018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23E63-4E10-4606-86C7-8F4113512CB0}" type="slidenum">
              <a:rPr lang="en-US" smtClean="0"/>
              <a:t>‹#›</a:t>
            </a:fld>
            <a:endParaRPr lang="en-US" dirty="0"/>
          </a:p>
        </p:txBody>
      </p:sp>
    </p:spTree>
    <p:extLst>
      <p:ext uri="{BB962C8B-B14F-4D97-AF65-F5344CB8AC3E}">
        <p14:creationId xmlns:p14="http://schemas.microsoft.com/office/powerpoint/2010/main" val="171317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Case Study:</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Describe DNS and IP strategies for VNETs in Azure.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Compare connectivity options for ad-hoc and hybrid connectivity.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Distribute network traffic across multiple loads using load balancers.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 hybrid connectivity scenario between cloud and on-premise.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1</a:t>
            </a:fld>
            <a:endParaRPr lang="en-US" b="0" dirty="0"/>
          </a:p>
        </p:txBody>
      </p:sp>
      <p:sp>
        <p:nvSpPr>
          <p:cNvPr id="5" name="Rectangle 4">
            <a:extLst>
              <a:ext uri="{FF2B5EF4-FFF2-40B4-BE49-F238E27FC236}">
                <a16:creationId xmlns:a16="http://schemas.microsoft.com/office/drawing/2014/main" id="{53640DE3-D0D7-4595-A232-8F63A63170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127455-C292-497A-9953-683D81E8E6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059507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10</a:t>
            </a:fld>
            <a:endParaRPr lang="en-US" b="0" dirty="0"/>
          </a:p>
        </p:txBody>
      </p:sp>
      <p:sp>
        <p:nvSpPr>
          <p:cNvPr id="5" name="Rectangle 4">
            <a:extLst>
              <a:ext uri="{FF2B5EF4-FFF2-40B4-BE49-F238E27FC236}">
                <a16:creationId xmlns:a16="http://schemas.microsoft.com/office/drawing/2014/main" id="{B0D6F670-C7FC-443B-8B51-83AF470313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A5E10C-3B1C-49A4-AF08-63C57FF22E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47926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11</a:t>
            </a:fld>
            <a:endParaRPr lang="en-US" b="0" dirty="0"/>
          </a:p>
        </p:txBody>
      </p:sp>
      <p:sp>
        <p:nvSpPr>
          <p:cNvPr id="5" name="Rectangle 4">
            <a:extLst>
              <a:ext uri="{FF2B5EF4-FFF2-40B4-BE49-F238E27FC236}">
                <a16:creationId xmlns:a16="http://schemas.microsoft.com/office/drawing/2014/main" id="{182097EC-5004-4B45-8347-3D7E4C1FF4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B9FF824-8D76-49F7-B20B-D4E70550D79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76783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12</a:t>
            </a:fld>
            <a:endParaRPr lang="en-US" b="0" dirty="0"/>
          </a:p>
        </p:txBody>
      </p:sp>
      <p:sp>
        <p:nvSpPr>
          <p:cNvPr id="5" name="Rectangle 4">
            <a:extLst>
              <a:ext uri="{FF2B5EF4-FFF2-40B4-BE49-F238E27FC236}">
                <a16:creationId xmlns:a16="http://schemas.microsoft.com/office/drawing/2014/main" id="{F07B6AAD-0C76-49AA-B162-369663C46F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7FBE293-C4A3-4C37-B406-47264A0DC7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4297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13</a:t>
            </a:fld>
            <a:endParaRPr lang="en-US" b="0" dirty="0"/>
          </a:p>
        </p:txBody>
      </p:sp>
      <p:sp>
        <p:nvSpPr>
          <p:cNvPr id="5" name="Rectangle 4">
            <a:extLst>
              <a:ext uri="{FF2B5EF4-FFF2-40B4-BE49-F238E27FC236}">
                <a16:creationId xmlns:a16="http://schemas.microsoft.com/office/drawing/2014/main" id="{28F9E20E-5CFE-4FCC-9581-BC7D3E0D34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CA045A1-A0D5-4FBD-953A-9D3335E688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5591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14</a:t>
            </a:fld>
            <a:endParaRPr lang="en-US" b="0" dirty="0"/>
          </a:p>
        </p:txBody>
      </p:sp>
      <p:sp>
        <p:nvSpPr>
          <p:cNvPr id="5" name="Rectangle 4">
            <a:extLst>
              <a:ext uri="{FF2B5EF4-FFF2-40B4-BE49-F238E27FC236}">
                <a16:creationId xmlns:a16="http://schemas.microsoft.com/office/drawing/2014/main" id="{28C8DF40-4D32-4C46-8CD2-64EBBBE971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F995E84-8DBE-469C-8509-26BC626415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80197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15</a:t>
            </a:fld>
            <a:endParaRPr lang="en-US" b="0" dirty="0"/>
          </a:p>
        </p:txBody>
      </p:sp>
      <p:sp>
        <p:nvSpPr>
          <p:cNvPr id="5" name="Rectangle 4">
            <a:extLst>
              <a:ext uri="{FF2B5EF4-FFF2-40B4-BE49-F238E27FC236}">
                <a16:creationId xmlns:a16="http://schemas.microsoft.com/office/drawing/2014/main" id="{CD8B8660-77F4-4E30-BAA3-C2D000822C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898EF44-82D7-4967-89D6-4BCB18103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77116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16</a:t>
            </a:fld>
            <a:endParaRPr lang="en-US" b="0" dirty="0"/>
          </a:p>
        </p:txBody>
      </p:sp>
      <p:sp>
        <p:nvSpPr>
          <p:cNvPr id="5" name="Rectangle 4">
            <a:extLst>
              <a:ext uri="{FF2B5EF4-FFF2-40B4-BE49-F238E27FC236}">
                <a16:creationId xmlns:a16="http://schemas.microsoft.com/office/drawing/2014/main" id="{CA50163A-2A18-4C6E-AE84-EA7ECBD198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1E1BC1C-B85D-41B9-8DF5-DBEDB3D170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187043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17</a:t>
            </a:fld>
            <a:endParaRPr lang="en-US" b="0" dirty="0"/>
          </a:p>
        </p:txBody>
      </p:sp>
      <p:sp>
        <p:nvSpPr>
          <p:cNvPr id="5" name="Rectangle 4">
            <a:extLst>
              <a:ext uri="{FF2B5EF4-FFF2-40B4-BE49-F238E27FC236}">
                <a16:creationId xmlns:a16="http://schemas.microsoft.com/office/drawing/2014/main" id="{C36AB895-5B1A-48E9-BEB6-C5291FAE387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46A8094-742C-40EB-8706-F176AABD8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61846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18</a:t>
            </a:fld>
            <a:endParaRPr lang="en-US" b="0" dirty="0"/>
          </a:p>
        </p:txBody>
      </p:sp>
      <p:sp>
        <p:nvSpPr>
          <p:cNvPr id="5" name="Rectangle 4">
            <a:extLst>
              <a:ext uri="{FF2B5EF4-FFF2-40B4-BE49-F238E27FC236}">
                <a16:creationId xmlns:a16="http://schemas.microsoft.com/office/drawing/2014/main" id="{E9AC7C93-468B-4093-B431-8730689ED3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3E406F3-0BE3-4609-8C39-74A47DBCB9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00517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HTTP/HTTPS only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SSL Offloading</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Cookie Affinity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URL Based Routing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19</a:t>
            </a:fld>
            <a:endParaRPr lang="en-US" b="0" dirty="0"/>
          </a:p>
        </p:txBody>
      </p:sp>
      <p:sp>
        <p:nvSpPr>
          <p:cNvPr id="5" name="Rectangle 4">
            <a:extLst>
              <a:ext uri="{FF2B5EF4-FFF2-40B4-BE49-F238E27FC236}">
                <a16:creationId xmlns:a16="http://schemas.microsoft.com/office/drawing/2014/main" id="{BE8A1A98-2687-4A9E-BF22-C589035C8D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CC5478-7DFA-4F34-80DB-AA47A840530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32707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a:t>
            </a:fld>
            <a:endParaRPr lang="en-US" b="0" dirty="0"/>
          </a:p>
        </p:txBody>
      </p:sp>
      <p:sp>
        <p:nvSpPr>
          <p:cNvPr id="5" name="Rectangle 4">
            <a:extLst>
              <a:ext uri="{FF2B5EF4-FFF2-40B4-BE49-F238E27FC236}">
                <a16:creationId xmlns:a16="http://schemas.microsoft.com/office/drawing/2014/main" id="{382D16A8-376F-473E-86F5-CF436D7044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1389B34-48EF-464C-A42D-6FD0C33D94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478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Load balancer with a Public IP-address, sending traffic along to the back-end pool servers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 (WAF)</a:t>
            </a:r>
          </a:p>
        </p:txBody>
      </p:sp>
      <p:sp>
        <p:nvSpPr>
          <p:cNvPr id="4" name="Slide Number Placeholder 3"/>
          <p:cNvSpPr>
            <a:spLocks noGrp="1"/>
          </p:cNvSpPr>
          <p:nvPr>
            <p:ph type="sldNum" sz="quarter" idx="10"/>
          </p:nvPr>
        </p:nvSpPr>
        <p:spPr/>
        <p:txBody>
          <a:bodyPr/>
          <a:lstStyle/>
          <a:p>
            <a:fld id="{9AE23E63-4E10-4606-86C7-8F4113512CB0}" type="slidenum">
              <a:rPr lang="en-US" b="0" smtClean="0"/>
              <a:t>20</a:t>
            </a:fld>
            <a:endParaRPr lang="en-US" b="0" dirty="0"/>
          </a:p>
        </p:txBody>
      </p:sp>
      <p:sp>
        <p:nvSpPr>
          <p:cNvPr id="5" name="Rectangle 4">
            <a:extLst>
              <a:ext uri="{FF2B5EF4-FFF2-40B4-BE49-F238E27FC236}">
                <a16:creationId xmlns:a16="http://schemas.microsoft.com/office/drawing/2014/main" id="{92E3E9B6-2868-4B60-A1DD-FD032BAE1D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4BEEB47-AE9C-488B-A168-52E56A9D1B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933982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RuleSet offered:</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CRS 2.2.9</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CRS 3.0</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Protect from:</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SQL Injection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Cross site scripting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Protocol violations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Generic attacks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 rate limiting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Scanner detection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Session fixation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LFI/RFI</a:t>
            </a:r>
          </a:p>
        </p:txBody>
      </p:sp>
      <p:sp>
        <p:nvSpPr>
          <p:cNvPr id="4" name="Slide Number Placeholder 3"/>
          <p:cNvSpPr>
            <a:spLocks noGrp="1"/>
          </p:cNvSpPr>
          <p:nvPr>
            <p:ph type="sldNum" sz="quarter" idx="10"/>
          </p:nvPr>
        </p:nvSpPr>
        <p:spPr/>
        <p:txBody>
          <a:bodyPr/>
          <a:lstStyle/>
          <a:p>
            <a:fld id="{9AE23E63-4E10-4606-86C7-8F4113512CB0}" type="slidenum">
              <a:rPr lang="en-US" b="0" smtClean="0"/>
              <a:t>21</a:t>
            </a:fld>
            <a:endParaRPr lang="en-US" b="0" dirty="0"/>
          </a:p>
        </p:txBody>
      </p:sp>
      <p:sp>
        <p:nvSpPr>
          <p:cNvPr id="5" name="Rectangle 4">
            <a:extLst>
              <a:ext uri="{FF2B5EF4-FFF2-40B4-BE49-F238E27FC236}">
                <a16:creationId xmlns:a16="http://schemas.microsoft.com/office/drawing/2014/main" id="{88E9B279-29E9-4DD1-ACC9-B7690ED4C0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8AC1AD-C50E-4E82-A32F-5D43476320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83119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22</a:t>
            </a:fld>
            <a:endParaRPr lang="en-US" b="0" dirty="0"/>
          </a:p>
        </p:txBody>
      </p:sp>
      <p:sp>
        <p:nvSpPr>
          <p:cNvPr id="5" name="Rectangle 4">
            <a:extLst>
              <a:ext uri="{FF2B5EF4-FFF2-40B4-BE49-F238E27FC236}">
                <a16:creationId xmlns:a16="http://schemas.microsoft.com/office/drawing/2014/main" id="{BE213009-1946-42EC-8C20-945D79109F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F87CAC-9A75-4B53-A9D8-01FEB6BC06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926031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tabLst>
                <a:tab pos="228600" algn="l"/>
              </a:tabLst>
            </a:pPr>
            <a:r>
              <a:rPr lang="en-US" sz="1000" dirty="0">
                <a:latin typeface="Arial" panose="020B0604020202020204" pitchFamily="34" charset="0"/>
                <a:ea typeface="Calibri" panose="020F0502020204030204" pitchFamily="34" charset="0"/>
                <a:cs typeface="Times New Roman" panose="02020603050405020304" pitchFamily="18" charset="0"/>
              </a:rPr>
              <a:t>Global Resiliency and Performance, based on DNS.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4 Load Balancing options:</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Priority</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Weighted Round Robin</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Geographical</a:t>
            </a:r>
          </a:p>
          <a:p>
            <a:pPr marL="628650" marR="0" lvl="1" indent="-171450">
              <a:lnSpc>
                <a:spcPct val="115000"/>
              </a:lnSpc>
              <a:spcBef>
                <a:spcPts val="0"/>
              </a:spcBef>
              <a:spcAft>
                <a:spcPts val="995"/>
              </a:spcAft>
              <a:buFont typeface="Arial" panose="020B0604020202020204" pitchFamily="34" charset="0"/>
              <a:buChar char="•"/>
              <a:tabLst>
                <a:tab pos="685800" algn="l"/>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Performance </a:t>
            </a:r>
          </a:p>
        </p:txBody>
      </p:sp>
      <p:sp>
        <p:nvSpPr>
          <p:cNvPr id="4" name="Slide Number Placeholder 3"/>
          <p:cNvSpPr>
            <a:spLocks noGrp="1"/>
          </p:cNvSpPr>
          <p:nvPr>
            <p:ph type="sldNum" sz="quarter" idx="10"/>
          </p:nvPr>
        </p:nvSpPr>
        <p:spPr/>
        <p:txBody>
          <a:bodyPr/>
          <a:lstStyle/>
          <a:p>
            <a:fld id="{9AE23E63-4E10-4606-86C7-8F4113512CB0}" type="slidenum">
              <a:rPr lang="en-US" b="0" smtClean="0"/>
              <a:t>23</a:t>
            </a:fld>
            <a:endParaRPr lang="en-US" b="0" dirty="0"/>
          </a:p>
        </p:txBody>
      </p:sp>
      <p:sp>
        <p:nvSpPr>
          <p:cNvPr id="5" name="Rectangle 4">
            <a:extLst>
              <a:ext uri="{FF2B5EF4-FFF2-40B4-BE49-F238E27FC236}">
                <a16:creationId xmlns:a16="http://schemas.microsoft.com/office/drawing/2014/main" id="{1B41D6C5-3D57-4478-8A71-A840C08837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69C001-0C2E-462E-AE79-D4E0EE36F6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524260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24</a:t>
            </a:fld>
            <a:endParaRPr lang="en-US" b="0" dirty="0"/>
          </a:p>
        </p:txBody>
      </p:sp>
      <p:sp>
        <p:nvSpPr>
          <p:cNvPr id="5" name="Rectangle 4">
            <a:extLst>
              <a:ext uri="{FF2B5EF4-FFF2-40B4-BE49-F238E27FC236}">
                <a16:creationId xmlns:a16="http://schemas.microsoft.com/office/drawing/2014/main" id="{8382DFD1-89E9-426F-BF9C-5E45747DD0F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92A0546-7975-4B9E-A5F7-06CD01EAD5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340239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focuses around establishing an on-premises to Azure Region connectivity, which is made possible in 3 different ways: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ExpressRoute</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Site-to-Site VPN</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Point-to-Site VPN</a:t>
            </a:r>
          </a:p>
        </p:txBody>
      </p:sp>
      <p:sp>
        <p:nvSpPr>
          <p:cNvPr id="4" name="Slide Number Placeholder 3"/>
          <p:cNvSpPr>
            <a:spLocks noGrp="1"/>
          </p:cNvSpPr>
          <p:nvPr>
            <p:ph type="sldNum" sz="quarter" idx="10"/>
          </p:nvPr>
        </p:nvSpPr>
        <p:spPr/>
        <p:txBody>
          <a:bodyPr/>
          <a:lstStyle/>
          <a:p>
            <a:fld id="{9AE23E63-4E10-4606-86C7-8F4113512CB0}" type="slidenum">
              <a:rPr lang="en-US" b="0" smtClean="0"/>
              <a:t>25</a:t>
            </a:fld>
            <a:endParaRPr lang="en-US" b="0" dirty="0"/>
          </a:p>
        </p:txBody>
      </p:sp>
      <p:sp>
        <p:nvSpPr>
          <p:cNvPr id="5" name="Rectangle 4">
            <a:extLst>
              <a:ext uri="{FF2B5EF4-FFF2-40B4-BE49-F238E27FC236}">
                <a16:creationId xmlns:a16="http://schemas.microsoft.com/office/drawing/2014/main" id="{9BF01CA7-8F1F-419D-A6AA-0CA03B7C62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CDCC31-39BD-468E-A52A-B257C84BA9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177209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should be a refresher for most students.</a:t>
            </a:r>
          </a:p>
        </p:txBody>
      </p:sp>
      <p:sp>
        <p:nvSpPr>
          <p:cNvPr id="4" name="Slide Number Placeholder 3"/>
          <p:cNvSpPr>
            <a:spLocks noGrp="1"/>
          </p:cNvSpPr>
          <p:nvPr>
            <p:ph type="sldNum" sz="quarter" idx="10"/>
          </p:nvPr>
        </p:nvSpPr>
        <p:spPr/>
        <p:txBody>
          <a:bodyPr/>
          <a:lstStyle/>
          <a:p>
            <a:fld id="{9AE23E63-4E10-4606-86C7-8F4113512CB0}" type="slidenum">
              <a:rPr lang="en-US" b="0" smtClean="0"/>
              <a:t>26</a:t>
            </a:fld>
            <a:endParaRPr lang="en-US" b="0" dirty="0"/>
          </a:p>
        </p:txBody>
      </p:sp>
      <p:sp>
        <p:nvSpPr>
          <p:cNvPr id="5" name="Rectangle 4">
            <a:extLst>
              <a:ext uri="{FF2B5EF4-FFF2-40B4-BE49-F238E27FC236}">
                <a16:creationId xmlns:a16="http://schemas.microsoft.com/office/drawing/2014/main" id="{6C56B613-437F-4A5B-921F-17E77833D9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2A3B46B-29A9-43F3-BEF2-300F75716E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779698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27</a:t>
            </a:fld>
            <a:endParaRPr lang="en-US" b="0" dirty="0"/>
          </a:p>
        </p:txBody>
      </p:sp>
      <p:sp>
        <p:nvSpPr>
          <p:cNvPr id="5" name="Rectangle 4">
            <a:extLst>
              <a:ext uri="{FF2B5EF4-FFF2-40B4-BE49-F238E27FC236}">
                <a16:creationId xmlns:a16="http://schemas.microsoft.com/office/drawing/2014/main" id="{424A2273-D86F-449F-BAD3-2EC12519E1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27AAC80-C429-4361-97D1-6403DA90ED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64407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28</a:t>
            </a:fld>
            <a:endParaRPr lang="en-US" b="0" dirty="0"/>
          </a:p>
        </p:txBody>
      </p:sp>
      <p:sp>
        <p:nvSpPr>
          <p:cNvPr id="5" name="Rectangle 4">
            <a:extLst>
              <a:ext uri="{FF2B5EF4-FFF2-40B4-BE49-F238E27FC236}">
                <a16:creationId xmlns:a16="http://schemas.microsoft.com/office/drawing/2014/main" id="{5837A03E-CEB1-4FD7-A0D4-F464FBCE2F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5E6A64B-B0D0-44B7-A8B5-BC895E75C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842904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VNET peering allows you to interconnect 2 Azure Regions with each other, using the Microsoft Backbone (not the public internet). Communication relies on internal IP addressing.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29</a:t>
            </a:fld>
            <a:endParaRPr lang="en-US" b="0" dirty="0"/>
          </a:p>
        </p:txBody>
      </p:sp>
      <p:sp>
        <p:nvSpPr>
          <p:cNvPr id="5" name="Rectangle 4">
            <a:extLst>
              <a:ext uri="{FF2B5EF4-FFF2-40B4-BE49-F238E27FC236}">
                <a16:creationId xmlns:a16="http://schemas.microsoft.com/office/drawing/2014/main" id="{C833BE85-40CC-4EC6-AE43-0315E73611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BF2DB4F-662B-4AFB-940D-0E9BB822C1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94823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a:t>
            </a:fld>
            <a:endParaRPr lang="en-US" b="0" dirty="0"/>
          </a:p>
        </p:txBody>
      </p:sp>
      <p:sp>
        <p:nvSpPr>
          <p:cNvPr id="5" name="Rectangle 4">
            <a:extLst>
              <a:ext uri="{FF2B5EF4-FFF2-40B4-BE49-F238E27FC236}">
                <a16:creationId xmlns:a16="http://schemas.microsoft.com/office/drawing/2014/main" id="{F0153FA9-3441-4EFB-9452-B20B47E4572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FD4887-9044-4A41-81EB-A5D34143B77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114714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VNet peering is not an option, because you might want to encrypt your traffic within the VNET tunnel, one can still deploy a VPN Gateway on both Azure Regional VNETs, and creating a Site-to-Site VPN tunnel across those regions.</a:t>
            </a:r>
          </a:p>
        </p:txBody>
      </p:sp>
      <p:sp>
        <p:nvSpPr>
          <p:cNvPr id="4" name="Slide Number Placeholder 3"/>
          <p:cNvSpPr>
            <a:spLocks noGrp="1"/>
          </p:cNvSpPr>
          <p:nvPr>
            <p:ph type="sldNum" sz="quarter" idx="10"/>
          </p:nvPr>
        </p:nvSpPr>
        <p:spPr/>
        <p:txBody>
          <a:bodyPr/>
          <a:lstStyle/>
          <a:p>
            <a:fld id="{9AE23E63-4E10-4606-86C7-8F4113512CB0}" type="slidenum">
              <a:rPr lang="en-US" b="0" smtClean="0"/>
              <a:t>30</a:t>
            </a:fld>
            <a:endParaRPr lang="en-US" b="0" dirty="0"/>
          </a:p>
        </p:txBody>
      </p:sp>
      <p:sp>
        <p:nvSpPr>
          <p:cNvPr id="5" name="Rectangle 4">
            <a:extLst>
              <a:ext uri="{FF2B5EF4-FFF2-40B4-BE49-F238E27FC236}">
                <a16:creationId xmlns:a16="http://schemas.microsoft.com/office/drawing/2014/main" id="{B6AD9B72-E68A-4D35-9A01-DA8A12271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9215333-19EA-403C-B73E-543A3AE68A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351279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31</a:t>
            </a:fld>
            <a:endParaRPr lang="en-US" b="0" dirty="0"/>
          </a:p>
        </p:txBody>
      </p:sp>
      <p:sp>
        <p:nvSpPr>
          <p:cNvPr id="5" name="Rectangle 4">
            <a:extLst>
              <a:ext uri="{FF2B5EF4-FFF2-40B4-BE49-F238E27FC236}">
                <a16:creationId xmlns:a16="http://schemas.microsoft.com/office/drawing/2014/main" id="{99D22074-0EBE-4CF0-B65E-254E0A0547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12432BD-E10B-49D1-9212-801C2931E0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34464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32</a:t>
            </a:fld>
            <a:endParaRPr lang="en-US" b="0" dirty="0"/>
          </a:p>
        </p:txBody>
      </p:sp>
      <p:sp>
        <p:nvSpPr>
          <p:cNvPr id="5" name="Rectangle 4">
            <a:extLst>
              <a:ext uri="{FF2B5EF4-FFF2-40B4-BE49-F238E27FC236}">
                <a16:creationId xmlns:a16="http://schemas.microsoft.com/office/drawing/2014/main" id="{283C458B-B65A-4F01-AFFA-FC03DABD02D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74367CC-F580-4036-B949-2200493D37E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35290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33</a:t>
            </a:fld>
            <a:endParaRPr lang="en-US" b="0" dirty="0"/>
          </a:p>
        </p:txBody>
      </p:sp>
      <p:sp>
        <p:nvSpPr>
          <p:cNvPr id="5" name="Rectangle 4">
            <a:extLst>
              <a:ext uri="{FF2B5EF4-FFF2-40B4-BE49-F238E27FC236}">
                <a16:creationId xmlns:a16="http://schemas.microsoft.com/office/drawing/2014/main" id="{78CE13BA-027D-4693-AB63-0E1F72450C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CF285F-6DBC-437B-B6AE-800711451A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158503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34</a:t>
            </a:fld>
            <a:endParaRPr lang="en-US" b="0" dirty="0"/>
          </a:p>
        </p:txBody>
      </p:sp>
      <p:sp>
        <p:nvSpPr>
          <p:cNvPr id="5" name="Rectangle 4">
            <a:extLst>
              <a:ext uri="{FF2B5EF4-FFF2-40B4-BE49-F238E27FC236}">
                <a16:creationId xmlns:a16="http://schemas.microsoft.com/office/drawing/2014/main" id="{6B359417-DC3F-4C19-B1DC-ED8EF56574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D6844E2-6649-44D3-B7D2-80A6A93FF4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048590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35</a:t>
            </a:fld>
            <a:endParaRPr lang="en-US" b="0" dirty="0"/>
          </a:p>
        </p:txBody>
      </p:sp>
      <p:sp>
        <p:nvSpPr>
          <p:cNvPr id="5" name="Rectangle 4">
            <a:extLst>
              <a:ext uri="{FF2B5EF4-FFF2-40B4-BE49-F238E27FC236}">
                <a16:creationId xmlns:a16="http://schemas.microsoft.com/office/drawing/2014/main" id="{C8A209E8-5522-4D3B-91A5-9BAE308E04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2881A33-72B3-4109-8058-CF00FB7A9EA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563151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SQL Database is a common example of this feature.</a:t>
            </a:r>
          </a:p>
        </p:txBody>
      </p:sp>
      <p:sp>
        <p:nvSpPr>
          <p:cNvPr id="4" name="Slide Number Placeholder 3"/>
          <p:cNvSpPr>
            <a:spLocks noGrp="1"/>
          </p:cNvSpPr>
          <p:nvPr>
            <p:ph type="sldNum" sz="quarter" idx="10"/>
          </p:nvPr>
        </p:nvSpPr>
        <p:spPr/>
        <p:txBody>
          <a:bodyPr/>
          <a:lstStyle/>
          <a:p>
            <a:fld id="{9AE23E63-4E10-4606-86C7-8F4113512CB0}" type="slidenum">
              <a:rPr lang="en-US" b="0" smtClean="0"/>
              <a:t>36</a:t>
            </a:fld>
            <a:endParaRPr lang="en-US" b="0" dirty="0"/>
          </a:p>
        </p:txBody>
      </p:sp>
      <p:sp>
        <p:nvSpPr>
          <p:cNvPr id="5" name="Rectangle 4">
            <a:extLst>
              <a:ext uri="{FF2B5EF4-FFF2-40B4-BE49-F238E27FC236}">
                <a16:creationId xmlns:a16="http://schemas.microsoft.com/office/drawing/2014/main" id="{4DE159CC-7589-4DE0-8168-D7F9F35E67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52CC774-C11C-45F2-B8E8-80F3D9BCAA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8254445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37</a:t>
            </a:fld>
            <a:endParaRPr lang="en-US" b="0" dirty="0"/>
          </a:p>
        </p:txBody>
      </p:sp>
      <p:sp>
        <p:nvSpPr>
          <p:cNvPr id="5" name="Rectangle 4">
            <a:extLst>
              <a:ext uri="{FF2B5EF4-FFF2-40B4-BE49-F238E27FC236}">
                <a16:creationId xmlns:a16="http://schemas.microsoft.com/office/drawing/2014/main" id="{73AA60D2-5EA2-42C1-9E8F-A3B58B46F9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661A99B-3EB4-40C9-9B04-F689D5C84A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908891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38</a:t>
            </a:fld>
            <a:endParaRPr lang="en-US" b="0" dirty="0"/>
          </a:p>
        </p:txBody>
      </p:sp>
      <p:sp>
        <p:nvSpPr>
          <p:cNvPr id="5" name="Rectangle 4">
            <a:extLst>
              <a:ext uri="{FF2B5EF4-FFF2-40B4-BE49-F238E27FC236}">
                <a16:creationId xmlns:a16="http://schemas.microsoft.com/office/drawing/2014/main" id="{C0B28954-CC1B-45A6-92E2-780CB0E30C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3112B76-49F0-4AA6-9941-652D107C127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696287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 NSG contains default rules. The default rules cannot be deleted, but because they are assigned the lowest priority, they can be overridden by the rules that you create. The default rules describe the default settings recommended by the platform.</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a default rule to allow Azure’s load balancer (LB) to probe the health of the VM. You can override this rule if the VM or set of VMs under the NSG does not participate in the load balanced set.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39</a:t>
            </a:fld>
            <a:endParaRPr lang="en-US" b="0" dirty="0"/>
          </a:p>
        </p:txBody>
      </p:sp>
      <p:sp>
        <p:nvSpPr>
          <p:cNvPr id="5" name="Rectangle 4">
            <a:extLst>
              <a:ext uri="{FF2B5EF4-FFF2-40B4-BE49-F238E27FC236}">
                <a16:creationId xmlns:a16="http://schemas.microsoft.com/office/drawing/2014/main" id="{4A552993-E93C-43DF-9203-ED94ABD5062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809DE3-1558-4051-9902-38EA78B209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190070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briefly discuss the “big” Azure Network Picture.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Front-End = all incoming traffic from the public internet.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Virtual Network = all network related traffic starts and lives within a VNET, where Azure resources like VMs, Scale Sets, Service Fabric, Load Balancers, Traffic Manager, App Services, Web Jobs,… attach to.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Back-End Services = Cross-Premises connectivity using S2S VPN or ExpressRoute.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the Azure Region is the boundary for VNET communication.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4</a:t>
            </a:fld>
            <a:endParaRPr lang="en-US" b="0" dirty="0"/>
          </a:p>
        </p:txBody>
      </p:sp>
      <p:sp>
        <p:nvSpPr>
          <p:cNvPr id="5" name="Rectangle 4">
            <a:extLst>
              <a:ext uri="{FF2B5EF4-FFF2-40B4-BE49-F238E27FC236}">
                <a16:creationId xmlns:a16="http://schemas.microsoft.com/office/drawing/2014/main" id="{C871F6C8-B7A8-4CDC-ABF0-E88424F3F5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6E56843-B794-4666-922E-2D03CDE935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303816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connectivity to the Internet is allowed for Outbound direction, it is by default blocked for Inbound direction.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40</a:t>
            </a:fld>
            <a:endParaRPr lang="en-US" b="0" dirty="0"/>
          </a:p>
        </p:txBody>
      </p:sp>
      <p:sp>
        <p:nvSpPr>
          <p:cNvPr id="5" name="Rectangle 4">
            <a:extLst>
              <a:ext uri="{FF2B5EF4-FFF2-40B4-BE49-F238E27FC236}">
                <a16:creationId xmlns:a16="http://schemas.microsoft.com/office/drawing/2014/main" id="{5CAF97FA-6A19-4EBB-AA82-E73AC05877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74EF77C-F38B-4FAD-9EB2-64315C8BD5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88869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41</a:t>
            </a:fld>
            <a:endParaRPr lang="en-US" b="0" dirty="0"/>
          </a:p>
        </p:txBody>
      </p:sp>
      <p:sp>
        <p:nvSpPr>
          <p:cNvPr id="5" name="Rectangle 4">
            <a:extLst>
              <a:ext uri="{FF2B5EF4-FFF2-40B4-BE49-F238E27FC236}">
                <a16:creationId xmlns:a16="http://schemas.microsoft.com/office/drawing/2014/main" id="{6986CC48-0B75-42FB-83C3-1075D47632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531525-6AA4-48A1-923C-FAD0AAC4186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502894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“Case Study Flow.”</a:t>
            </a:r>
          </a:p>
        </p:txBody>
      </p:sp>
      <p:sp>
        <p:nvSpPr>
          <p:cNvPr id="4" name="Slide Number Placeholder 3"/>
          <p:cNvSpPr>
            <a:spLocks noGrp="1"/>
          </p:cNvSpPr>
          <p:nvPr>
            <p:ph type="sldNum" sz="quarter" idx="10"/>
          </p:nvPr>
        </p:nvSpPr>
        <p:spPr/>
        <p:txBody>
          <a:bodyPr/>
          <a:lstStyle/>
          <a:p>
            <a:fld id="{9AE23E63-4E10-4606-86C7-8F4113512CB0}" type="slidenum">
              <a:rPr lang="en-US" b="0" smtClean="0"/>
              <a:t>42</a:t>
            </a:fld>
            <a:endParaRPr lang="en-US" b="0" dirty="0"/>
          </a:p>
        </p:txBody>
      </p:sp>
      <p:sp>
        <p:nvSpPr>
          <p:cNvPr id="5" name="Rectangle 4">
            <a:extLst>
              <a:ext uri="{FF2B5EF4-FFF2-40B4-BE49-F238E27FC236}">
                <a16:creationId xmlns:a16="http://schemas.microsoft.com/office/drawing/2014/main" id="{8E9C62E0-5703-4C0A-97BF-CF80422704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D9642CC-8952-4937-98D7-39427F05C2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696316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a:t>
            </a:r>
            <a:r>
              <a:rPr lang="en-US" sz="1000">
                <a:latin typeface="Arial" panose="020B0604020202020204" pitchFamily="34" charset="0"/>
                <a:ea typeface="Calibri" panose="020F0502020204030204" pitchFamily="34" charset="0"/>
                <a:cs typeface="Times New Roman" panose="02020603050405020304" pitchFamily="18" charset="0"/>
              </a:rPr>
              <a:t>Residences is </a:t>
            </a:r>
            <a:r>
              <a:rPr lang="en-US" sz="1000" dirty="0">
                <a:latin typeface="Arial" panose="020B0604020202020204" pitchFamily="34" charset="0"/>
                <a:ea typeface="Calibri" panose="020F0502020204030204" pitchFamily="34" charset="0"/>
                <a:cs typeface="Times New Roman" panose="02020603050405020304" pitchFamily="18" charset="0"/>
              </a:rPr>
              <a:t>a national real estate services group whose rapid growth was being slowed by an expensive and unresponsive datacenter infrastructure.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has two data centers in the United States, but it really doesn’t want to be in the datacenter business. “We are a national real estate firm,” says Craig Jones, Chief Information Officer for Fabrikam. “We want to make investments that support our core business, and buying and managing servers is not our core business. In fact, we have what we call a DOS strategy—‘don’t own stuff.’ We were not an asset-intensive organization in any area but IT, where we had many underutilized assets.”</a:t>
            </a:r>
          </a:p>
        </p:txBody>
      </p:sp>
      <p:sp>
        <p:nvSpPr>
          <p:cNvPr id="4" name="Slide Number Placeholder 3"/>
          <p:cNvSpPr>
            <a:spLocks noGrp="1"/>
          </p:cNvSpPr>
          <p:nvPr>
            <p:ph type="sldNum" sz="quarter" idx="10"/>
          </p:nvPr>
        </p:nvSpPr>
        <p:spPr/>
        <p:txBody>
          <a:bodyPr/>
          <a:lstStyle/>
          <a:p>
            <a:fld id="{9AE23E63-4E10-4606-86C7-8F4113512CB0}" type="slidenum">
              <a:rPr lang="en-US" b="0" smtClean="0"/>
              <a:t>43</a:t>
            </a:fld>
            <a:endParaRPr lang="en-US" b="0" dirty="0"/>
          </a:p>
        </p:txBody>
      </p:sp>
      <p:sp>
        <p:nvSpPr>
          <p:cNvPr id="5" name="Rectangle 4">
            <a:extLst>
              <a:ext uri="{FF2B5EF4-FFF2-40B4-BE49-F238E27FC236}">
                <a16:creationId xmlns:a16="http://schemas.microsoft.com/office/drawing/2014/main" id="{C4FEF741-CFBB-4E98-BBB6-593B2D6C1B8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7B22371-46C7-4D8F-B9D1-C8518AA83A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887924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has about 250 servers in its datacenter in California, and another 110 in its Virginia datacenter, and hundreds of servers scattered across several branch offices throughout the United States. Fabrikam ended up overprovisioning servers each time it deployed an application to ensure that capacity would be there at peak times. This meant that millions of dollars’ worth of hardware and software was sitting idle much of the time.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addition to the primary data centers, Fabrikam also has several branch offices scattered across the United States that have connectivity to the primary data center through an MPLS based wide area network. Their partner is a Microsoft Azure ExpressRoute partner. To reduce costs, Fabrikam has made the decision to move its West coast datacenter to a colocation site in Silicon Valley and to virtualize the remainder of the servers in its branch offices and Virginia data center into the cloud. Fabrikam’s current virtualization and management solution is based on System Center so a solution that integrates well with these known tools is ideal.</a:t>
            </a:r>
          </a:p>
        </p:txBody>
      </p:sp>
      <p:sp>
        <p:nvSpPr>
          <p:cNvPr id="4" name="Slide Number Placeholder 3"/>
          <p:cNvSpPr>
            <a:spLocks noGrp="1"/>
          </p:cNvSpPr>
          <p:nvPr>
            <p:ph type="sldNum" sz="quarter" idx="10"/>
          </p:nvPr>
        </p:nvSpPr>
        <p:spPr/>
        <p:txBody>
          <a:bodyPr/>
          <a:lstStyle/>
          <a:p>
            <a:fld id="{9AE23E63-4E10-4606-86C7-8F4113512CB0}" type="slidenum">
              <a:rPr lang="en-US" b="0" smtClean="0"/>
              <a:t>44</a:t>
            </a:fld>
            <a:endParaRPr lang="en-US" b="0" dirty="0"/>
          </a:p>
        </p:txBody>
      </p:sp>
      <p:sp>
        <p:nvSpPr>
          <p:cNvPr id="5" name="Rectangle 4">
            <a:extLst>
              <a:ext uri="{FF2B5EF4-FFF2-40B4-BE49-F238E27FC236}">
                <a16:creationId xmlns:a16="http://schemas.microsoft.com/office/drawing/2014/main" id="{0D0A21AF-5A97-470C-B9E6-7442C3B028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F2D88DC-D827-410E-96C8-34A5CBAB19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644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Residences would like to eventually migrate the majority of their workloads to Azure.  There are several workloads that will be migrated, but the most critical for Fabrikam is their CRM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CRM application is a custom web application that runs on IIS 8 and SQL Server 2012 that stores sensitive documents for all of their customer’s transactions. This application needs to perform well at peak time while mitigating the problem of overprovisioned capacity.  The centralized nature of the application means that any downtime will block the activity of a significant portion of the company so the solution must be highly available. Due to the sensitive nature of this application security is key so access to the application is restricted to only authorized users from the corporate network including branch offices.</a:t>
            </a:r>
          </a:p>
        </p:txBody>
      </p:sp>
      <p:sp>
        <p:nvSpPr>
          <p:cNvPr id="4" name="Slide Number Placeholder 3"/>
          <p:cNvSpPr>
            <a:spLocks noGrp="1"/>
          </p:cNvSpPr>
          <p:nvPr>
            <p:ph type="sldNum" sz="quarter" idx="10"/>
          </p:nvPr>
        </p:nvSpPr>
        <p:spPr/>
        <p:txBody>
          <a:bodyPr/>
          <a:lstStyle/>
          <a:p>
            <a:fld id="{9AE23E63-4E10-4606-86C7-8F4113512CB0}" type="slidenum">
              <a:rPr lang="en-US" b="0" smtClean="0"/>
              <a:t>45</a:t>
            </a:fld>
            <a:endParaRPr lang="en-US" b="0" dirty="0"/>
          </a:p>
        </p:txBody>
      </p:sp>
      <p:sp>
        <p:nvSpPr>
          <p:cNvPr id="5" name="Rectangle 4">
            <a:extLst>
              <a:ext uri="{FF2B5EF4-FFF2-40B4-BE49-F238E27FC236}">
                <a16:creationId xmlns:a16="http://schemas.microsoft.com/office/drawing/2014/main" id="{58C8B76B-F5BE-488D-AC35-09E8AACAF3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55F62A8-8384-4F55-AD65-8A8594D069E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095867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Reduce the number of existing on-premises servers through public cloud consolidation to reduce the costs of their current overprovisioned deployments. Servers running in the Virginia data center and remote branch offices will be moved to the closest Azure region. Due the sheer amount of servers being virtualized latency and performance of the network is a big concern.</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Because of the sensitive nature of the data that Fabrikam Real Estate works with ensuring the security and privacy of their infrastructure connects through is critical.</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As part of the migration efforts the CRM application must be deployed in a way that mitigates their current problem of overprovisioning capacity when not needed but able to scale to meet peak demand. The CRM application must be highly available and only accessible from the corporate intranet.</a:t>
            </a:r>
          </a:p>
        </p:txBody>
      </p:sp>
      <p:sp>
        <p:nvSpPr>
          <p:cNvPr id="4" name="Slide Number Placeholder 3"/>
          <p:cNvSpPr>
            <a:spLocks noGrp="1"/>
          </p:cNvSpPr>
          <p:nvPr>
            <p:ph type="sldNum" sz="quarter" idx="10"/>
          </p:nvPr>
        </p:nvSpPr>
        <p:spPr/>
        <p:txBody>
          <a:bodyPr/>
          <a:lstStyle/>
          <a:p>
            <a:fld id="{9AE23E63-4E10-4606-86C7-8F4113512CB0}" type="slidenum">
              <a:rPr lang="en-US" b="0" smtClean="0"/>
              <a:t>46</a:t>
            </a:fld>
            <a:endParaRPr lang="en-US" b="0" dirty="0"/>
          </a:p>
        </p:txBody>
      </p:sp>
      <p:sp>
        <p:nvSpPr>
          <p:cNvPr id="5" name="Rectangle 4">
            <a:extLst>
              <a:ext uri="{FF2B5EF4-FFF2-40B4-BE49-F238E27FC236}">
                <a16:creationId xmlns:a16="http://schemas.microsoft.com/office/drawing/2014/main" id="{EC32AF4B-22DC-4B61-920B-1B4C4D7B7EB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535396B-4A95-4223-B01A-5DA9EF46CC6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450969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47</a:t>
            </a:fld>
            <a:endParaRPr lang="en-US" b="0" dirty="0"/>
          </a:p>
        </p:txBody>
      </p:sp>
      <p:sp>
        <p:nvSpPr>
          <p:cNvPr id="5" name="Rectangle 4">
            <a:extLst>
              <a:ext uri="{FF2B5EF4-FFF2-40B4-BE49-F238E27FC236}">
                <a16:creationId xmlns:a16="http://schemas.microsoft.com/office/drawing/2014/main" id="{064775FA-4C77-48A3-A077-F2C69D94C29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CFB90FE-5D8F-49AA-BC4B-7A9F74AFBC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9845985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48</a:t>
            </a:fld>
            <a:endParaRPr lang="en-US" b="0" dirty="0"/>
          </a:p>
        </p:txBody>
      </p:sp>
      <p:sp>
        <p:nvSpPr>
          <p:cNvPr id="5" name="Rectangle 4">
            <a:extLst>
              <a:ext uri="{FF2B5EF4-FFF2-40B4-BE49-F238E27FC236}">
                <a16:creationId xmlns:a16="http://schemas.microsoft.com/office/drawing/2014/main" id="{D3CA0C48-E7EF-4239-BD8C-D00BCC56C83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C703C22-AB64-4D74-B2F5-93A290BC70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969811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Not only are all the servers expensive to acquire and maintain, but scaling the infrastructure takes significant time. “During and after a high-profile race, there’s a great deal of interest in our product, and our websites receive a lot of hits,” says Hayley Leigh, Manager of Solution Development for Adventure Works Cycles. “It is difficult to scale our web hosting environment fast enough, and consumers and resellers could experience slow response times and even downtime.” Another challenge: Adventure Works conducts weekly server hardware maintenance, which causes downtime for some of its global offices.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Adventure Works wants to move many consumer-facing websites, enterprise databases, and enterprise web services to Azure. “By using Microsoft global datacenters, we’re able to move infrastructure for key applications and websites closer to the people who use them,” Leigh says. A big problem for Adventure Works is resellers and consumers in Japan and China have to use applications that run in a Utah datacenter, and because of the distance, encounter performance problems. Adventure Works would like to resolve this without the difficulty, expense and time requirements incurred by setting up infrastructure on the other side of the world using Adventure Works-owned servers.</a:t>
            </a:r>
          </a:p>
        </p:txBody>
      </p:sp>
      <p:sp>
        <p:nvSpPr>
          <p:cNvPr id="4" name="Slide Number Placeholder 3"/>
          <p:cNvSpPr>
            <a:spLocks noGrp="1"/>
          </p:cNvSpPr>
          <p:nvPr>
            <p:ph type="sldNum" sz="quarter" idx="10"/>
          </p:nvPr>
        </p:nvSpPr>
        <p:spPr/>
        <p:txBody>
          <a:bodyPr/>
          <a:lstStyle/>
          <a:p>
            <a:fld id="{9AE23E63-4E10-4606-86C7-8F4113512CB0}" type="slidenum">
              <a:rPr lang="en-US" b="0" smtClean="0"/>
              <a:t>49</a:t>
            </a:fld>
            <a:endParaRPr lang="en-US" b="0" dirty="0"/>
          </a:p>
        </p:txBody>
      </p:sp>
      <p:sp>
        <p:nvSpPr>
          <p:cNvPr id="5" name="Rectangle 4">
            <a:extLst>
              <a:ext uri="{FF2B5EF4-FFF2-40B4-BE49-F238E27FC236}">
                <a16:creationId xmlns:a16="http://schemas.microsoft.com/office/drawing/2014/main" id="{1A1AB4B7-7AB5-4E4F-9A68-B26E40EB50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4F8CCB7-4F3D-46F0-AC87-D262B18944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53715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slide is an extension to the previous one, where all IAAS and PAAS services are allocated within one or more  VNETs, within an Azure Region.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Cross-premise connectivity is made possible using ExpressRoute or Site-to-Site VPN.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we touch on differences on interconnecting Azure VNETs across multiple regions, you can already briefly describe this can be made possible using Site-to-Site VPN tunnel or using VNET peering.</a:t>
            </a:r>
          </a:p>
        </p:txBody>
      </p:sp>
      <p:sp>
        <p:nvSpPr>
          <p:cNvPr id="4" name="Slide Number Placeholder 3"/>
          <p:cNvSpPr>
            <a:spLocks noGrp="1"/>
          </p:cNvSpPr>
          <p:nvPr>
            <p:ph type="sldNum" sz="quarter" idx="10"/>
          </p:nvPr>
        </p:nvSpPr>
        <p:spPr/>
        <p:txBody>
          <a:bodyPr/>
          <a:lstStyle/>
          <a:p>
            <a:fld id="{9AE23E63-4E10-4606-86C7-8F4113512CB0}" type="slidenum">
              <a:rPr lang="en-US" b="0" smtClean="0"/>
              <a:t>5</a:t>
            </a:fld>
            <a:endParaRPr lang="en-US" b="0" dirty="0"/>
          </a:p>
        </p:txBody>
      </p:sp>
      <p:sp>
        <p:nvSpPr>
          <p:cNvPr id="5" name="Rectangle 4">
            <a:extLst>
              <a:ext uri="{FF2B5EF4-FFF2-40B4-BE49-F238E27FC236}">
                <a16:creationId xmlns:a16="http://schemas.microsoft.com/office/drawing/2014/main" id="{C54EF45D-FB5C-40C2-A99C-3FB6213E13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34993D8-5766-4908-92BB-08E90DB08F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7914167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50</a:t>
            </a:fld>
            <a:endParaRPr lang="en-US" b="0" dirty="0"/>
          </a:p>
        </p:txBody>
      </p:sp>
      <p:sp>
        <p:nvSpPr>
          <p:cNvPr id="5" name="Rectangle 4">
            <a:extLst>
              <a:ext uri="{FF2B5EF4-FFF2-40B4-BE49-F238E27FC236}">
                <a16:creationId xmlns:a16="http://schemas.microsoft.com/office/drawing/2014/main" id="{30DD79AF-1CD3-48F7-9FB2-0443387270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206887-2D84-4164-8F2E-980F8BD6C1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5485681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Craig Jones, Chief Information Officer for Fabrikam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primary audience is the business decision makers and technology decision makers. From the case study scenario, this would include the IT Director, Network Administrator and Security Lead.</a:t>
            </a:r>
          </a:p>
        </p:txBody>
      </p:sp>
      <p:sp>
        <p:nvSpPr>
          <p:cNvPr id="4" name="Slide Number Placeholder 3"/>
          <p:cNvSpPr>
            <a:spLocks noGrp="1"/>
          </p:cNvSpPr>
          <p:nvPr>
            <p:ph type="sldNum" sz="quarter" idx="10"/>
          </p:nvPr>
        </p:nvSpPr>
        <p:spPr/>
        <p:txBody>
          <a:bodyPr/>
          <a:lstStyle/>
          <a:p>
            <a:fld id="{9AE23E63-4E10-4606-86C7-8F4113512CB0}" type="slidenum">
              <a:rPr lang="en-US" b="0" smtClean="0"/>
              <a:t>51</a:t>
            </a:fld>
            <a:endParaRPr lang="en-US" b="0" dirty="0"/>
          </a:p>
        </p:txBody>
      </p:sp>
      <p:sp>
        <p:nvSpPr>
          <p:cNvPr id="5" name="Rectangle 4">
            <a:extLst>
              <a:ext uri="{FF2B5EF4-FFF2-40B4-BE49-F238E27FC236}">
                <a16:creationId xmlns:a16="http://schemas.microsoft.com/office/drawing/2014/main" id="{D6F9AB8E-48B0-4104-8F2A-A49CE8AB79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B353001-52EB-434F-8128-00B7D792407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9637171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Residences went with Azure ExpressRoute. They already had a relationship with a Network Service Provider and their MPLS WAN was already in place so it made logical sense to extend their network with Azure. ExpressRoute provides the secure and private connection they need to ensure the privacy of their customer records along with the high speed and low latency connectivity their workloads require.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first step was to configure ExpressRoute by first contacting AT&amp;T and start the onboarding process for ExpressRoute.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a circuit was in place with their provider, the next step was to implement Azure Virtual Networks in each of the regions where they would be migrating workloads to the cloud.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They connected the virtual networks across several regions where their branch offices are located to the ExpressRoute circuit using the PowerShell New-AzureDedicatedCircuitLink cmdlet.</a:t>
            </a:r>
          </a:p>
        </p:txBody>
      </p:sp>
      <p:sp>
        <p:nvSpPr>
          <p:cNvPr id="4" name="Slide Number Placeholder 3"/>
          <p:cNvSpPr>
            <a:spLocks noGrp="1"/>
          </p:cNvSpPr>
          <p:nvPr>
            <p:ph type="sldNum" sz="quarter" idx="10"/>
          </p:nvPr>
        </p:nvSpPr>
        <p:spPr/>
        <p:txBody>
          <a:bodyPr/>
          <a:lstStyle/>
          <a:p>
            <a:fld id="{9AE23E63-4E10-4606-86C7-8F4113512CB0}" type="slidenum">
              <a:rPr lang="en-US" b="0" smtClean="0"/>
              <a:t>52</a:t>
            </a:fld>
            <a:endParaRPr lang="en-US" b="0" dirty="0"/>
          </a:p>
        </p:txBody>
      </p:sp>
      <p:sp>
        <p:nvSpPr>
          <p:cNvPr id="5" name="Rectangle 4">
            <a:extLst>
              <a:ext uri="{FF2B5EF4-FFF2-40B4-BE49-F238E27FC236}">
                <a16:creationId xmlns:a16="http://schemas.microsoft.com/office/drawing/2014/main" id="{35E09566-9602-49BE-A344-808A9D2A1A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20FF5D1-76A9-4F23-B6DA-ED6C7DC9EA7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1142144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next step was to deploy Active Directory in each of the regions. Each Active Directory DC should be deployed with a static IP into a subnet that does not contain non-static IP based VMs. There should be at least two DCs for redundancy and deployed into an availability set. An Active Directory site should be configured so authentication requests stay local.</a:t>
            </a:r>
          </a:p>
        </p:txBody>
      </p:sp>
      <p:sp>
        <p:nvSpPr>
          <p:cNvPr id="4" name="Slide Number Placeholder 3"/>
          <p:cNvSpPr>
            <a:spLocks noGrp="1"/>
          </p:cNvSpPr>
          <p:nvPr>
            <p:ph type="sldNum" sz="quarter" idx="10"/>
          </p:nvPr>
        </p:nvSpPr>
        <p:spPr/>
        <p:txBody>
          <a:bodyPr/>
          <a:lstStyle/>
          <a:p>
            <a:fld id="{9AE23E63-4E10-4606-86C7-8F4113512CB0}" type="slidenum">
              <a:rPr lang="en-US" b="0" smtClean="0"/>
              <a:t>53</a:t>
            </a:fld>
            <a:endParaRPr lang="en-US" b="0" dirty="0"/>
          </a:p>
        </p:txBody>
      </p:sp>
      <p:sp>
        <p:nvSpPr>
          <p:cNvPr id="5" name="Rectangle 4">
            <a:extLst>
              <a:ext uri="{FF2B5EF4-FFF2-40B4-BE49-F238E27FC236}">
                <a16:creationId xmlns:a16="http://schemas.microsoft.com/office/drawing/2014/main" id="{097775CE-A486-41DA-BA9A-B26507140C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D9EA7B-4B5F-4210-A156-17CF0CED7FD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212196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final step was to architect the solution for their CRM solution to ensure it met the requirements of being secure, highly available, and easily scalable for peak demand. The CRM web servers are deployed into an availability set and auto scale is configured to avoid over provisioning. Access to CRM is through an internally load-balanced endpoint and the SQL Server deployment uses AlwaysOn availability groups as well as an internal load balanced IP for the listener.</a:t>
            </a:r>
          </a:p>
        </p:txBody>
      </p:sp>
      <p:sp>
        <p:nvSpPr>
          <p:cNvPr id="4" name="Slide Number Placeholder 3"/>
          <p:cNvSpPr>
            <a:spLocks noGrp="1"/>
          </p:cNvSpPr>
          <p:nvPr>
            <p:ph type="sldNum" sz="quarter" idx="10"/>
          </p:nvPr>
        </p:nvSpPr>
        <p:spPr/>
        <p:txBody>
          <a:bodyPr/>
          <a:lstStyle/>
          <a:p>
            <a:fld id="{9AE23E63-4E10-4606-86C7-8F4113512CB0}" type="slidenum">
              <a:rPr lang="en-US" b="0" smtClean="0"/>
              <a:t>54</a:t>
            </a:fld>
            <a:endParaRPr lang="en-US" b="0" dirty="0"/>
          </a:p>
        </p:txBody>
      </p:sp>
      <p:sp>
        <p:nvSpPr>
          <p:cNvPr id="5" name="Rectangle 4">
            <a:extLst>
              <a:ext uri="{FF2B5EF4-FFF2-40B4-BE49-F238E27FC236}">
                <a16:creationId xmlns:a16="http://schemas.microsoft.com/office/drawing/2014/main" id="{AD9EF840-79D4-4FF2-8C51-6835422FAE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C396452-7AF6-4EAA-B309-E6061765EE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842845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Increased Security/Privacy and Network Performance for Enterprise Connectivity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ExpressRoute provides a dedicated connection between an organizations network to Microsoft Azure through an ExpressRoute partner. Your connection is dedicated bandwidth between your infrastructure and Microsoft Azure. This committed bandwidth and additional control gives you predictable network performance.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connection is private. Traffic that flows between your on-premises network and Microsoft Azure does not traverse the public Internet and is isolated using industry standard VLANs. ExpressRoute connections support high throughput and low latency for some of the most bandwidth hungry applications and workloads.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workloads where large amounts of data are leaving the Microsoft Azure data center ExpressRoute can save significant amounts of money due to the included bandwidth and lower bandwidth costs that come with an ExpressRoute circuit.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Public Peering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addition to providing private connectivity between your on-premises network and your Azure virtual networks you can enable public peering which provides private connectivity to a number of Azure public services.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Cross Region Connectivity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ExpressRoute makes it simple to connect multiple virtual networks to the same ExpressRoute circuit as long as the virtual networks are on the same continent. This allows you to extend your on-premises network to multiple Azure regions.</a:t>
            </a:r>
          </a:p>
        </p:txBody>
      </p:sp>
      <p:sp>
        <p:nvSpPr>
          <p:cNvPr id="4" name="Slide Number Placeholder 3"/>
          <p:cNvSpPr>
            <a:spLocks noGrp="1"/>
          </p:cNvSpPr>
          <p:nvPr>
            <p:ph type="sldNum" sz="quarter" idx="10"/>
          </p:nvPr>
        </p:nvSpPr>
        <p:spPr/>
        <p:txBody>
          <a:bodyPr/>
          <a:lstStyle/>
          <a:p>
            <a:fld id="{9AE23E63-4E10-4606-86C7-8F4113512CB0}" type="slidenum">
              <a:rPr lang="en-US" b="0" smtClean="0"/>
              <a:t>55</a:t>
            </a:fld>
            <a:endParaRPr lang="en-US" b="0" dirty="0"/>
          </a:p>
        </p:txBody>
      </p:sp>
      <p:sp>
        <p:nvSpPr>
          <p:cNvPr id="5" name="Rectangle 4">
            <a:extLst>
              <a:ext uri="{FF2B5EF4-FFF2-40B4-BE49-F238E27FC236}">
                <a16:creationId xmlns:a16="http://schemas.microsoft.com/office/drawing/2014/main" id="{428D6D79-21C5-4E18-AAE3-CB719AEB25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4A289E2-AD3E-43B7-B1FF-A3A4864CC7C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8870081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Network Service Provider Model of ExpressRoute Provides a Simple Integration Point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Fabrikam already has an existing MPLS VPN with a Network Service Provider. With ExpressRoute choosing the Network Service Provider model the provider is responsible for onboarding your network into Azure. They take care of the routing configuration and ensuring everything works. You are still responsible for choosing your service tier and creating the circuit in Azure that they will setup. Bandwidth options for a Network Service Provider range from 10 Mbps all the way up to 1 Gbps. With a network service provider bandwidth is unlimited and not separately charged.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a virtual network in Azure is configured in this manner the virtual network will be accessible to you just like any other site on your wide area network.</a:t>
            </a:r>
          </a:p>
        </p:txBody>
      </p:sp>
      <p:sp>
        <p:nvSpPr>
          <p:cNvPr id="4" name="Slide Number Placeholder 3"/>
          <p:cNvSpPr>
            <a:spLocks noGrp="1"/>
          </p:cNvSpPr>
          <p:nvPr>
            <p:ph type="sldNum" sz="quarter" idx="10"/>
          </p:nvPr>
        </p:nvSpPr>
        <p:spPr/>
        <p:txBody>
          <a:bodyPr/>
          <a:lstStyle/>
          <a:p>
            <a:fld id="{9AE23E63-4E10-4606-86C7-8F4113512CB0}" type="slidenum">
              <a:rPr lang="en-US" b="0" smtClean="0"/>
              <a:t>56</a:t>
            </a:fld>
            <a:endParaRPr lang="en-US" b="0" dirty="0"/>
          </a:p>
        </p:txBody>
      </p:sp>
      <p:sp>
        <p:nvSpPr>
          <p:cNvPr id="5" name="Rectangle 4">
            <a:extLst>
              <a:ext uri="{FF2B5EF4-FFF2-40B4-BE49-F238E27FC236}">
                <a16:creationId xmlns:a16="http://schemas.microsoft.com/office/drawing/2014/main" id="{2EF4A84F-8BC9-4CAC-9389-BD4F891FB6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B49CAA5-07DC-402D-B0D3-63DFFD67B1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646487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57</a:t>
            </a:fld>
            <a:endParaRPr lang="en-US" b="0" dirty="0"/>
          </a:p>
        </p:txBody>
      </p:sp>
      <p:sp>
        <p:nvSpPr>
          <p:cNvPr id="5" name="Rectangle 4">
            <a:extLst>
              <a:ext uri="{FF2B5EF4-FFF2-40B4-BE49-F238E27FC236}">
                <a16:creationId xmlns:a16="http://schemas.microsoft.com/office/drawing/2014/main" id="{946DDDE1-AAF7-4C52-B33F-F0C9E482AA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7D007A-BDE4-41AC-B073-7F5CB8C6FA0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905661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an ARM Template for a Linux VM</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Duplicating the VM Resources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Creating a Load Balancer Resource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9AE23E63-4E10-4606-86C7-8F4113512CB0}" type="slidenum">
              <a:rPr lang="en-US" b="0" smtClean="0"/>
              <a:t>58</a:t>
            </a:fld>
            <a:endParaRPr lang="en-US" b="0" dirty="0"/>
          </a:p>
        </p:txBody>
      </p:sp>
      <p:sp>
        <p:nvSpPr>
          <p:cNvPr id="5" name="Rectangle 4">
            <a:extLst>
              <a:ext uri="{FF2B5EF4-FFF2-40B4-BE49-F238E27FC236}">
                <a16:creationId xmlns:a16="http://schemas.microsoft.com/office/drawing/2014/main" id="{E3E17A83-8C8D-46C8-8863-B1FFE860DB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193CE8F-664C-4931-A982-C5F353A6B59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2297624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9AE23E63-4E10-4606-86C7-8F4113512CB0}" type="slidenum">
              <a:rPr lang="en-US" b="0" smtClean="0"/>
              <a:t>59</a:t>
            </a:fld>
            <a:endParaRPr lang="en-US" b="0" dirty="0"/>
          </a:p>
        </p:txBody>
      </p:sp>
      <p:sp>
        <p:nvSpPr>
          <p:cNvPr id="5" name="Rectangle 4">
            <a:extLst>
              <a:ext uri="{FF2B5EF4-FFF2-40B4-BE49-F238E27FC236}">
                <a16:creationId xmlns:a16="http://schemas.microsoft.com/office/drawing/2014/main" id="{1BE3B696-DEED-43C8-8AB4-9A90E438EA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E7FB556-31DD-4D71-A218-4F68E2FE46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20556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6</a:t>
            </a:fld>
            <a:endParaRPr lang="en-US" b="0" dirty="0"/>
          </a:p>
        </p:txBody>
      </p:sp>
      <p:sp>
        <p:nvSpPr>
          <p:cNvPr id="5" name="Rectangle 4">
            <a:extLst>
              <a:ext uri="{FF2B5EF4-FFF2-40B4-BE49-F238E27FC236}">
                <a16:creationId xmlns:a16="http://schemas.microsoft.com/office/drawing/2014/main" id="{3668A78C-79B1-4823-A5F6-26AACD7AB98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C35366-23F1-4031-B57F-77F9FFBD29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25203987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create a load balancer, how should you probe your servers to ensure they are available?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 depends on whether or not you are talking about an application server, web server or other third-party solution. A web server could respond to a simple HTTP ping while other servers will have different ports open and available.</a:t>
            </a:r>
          </a:p>
        </p:txBody>
      </p:sp>
      <p:sp>
        <p:nvSpPr>
          <p:cNvPr id="4" name="Slide Number Placeholder 3"/>
          <p:cNvSpPr>
            <a:spLocks noGrp="1"/>
          </p:cNvSpPr>
          <p:nvPr>
            <p:ph type="sldNum" sz="quarter" idx="10"/>
          </p:nvPr>
        </p:nvSpPr>
        <p:spPr/>
        <p:txBody>
          <a:bodyPr/>
          <a:lstStyle/>
          <a:p>
            <a:fld id="{9AE23E63-4E10-4606-86C7-8F4113512CB0}" type="slidenum">
              <a:rPr lang="en-US" b="0" smtClean="0"/>
              <a:t>60</a:t>
            </a:fld>
            <a:endParaRPr lang="en-US" b="0" dirty="0"/>
          </a:p>
        </p:txBody>
      </p:sp>
      <p:sp>
        <p:nvSpPr>
          <p:cNvPr id="5" name="Rectangle 4">
            <a:extLst>
              <a:ext uri="{FF2B5EF4-FFF2-40B4-BE49-F238E27FC236}">
                <a16:creationId xmlns:a16="http://schemas.microsoft.com/office/drawing/2014/main" id="{C94CDEFB-B879-4B8D-AF55-6163266D07D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D3AC11-894C-4A91-9EF2-7BC47498C83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79213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1950754"/>
            <a:ext cx="6153912" cy="6840705"/>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one of these choices correctly lists the hierarchical topology of an Azure Virtual Network?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Region -&gt; VNet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VNet -&gt; across Azure Regions - &gt; Azure VM NIC -&gt;Subnet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VM NIC -&gt; Subnet -&gt; VNet -&gt; Azure Region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Region -&gt; VNet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VNet -&gt; across Azure Regions -&gt; Subnet -&gt; Azure VM NIC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VM NIC -&gt; Subnet -&gt; VNet -&gt; Azure Region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features listed below is NOT a feature of Azure Application Gateway?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Application Gateway provides a Web Application Firewall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Application Gateway provides HTTP to HTTPS redirection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Application Gateway handles all TCP and UDP connections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Application Gateway allows for URL redirection capabilities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Application Gateway handles SSL offloading capabilities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Application Gateway provides a Web Application Firewall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Application Gateway provides HTTP to HTTPS redirection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Application Gateway handles all TCP and UDP connections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Application Gateway allows for URL redirection capabilities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Application Gateway handles SSL offloading capabilities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AE23E63-4E10-4606-86C7-8F4113512CB0}" type="slidenum">
              <a:rPr lang="en-US" b="0" smtClean="0"/>
              <a:t>61</a:t>
            </a:fld>
            <a:endParaRPr lang="en-US" b="0" dirty="0"/>
          </a:p>
        </p:txBody>
      </p:sp>
      <p:sp>
        <p:nvSpPr>
          <p:cNvPr id="5" name="Rectangle 4">
            <a:extLst>
              <a:ext uri="{FF2B5EF4-FFF2-40B4-BE49-F238E27FC236}">
                <a16:creationId xmlns:a16="http://schemas.microsoft.com/office/drawing/2014/main" id="{EFEA07BD-9A3B-425A-81C1-AA546CCD05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AB370B4-0C20-45A0-B890-25961B6517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
        <p:nvSpPr>
          <p:cNvPr id="7" name="TextBox 6">
            <a:extLst>
              <a:ext uri="{FF2B5EF4-FFF2-40B4-BE49-F238E27FC236}">
                <a16:creationId xmlns:a16="http://schemas.microsoft.com/office/drawing/2014/main" id="{22A459CE-8DBC-4911-8240-3C696FEC05FA}"/>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02983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your Azure application workload requires a hybrid network connectivity, with guaranteed SLAs, high performance, and high bandwidth capabilities, what would be the best connectivity solution to use in Azure?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Site-to-Site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VNET Peering</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Point-to-Site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ExpressRoute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Site-to-Site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VNET Peering</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Point-to-Site VPN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ExpressRoute</a:t>
            </a:r>
            <a:endParaRPr lang="en-US" dirty="0"/>
          </a:p>
        </p:txBody>
      </p:sp>
      <p:sp>
        <p:nvSpPr>
          <p:cNvPr id="4" name="Slide Number Placeholder 3"/>
          <p:cNvSpPr>
            <a:spLocks noGrp="1"/>
          </p:cNvSpPr>
          <p:nvPr>
            <p:ph type="sldNum" sz="quarter" idx="10"/>
          </p:nvPr>
        </p:nvSpPr>
        <p:spPr/>
        <p:txBody>
          <a:bodyPr/>
          <a:lstStyle/>
          <a:p>
            <a:fld id="{9AE23E63-4E10-4606-86C7-8F4113512CB0}" type="slidenum">
              <a:rPr lang="en-US" b="0" smtClean="0"/>
              <a:t>62</a:t>
            </a:fld>
            <a:endParaRPr lang="en-US" b="0" dirty="0"/>
          </a:p>
        </p:txBody>
      </p:sp>
      <p:sp>
        <p:nvSpPr>
          <p:cNvPr id="5" name="Rectangle 4">
            <a:extLst>
              <a:ext uri="{FF2B5EF4-FFF2-40B4-BE49-F238E27FC236}">
                <a16:creationId xmlns:a16="http://schemas.microsoft.com/office/drawing/2014/main" id="{C632F55A-E5E0-4F0B-B87F-D5CF5B60F0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BCF363A-A226-4B6F-8FA2-780BE5370C3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15143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Walk the users through the high-level hierarchy of VNets and SubNets, clearly explaining how they are related to each other.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Next to that, focus on the configuration aspects, CIDR notation, and how IP-addresses get allocated.</a:t>
            </a:r>
          </a:p>
        </p:txBody>
      </p:sp>
      <p:sp>
        <p:nvSpPr>
          <p:cNvPr id="4" name="Slide Number Placeholder 3"/>
          <p:cNvSpPr>
            <a:spLocks noGrp="1"/>
          </p:cNvSpPr>
          <p:nvPr>
            <p:ph type="sldNum" sz="quarter" idx="10"/>
          </p:nvPr>
        </p:nvSpPr>
        <p:spPr/>
        <p:txBody>
          <a:bodyPr/>
          <a:lstStyle/>
          <a:p>
            <a:fld id="{9AE23E63-4E10-4606-86C7-8F4113512CB0}" type="slidenum">
              <a:rPr lang="en-US" b="0" smtClean="0"/>
              <a:t>7</a:t>
            </a:fld>
            <a:endParaRPr lang="en-US" b="0" dirty="0"/>
          </a:p>
        </p:txBody>
      </p:sp>
      <p:sp>
        <p:nvSpPr>
          <p:cNvPr id="5" name="Rectangle 4">
            <a:extLst>
              <a:ext uri="{FF2B5EF4-FFF2-40B4-BE49-F238E27FC236}">
                <a16:creationId xmlns:a16="http://schemas.microsoft.com/office/drawing/2014/main" id="{068D6ED0-8604-40FD-8031-2D33CDD075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4A644DE-3CBA-42C7-9A28-0512384614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374483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AE23E63-4E10-4606-86C7-8F4113512CB0}" type="slidenum">
              <a:rPr lang="en-US" b="0" smtClean="0"/>
              <a:t>8</a:t>
            </a:fld>
            <a:endParaRPr lang="en-US" b="0" dirty="0"/>
          </a:p>
        </p:txBody>
      </p:sp>
      <p:sp>
        <p:nvSpPr>
          <p:cNvPr id="5" name="Rectangle 4">
            <a:extLst>
              <a:ext uri="{FF2B5EF4-FFF2-40B4-BE49-F238E27FC236}">
                <a16:creationId xmlns:a16="http://schemas.microsoft.com/office/drawing/2014/main" id="{89F9B32C-A5DA-4F9C-82EC-213290F3DCD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D9BE2F2-486D-4AFD-A715-50EBC2F04B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106223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Virtual Networks provide the ability to specify your own DNS Servers, if you do not want to use the Azure-provided ones. These could point to IP addresses of on-premises servers, such as an Active Directory Domain Controller or network appliance, a DNS service running in an Azure Virtual Machine, or anywhere else on the internet.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make changes to the DNS pointers in a virtual network, after Virtual Machines have already been deployed into it, then the Virtual Machines must reboot before the change will be detected.</a:t>
            </a:r>
          </a:p>
        </p:txBody>
      </p:sp>
      <p:sp>
        <p:nvSpPr>
          <p:cNvPr id="4" name="Slide Number Placeholder 3"/>
          <p:cNvSpPr>
            <a:spLocks noGrp="1"/>
          </p:cNvSpPr>
          <p:nvPr>
            <p:ph type="sldNum" sz="quarter" idx="10"/>
          </p:nvPr>
        </p:nvSpPr>
        <p:spPr/>
        <p:txBody>
          <a:bodyPr/>
          <a:lstStyle/>
          <a:p>
            <a:fld id="{9AE23E63-4E10-4606-86C7-8F4113512CB0}" type="slidenum">
              <a:rPr lang="en-US" b="0" smtClean="0"/>
              <a:t>9</a:t>
            </a:fld>
            <a:endParaRPr lang="en-US" b="0" dirty="0"/>
          </a:p>
        </p:txBody>
      </p:sp>
      <p:sp>
        <p:nvSpPr>
          <p:cNvPr id="5" name="Rectangle 4">
            <a:extLst>
              <a:ext uri="{FF2B5EF4-FFF2-40B4-BE49-F238E27FC236}">
                <a16:creationId xmlns:a16="http://schemas.microsoft.com/office/drawing/2014/main" id="{06C5728B-FC54-4744-8E73-6791418AF5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AD6AD80-246D-469E-8F36-74A74E5174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8: Networking Azure Application Components</a:t>
            </a:r>
          </a:p>
        </p:txBody>
      </p:sp>
    </p:spTree>
    <p:extLst>
      <p:ext uri="{BB962C8B-B14F-4D97-AF65-F5344CB8AC3E}">
        <p14:creationId xmlns:p14="http://schemas.microsoft.com/office/powerpoint/2010/main" val="400968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309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189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155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4E8E-7433-44AA-BF95-B20802B3EF1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B3B87BD-9376-4B8E-9661-36993BD9543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39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608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63760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26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789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319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9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816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0051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4898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microsoft.com/office/2007/relationships/hdphoto" Target="../media/hdphoto1.wdp"/><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wdp"/><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5.png"/><Relationship Id="rId3" Type="http://schemas.openxmlformats.org/officeDocument/2006/relationships/image" Target="../media/image18.png"/><Relationship Id="rId7" Type="http://schemas.openxmlformats.org/officeDocument/2006/relationships/image" Target="../media/image38.png"/><Relationship Id="rId12"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1.sv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38.png"/><Relationship Id="rId4" Type="http://schemas.openxmlformats.org/officeDocument/2006/relationships/image" Target="../media/image43.png"/><Relationship Id="rId9" Type="http://schemas.openxmlformats.org/officeDocument/2006/relationships/image" Target="../media/image37.png"/><Relationship Id="rId14" Type="http://schemas.openxmlformats.org/officeDocument/2006/relationships/image" Target="../media/image41.sv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47.emf"/><Relationship Id="rId4" Type="http://schemas.openxmlformats.org/officeDocument/2006/relationships/image" Target="../media/image46.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microsoft.com/office/2007/relationships/hdphoto" Target="../media/hdphoto1.wdp"/><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7996-3FFD-4AFF-AE0B-5E93900F975F}"/>
              </a:ext>
            </a:extLst>
          </p:cNvPr>
          <p:cNvSpPr>
            <a:spLocks noGrp="1"/>
          </p:cNvSpPr>
          <p:nvPr>
            <p:ph type="ctrTitle" sz="quarter"/>
          </p:nvPr>
        </p:nvSpPr>
        <p:spPr>
          <a:xfrm>
            <a:off x="3200400" y="1828800"/>
            <a:ext cx="5732417" cy="1016000"/>
          </a:xfrm>
        </p:spPr>
        <p:txBody>
          <a:bodyPr/>
          <a:lstStyle/>
          <a:p>
            <a:r>
              <a:rPr lang="en-US" dirty="0"/>
              <a:t>Module 8</a:t>
            </a:r>
          </a:p>
        </p:txBody>
      </p:sp>
      <p:sp>
        <p:nvSpPr>
          <p:cNvPr id="3" name="Subtitle 2">
            <a:extLst>
              <a:ext uri="{FF2B5EF4-FFF2-40B4-BE49-F238E27FC236}">
                <a16:creationId xmlns:a16="http://schemas.microsoft.com/office/drawing/2014/main" id="{BE62102A-4409-4DEE-AF56-7ED5B99A2314}"/>
              </a:ext>
            </a:extLst>
          </p:cNvPr>
          <p:cNvSpPr>
            <a:spLocks noGrp="1"/>
          </p:cNvSpPr>
          <p:nvPr>
            <p:ph type="subTitle" sz="quarter" idx="1"/>
          </p:nvPr>
        </p:nvSpPr>
        <p:spPr/>
        <p:txBody>
          <a:bodyPr/>
          <a:lstStyle/>
          <a:p>
            <a:r>
              <a:rPr lang="en-US" dirty="0"/>
              <a:t>Networking Azure Application Components
</a:t>
            </a:r>
          </a:p>
        </p:txBody>
      </p:sp>
    </p:spTree>
    <p:extLst>
      <p:ext uri="{BB962C8B-B14F-4D97-AF65-F5344CB8AC3E}">
        <p14:creationId xmlns:p14="http://schemas.microsoft.com/office/powerpoint/2010/main" val="10494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05E2-27BC-4994-BC7E-D5DC0A1C1232}"/>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803DA072-D86B-4F87-9672-10C0D7EDB3C9}"/>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business scenarios would dictate the use of a multi-region VNET architecture?</a:t>
            </a:r>
          </a:p>
        </p:txBody>
      </p:sp>
      <p:pic>
        <p:nvPicPr>
          <p:cNvPr id="5" name="Picture 4" descr="Question">
            <a:extLst>
              <a:ext uri="{FF2B5EF4-FFF2-40B4-BE49-F238E27FC236}">
                <a16:creationId xmlns:a16="http://schemas.microsoft.com/office/drawing/2014/main" id="{08F30229-720A-4A6E-8157-0A7A4523C0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52075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4FE-BC32-4B2F-90EA-0F9A977114D6}"/>
              </a:ext>
            </a:extLst>
          </p:cNvPr>
          <p:cNvSpPr>
            <a:spLocks noGrp="1"/>
          </p:cNvSpPr>
          <p:nvPr>
            <p:ph type="title"/>
          </p:nvPr>
        </p:nvSpPr>
        <p:spPr/>
        <p:txBody>
          <a:bodyPr/>
          <a:lstStyle/>
          <a:p>
            <a:r>
              <a:rPr lang="en-US" dirty="0"/>
              <a:t>Lesson 2: Load Balancing</a:t>
            </a:r>
          </a:p>
        </p:txBody>
      </p:sp>
      <p:sp>
        <p:nvSpPr>
          <p:cNvPr id="3" name="Text Placeholder 2">
            <a:extLst>
              <a:ext uri="{FF2B5EF4-FFF2-40B4-BE49-F238E27FC236}">
                <a16:creationId xmlns:a16="http://schemas.microsoft.com/office/drawing/2014/main" id="{0004B580-5CC1-4386-9BE6-126B126D77C2}"/>
              </a:ext>
            </a:extLst>
          </p:cNvPr>
          <p:cNvSpPr>
            <a:spLocks noGrp="1"/>
          </p:cNvSpPr>
          <p:nvPr>
            <p:ph type="body" idx="1"/>
          </p:nvPr>
        </p:nvSpPr>
        <p:spPr/>
        <p:txBody>
          <a:bodyPr/>
          <a:lstStyle/>
          <a:p>
            <a:r>
              <a:rPr lang="en-US" dirty="0"/>
              <a:t>Load Balancing Solutions
Azure Load Balancer
Azure Application Gateway
Azure Load Balancing Marketplace Appliances
Azure Traffic Manager</a:t>
            </a:r>
          </a:p>
        </p:txBody>
      </p:sp>
    </p:spTree>
    <p:extLst>
      <p:ext uri="{BB962C8B-B14F-4D97-AF65-F5344CB8AC3E}">
        <p14:creationId xmlns:p14="http://schemas.microsoft.com/office/powerpoint/2010/main" val="381314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2BF3-DECF-49FC-B5DA-153D710EC1EC}"/>
              </a:ext>
            </a:extLst>
          </p:cNvPr>
          <p:cNvSpPr>
            <a:spLocks noGrp="1"/>
          </p:cNvSpPr>
          <p:nvPr>
            <p:ph type="title"/>
          </p:nvPr>
        </p:nvSpPr>
        <p:spPr/>
        <p:txBody>
          <a:bodyPr/>
          <a:lstStyle/>
          <a:p>
            <a:r>
              <a:rPr lang="en-US" dirty="0"/>
              <a:t>Load Balancing Solutions</a:t>
            </a:r>
          </a:p>
        </p:txBody>
      </p:sp>
      <p:sp>
        <p:nvSpPr>
          <p:cNvPr id="4" name="Content Placeholder 2">
            <a:extLst>
              <a:ext uri="{FF2B5EF4-FFF2-40B4-BE49-F238E27FC236}">
                <a16:creationId xmlns:a16="http://schemas.microsoft.com/office/drawing/2014/main" id="{3F54AB79-1854-4FB8-938C-FC7CEE95AAE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Load Balancer (layer 4)</a:t>
            </a:r>
          </a:p>
          <a:p>
            <a:pPr lvl="0"/>
            <a:endParaRPr lang="en-US" b="0" kern="0" dirty="0">
              <a:solidFill>
                <a:srgbClr val="000000"/>
              </a:solidFill>
            </a:endParaRPr>
          </a:p>
          <a:p>
            <a:pPr lvl="0"/>
            <a:r>
              <a:rPr lang="en-US" b="0" kern="0" dirty="0">
                <a:solidFill>
                  <a:srgbClr val="000000"/>
                </a:solidFill>
              </a:rPr>
              <a:t>Azure Application Gateway (layer 7)</a:t>
            </a:r>
          </a:p>
          <a:p>
            <a:pPr lvl="0"/>
            <a:endParaRPr lang="en-US" b="0" kern="0" dirty="0">
              <a:solidFill>
                <a:srgbClr val="000000"/>
              </a:solidFill>
            </a:endParaRPr>
          </a:p>
          <a:p>
            <a:pPr lvl="0"/>
            <a:r>
              <a:rPr lang="en-US" b="0" kern="0" dirty="0">
                <a:solidFill>
                  <a:srgbClr val="000000"/>
                </a:solidFill>
              </a:rPr>
              <a:t>Azure MarketPlace Load Balancing Appliance (layer 7)</a:t>
            </a:r>
          </a:p>
          <a:p>
            <a:pPr lvl="0"/>
            <a:endParaRPr lang="en-US" b="0" kern="0" dirty="0">
              <a:solidFill>
                <a:srgbClr val="000000"/>
              </a:solidFill>
            </a:endParaRPr>
          </a:p>
          <a:p>
            <a:pPr lvl="0"/>
            <a:r>
              <a:rPr lang="en-US" b="0" kern="0" dirty="0">
                <a:solidFill>
                  <a:srgbClr val="000000"/>
                </a:solidFill>
              </a:rPr>
              <a:t>Azure Traffic Manager (DNS-based)</a:t>
            </a:r>
          </a:p>
          <a:p>
            <a:pPr lvl="0"/>
            <a:endParaRPr lang="en-US" b="0" kern="0" dirty="0">
              <a:solidFill>
                <a:srgbClr val="000000"/>
              </a:solidFill>
            </a:endParaRPr>
          </a:p>
        </p:txBody>
      </p:sp>
    </p:spTree>
    <p:extLst>
      <p:ext uri="{BB962C8B-B14F-4D97-AF65-F5344CB8AC3E}">
        <p14:creationId xmlns:p14="http://schemas.microsoft.com/office/powerpoint/2010/main" val="11515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63B5-4136-46F5-8461-5DC86A159821}"/>
              </a:ext>
            </a:extLst>
          </p:cNvPr>
          <p:cNvSpPr>
            <a:spLocks noGrp="1"/>
          </p:cNvSpPr>
          <p:nvPr>
            <p:ph type="title"/>
          </p:nvPr>
        </p:nvSpPr>
        <p:spPr/>
        <p:txBody>
          <a:bodyPr/>
          <a:lstStyle/>
          <a:p>
            <a:r>
              <a:rPr lang="en-US" dirty="0"/>
              <a:t>Azure Load Balancer</a:t>
            </a:r>
          </a:p>
        </p:txBody>
      </p:sp>
      <p:sp>
        <p:nvSpPr>
          <p:cNvPr id="4" name="Content Placeholder 2">
            <a:extLst>
              <a:ext uri="{FF2B5EF4-FFF2-40B4-BE49-F238E27FC236}">
                <a16:creationId xmlns:a16="http://schemas.microsoft.com/office/drawing/2014/main" id="{1FFB96A1-9E43-44FE-ACA9-2268694AB8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Load balancer with a Public IP-address, sending traffic along to the back-end pool servers</a:t>
            </a:r>
          </a:p>
          <a:p>
            <a:pPr lvl="0"/>
            <a:r>
              <a:rPr lang="en-US" b="0" kern="0" dirty="0">
                <a:solidFill>
                  <a:srgbClr val="000000"/>
                </a:solidFill>
              </a:rPr>
              <a:t>TCP, UDP traffic</a:t>
            </a:r>
          </a:p>
          <a:p>
            <a:pPr lvl="0"/>
            <a:r>
              <a:rPr lang="en-US" b="0" kern="0" dirty="0">
                <a:solidFill>
                  <a:srgbClr val="000000"/>
                </a:solidFill>
              </a:rPr>
              <a:t>Azure Platform management</a:t>
            </a:r>
          </a:p>
          <a:p>
            <a:pPr lvl="0"/>
            <a:r>
              <a:rPr lang="en-US" b="0" kern="0" dirty="0">
                <a:solidFill>
                  <a:srgbClr val="000000"/>
                </a:solidFill>
              </a:rPr>
              <a:t>Support for Availability Sets</a:t>
            </a:r>
          </a:p>
          <a:p>
            <a:pPr lvl="0"/>
            <a:endParaRPr lang="en-US" b="0" kern="0" dirty="0">
              <a:solidFill>
                <a:srgbClr val="000000"/>
              </a:solidFill>
            </a:endParaRPr>
          </a:p>
        </p:txBody>
      </p:sp>
      <p:grpSp>
        <p:nvGrpSpPr>
          <p:cNvPr id="3" name="Group 2" descr="Simple external load balancer connected to multiple VMs">
            <a:extLst>
              <a:ext uri="{FF2B5EF4-FFF2-40B4-BE49-F238E27FC236}">
                <a16:creationId xmlns:a16="http://schemas.microsoft.com/office/drawing/2014/main" id="{511DF37C-D7E6-441A-8CA3-BD9AA3967389}"/>
              </a:ext>
            </a:extLst>
          </p:cNvPr>
          <p:cNvGrpSpPr/>
          <p:nvPr/>
        </p:nvGrpSpPr>
        <p:grpSpPr>
          <a:xfrm>
            <a:off x="659219" y="2026959"/>
            <a:ext cx="8139801" cy="4519911"/>
            <a:chOff x="659219" y="2026959"/>
            <a:chExt cx="8139801" cy="4519911"/>
          </a:xfrm>
        </p:grpSpPr>
        <p:sp>
          <p:nvSpPr>
            <p:cNvPr id="5" name="globe_2">
              <a:extLst>
                <a:ext uri="{FF2B5EF4-FFF2-40B4-BE49-F238E27FC236}">
                  <a16:creationId xmlns:a16="http://schemas.microsoft.com/office/drawing/2014/main" id="{A16B3EE3-9866-41B6-81B9-3CA88F9E8CB5}"/>
                </a:ext>
              </a:extLst>
            </p:cNvPr>
            <p:cNvSpPr>
              <a:spLocks noChangeAspect="1" noEditPoints="1"/>
            </p:cNvSpPr>
            <p:nvPr/>
          </p:nvSpPr>
          <p:spPr bwMode="auto">
            <a:xfrm>
              <a:off x="6455037" y="2617188"/>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6" name="TextBox 5">
              <a:extLst>
                <a:ext uri="{FF2B5EF4-FFF2-40B4-BE49-F238E27FC236}">
                  <a16:creationId xmlns:a16="http://schemas.microsoft.com/office/drawing/2014/main" id="{D430550C-9936-4F5E-ADA8-3FB15723DFA0}"/>
                </a:ext>
              </a:extLst>
            </p:cNvPr>
            <p:cNvSpPr txBox="1"/>
            <p:nvPr/>
          </p:nvSpPr>
          <p:spPr>
            <a:xfrm>
              <a:off x="5768183" y="2026959"/>
              <a:ext cx="1950392" cy="544765"/>
            </a:xfrm>
            <a:prstGeom prst="rect">
              <a:avLst/>
            </a:prstGeom>
            <a:noFill/>
          </p:spPr>
          <p:txBody>
            <a:bodyPr wrap="square" lIns="182880" tIns="146304" rIns="182880" bIns="146304" rtlCol="0">
              <a:spAutoFit/>
            </a:bodyPr>
            <a:lstStyle/>
            <a:p>
              <a:pPr lvl="0" algn="ctr">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pic>
          <p:nvPicPr>
            <p:cNvPr id="7" name="Picture 6">
              <a:extLst>
                <a:ext uri="{FF2B5EF4-FFF2-40B4-BE49-F238E27FC236}">
                  <a16:creationId xmlns:a16="http://schemas.microsoft.com/office/drawing/2014/main" id="{50146E16-2B38-433C-806F-3F947065DA5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75675" y="5127098"/>
              <a:ext cx="645379" cy="645379"/>
            </a:xfrm>
            <a:prstGeom prst="rect">
              <a:avLst/>
            </a:prstGeom>
          </p:spPr>
        </p:pic>
        <p:sp>
          <p:nvSpPr>
            <p:cNvPr id="8" name="Rectangle 7">
              <a:extLst>
                <a:ext uri="{FF2B5EF4-FFF2-40B4-BE49-F238E27FC236}">
                  <a16:creationId xmlns:a16="http://schemas.microsoft.com/office/drawing/2014/main" id="{FBE33309-531C-4B8E-92D2-42BF9965E432}"/>
                </a:ext>
              </a:extLst>
            </p:cNvPr>
            <p:cNvSpPr/>
            <p:nvPr/>
          </p:nvSpPr>
          <p:spPr bwMode="auto">
            <a:xfrm>
              <a:off x="659219" y="4893948"/>
              <a:ext cx="7329376" cy="117317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D1FE0341-FE58-4DAB-B9F1-A2FB2D9600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5915" y="5157844"/>
              <a:ext cx="645379" cy="645379"/>
            </a:xfrm>
            <a:prstGeom prst="rect">
              <a:avLst/>
            </a:prstGeom>
          </p:spPr>
        </p:pic>
        <p:pic>
          <p:nvPicPr>
            <p:cNvPr id="10" name="Picture 9">
              <a:extLst>
                <a:ext uri="{FF2B5EF4-FFF2-40B4-BE49-F238E27FC236}">
                  <a16:creationId xmlns:a16="http://schemas.microsoft.com/office/drawing/2014/main" id="{77577C8E-3B71-4E15-A392-1163876BBE0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0795" y="5135516"/>
              <a:ext cx="645379" cy="645379"/>
            </a:xfrm>
            <a:prstGeom prst="rect">
              <a:avLst/>
            </a:prstGeom>
          </p:spPr>
        </p:pic>
        <p:pic>
          <p:nvPicPr>
            <p:cNvPr id="11" name="Picture 10">
              <a:extLst>
                <a:ext uri="{FF2B5EF4-FFF2-40B4-BE49-F238E27FC236}">
                  <a16:creationId xmlns:a16="http://schemas.microsoft.com/office/drawing/2014/main" id="{4B1B977A-790B-402E-AC13-5429B9244E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0555" y="5135516"/>
              <a:ext cx="645379" cy="645379"/>
            </a:xfrm>
            <a:prstGeom prst="rect">
              <a:avLst/>
            </a:prstGeom>
          </p:spPr>
        </p:pic>
        <p:sp>
          <p:nvSpPr>
            <p:cNvPr id="12" name="TextBox 11">
              <a:extLst>
                <a:ext uri="{FF2B5EF4-FFF2-40B4-BE49-F238E27FC236}">
                  <a16:creationId xmlns:a16="http://schemas.microsoft.com/office/drawing/2014/main" id="{D381780E-BA5C-4C0B-B597-F58D6AC88662}"/>
                </a:ext>
              </a:extLst>
            </p:cNvPr>
            <p:cNvSpPr txBox="1"/>
            <p:nvPr/>
          </p:nvSpPr>
          <p:spPr>
            <a:xfrm>
              <a:off x="7180949" y="6002105"/>
              <a:ext cx="1481470"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1-1000</a:t>
              </a:r>
            </a:p>
          </p:txBody>
        </p:sp>
        <p:cxnSp>
          <p:nvCxnSpPr>
            <p:cNvPr id="13" name="Straight Arrow Connector 12">
              <a:extLst>
                <a:ext uri="{FF2B5EF4-FFF2-40B4-BE49-F238E27FC236}">
                  <a16:creationId xmlns:a16="http://schemas.microsoft.com/office/drawing/2014/main" id="{6D9E7031-4FD0-42C7-B5E8-A1968D21DD83}"/>
                </a:ext>
              </a:extLst>
            </p:cNvPr>
            <p:cNvCxnSpPr>
              <a:cxnSpLocks/>
            </p:cNvCxnSpPr>
            <p:nvPr/>
          </p:nvCxnSpPr>
          <p:spPr>
            <a:xfrm flipH="1">
              <a:off x="6744240" y="3237735"/>
              <a:ext cx="1" cy="2437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B37B91-ECA6-4B1C-8ED1-BC72B2098AED}"/>
                </a:ext>
              </a:extLst>
            </p:cNvPr>
            <p:cNvCxnSpPr>
              <a:cxnSpLocks/>
            </p:cNvCxnSpPr>
            <p:nvPr/>
          </p:nvCxnSpPr>
          <p:spPr>
            <a:xfrm flipH="1">
              <a:off x="6736174" y="4288430"/>
              <a:ext cx="1"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B5CC85-4135-40E3-917C-6119431E3914}"/>
                </a:ext>
              </a:extLst>
            </p:cNvPr>
            <p:cNvCxnSpPr>
              <a:cxnSpLocks/>
            </p:cNvCxnSpPr>
            <p:nvPr/>
          </p:nvCxnSpPr>
          <p:spPr>
            <a:xfrm>
              <a:off x="6841221" y="4288430"/>
              <a:ext cx="324743" cy="42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3D783152-C075-4B8E-A7A5-5B0F00112280}"/>
                </a:ext>
              </a:extLst>
            </p:cNvPr>
            <p:cNvSpPr/>
            <p:nvPr/>
          </p:nvSpPr>
          <p:spPr bwMode="auto">
            <a:xfrm>
              <a:off x="832111" y="4014711"/>
              <a:ext cx="401336" cy="754455"/>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37187BC3-4B00-482A-A811-6A4C8C4B0532}"/>
                </a:ext>
              </a:extLst>
            </p:cNvPr>
            <p:cNvCxnSpPr>
              <a:cxnSpLocks/>
            </p:cNvCxnSpPr>
            <p:nvPr/>
          </p:nvCxnSpPr>
          <p:spPr>
            <a:xfrm flipH="1">
              <a:off x="6274424" y="428843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00EA82-8E4F-4948-8B35-CEA18EA6455F}"/>
                </a:ext>
              </a:extLst>
            </p:cNvPr>
            <p:cNvSpPr txBox="1"/>
            <p:nvPr/>
          </p:nvSpPr>
          <p:spPr>
            <a:xfrm>
              <a:off x="1167284" y="3853138"/>
              <a:ext cx="1826463" cy="926407"/>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LB Standard</a:t>
              </a:r>
            </a:p>
            <a:p>
              <a:pPr lvl="0">
                <a:lnSpc>
                  <a:spcPct val="90000"/>
                </a:lnSpc>
                <a:spcAft>
                  <a:spcPts val="600"/>
                </a:spcAft>
              </a:pPr>
              <a:r>
                <a:rPr lang="en-US" sz="2000" dirty="0">
                  <a:solidFill>
                    <a:srgbClr val="FF0000"/>
                  </a:solidFill>
                  <a:latin typeface="Segoe UI" panose="020B0502040204020203" pitchFamily="34" charset="0"/>
                  <a:cs typeface="Segoe UI" panose="020B0502040204020203" pitchFamily="34" charset="0"/>
                </a:rPr>
                <a:t>10X</a:t>
              </a:r>
            </a:p>
          </p:txBody>
        </p:sp>
        <p:pic>
          <p:nvPicPr>
            <p:cNvPr id="19" name="Picture 18">
              <a:extLst>
                <a:ext uri="{FF2B5EF4-FFF2-40B4-BE49-F238E27FC236}">
                  <a16:creationId xmlns:a16="http://schemas.microsoft.com/office/drawing/2014/main" id="{092202EA-6966-4C5A-B28A-08449AB3B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974" y="3481457"/>
              <a:ext cx="780290" cy="780290"/>
            </a:xfrm>
            <a:prstGeom prst="rect">
              <a:avLst/>
            </a:prstGeom>
          </p:spPr>
        </p:pic>
        <p:sp>
          <p:nvSpPr>
            <p:cNvPr id="20" name="TextBox 19">
              <a:extLst>
                <a:ext uri="{FF2B5EF4-FFF2-40B4-BE49-F238E27FC236}">
                  <a16:creationId xmlns:a16="http://schemas.microsoft.com/office/drawing/2014/main" id="{2D8F12A4-C711-4F09-92D2-34B164C42DA3}"/>
                </a:ext>
              </a:extLst>
            </p:cNvPr>
            <p:cNvSpPr txBox="1"/>
            <p:nvPr/>
          </p:nvSpPr>
          <p:spPr>
            <a:xfrm>
              <a:off x="7003592" y="3329483"/>
              <a:ext cx="179542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External LB</a:t>
              </a:r>
            </a:p>
          </p:txBody>
        </p:sp>
      </p:grpSp>
    </p:spTree>
    <p:extLst>
      <p:ext uri="{BB962C8B-B14F-4D97-AF65-F5344CB8AC3E}">
        <p14:creationId xmlns:p14="http://schemas.microsoft.com/office/powerpoint/2010/main" val="30968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c428438-72d9-431d-b8b0-2293dc2097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DAED-58E0-438D-A67F-F17C7E9560B4}"/>
              </a:ext>
            </a:extLst>
          </p:cNvPr>
          <p:cNvSpPr>
            <a:spLocks noGrp="1"/>
          </p:cNvSpPr>
          <p:nvPr>
            <p:ph type="title"/>
          </p:nvPr>
        </p:nvSpPr>
        <p:spPr/>
        <p:txBody>
          <a:bodyPr/>
          <a:lstStyle/>
          <a:p>
            <a:r>
              <a:rPr lang="en-US" dirty="0"/>
              <a:t>Load Balancer Basic</a:t>
            </a:r>
          </a:p>
        </p:txBody>
      </p:sp>
      <p:sp>
        <p:nvSpPr>
          <p:cNvPr id="4" name="Content Placeholder 2">
            <a:extLst>
              <a:ext uri="{FF2B5EF4-FFF2-40B4-BE49-F238E27FC236}">
                <a16:creationId xmlns:a16="http://schemas.microsoft.com/office/drawing/2014/main" id="{00D84490-AEB8-45EB-9322-995C71B4E2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Load Balancer Basic can be used for most load balancing scenarios:</a:t>
            </a:r>
          </a:p>
        </p:txBody>
      </p:sp>
      <p:graphicFrame>
        <p:nvGraphicFramePr>
          <p:cNvPr id="5" name="Table 4" descr="Basic Load Balancer">
            <a:extLst>
              <a:ext uri="{FF2B5EF4-FFF2-40B4-BE49-F238E27FC236}">
                <a16:creationId xmlns:a16="http://schemas.microsoft.com/office/drawing/2014/main" id="{D9BD9A5B-CE09-4753-8EF8-E1814EEC9759}"/>
              </a:ext>
            </a:extLst>
          </p:cNvPr>
          <p:cNvGraphicFramePr>
            <a:graphicFrameLocks noGrp="1"/>
          </p:cNvGraphicFramePr>
          <p:nvPr>
            <p:extLst>
              <p:ext uri="{D42A27DB-BD31-4B8C-83A1-F6EECF244321}">
                <p14:modId xmlns:p14="http://schemas.microsoft.com/office/powerpoint/2010/main" val="3987373696"/>
              </p:ext>
            </p:extLst>
          </p:nvPr>
        </p:nvGraphicFramePr>
        <p:xfrm>
          <a:off x="4949192" y="2071238"/>
          <a:ext cx="3200200" cy="4570508"/>
        </p:xfrm>
        <a:graphic>
          <a:graphicData uri="http://schemas.openxmlformats.org/drawingml/2006/table">
            <a:tbl>
              <a:tblPr firstRow="1" bandRow="1">
                <a:tableStyleId>{00A15C55-8517-42AA-B614-E9B94910E393}</a:tableStyleId>
              </a:tblPr>
              <a:tblGrid>
                <a:gridCol w="3200200">
                  <a:extLst>
                    <a:ext uri="{9D8B030D-6E8A-4147-A177-3AD203B41FA5}">
                      <a16:colId xmlns:a16="http://schemas.microsoft.com/office/drawing/2014/main" val="3461553714"/>
                    </a:ext>
                  </a:extLst>
                </a:gridCol>
              </a:tblGrid>
              <a:tr h="502547">
                <a:tc>
                  <a:txBody>
                    <a:bodyPr/>
                    <a:lstStyle/>
                    <a:p>
                      <a:r>
                        <a:rPr lang="en-US" dirty="0">
                          <a:solidFill>
                            <a:schemeClr val="tx1"/>
                          </a:solidFill>
                          <a:latin typeface="Segoe UI" panose="020B0502040204020203" pitchFamily="34" charset="0"/>
                          <a:cs typeface="Segoe UI" panose="020B0502040204020203" pitchFamily="34" charset="0"/>
                        </a:rPr>
                        <a:t>             </a:t>
                      </a:r>
                      <a:r>
                        <a:rPr lang="en-US" dirty="0">
                          <a:solidFill>
                            <a:schemeClr val="bg1"/>
                          </a:solidFill>
                          <a:latin typeface="Segoe UI" panose="020B0502040204020203" pitchFamily="34" charset="0"/>
                          <a:cs typeface="Segoe UI" panose="020B0502040204020203" pitchFamily="34" charset="0"/>
                        </a:rPr>
                        <a:t>Basic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69443188"/>
                  </a:ext>
                </a:extLst>
              </a:tr>
              <a:tr h="502547">
                <a:tc>
                  <a:txBody>
                    <a:bodyPr/>
                    <a:lstStyle/>
                    <a:p>
                      <a:r>
                        <a:rPr lang="en-US" dirty="0">
                          <a:solidFill>
                            <a:schemeClr val="bg1"/>
                          </a:solidFill>
                        </a:rPr>
                        <a:t>Up to 100 backend instances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038730600"/>
                  </a:ext>
                </a:extLst>
              </a:tr>
              <a:tr h="502547">
                <a:tc>
                  <a:txBody>
                    <a:bodyPr/>
                    <a:lstStyle/>
                    <a:p>
                      <a:r>
                        <a:rPr lang="en-US" dirty="0">
                          <a:solidFill>
                            <a:schemeClr val="bg1"/>
                          </a:solidFill>
                        </a:rPr>
                        <a:t>Non-zonal frontend</a:t>
                      </a:r>
                    </a:p>
                    <a:p>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09363096"/>
                  </a:ext>
                </a:extLst>
              </a:tr>
              <a:tr h="502547">
                <a:tc>
                  <a:txBody>
                    <a:bodyPr/>
                    <a:lstStyle/>
                    <a:p>
                      <a:r>
                        <a:rPr lang="en-US" dirty="0">
                          <a:solidFill>
                            <a:schemeClr val="bg1"/>
                          </a:solidFill>
                        </a:rPr>
                        <a:t>Availability Set (single)</a:t>
                      </a:r>
                    </a:p>
                    <a:p>
                      <a:endParaRPr 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722847976"/>
                  </a:ext>
                </a:extLst>
              </a:tr>
              <a:tr h="502547">
                <a:tc>
                  <a:txBody>
                    <a:bodyPr/>
                    <a:lstStyle/>
                    <a:p>
                      <a:r>
                        <a:rPr lang="en-US" dirty="0">
                          <a:solidFill>
                            <a:schemeClr val="bg1"/>
                          </a:solidFill>
                        </a:rPr>
                        <a:t>Basic NAT and Probe health 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19601483"/>
                  </a:ext>
                </a:extLst>
              </a:tr>
              <a:tr h="502547">
                <a:tc>
                  <a:txBody>
                    <a:bodyPr/>
                    <a:lstStyle/>
                    <a:p>
                      <a:r>
                        <a:rPr lang="en-US" dirty="0">
                          <a:solidFill>
                            <a:schemeClr val="bg1"/>
                          </a:solidFill>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594491830"/>
                  </a:ext>
                </a:extLst>
              </a:tr>
              <a:tr h="502547">
                <a:tc>
                  <a:txBody>
                    <a:bodyPr/>
                    <a:lstStyle/>
                    <a:p>
                      <a:r>
                        <a:rPr lang="en-US" dirty="0">
                          <a:solidFill>
                            <a:schemeClr val="bg1"/>
                          </a:solidFill>
                        </a:rPr>
                        <a:t>NSG optional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867208405"/>
                  </a:ext>
                </a:extLst>
              </a:tr>
              <a:tr h="502547">
                <a:tc>
                  <a:txBody>
                    <a:bodyPr/>
                    <a:lstStyle/>
                    <a:p>
                      <a:r>
                        <a:rPr lang="en-US" dirty="0">
                          <a:solidFill>
                            <a:schemeClr val="bg1"/>
                          </a:solidFill>
                        </a:rPr>
                        <a:t>Free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969688484"/>
                  </a:ext>
                </a:extLst>
              </a:tr>
            </a:tbl>
          </a:graphicData>
        </a:graphic>
      </p:graphicFrame>
      <p:pic>
        <p:nvPicPr>
          <p:cNvPr id="6" name="Picture 5" descr="Basic Load Balancer">
            <a:extLst>
              <a:ext uri="{FF2B5EF4-FFF2-40B4-BE49-F238E27FC236}">
                <a16:creationId xmlns:a16="http://schemas.microsoft.com/office/drawing/2014/main" id="{DC0F78AA-2F8D-49D9-A16B-2FBDE38FF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983" y="1681093"/>
            <a:ext cx="780290" cy="780290"/>
          </a:xfrm>
          <a:prstGeom prst="rect">
            <a:avLst/>
          </a:prstGeom>
          <a:solidFill>
            <a:schemeClr val="accent6">
              <a:lumMod val="50000"/>
            </a:schemeClr>
          </a:solidFill>
        </p:spPr>
      </p:pic>
    </p:spTree>
    <p:extLst>
      <p:ext uri="{BB962C8B-B14F-4D97-AF65-F5344CB8AC3E}">
        <p14:creationId xmlns:p14="http://schemas.microsoft.com/office/powerpoint/2010/main" val="159308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8f8e6c8-64bd-4f11-b03f-5301cc0db8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9C8D-7201-4713-886A-36AF11BC582B}"/>
              </a:ext>
            </a:extLst>
          </p:cNvPr>
          <p:cNvSpPr>
            <a:spLocks noGrp="1"/>
          </p:cNvSpPr>
          <p:nvPr>
            <p:ph type="title"/>
          </p:nvPr>
        </p:nvSpPr>
        <p:spPr/>
        <p:txBody>
          <a:bodyPr/>
          <a:lstStyle/>
          <a:p>
            <a:r>
              <a:rPr lang="en-US" dirty="0"/>
              <a:t>Load Balancer Standard</a:t>
            </a:r>
          </a:p>
        </p:txBody>
      </p:sp>
      <p:graphicFrame>
        <p:nvGraphicFramePr>
          <p:cNvPr id="4" name="Table 3" descr="Standard Load Balancer">
            <a:extLst>
              <a:ext uri="{FF2B5EF4-FFF2-40B4-BE49-F238E27FC236}">
                <a16:creationId xmlns:a16="http://schemas.microsoft.com/office/drawing/2014/main" id="{10A858A1-4D13-4207-BC06-1A861CA6F766}"/>
              </a:ext>
            </a:extLst>
          </p:cNvPr>
          <p:cNvGraphicFramePr>
            <a:graphicFrameLocks noGrp="1"/>
          </p:cNvGraphicFramePr>
          <p:nvPr>
            <p:extLst>
              <p:ext uri="{D42A27DB-BD31-4B8C-83A1-F6EECF244321}">
                <p14:modId xmlns:p14="http://schemas.microsoft.com/office/powerpoint/2010/main" val="962700790"/>
              </p:ext>
            </p:extLst>
          </p:nvPr>
        </p:nvGraphicFramePr>
        <p:xfrm>
          <a:off x="4949192" y="2071238"/>
          <a:ext cx="3200200" cy="4342281"/>
        </p:xfrm>
        <a:graphic>
          <a:graphicData uri="http://schemas.openxmlformats.org/drawingml/2006/table">
            <a:tbl>
              <a:tblPr firstRow="1" bandRow="1">
                <a:tableStyleId>{00A15C55-8517-42AA-B614-E9B94910E393}</a:tableStyleId>
              </a:tblPr>
              <a:tblGrid>
                <a:gridCol w="3200200">
                  <a:extLst>
                    <a:ext uri="{9D8B030D-6E8A-4147-A177-3AD203B41FA5}">
                      <a16:colId xmlns:a16="http://schemas.microsoft.com/office/drawing/2014/main" val="1593600570"/>
                    </a:ext>
                  </a:extLst>
                </a:gridCol>
              </a:tblGrid>
              <a:tr h="502547">
                <a:tc>
                  <a:txBody>
                    <a:bodyPr/>
                    <a:lstStyle/>
                    <a:p>
                      <a:r>
                        <a:rPr lang="en-US" b="1" dirty="0">
                          <a:solidFill>
                            <a:schemeClr val="tx1"/>
                          </a:solidFill>
                          <a:latin typeface="Segoe UI" panose="020B0502040204020203" pitchFamily="34" charset="0"/>
                          <a:cs typeface="Segoe UI" panose="020B0502040204020203" pitchFamily="34" charset="0"/>
                        </a:rPr>
                        <a:t>             </a:t>
                      </a:r>
                      <a:r>
                        <a:rPr lang="en-US" b="1" dirty="0">
                          <a:solidFill>
                            <a:schemeClr val="bg1"/>
                          </a:solidFill>
                          <a:latin typeface="Segoe UI" panose="020B0502040204020203" pitchFamily="34" charset="0"/>
                          <a:cs typeface="Segoe UI" panose="020B0502040204020203" pitchFamily="34" charset="0"/>
                        </a:rPr>
                        <a:t>Standard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22466844"/>
                  </a:ext>
                </a:extLst>
              </a:tr>
              <a:tr h="502547">
                <a:tc>
                  <a:txBody>
                    <a:bodyPr/>
                    <a:lstStyle/>
                    <a:p>
                      <a:r>
                        <a:rPr lang="en-US" dirty="0">
                          <a:solidFill>
                            <a:schemeClr val="bg1"/>
                          </a:solidFill>
                        </a:rPr>
                        <a:t>Up to 1000 backend instances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455526218"/>
                  </a:ext>
                </a:extLst>
              </a:tr>
              <a:tr h="502547">
                <a:tc>
                  <a:txBody>
                    <a:bodyPr/>
                    <a:lstStyle/>
                    <a:p>
                      <a:r>
                        <a:rPr lang="en-US" dirty="0">
                          <a:solidFill>
                            <a:schemeClr val="bg1"/>
                          </a:solidFill>
                        </a:rPr>
                        <a:t>Zone-redundant frontend</a:t>
                      </a:r>
                    </a:p>
                    <a:p>
                      <a:r>
                        <a:rPr lang="en-US" dirty="0">
                          <a:solidFill>
                            <a:schemeClr val="bg1"/>
                          </a:solidFill>
                        </a:rPr>
                        <a:t>Zonal frontend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221058583"/>
                  </a:ext>
                </a:extLst>
              </a:tr>
              <a:tr h="502547">
                <a:tc>
                  <a:txBody>
                    <a:bodyPr/>
                    <a:lstStyle/>
                    <a:p>
                      <a:r>
                        <a:rPr lang="en-US" dirty="0">
                          <a:solidFill>
                            <a:schemeClr val="bg1"/>
                          </a:solidFill>
                        </a:rPr>
                        <a:t>Availability Sets not required and Availability Zones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2913753533"/>
                  </a:ext>
                </a:extLst>
              </a:tr>
              <a:tr h="502547">
                <a:tc>
                  <a:txBody>
                    <a:bodyPr/>
                    <a:lstStyle/>
                    <a:p>
                      <a:r>
                        <a:rPr lang="en-US" dirty="0">
                          <a:solidFill>
                            <a:schemeClr val="bg1"/>
                          </a:solidFill>
                        </a:rPr>
                        <a:t>Integrated Frontend and Backend health metrics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874309786"/>
                  </a:ext>
                </a:extLst>
              </a:tr>
              <a:tr h="502547">
                <a:tc>
                  <a:txBody>
                    <a:bodyPr/>
                    <a:lstStyle/>
                    <a:p>
                      <a:r>
                        <a:rPr lang="en-US" dirty="0">
                          <a:solidFill>
                            <a:schemeClr val="bg1"/>
                          </a:solidFill>
                        </a:rPr>
                        <a:t>Supports HA Ports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569352193"/>
                  </a:ext>
                </a:extLst>
              </a:tr>
              <a:tr h="502547">
                <a:tc>
                  <a:txBody>
                    <a:bodyPr/>
                    <a:lstStyle/>
                    <a:p>
                      <a:r>
                        <a:rPr lang="en-US" dirty="0">
                          <a:solidFill>
                            <a:schemeClr val="bg1"/>
                          </a:solidFill>
                        </a:rPr>
                        <a:t>NSG required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911962805"/>
                  </a:ext>
                </a:extLst>
              </a:tr>
            </a:tbl>
          </a:graphicData>
        </a:graphic>
      </p:graphicFrame>
      <p:pic>
        <p:nvPicPr>
          <p:cNvPr id="5" name="Picture 4" descr="Standard Load Balancer">
            <a:extLst>
              <a:ext uri="{FF2B5EF4-FFF2-40B4-BE49-F238E27FC236}">
                <a16:creationId xmlns:a16="http://schemas.microsoft.com/office/drawing/2014/main" id="{8BCF8AD2-7B32-48FA-9747-18ED1D8F7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682" y="1681092"/>
            <a:ext cx="780290" cy="780290"/>
          </a:xfrm>
          <a:prstGeom prst="rect">
            <a:avLst/>
          </a:prstGeom>
          <a:solidFill>
            <a:srgbClr val="0070C0"/>
          </a:solidFill>
        </p:spPr>
      </p:pic>
      <p:sp>
        <p:nvSpPr>
          <p:cNvPr id="6" name="Content Placeholder 2">
            <a:extLst>
              <a:ext uri="{FF2B5EF4-FFF2-40B4-BE49-F238E27FC236}">
                <a16:creationId xmlns:a16="http://schemas.microsoft.com/office/drawing/2014/main" id="{873CD5F2-73A3-49B5-8751-E2114A01E7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use Load Balancer Standard for TCP &amp; UDP scenarios with:</a:t>
            </a:r>
          </a:p>
          <a:p>
            <a:pPr lvl="1"/>
            <a:r>
              <a:rPr lang="en-US" b="0" kern="0" dirty="0">
                <a:solidFill>
                  <a:srgbClr val="000000"/>
                </a:solidFill>
              </a:rPr>
              <a:t>Larger scale</a:t>
            </a:r>
          </a:p>
          <a:p>
            <a:pPr lvl="1"/>
            <a:r>
              <a:rPr lang="en-US" b="0" kern="0" dirty="0">
                <a:solidFill>
                  <a:srgbClr val="000000"/>
                </a:solidFill>
              </a:rPr>
              <a:t>Greater flexibility</a:t>
            </a:r>
          </a:p>
          <a:p>
            <a:pPr lvl="1"/>
            <a:r>
              <a:rPr lang="en-US" b="0" kern="0" dirty="0">
                <a:solidFill>
                  <a:srgbClr val="000000"/>
                </a:solidFill>
              </a:rPr>
              <a:t>HA Ports</a:t>
            </a:r>
          </a:p>
          <a:p>
            <a:pPr lvl="1"/>
            <a:r>
              <a:rPr lang="en-US" b="0" kern="0" dirty="0">
                <a:solidFill>
                  <a:srgbClr val="000000"/>
                </a:solidFill>
              </a:rPr>
              <a:t>New metrics</a:t>
            </a:r>
          </a:p>
          <a:p>
            <a:pPr lvl="1"/>
            <a:r>
              <a:rPr lang="en-US" b="0" kern="0" dirty="0">
                <a:solidFill>
                  <a:srgbClr val="000000"/>
                </a:solidFill>
              </a:rPr>
              <a:t>Availability zones</a:t>
            </a:r>
          </a:p>
          <a:p>
            <a:pPr lvl="0"/>
            <a:endParaRPr lang="en-US" b="0" kern="0" dirty="0">
              <a:solidFill>
                <a:srgbClr val="000000"/>
              </a:solidFill>
            </a:endParaRPr>
          </a:p>
        </p:txBody>
      </p:sp>
    </p:spTree>
    <p:extLst>
      <p:ext uri="{BB962C8B-B14F-4D97-AF65-F5344CB8AC3E}">
        <p14:creationId xmlns:p14="http://schemas.microsoft.com/office/powerpoint/2010/main" val="13349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76f46b9-2e1d-416d-b3a4-05e04cd259f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D2EF-D64D-42E4-A517-B1706CC079F2}"/>
              </a:ext>
            </a:extLst>
          </p:cNvPr>
          <p:cNvSpPr>
            <a:spLocks noGrp="1"/>
          </p:cNvSpPr>
          <p:nvPr>
            <p:ph type="title"/>
          </p:nvPr>
        </p:nvSpPr>
        <p:spPr/>
        <p:txBody>
          <a:bodyPr/>
          <a:lstStyle/>
          <a:p>
            <a:r>
              <a:rPr lang="en-US" dirty="0"/>
              <a:t>Internal Load Balancer</a:t>
            </a:r>
          </a:p>
        </p:txBody>
      </p:sp>
      <p:sp>
        <p:nvSpPr>
          <p:cNvPr id="4" name="Content Placeholder 2">
            <a:extLst>
              <a:ext uri="{FF2B5EF4-FFF2-40B4-BE49-F238E27FC236}">
                <a16:creationId xmlns:a16="http://schemas.microsoft.com/office/drawing/2014/main" id="{2C9B8812-473E-455E-8CB2-AB9B4E079C51}"/>
              </a:ext>
            </a:extLst>
          </p:cNvPr>
          <p:cNvSpPr txBox="1">
            <a:spLocks/>
          </p:cNvSpPr>
          <p:nvPr/>
        </p:nvSpPr>
        <p:spPr>
          <a:xfrm>
            <a:off x="115207" y="103439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Load balancer with a Private IP-address, sending traffic along to the back-end pool servers</a:t>
            </a:r>
          </a:p>
          <a:p>
            <a:pPr lvl="1"/>
            <a:r>
              <a:rPr lang="en-US" b="0" kern="0" dirty="0">
                <a:solidFill>
                  <a:srgbClr val="000000"/>
                </a:solidFill>
              </a:rPr>
              <a:t>TCP, UDP traffic</a:t>
            </a:r>
          </a:p>
          <a:p>
            <a:pPr lvl="1"/>
            <a:r>
              <a:rPr lang="en-US" b="0" kern="0" dirty="0">
                <a:solidFill>
                  <a:srgbClr val="000000"/>
                </a:solidFill>
              </a:rPr>
              <a:t>Azure Platform management</a:t>
            </a:r>
          </a:p>
          <a:p>
            <a:pPr lvl="0"/>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lgn="ctr">
              <a:buNone/>
            </a:pPr>
            <a:r>
              <a:rPr lang="en-US" sz="2000" b="0" i="1" kern="0" dirty="0">
                <a:solidFill>
                  <a:srgbClr val="000000"/>
                </a:solidFill>
              </a:rPr>
              <a:t>An Azure Load Balancer cannot both be external and internal</a:t>
            </a:r>
          </a:p>
          <a:p>
            <a:pPr lvl="0"/>
            <a:endParaRPr lang="en-US" b="0" kern="0" dirty="0">
              <a:solidFill>
                <a:srgbClr val="000000"/>
              </a:solidFill>
            </a:endParaRPr>
          </a:p>
        </p:txBody>
      </p:sp>
      <p:grpSp>
        <p:nvGrpSpPr>
          <p:cNvPr id="3" name="Group 2" descr="Diagram of an application using both an external and internal load balancer">
            <a:extLst>
              <a:ext uri="{FF2B5EF4-FFF2-40B4-BE49-F238E27FC236}">
                <a16:creationId xmlns:a16="http://schemas.microsoft.com/office/drawing/2014/main" id="{EF67F53D-1E63-45F1-8599-92B6594301CF}"/>
              </a:ext>
            </a:extLst>
          </p:cNvPr>
          <p:cNvGrpSpPr/>
          <p:nvPr/>
        </p:nvGrpSpPr>
        <p:grpSpPr>
          <a:xfrm>
            <a:off x="3074276" y="1399226"/>
            <a:ext cx="5360276" cy="3901107"/>
            <a:chOff x="3074276" y="1399226"/>
            <a:chExt cx="5360276" cy="3901107"/>
          </a:xfrm>
        </p:grpSpPr>
        <p:sp>
          <p:nvSpPr>
            <p:cNvPr id="5" name="globe_2">
              <a:extLst>
                <a:ext uri="{FF2B5EF4-FFF2-40B4-BE49-F238E27FC236}">
                  <a16:creationId xmlns:a16="http://schemas.microsoft.com/office/drawing/2014/main" id="{37A7C0F1-2FDB-4093-9AE9-33AA6F03CEE5}"/>
                </a:ext>
              </a:extLst>
            </p:cNvPr>
            <p:cNvSpPr>
              <a:spLocks noChangeAspect="1" noEditPoints="1"/>
            </p:cNvSpPr>
            <p:nvPr/>
          </p:nvSpPr>
          <p:spPr bwMode="auto">
            <a:xfrm>
              <a:off x="6187006" y="1786485"/>
              <a:ext cx="389414" cy="38941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6" name="TextBox 5">
              <a:extLst>
                <a:ext uri="{FF2B5EF4-FFF2-40B4-BE49-F238E27FC236}">
                  <a16:creationId xmlns:a16="http://schemas.microsoft.com/office/drawing/2014/main" id="{9286DBA3-6C43-417F-8B7A-6454EBCE5A18}"/>
                </a:ext>
              </a:extLst>
            </p:cNvPr>
            <p:cNvSpPr txBox="1"/>
            <p:nvPr/>
          </p:nvSpPr>
          <p:spPr>
            <a:xfrm>
              <a:off x="5743605" y="1399226"/>
              <a:ext cx="1800944"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sp>
          <p:nvSpPr>
            <p:cNvPr id="7" name="Rectangle 6">
              <a:extLst>
                <a:ext uri="{FF2B5EF4-FFF2-40B4-BE49-F238E27FC236}">
                  <a16:creationId xmlns:a16="http://schemas.microsoft.com/office/drawing/2014/main" id="{8B8230CB-4408-45BE-8ADE-DF5449EE9660}"/>
                </a:ext>
              </a:extLst>
            </p:cNvPr>
            <p:cNvSpPr/>
            <p:nvPr/>
          </p:nvSpPr>
          <p:spPr bwMode="auto">
            <a:xfrm>
              <a:off x="5052180" y="3417761"/>
              <a:ext cx="2856453" cy="456796"/>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3FC69CB0-6998-49D3-9BE3-A2C27BC715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31746" y="3431768"/>
              <a:ext cx="435800" cy="435800"/>
            </a:xfrm>
            <a:prstGeom prst="rect">
              <a:avLst/>
            </a:prstGeom>
          </p:spPr>
        </p:pic>
        <p:sp>
          <p:nvSpPr>
            <p:cNvPr id="9" name="TextBox 8">
              <a:extLst>
                <a:ext uri="{FF2B5EF4-FFF2-40B4-BE49-F238E27FC236}">
                  <a16:creationId xmlns:a16="http://schemas.microsoft.com/office/drawing/2014/main" id="{89B447C2-FF42-4A16-A3E5-9DF094ACD8C5}"/>
                </a:ext>
              </a:extLst>
            </p:cNvPr>
            <p:cNvSpPr txBox="1"/>
            <p:nvPr/>
          </p:nvSpPr>
          <p:spPr>
            <a:xfrm>
              <a:off x="3074276" y="3431768"/>
              <a:ext cx="1992297" cy="572464"/>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WebAVSet1</a:t>
              </a:r>
            </a:p>
          </p:txBody>
        </p:sp>
        <p:cxnSp>
          <p:nvCxnSpPr>
            <p:cNvPr id="10" name="Straight Connector 9">
              <a:extLst>
                <a:ext uri="{FF2B5EF4-FFF2-40B4-BE49-F238E27FC236}">
                  <a16:creationId xmlns:a16="http://schemas.microsoft.com/office/drawing/2014/main" id="{60A27D75-6B64-4C06-BBC3-99AF7018D0FB}"/>
                </a:ext>
              </a:extLst>
            </p:cNvPr>
            <p:cNvCxnSpPr>
              <a:cxnSpLocks/>
            </p:cNvCxnSpPr>
            <p:nvPr/>
          </p:nvCxnSpPr>
          <p:spPr>
            <a:xfrm>
              <a:off x="6631006" y="3608070"/>
              <a:ext cx="43283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E7F0781-FEE1-4139-BEE1-7241119200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8189" y="3431768"/>
              <a:ext cx="435800" cy="435800"/>
            </a:xfrm>
            <a:prstGeom prst="rect">
              <a:avLst/>
            </a:prstGeom>
          </p:spPr>
        </p:pic>
        <p:pic>
          <p:nvPicPr>
            <p:cNvPr id="12" name="Picture 11">
              <a:extLst>
                <a:ext uri="{FF2B5EF4-FFF2-40B4-BE49-F238E27FC236}">
                  <a16:creationId xmlns:a16="http://schemas.microsoft.com/office/drawing/2014/main" id="{313B2601-99AF-4B1A-B151-F198A82282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76033" y="3420941"/>
              <a:ext cx="435800" cy="435800"/>
            </a:xfrm>
            <a:prstGeom prst="rect">
              <a:avLst/>
            </a:prstGeom>
          </p:spPr>
        </p:pic>
        <p:pic>
          <p:nvPicPr>
            <p:cNvPr id="13" name="Picture 12">
              <a:extLst>
                <a:ext uri="{FF2B5EF4-FFF2-40B4-BE49-F238E27FC236}">
                  <a16:creationId xmlns:a16="http://schemas.microsoft.com/office/drawing/2014/main" id="{5DDA1484-C05C-4380-8D43-1DA4CBC6563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90073" y="3420941"/>
              <a:ext cx="435800" cy="435800"/>
            </a:xfrm>
            <a:prstGeom prst="rect">
              <a:avLst/>
            </a:prstGeom>
          </p:spPr>
        </p:pic>
        <p:cxnSp>
          <p:nvCxnSpPr>
            <p:cNvPr id="14" name="Straight Arrow Connector 13">
              <a:extLst>
                <a:ext uri="{FF2B5EF4-FFF2-40B4-BE49-F238E27FC236}">
                  <a16:creationId xmlns:a16="http://schemas.microsoft.com/office/drawing/2014/main" id="{B90965AA-544D-4A81-8359-C9134C882380}"/>
                </a:ext>
              </a:extLst>
            </p:cNvPr>
            <p:cNvCxnSpPr>
              <a:cxnSpLocks/>
            </p:cNvCxnSpPr>
            <p:nvPr/>
          </p:nvCxnSpPr>
          <p:spPr>
            <a:xfrm flipH="1">
              <a:off x="6388703" y="2240736"/>
              <a:ext cx="1" cy="2455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0C7E73-34AD-4B89-AE25-5B5A008AD3AA}"/>
                </a:ext>
              </a:extLst>
            </p:cNvPr>
            <p:cNvCxnSpPr>
              <a:cxnSpLocks/>
            </p:cNvCxnSpPr>
            <p:nvPr/>
          </p:nvCxnSpPr>
          <p:spPr>
            <a:xfrm flipH="1">
              <a:off x="6404115" y="3086777"/>
              <a:ext cx="1"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350ECB-CF8D-4D95-A7D6-F3FF7D83A574}"/>
                </a:ext>
              </a:extLst>
            </p:cNvPr>
            <p:cNvCxnSpPr>
              <a:cxnSpLocks/>
            </p:cNvCxnSpPr>
            <p:nvPr/>
          </p:nvCxnSpPr>
          <p:spPr>
            <a:xfrm flipH="1">
              <a:off x="6092313" y="3081632"/>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3FF8B8-A046-4426-9238-F250C83574E8}"/>
                </a:ext>
              </a:extLst>
            </p:cNvPr>
            <p:cNvCxnSpPr>
              <a:cxnSpLocks/>
            </p:cNvCxnSpPr>
            <p:nvPr/>
          </p:nvCxnSpPr>
          <p:spPr>
            <a:xfrm>
              <a:off x="6475050" y="3086777"/>
              <a:ext cx="219287" cy="289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3B4CDF-1FB6-4572-A689-1B327D98AFF5}"/>
                </a:ext>
              </a:extLst>
            </p:cNvPr>
            <p:cNvCxnSpPr>
              <a:cxnSpLocks/>
            </p:cNvCxnSpPr>
            <p:nvPr/>
          </p:nvCxnSpPr>
          <p:spPr>
            <a:xfrm flipH="1">
              <a:off x="6092313" y="3086777"/>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F854514-6153-45B2-A322-BE0C8B03C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77" y="2541859"/>
              <a:ext cx="526901" cy="526901"/>
            </a:xfrm>
            <a:prstGeom prst="rect">
              <a:avLst/>
            </a:prstGeom>
          </p:spPr>
        </p:pic>
        <p:pic>
          <p:nvPicPr>
            <p:cNvPr id="20" name="Picture 19">
              <a:extLst>
                <a:ext uri="{FF2B5EF4-FFF2-40B4-BE49-F238E27FC236}">
                  <a16:creationId xmlns:a16="http://schemas.microsoft.com/office/drawing/2014/main" id="{F268E4D7-C80B-4F70-A09F-228D74F181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01203" y="3431768"/>
              <a:ext cx="435800" cy="435800"/>
            </a:xfrm>
            <a:prstGeom prst="rect">
              <a:avLst/>
            </a:prstGeom>
          </p:spPr>
        </p:pic>
        <p:sp>
          <p:nvSpPr>
            <p:cNvPr id="21" name="Rectangle 20">
              <a:extLst>
                <a:ext uri="{FF2B5EF4-FFF2-40B4-BE49-F238E27FC236}">
                  <a16:creationId xmlns:a16="http://schemas.microsoft.com/office/drawing/2014/main" id="{450B74B8-B657-470B-AB67-11A4067BBAEE}"/>
                </a:ext>
              </a:extLst>
            </p:cNvPr>
            <p:cNvSpPr/>
            <p:nvPr/>
          </p:nvSpPr>
          <p:spPr bwMode="auto">
            <a:xfrm>
              <a:off x="5041107" y="4696226"/>
              <a:ext cx="2856453" cy="541837"/>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C166D11C-EFDD-4197-A8FF-4D6F1F898D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26390" y="4766395"/>
              <a:ext cx="435800" cy="435800"/>
            </a:xfrm>
            <a:prstGeom prst="rect">
              <a:avLst/>
            </a:prstGeom>
          </p:spPr>
        </p:pic>
        <p:cxnSp>
          <p:nvCxnSpPr>
            <p:cNvPr id="23" name="Straight Connector 22">
              <a:extLst>
                <a:ext uri="{FF2B5EF4-FFF2-40B4-BE49-F238E27FC236}">
                  <a16:creationId xmlns:a16="http://schemas.microsoft.com/office/drawing/2014/main" id="{CBA3885F-33B9-48A5-8CF6-86E20107A374}"/>
                </a:ext>
              </a:extLst>
            </p:cNvPr>
            <p:cNvCxnSpPr>
              <a:cxnSpLocks/>
            </p:cNvCxnSpPr>
            <p:nvPr/>
          </p:nvCxnSpPr>
          <p:spPr>
            <a:xfrm>
              <a:off x="6619933" y="4776138"/>
              <a:ext cx="432830" cy="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EE3F9C-E507-4155-93A0-6A1910944F9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12833" y="4766395"/>
              <a:ext cx="435800" cy="435800"/>
            </a:xfrm>
            <a:prstGeom prst="rect">
              <a:avLst/>
            </a:prstGeom>
          </p:spPr>
        </p:pic>
        <p:pic>
          <p:nvPicPr>
            <p:cNvPr id="25" name="Picture 24">
              <a:extLst>
                <a:ext uri="{FF2B5EF4-FFF2-40B4-BE49-F238E27FC236}">
                  <a16:creationId xmlns:a16="http://schemas.microsoft.com/office/drawing/2014/main" id="{B429A246-A76C-4AF9-AF6B-1253AFB961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70677" y="4755568"/>
              <a:ext cx="435800" cy="435800"/>
            </a:xfrm>
            <a:prstGeom prst="rect">
              <a:avLst/>
            </a:prstGeom>
          </p:spPr>
        </p:pic>
        <p:pic>
          <p:nvPicPr>
            <p:cNvPr id="26" name="Picture 25">
              <a:extLst>
                <a:ext uri="{FF2B5EF4-FFF2-40B4-BE49-F238E27FC236}">
                  <a16:creationId xmlns:a16="http://schemas.microsoft.com/office/drawing/2014/main" id="{F10DE9E9-DA04-45E7-8FFA-8DF4BD1928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84716" y="4755568"/>
              <a:ext cx="435800" cy="435800"/>
            </a:xfrm>
            <a:prstGeom prst="rect">
              <a:avLst/>
            </a:prstGeom>
          </p:spPr>
        </p:pic>
        <p:cxnSp>
          <p:nvCxnSpPr>
            <p:cNvPr id="27" name="Straight Arrow Connector 26">
              <a:extLst>
                <a:ext uri="{FF2B5EF4-FFF2-40B4-BE49-F238E27FC236}">
                  <a16:creationId xmlns:a16="http://schemas.microsoft.com/office/drawing/2014/main" id="{C4429E98-3064-4557-847E-BD29B3DA2E70}"/>
                </a:ext>
              </a:extLst>
            </p:cNvPr>
            <p:cNvCxnSpPr>
              <a:cxnSpLocks/>
            </p:cNvCxnSpPr>
            <p:nvPr/>
          </p:nvCxnSpPr>
          <p:spPr>
            <a:xfrm flipH="1">
              <a:off x="6410849" y="4448218"/>
              <a:ext cx="1"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1B9705-E4E4-41D0-AB77-9D13EFD802AC}"/>
                </a:ext>
              </a:extLst>
            </p:cNvPr>
            <p:cNvCxnSpPr>
              <a:cxnSpLocks/>
            </p:cNvCxnSpPr>
            <p:nvPr/>
          </p:nvCxnSpPr>
          <p:spPr>
            <a:xfrm>
              <a:off x="6481783" y="4448218"/>
              <a:ext cx="219287" cy="289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D5A39B-FC51-43F8-950C-07002EB1A822}"/>
                </a:ext>
              </a:extLst>
            </p:cNvPr>
            <p:cNvCxnSpPr>
              <a:cxnSpLocks/>
            </p:cNvCxnSpPr>
            <p:nvPr/>
          </p:nvCxnSpPr>
          <p:spPr>
            <a:xfrm flipH="1">
              <a:off x="6099047" y="4448218"/>
              <a:ext cx="236693" cy="2944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1897F37C-E5E0-4100-B0FE-AEACED57C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011" y="3903299"/>
              <a:ext cx="526901" cy="526901"/>
            </a:xfrm>
            <a:prstGeom prst="rect">
              <a:avLst/>
            </a:prstGeom>
          </p:spPr>
        </p:pic>
        <p:pic>
          <p:nvPicPr>
            <p:cNvPr id="31" name="Picture 30">
              <a:extLst>
                <a:ext uri="{FF2B5EF4-FFF2-40B4-BE49-F238E27FC236}">
                  <a16:creationId xmlns:a16="http://schemas.microsoft.com/office/drawing/2014/main" id="{86303DF7-28C3-458E-9D68-98F0778B8B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95846" y="4766395"/>
              <a:ext cx="435800" cy="435800"/>
            </a:xfrm>
            <a:prstGeom prst="rect">
              <a:avLst/>
            </a:prstGeom>
          </p:spPr>
        </p:pic>
        <p:sp>
          <p:nvSpPr>
            <p:cNvPr id="32" name="TextBox 31">
              <a:extLst>
                <a:ext uri="{FF2B5EF4-FFF2-40B4-BE49-F238E27FC236}">
                  <a16:creationId xmlns:a16="http://schemas.microsoft.com/office/drawing/2014/main" id="{2D492248-FF22-4945-9088-22840932666F}"/>
                </a:ext>
              </a:extLst>
            </p:cNvPr>
            <p:cNvSpPr txBox="1"/>
            <p:nvPr/>
          </p:nvSpPr>
          <p:spPr>
            <a:xfrm>
              <a:off x="6666178" y="2534871"/>
              <a:ext cx="157918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External LB</a:t>
              </a:r>
            </a:p>
          </p:txBody>
        </p:sp>
        <p:sp>
          <p:nvSpPr>
            <p:cNvPr id="33" name="TextBox 32">
              <a:extLst>
                <a:ext uri="{FF2B5EF4-FFF2-40B4-BE49-F238E27FC236}">
                  <a16:creationId xmlns:a16="http://schemas.microsoft.com/office/drawing/2014/main" id="{031C7FDD-537E-428C-80AC-265010331C0C}"/>
                </a:ext>
              </a:extLst>
            </p:cNvPr>
            <p:cNvSpPr txBox="1"/>
            <p:nvPr/>
          </p:nvSpPr>
          <p:spPr>
            <a:xfrm>
              <a:off x="6654546" y="4015237"/>
              <a:ext cx="1780006"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Internal LB</a:t>
              </a:r>
            </a:p>
          </p:txBody>
        </p:sp>
        <p:sp>
          <p:nvSpPr>
            <p:cNvPr id="34" name="TextBox 33">
              <a:extLst>
                <a:ext uri="{FF2B5EF4-FFF2-40B4-BE49-F238E27FC236}">
                  <a16:creationId xmlns:a16="http://schemas.microsoft.com/office/drawing/2014/main" id="{5011CDC2-9986-4517-8869-63B3981096FC}"/>
                </a:ext>
              </a:extLst>
            </p:cNvPr>
            <p:cNvSpPr txBox="1"/>
            <p:nvPr/>
          </p:nvSpPr>
          <p:spPr>
            <a:xfrm>
              <a:off x="3074277" y="4755568"/>
              <a:ext cx="1964092"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DBAVSet1</a:t>
              </a:r>
            </a:p>
          </p:txBody>
        </p:sp>
      </p:grpSp>
    </p:spTree>
    <p:extLst>
      <p:ext uri="{BB962C8B-B14F-4D97-AF65-F5344CB8AC3E}">
        <p14:creationId xmlns:p14="http://schemas.microsoft.com/office/powerpoint/2010/main" val="16075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E98E-6A9B-4FDB-89BC-84E31C23FA60}"/>
              </a:ext>
            </a:extLst>
          </p:cNvPr>
          <p:cNvSpPr>
            <a:spLocks noGrp="1"/>
          </p:cNvSpPr>
          <p:nvPr>
            <p:ph type="title"/>
          </p:nvPr>
        </p:nvSpPr>
        <p:spPr/>
        <p:txBody>
          <a:bodyPr/>
          <a:lstStyle/>
          <a:p>
            <a:r>
              <a:rPr lang="en-US" dirty="0"/>
              <a:t>Azure Application Gateway</a:t>
            </a:r>
          </a:p>
        </p:txBody>
      </p:sp>
      <p:grpSp>
        <p:nvGrpSpPr>
          <p:cNvPr id="3" name="Group 2" descr="Diagram of a web-based application using an Application Gateway">
            <a:extLst>
              <a:ext uri="{FF2B5EF4-FFF2-40B4-BE49-F238E27FC236}">
                <a16:creationId xmlns:a16="http://schemas.microsoft.com/office/drawing/2014/main" id="{DD0EF766-86B8-4614-8717-3E7E20CA7F6B}"/>
              </a:ext>
            </a:extLst>
          </p:cNvPr>
          <p:cNvGrpSpPr/>
          <p:nvPr/>
        </p:nvGrpSpPr>
        <p:grpSpPr>
          <a:xfrm>
            <a:off x="1829870" y="1486198"/>
            <a:ext cx="4823158" cy="4586054"/>
            <a:chOff x="1829870" y="1486198"/>
            <a:chExt cx="4823158" cy="4586054"/>
          </a:xfrm>
        </p:grpSpPr>
        <p:sp>
          <p:nvSpPr>
            <p:cNvPr id="4" name="globe_2">
              <a:extLst>
                <a:ext uri="{FF2B5EF4-FFF2-40B4-BE49-F238E27FC236}">
                  <a16:creationId xmlns:a16="http://schemas.microsoft.com/office/drawing/2014/main" id="{71FBF286-CA5C-4DC0-A265-87A3BF7DB3C8}"/>
                </a:ext>
              </a:extLst>
            </p:cNvPr>
            <p:cNvSpPr>
              <a:spLocks noChangeAspect="1" noEditPoints="1"/>
            </p:cNvSpPr>
            <p:nvPr/>
          </p:nvSpPr>
          <p:spPr bwMode="auto">
            <a:xfrm>
              <a:off x="3617233" y="1970798"/>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sp>
          <p:nvSpPr>
            <p:cNvPr id="5" name="TextBox 4">
              <a:extLst>
                <a:ext uri="{FF2B5EF4-FFF2-40B4-BE49-F238E27FC236}">
                  <a16:creationId xmlns:a16="http://schemas.microsoft.com/office/drawing/2014/main" id="{B9867DDC-AD51-4AB7-9A0F-F2FC0FB523FA}"/>
                </a:ext>
              </a:extLst>
            </p:cNvPr>
            <p:cNvSpPr txBox="1"/>
            <p:nvPr/>
          </p:nvSpPr>
          <p:spPr>
            <a:xfrm>
              <a:off x="3268073" y="1486198"/>
              <a:ext cx="1795428"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a:t>
              </a:r>
            </a:p>
          </p:txBody>
        </p:sp>
        <p:sp>
          <p:nvSpPr>
            <p:cNvPr id="6" name="Rectangle 5">
              <a:extLst>
                <a:ext uri="{FF2B5EF4-FFF2-40B4-BE49-F238E27FC236}">
                  <a16:creationId xmlns:a16="http://schemas.microsoft.com/office/drawing/2014/main" id="{11FB6124-639B-42EC-B505-114EE025B6AE}"/>
                </a:ext>
              </a:extLst>
            </p:cNvPr>
            <p:cNvSpPr/>
            <p:nvPr/>
          </p:nvSpPr>
          <p:spPr bwMode="auto">
            <a:xfrm>
              <a:off x="1829870" y="4899080"/>
              <a:ext cx="4230137" cy="1173172"/>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016E159C-B046-4AA7-B14D-B0DE7F781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40451" y="5132949"/>
              <a:ext cx="645379" cy="645379"/>
            </a:xfrm>
            <a:prstGeom prst="rect">
              <a:avLst/>
            </a:prstGeom>
          </p:spPr>
        </p:pic>
        <p:pic>
          <p:nvPicPr>
            <p:cNvPr id="8" name="Picture 7">
              <a:extLst>
                <a:ext uri="{FF2B5EF4-FFF2-40B4-BE49-F238E27FC236}">
                  <a16:creationId xmlns:a16="http://schemas.microsoft.com/office/drawing/2014/main" id="{028866F8-5B1D-436C-A546-1875F942DD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00406" y="5111063"/>
              <a:ext cx="645379" cy="645379"/>
            </a:xfrm>
            <a:prstGeom prst="rect">
              <a:avLst/>
            </a:prstGeom>
          </p:spPr>
        </p:pic>
        <p:pic>
          <p:nvPicPr>
            <p:cNvPr id="9" name="Picture 8">
              <a:extLst>
                <a:ext uri="{FF2B5EF4-FFF2-40B4-BE49-F238E27FC236}">
                  <a16:creationId xmlns:a16="http://schemas.microsoft.com/office/drawing/2014/main" id="{64D220C4-1DCC-4FC3-A53B-FA3E72DF393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23187" y="5111064"/>
              <a:ext cx="645379" cy="645379"/>
            </a:xfrm>
            <a:prstGeom prst="rect">
              <a:avLst/>
            </a:prstGeom>
          </p:spPr>
        </p:pic>
        <p:pic>
          <p:nvPicPr>
            <p:cNvPr id="10" name="Picture 9">
              <a:extLst>
                <a:ext uri="{FF2B5EF4-FFF2-40B4-BE49-F238E27FC236}">
                  <a16:creationId xmlns:a16="http://schemas.microsoft.com/office/drawing/2014/main" id="{3A968A82-5CAD-4D2F-9FC9-61204BC73B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32063" y="5132949"/>
              <a:ext cx="645379" cy="645379"/>
            </a:xfrm>
            <a:prstGeom prst="rect">
              <a:avLst/>
            </a:prstGeom>
          </p:spPr>
        </p:pic>
        <p:pic>
          <p:nvPicPr>
            <p:cNvPr id="11" name="Picture 10">
              <a:extLst>
                <a:ext uri="{FF2B5EF4-FFF2-40B4-BE49-F238E27FC236}">
                  <a16:creationId xmlns:a16="http://schemas.microsoft.com/office/drawing/2014/main" id="{1D97E912-5DB6-4587-8C6C-2D83AAA3EA7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7625" y="5132949"/>
              <a:ext cx="645379" cy="645379"/>
            </a:xfrm>
            <a:prstGeom prst="rect">
              <a:avLst/>
            </a:prstGeom>
          </p:spPr>
        </p:pic>
        <p:cxnSp>
          <p:nvCxnSpPr>
            <p:cNvPr id="12" name="Straight Arrow Connector 11">
              <a:extLst>
                <a:ext uri="{FF2B5EF4-FFF2-40B4-BE49-F238E27FC236}">
                  <a16:creationId xmlns:a16="http://schemas.microsoft.com/office/drawing/2014/main" id="{F5D4F233-CBD7-49D7-96F2-5F2F5C26233C}"/>
                </a:ext>
              </a:extLst>
            </p:cNvPr>
            <p:cNvCxnSpPr>
              <a:cxnSpLocks/>
            </p:cNvCxnSpPr>
            <p:nvPr/>
          </p:nvCxnSpPr>
          <p:spPr>
            <a:xfrm flipH="1">
              <a:off x="3905576" y="2632220"/>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2561C4-8C2E-479B-B87D-66E81E56FB70}"/>
                </a:ext>
              </a:extLst>
            </p:cNvPr>
            <p:cNvCxnSpPr>
              <a:cxnSpLocks/>
            </p:cNvCxnSpPr>
            <p:nvPr/>
          </p:nvCxnSpPr>
          <p:spPr>
            <a:xfrm flipH="1">
              <a:off x="3898370" y="4288430"/>
              <a:ext cx="1"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462F8E-2DA5-47CE-A606-2E8784D7D4E4}"/>
                </a:ext>
              </a:extLst>
            </p:cNvPr>
            <p:cNvCxnSpPr>
              <a:cxnSpLocks/>
            </p:cNvCxnSpPr>
            <p:nvPr/>
          </p:nvCxnSpPr>
          <p:spPr>
            <a:xfrm flipH="1">
              <a:off x="3436620" y="428081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BA97725-6863-49A2-87B3-40289FBEE332}"/>
                </a:ext>
              </a:extLst>
            </p:cNvPr>
            <p:cNvCxnSpPr>
              <a:cxnSpLocks/>
            </p:cNvCxnSpPr>
            <p:nvPr/>
          </p:nvCxnSpPr>
          <p:spPr>
            <a:xfrm>
              <a:off x="4003417" y="4288430"/>
              <a:ext cx="324743" cy="42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C090230-7B1D-4370-9141-A9989FF3DE22}"/>
                </a:ext>
              </a:extLst>
            </p:cNvPr>
            <p:cNvCxnSpPr>
              <a:cxnSpLocks/>
            </p:cNvCxnSpPr>
            <p:nvPr/>
          </p:nvCxnSpPr>
          <p:spPr>
            <a:xfrm flipH="1">
              <a:off x="3436620" y="4288430"/>
              <a:ext cx="350520" cy="43604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5C43DAD-200D-4E29-BFF8-8F295AA1082B}"/>
                </a:ext>
              </a:extLst>
            </p:cNvPr>
            <p:cNvSpPr txBox="1"/>
            <p:nvPr/>
          </p:nvSpPr>
          <p:spPr>
            <a:xfrm>
              <a:off x="4165787" y="3329483"/>
              <a:ext cx="2487241" cy="544765"/>
            </a:xfrm>
            <a:prstGeom prst="rect">
              <a:avLst/>
            </a:prstGeom>
            <a:noFill/>
          </p:spPr>
          <p:txBody>
            <a:bodyPr wrap="square" lIns="182880" tIns="146304" rIns="182880" bIns="146304" rtlCol="0">
              <a:spAutoFit/>
            </a:bodyPr>
            <a:lstStyle/>
            <a:p>
              <a:pPr lvl="0">
                <a:lnSpc>
                  <a:spcPct val="90000"/>
                </a:lnSpc>
                <a:spcAft>
                  <a:spcPts val="600"/>
                </a:spcAft>
              </a:pPr>
              <a:r>
                <a:rPr lang="en-US"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p>
          </p:txBody>
        </p:sp>
        <p:pic>
          <p:nvPicPr>
            <p:cNvPr id="18" name="Picture 17">
              <a:extLst>
                <a:ext uri="{FF2B5EF4-FFF2-40B4-BE49-F238E27FC236}">
                  <a16:creationId xmlns:a16="http://schemas.microsoft.com/office/drawing/2014/main" id="{BBA6544A-4365-4C29-A541-6A7B65E54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220" y="3461041"/>
              <a:ext cx="780290" cy="780290"/>
            </a:xfrm>
            <a:prstGeom prst="rect">
              <a:avLst/>
            </a:prstGeom>
          </p:spPr>
        </p:pic>
      </p:grpSp>
    </p:spTree>
    <p:extLst>
      <p:ext uri="{BB962C8B-B14F-4D97-AF65-F5344CB8AC3E}">
        <p14:creationId xmlns:p14="http://schemas.microsoft.com/office/powerpoint/2010/main" val="54379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c2bf893-2cfd-4f55-8cd6-dd98f013ddb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9C3C-42FC-4C7C-B85A-542D28126171}"/>
              </a:ext>
            </a:extLst>
          </p:cNvPr>
          <p:cNvSpPr>
            <a:spLocks noGrp="1"/>
          </p:cNvSpPr>
          <p:nvPr>
            <p:ph type="title"/>
          </p:nvPr>
        </p:nvSpPr>
        <p:spPr/>
        <p:txBody>
          <a:bodyPr/>
          <a:lstStyle/>
          <a:p>
            <a:r>
              <a:rPr lang="en-US" dirty="0"/>
              <a:t>URL-based Routing</a:t>
            </a:r>
          </a:p>
        </p:txBody>
      </p:sp>
      <p:grpSp>
        <p:nvGrpSpPr>
          <p:cNvPr id="3" name="Group 2" descr="URL-based routing for Application Gateway">
            <a:extLst>
              <a:ext uri="{FF2B5EF4-FFF2-40B4-BE49-F238E27FC236}">
                <a16:creationId xmlns:a16="http://schemas.microsoft.com/office/drawing/2014/main" id="{42D35DD3-905C-4C8D-9DEF-D07705FCA950}"/>
              </a:ext>
            </a:extLst>
          </p:cNvPr>
          <p:cNvGrpSpPr/>
          <p:nvPr/>
        </p:nvGrpSpPr>
        <p:grpSpPr>
          <a:xfrm>
            <a:off x="327097" y="1151538"/>
            <a:ext cx="8224204" cy="5500480"/>
            <a:chOff x="327097" y="1151538"/>
            <a:chExt cx="8224204" cy="5500480"/>
          </a:xfrm>
        </p:grpSpPr>
        <p:sp>
          <p:nvSpPr>
            <p:cNvPr id="4" name="globe_2">
              <a:extLst>
                <a:ext uri="{FF2B5EF4-FFF2-40B4-BE49-F238E27FC236}">
                  <a16:creationId xmlns:a16="http://schemas.microsoft.com/office/drawing/2014/main" id="{E2922832-4E57-457C-BC79-4EB80FF8CB62}"/>
                </a:ext>
              </a:extLst>
            </p:cNvPr>
            <p:cNvSpPr>
              <a:spLocks noChangeAspect="1" noEditPoints="1"/>
            </p:cNvSpPr>
            <p:nvPr/>
          </p:nvSpPr>
          <p:spPr bwMode="auto">
            <a:xfrm>
              <a:off x="3964074" y="1734315"/>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0DC5276-5841-460A-9C45-3C35B5C8B9C2}"/>
                </a:ext>
              </a:extLst>
            </p:cNvPr>
            <p:cNvSpPr txBox="1"/>
            <p:nvPr/>
          </p:nvSpPr>
          <p:spPr>
            <a:xfrm>
              <a:off x="3547239" y="1151538"/>
              <a:ext cx="462491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b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a:t>
              </a:r>
              <a:endPar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D7C71F48-63EB-4425-B692-C43EB2A42483}"/>
                </a:ext>
              </a:extLst>
            </p:cNvPr>
            <p:cNvSpPr/>
            <p:nvPr/>
          </p:nvSpPr>
          <p:spPr bwMode="auto">
            <a:xfrm>
              <a:off x="464439" y="4401346"/>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9D7AD2B-A3D7-4E07-AFE3-477FED838C3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51803" y="4542477"/>
              <a:ext cx="645379" cy="645379"/>
            </a:xfrm>
            <a:prstGeom prst="rect">
              <a:avLst/>
            </a:prstGeom>
          </p:spPr>
        </p:pic>
        <p:pic>
          <p:nvPicPr>
            <p:cNvPr id="8" name="Picture 7">
              <a:extLst>
                <a:ext uri="{FF2B5EF4-FFF2-40B4-BE49-F238E27FC236}">
                  <a16:creationId xmlns:a16="http://schemas.microsoft.com/office/drawing/2014/main" id="{65776A02-D596-4E4B-B2A9-CD730C9679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11758" y="4520591"/>
              <a:ext cx="645379" cy="645379"/>
            </a:xfrm>
            <a:prstGeom prst="rect">
              <a:avLst/>
            </a:prstGeom>
          </p:spPr>
        </p:pic>
        <p:pic>
          <p:nvPicPr>
            <p:cNvPr id="9" name="Picture 8">
              <a:extLst>
                <a:ext uri="{FF2B5EF4-FFF2-40B4-BE49-F238E27FC236}">
                  <a16:creationId xmlns:a16="http://schemas.microsoft.com/office/drawing/2014/main" id="{9F2345C8-92E3-4082-BC2F-C4FB683ED1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4539" y="4520592"/>
              <a:ext cx="645379" cy="645379"/>
            </a:xfrm>
            <a:prstGeom prst="rect">
              <a:avLst/>
            </a:prstGeom>
          </p:spPr>
        </p:pic>
        <p:pic>
          <p:nvPicPr>
            <p:cNvPr id="10" name="Picture 9">
              <a:extLst>
                <a:ext uri="{FF2B5EF4-FFF2-40B4-BE49-F238E27FC236}">
                  <a16:creationId xmlns:a16="http://schemas.microsoft.com/office/drawing/2014/main" id="{E6EC4EF5-2BBD-40D4-9213-A5B6CD9728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415" y="4542477"/>
              <a:ext cx="645379" cy="645379"/>
            </a:xfrm>
            <a:prstGeom prst="rect">
              <a:avLst/>
            </a:prstGeom>
          </p:spPr>
        </p:pic>
        <p:pic>
          <p:nvPicPr>
            <p:cNvPr id="11" name="Picture 10">
              <a:extLst>
                <a:ext uri="{FF2B5EF4-FFF2-40B4-BE49-F238E27FC236}">
                  <a16:creationId xmlns:a16="http://schemas.microsoft.com/office/drawing/2014/main" id="{97B07485-88DA-4983-AC2D-5140F0FA09F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88977" y="4542477"/>
              <a:ext cx="645379" cy="645379"/>
            </a:xfrm>
            <a:prstGeom prst="rect">
              <a:avLst/>
            </a:prstGeom>
          </p:spPr>
        </p:pic>
        <p:cxnSp>
          <p:nvCxnSpPr>
            <p:cNvPr id="12" name="Straight Arrow Connector 11">
              <a:extLst>
                <a:ext uri="{FF2B5EF4-FFF2-40B4-BE49-F238E27FC236}">
                  <a16:creationId xmlns:a16="http://schemas.microsoft.com/office/drawing/2014/main" id="{EDD2A565-30D5-4692-BF9B-DE3EFFC79DA5}"/>
                </a:ext>
              </a:extLst>
            </p:cNvPr>
            <p:cNvCxnSpPr>
              <a:cxnSpLocks/>
            </p:cNvCxnSpPr>
            <p:nvPr/>
          </p:nvCxnSpPr>
          <p:spPr>
            <a:xfrm flipH="1">
              <a:off x="4252417" y="2395737"/>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55DA3E-7D6A-4655-9DE8-783365D04D7A}"/>
                </a:ext>
              </a:extLst>
            </p:cNvPr>
            <p:cNvCxnSpPr>
              <a:cxnSpLocks/>
            </p:cNvCxnSpPr>
            <p:nvPr/>
          </p:nvCxnSpPr>
          <p:spPr>
            <a:xfrm flipH="1">
              <a:off x="4245212" y="4051947"/>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D3386B-B04A-4C25-A1CC-221C27B7E181}"/>
                </a:ext>
              </a:extLst>
            </p:cNvPr>
            <p:cNvCxnSpPr>
              <a:cxnSpLocks/>
            </p:cNvCxnSpPr>
            <p:nvPr/>
          </p:nvCxnSpPr>
          <p:spPr>
            <a:xfrm>
              <a:off x="4350258" y="4051947"/>
              <a:ext cx="347553" cy="178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EDDB20-91A1-420E-AEDC-61613574101D}"/>
                </a:ext>
              </a:extLst>
            </p:cNvPr>
            <p:cNvCxnSpPr>
              <a:cxnSpLocks/>
            </p:cNvCxnSpPr>
            <p:nvPr/>
          </p:nvCxnSpPr>
          <p:spPr>
            <a:xfrm flipH="1">
              <a:off x="3783461" y="4051947"/>
              <a:ext cx="350520"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6701E1-7080-4460-AFEA-5540AC82A729}"/>
                </a:ext>
              </a:extLst>
            </p:cNvPr>
            <p:cNvSpPr txBox="1"/>
            <p:nvPr/>
          </p:nvSpPr>
          <p:spPr>
            <a:xfrm>
              <a:off x="4512628" y="3093000"/>
              <a:ext cx="2487241" cy="572464"/>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p>
          </p:txBody>
        </p:sp>
        <p:pic>
          <p:nvPicPr>
            <p:cNvPr id="17" name="Picture 16">
              <a:extLst>
                <a:ext uri="{FF2B5EF4-FFF2-40B4-BE49-F238E27FC236}">
                  <a16:creationId xmlns:a16="http://schemas.microsoft.com/office/drawing/2014/main" id="{A4FAD19D-F93B-4FE2-A482-C1B315706F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061" y="3224558"/>
              <a:ext cx="780290" cy="780290"/>
            </a:xfrm>
            <a:prstGeom prst="rect">
              <a:avLst/>
            </a:prstGeom>
          </p:spPr>
        </p:pic>
        <p:sp>
          <p:nvSpPr>
            <p:cNvPr id="18" name="Rectangle 17">
              <a:extLst>
                <a:ext uri="{FF2B5EF4-FFF2-40B4-BE49-F238E27FC236}">
                  <a16:creationId xmlns:a16="http://schemas.microsoft.com/office/drawing/2014/main" id="{0FB6AC86-305D-481E-A985-C6B6EAF57ACC}"/>
                </a:ext>
              </a:extLst>
            </p:cNvPr>
            <p:cNvSpPr/>
            <p:nvPr/>
          </p:nvSpPr>
          <p:spPr bwMode="auto">
            <a:xfrm>
              <a:off x="4721174" y="4401346"/>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27856016-107E-4FCC-AC7A-5F5BBB8ABA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08538" y="4542477"/>
              <a:ext cx="645379" cy="645379"/>
            </a:xfrm>
            <a:prstGeom prst="rect">
              <a:avLst/>
            </a:prstGeom>
          </p:spPr>
        </p:pic>
        <p:pic>
          <p:nvPicPr>
            <p:cNvPr id="20" name="Picture 19">
              <a:extLst>
                <a:ext uri="{FF2B5EF4-FFF2-40B4-BE49-F238E27FC236}">
                  <a16:creationId xmlns:a16="http://schemas.microsoft.com/office/drawing/2014/main" id="{DB393F9A-9AC8-4A85-9D8C-04E5AC9D2D6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8493" y="4520591"/>
              <a:ext cx="645379" cy="645379"/>
            </a:xfrm>
            <a:prstGeom prst="rect">
              <a:avLst/>
            </a:prstGeom>
          </p:spPr>
        </p:pic>
        <p:pic>
          <p:nvPicPr>
            <p:cNvPr id="21" name="Picture 20">
              <a:extLst>
                <a:ext uri="{FF2B5EF4-FFF2-40B4-BE49-F238E27FC236}">
                  <a16:creationId xmlns:a16="http://schemas.microsoft.com/office/drawing/2014/main" id="{59FCD82E-F7EF-4555-9168-C5593CAFFA7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91274" y="4520592"/>
              <a:ext cx="645379" cy="645379"/>
            </a:xfrm>
            <a:prstGeom prst="rect">
              <a:avLst/>
            </a:prstGeom>
          </p:spPr>
        </p:pic>
        <p:pic>
          <p:nvPicPr>
            <p:cNvPr id="22" name="Picture 21">
              <a:extLst>
                <a:ext uri="{FF2B5EF4-FFF2-40B4-BE49-F238E27FC236}">
                  <a16:creationId xmlns:a16="http://schemas.microsoft.com/office/drawing/2014/main" id="{D85ABE7C-0A7D-4DF1-8D25-29A438A216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0150" y="4542477"/>
              <a:ext cx="645379" cy="645379"/>
            </a:xfrm>
            <a:prstGeom prst="rect">
              <a:avLst/>
            </a:prstGeom>
          </p:spPr>
        </p:pic>
        <p:pic>
          <p:nvPicPr>
            <p:cNvPr id="23" name="Picture 22">
              <a:extLst>
                <a:ext uri="{FF2B5EF4-FFF2-40B4-BE49-F238E27FC236}">
                  <a16:creationId xmlns:a16="http://schemas.microsoft.com/office/drawing/2014/main" id="{E6CF623A-EFE7-4C0B-BCB5-F2DBD77BD3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5712" y="4542477"/>
              <a:ext cx="645379" cy="645379"/>
            </a:xfrm>
            <a:prstGeom prst="rect">
              <a:avLst/>
            </a:prstGeom>
          </p:spPr>
        </p:pic>
        <p:sp>
          <p:nvSpPr>
            <p:cNvPr id="24" name="TextBox 23">
              <a:extLst>
                <a:ext uri="{FF2B5EF4-FFF2-40B4-BE49-F238E27FC236}">
                  <a16:creationId xmlns:a16="http://schemas.microsoft.com/office/drawing/2014/main" id="{45526694-326E-4E02-B1FD-743859D6B702}"/>
                </a:ext>
              </a:extLst>
            </p:cNvPr>
            <p:cNvSpPr txBox="1"/>
            <p:nvPr/>
          </p:nvSpPr>
          <p:spPr>
            <a:xfrm>
              <a:off x="327097" y="3932027"/>
              <a:ext cx="201283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p>
          </p:txBody>
        </p:sp>
        <p:sp>
          <p:nvSpPr>
            <p:cNvPr id="25" name="TextBox 24">
              <a:extLst>
                <a:ext uri="{FF2B5EF4-FFF2-40B4-BE49-F238E27FC236}">
                  <a16:creationId xmlns:a16="http://schemas.microsoft.com/office/drawing/2014/main" id="{AFF8F165-894B-4C00-A96B-FACBEDF8BA04}"/>
                </a:ext>
              </a:extLst>
            </p:cNvPr>
            <p:cNvSpPr txBox="1"/>
            <p:nvPr/>
          </p:nvSpPr>
          <p:spPr>
            <a:xfrm>
              <a:off x="4697811" y="3985799"/>
              <a:ext cx="385349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www.domain2.com/finance</a:t>
              </a:r>
            </a:p>
          </p:txBody>
        </p:sp>
        <p:sp>
          <p:nvSpPr>
            <p:cNvPr id="26" name="Rectangle 25">
              <a:extLst>
                <a:ext uri="{FF2B5EF4-FFF2-40B4-BE49-F238E27FC236}">
                  <a16:creationId xmlns:a16="http://schemas.microsoft.com/office/drawing/2014/main" id="{C3006478-4699-420F-B36A-6003E417D7F0}"/>
                </a:ext>
              </a:extLst>
            </p:cNvPr>
            <p:cNvSpPr/>
            <p:nvPr/>
          </p:nvSpPr>
          <p:spPr bwMode="auto">
            <a:xfrm>
              <a:off x="4721174" y="5772123"/>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27" name="Picture 26">
              <a:extLst>
                <a:ext uri="{FF2B5EF4-FFF2-40B4-BE49-F238E27FC236}">
                  <a16:creationId xmlns:a16="http://schemas.microsoft.com/office/drawing/2014/main" id="{695C8176-9A50-4A3D-B9E1-803D602CC40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08538" y="5913254"/>
              <a:ext cx="645379" cy="645379"/>
            </a:xfrm>
            <a:prstGeom prst="rect">
              <a:avLst/>
            </a:prstGeom>
          </p:spPr>
        </p:pic>
        <p:pic>
          <p:nvPicPr>
            <p:cNvPr id="28" name="Picture 27">
              <a:extLst>
                <a:ext uri="{FF2B5EF4-FFF2-40B4-BE49-F238E27FC236}">
                  <a16:creationId xmlns:a16="http://schemas.microsoft.com/office/drawing/2014/main" id="{1244A5FF-D356-43C9-90E7-5449A5814A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68493" y="5891368"/>
              <a:ext cx="645379" cy="645379"/>
            </a:xfrm>
            <a:prstGeom prst="rect">
              <a:avLst/>
            </a:prstGeom>
          </p:spPr>
        </p:pic>
        <p:pic>
          <p:nvPicPr>
            <p:cNvPr id="29" name="Picture 28">
              <a:extLst>
                <a:ext uri="{FF2B5EF4-FFF2-40B4-BE49-F238E27FC236}">
                  <a16:creationId xmlns:a16="http://schemas.microsoft.com/office/drawing/2014/main" id="{13B892D3-9F61-4FC9-96E8-F774EF2121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91274" y="5891369"/>
              <a:ext cx="645379" cy="645379"/>
            </a:xfrm>
            <a:prstGeom prst="rect">
              <a:avLst/>
            </a:prstGeom>
          </p:spPr>
        </p:pic>
        <p:pic>
          <p:nvPicPr>
            <p:cNvPr id="30" name="Picture 29">
              <a:extLst>
                <a:ext uri="{FF2B5EF4-FFF2-40B4-BE49-F238E27FC236}">
                  <a16:creationId xmlns:a16="http://schemas.microsoft.com/office/drawing/2014/main" id="{2190C807-E100-4E2A-BBE9-12F151D72F5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00150" y="5913254"/>
              <a:ext cx="645379" cy="645379"/>
            </a:xfrm>
            <a:prstGeom prst="rect">
              <a:avLst/>
            </a:prstGeom>
          </p:spPr>
        </p:pic>
        <p:pic>
          <p:nvPicPr>
            <p:cNvPr id="31" name="Picture 30">
              <a:extLst>
                <a:ext uri="{FF2B5EF4-FFF2-40B4-BE49-F238E27FC236}">
                  <a16:creationId xmlns:a16="http://schemas.microsoft.com/office/drawing/2014/main" id="{1B5CF814-6B4D-4E75-BB1E-9D1EDA9D6E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45712" y="5913254"/>
              <a:ext cx="645379" cy="645379"/>
            </a:xfrm>
            <a:prstGeom prst="rect">
              <a:avLst/>
            </a:prstGeom>
          </p:spPr>
        </p:pic>
        <p:sp>
          <p:nvSpPr>
            <p:cNvPr id="32" name="TextBox 31">
              <a:extLst>
                <a:ext uri="{FF2B5EF4-FFF2-40B4-BE49-F238E27FC236}">
                  <a16:creationId xmlns:a16="http://schemas.microsoft.com/office/drawing/2014/main" id="{357E3AA8-93EE-4AE2-A6A3-529ACC531041}"/>
                </a:ext>
              </a:extLst>
            </p:cNvPr>
            <p:cNvSpPr txBox="1"/>
            <p:nvPr/>
          </p:nvSpPr>
          <p:spPr>
            <a:xfrm>
              <a:off x="4568619" y="5350205"/>
              <a:ext cx="3853490" cy="489365"/>
            </a:xfrm>
            <a:prstGeom prst="rect">
              <a:avLst/>
            </a:prstGeom>
            <a:noFill/>
          </p:spPr>
          <p:txBody>
            <a:bodyPr wrap="square" lIns="182880" tIns="146304" rIns="182880" bIns="146304" rtlCol="0">
              <a:spAutoFit/>
            </a:bodyPr>
            <a:lstStyle/>
            <a:p>
              <a:pPr lvl="0">
                <a:lnSpc>
                  <a:spcPct val="90000"/>
                </a:lnSpc>
                <a:spcAft>
                  <a:spcPts val="600"/>
                </a:spcAft>
              </a:pP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www.domain2.com/sales</a:t>
              </a:r>
            </a:p>
          </p:txBody>
        </p:sp>
        <p:cxnSp>
          <p:nvCxnSpPr>
            <p:cNvPr id="33" name="Straight Arrow Connector 32">
              <a:extLst>
                <a:ext uri="{FF2B5EF4-FFF2-40B4-BE49-F238E27FC236}">
                  <a16:creationId xmlns:a16="http://schemas.microsoft.com/office/drawing/2014/main" id="{6287DC0A-433F-455E-98FA-5EB423D4DE7B}"/>
                </a:ext>
              </a:extLst>
            </p:cNvPr>
            <p:cNvCxnSpPr>
              <a:cxnSpLocks/>
            </p:cNvCxnSpPr>
            <p:nvPr/>
          </p:nvCxnSpPr>
          <p:spPr>
            <a:xfrm>
              <a:off x="4322615" y="4136406"/>
              <a:ext cx="246004" cy="145848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51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9239e6e-a284-4fd3-a945-0cf5b0e095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77FF-33A1-422D-85DF-FCC259BC8A4D}"/>
              </a:ext>
            </a:extLst>
          </p:cNvPr>
          <p:cNvSpPr>
            <a:spLocks noGrp="1"/>
          </p:cNvSpPr>
          <p:nvPr>
            <p:ph type="title"/>
          </p:nvPr>
        </p:nvSpPr>
        <p:spPr/>
        <p:txBody>
          <a:bodyPr/>
          <a:lstStyle/>
          <a:p>
            <a:r>
              <a:rPr lang="en-US" dirty="0"/>
              <a:t>SSL Termination</a:t>
            </a:r>
          </a:p>
        </p:txBody>
      </p:sp>
      <p:grpSp>
        <p:nvGrpSpPr>
          <p:cNvPr id="3" name="Group 2" descr="SSL Termination with Application Gateway">
            <a:extLst>
              <a:ext uri="{FF2B5EF4-FFF2-40B4-BE49-F238E27FC236}">
                <a16:creationId xmlns:a16="http://schemas.microsoft.com/office/drawing/2014/main" id="{AC15A9D6-270C-4682-9543-D68EEB46ED71}"/>
              </a:ext>
            </a:extLst>
          </p:cNvPr>
          <p:cNvGrpSpPr/>
          <p:nvPr/>
        </p:nvGrpSpPr>
        <p:grpSpPr>
          <a:xfrm>
            <a:off x="313284" y="1072710"/>
            <a:ext cx="8222251" cy="5500480"/>
            <a:chOff x="313284" y="1072710"/>
            <a:chExt cx="8222251" cy="5500480"/>
          </a:xfrm>
        </p:grpSpPr>
        <p:sp>
          <p:nvSpPr>
            <p:cNvPr id="7" name="globe_2">
              <a:extLst>
                <a:ext uri="{FF2B5EF4-FFF2-40B4-BE49-F238E27FC236}">
                  <a16:creationId xmlns:a16="http://schemas.microsoft.com/office/drawing/2014/main" id="{747686F8-D38D-443D-9C07-576D8673A7EB}"/>
                </a:ext>
              </a:extLst>
            </p:cNvPr>
            <p:cNvSpPr>
              <a:spLocks noChangeAspect="1" noEditPoints="1"/>
            </p:cNvSpPr>
            <p:nvPr/>
          </p:nvSpPr>
          <p:spPr bwMode="auto">
            <a:xfrm>
              <a:off x="3948308" y="1655487"/>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E9923808-1BCB-4D88-90CB-FC08B420A46C}"/>
                </a:ext>
              </a:extLst>
            </p:cNvPr>
            <p:cNvSpPr txBox="1"/>
            <p:nvPr/>
          </p:nvSpPr>
          <p:spPr>
            <a:xfrm>
              <a:off x="3531473" y="1072710"/>
              <a:ext cx="4624911"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anose="020B0502040204020203" pitchFamily="34" charset="0"/>
                  <a:cs typeface="Segoe UI" panose="020B0502040204020203" pitchFamily="34" charset="0"/>
                </a:rPr>
                <a:t>Internet </a:t>
              </a:r>
              <a:r>
                <a:rPr lang="en-US" sz="1400" dirty="0">
                  <a:latin typeface="Segoe UI" panose="020B0502040204020203" pitchFamily="34" charset="0"/>
                  <a:cs typeface="Segoe UI" panose="020B0502040204020203" pitchFamily="34" charset="0"/>
                </a:rPr>
                <a:t>(www.domain1.com)</a:t>
              </a:r>
              <a:br>
                <a:rPr lang="en-US" sz="14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(www.domain2.com)</a:t>
              </a:r>
              <a:endParaRPr lang="en-US" sz="2000" dirty="0">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B3432108-BA48-4312-8E88-73A27ECE8E5D}"/>
                </a:ext>
              </a:extLst>
            </p:cNvPr>
            <p:cNvSpPr/>
            <p:nvPr/>
          </p:nvSpPr>
          <p:spPr bwMode="auto">
            <a:xfrm>
              <a:off x="448673" y="432251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178BF516-BED3-4B4D-ABE8-82AFE40CB6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6037" y="4463649"/>
              <a:ext cx="645379" cy="645379"/>
            </a:xfrm>
            <a:prstGeom prst="rect">
              <a:avLst/>
            </a:prstGeom>
          </p:spPr>
        </p:pic>
        <p:pic>
          <p:nvPicPr>
            <p:cNvPr id="11" name="Picture 10">
              <a:extLst>
                <a:ext uri="{FF2B5EF4-FFF2-40B4-BE49-F238E27FC236}">
                  <a16:creationId xmlns:a16="http://schemas.microsoft.com/office/drawing/2014/main" id="{8DD61120-8D7C-428D-A4B4-69BDE1A0C1F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5992" y="4441763"/>
              <a:ext cx="645379" cy="645379"/>
            </a:xfrm>
            <a:prstGeom prst="rect">
              <a:avLst/>
            </a:prstGeom>
          </p:spPr>
        </p:pic>
        <p:pic>
          <p:nvPicPr>
            <p:cNvPr id="12" name="Picture 11">
              <a:extLst>
                <a:ext uri="{FF2B5EF4-FFF2-40B4-BE49-F238E27FC236}">
                  <a16:creationId xmlns:a16="http://schemas.microsoft.com/office/drawing/2014/main" id="{631ACD1F-C638-4103-A338-0D74007F6A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18773" y="4441764"/>
              <a:ext cx="645379" cy="645379"/>
            </a:xfrm>
            <a:prstGeom prst="rect">
              <a:avLst/>
            </a:prstGeom>
          </p:spPr>
        </p:pic>
        <p:pic>
          <p:nvPicPr>
            <p:cNvPr id="13" name="Picture 12">
              <a:extLst>
                <a:ext uri="{FF2B5EF4-FFF2-40B4-BE49-F238E27FC236}">
                  <a16:creationId xmlns:a16="http://schemas.microsoft.com/office/drawing/2014/main" id="{FA7E76FC-1713-46FC-AB73-AF7284DE4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7649" y="4463649"/>
              <a:ext cx="645379" cy="645379"/>
            </a:xfrm>
            <a:prstGeom prst="rect">
              <a:avLst/>
            </a:prstGeom>
          </p:spPr>
        </p:pic>
        <p:pic>
          <p:nvPicPr>
            <p:cNvPr id="14" name="Picture 13">
              <a:extLst>
                <a:ext uri="{FF2B5EF4-FFF2-40B4-BE49-F238E27FC236}">
                  <a16:creationId xmlns:a16="http://schemas.microsoft.com/office/drawing/2014/main" id="{ABC2FBE6-C8EB-464E-8A55-1D76C5C39E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73211" y="4463649"/>
              <a:ext cx="645379" cy="645379"/>
            </a:xfrm>
            <a:prstGeom prst="rect">
              <a:avLst/>
            </a:prstGeom>
          </p:spPr>
        </p:pic>
        <p:cxnSp>
          <p:nvCxnSpPr>
            <p:cNvPr id="15" name="Straight Arrow Connector 14">
              <a:extLst>
                <a:ext uri="{FF2B5EF4-FFF2-40B4-BE49-F238E27FC236}">
                  <a16:creationId xmlns:a16="http://schemas.microsoft.com/office/drawing/2014/main" id="{5189AF4E-E0D8-4A9E-B3DF-44BFE3C520BD}"/>
                </a:ext>
              </a:extLst>
            </p:cNvPr>
            <p:cNvCxnSpPr>
              <a:cxnSpLocks/>
            </p:cNvCxnSpPr>
            <p:nvPr/>
          </p:nvCxnSpPr>
          <p:spPr>
            <a:xfrm flipH="1">
              <a:off x="4236651" y="2316909"/>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4ED982-DBAB-4D60-B693-F6FEF55A5CA9}"/>
                </a:ext>
              </a:extLst>
            </p:cNvPr>
            <p:cNvCxnSpPr>
              <a:cxnSpLocks/>
            </p:cNvCxnSpPr>
            <p:nvPr/>
          </p:nvCxnSpPr>
          <p:spPr>
            <a:xfrm flipH="1">
              <a:off x="4229446" y="3973119"/>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E56E33-6615-4620-A141-62E9455B2183}"/>
                </a:ext>
              </a:extLst>
            </p:cNvPr>
            <p:cNvCxnSpPr>
              <a:cxnSpLocks/>
              <a:endCxn id="28" idx="1"/>
            </p:cNvCxnSpPr>
            <p:nvPr/>
          </p:nvCxnSpPr>
          <p:spPr>
            <a:xfrm>
              <a:off x="4334492" y="3973119"/>
              <a:ext cx="347553" cy="178535"/>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EDDDD4-E6C6-4570-9D47-562D05A06980}"/>
                </a:ext>
              </a:extLst>
            </p:cNvPr>
            <p:cNvCxnSpPr>
              <a:cxnSpLocks/>
            </p:cNvCxnSpPr>
            <p:nvPr/>
          </p:nvCxnSpPr>
          <p:spPr>
            <a:xfrm flipH="1">
              <a:off x="3767695" y="3973119"/>
              <a:ext cx="350520" cy="230513"/>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5795164-549F-4E1F-BCC9-D1DF197EF939}"/>
                </a:ext>
              </a:extLst>
            </p:cNvPr>
            <p:cNvSpPr txBox="1"/>
            <p:nvPr/>
          </p:nvSpPr>
          <p:spPr>
            <a:xfrm>
              <a:off x="4496862" y="3014172"/>
              <a:ext cx="24872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anose="020B0502040204020203" pitchFamily="34" charset="0"/>
                  <a:cs typeface="Segoe UI" panose="020B0502040204020203" pitchFamily="34" charset="0"/>
                </a:rPr>
                <a:t>Application GW</a:t>
              </a:r>
            </a:p>
          </p:txBody>
        </p:sp>
        <p:pic>
          <p:nvPicPr>
            <p:cNvPr id="20" name="Picture 19">
              <a:extLst>
                <a:ext uri="{FF2B5EF4-FFF2-40B4-BE49-F238E27FC236}">
                  <a16:creationId xmlns:a16="http://schemas.microsoft.com/office/drawing/2014/main" id="{57BBD11F-808F-469C-A2C4-65E3BCB81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295" y="3145730"/>
              <a:ext cx="780290" cy="780290"/>
            </a:xfrm>
            <a:prstGeom prst="rect">
              <a:avLst/>
            </a:prstGeom>
          </p:spPr>
        </p:pic>
        <p:sp>
          <p:nvSpPr>
            <p:cNvPr id="21" name="Rectangle 20">
              <a:extLst>
                <a:ext uri="{FF2B5EF4-FFF2-40B4-BE49-F238E27FC236}">
                  <a16:creationId xmlns:a16="http://schemas.microsoft.com/office/drawing/2014/main" id="{F30DC6D7-9150-46A6-9653-BF26B63ADA32}"/>
                </a:ext>
              </a:extLst>
            </p:cNvPr>
            <p:cNvSpPr/>
            <p:nvPr/>
          </p:nvSpPr>
          <p:spPr bwMode="auto">
            <a:xfrm>
              <a:off x="4705408" y="432251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22" name="Picture 21">
              <a:extLst>
                <a:ext uri="{FF2B5EF4-FFF2-40B4-BE49-F238E27FC236}">
                  <a16:creationId xmlns:a16="http://schemas.microsoft.com/office/drawing/2014/main" id="{75218023-84C8-4191-8C0B-B750E57543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92772" y="4463649"/>
              <a:ext cx="645379" cy="645379"/>
            </a:xfrm>
            <a:prstGeom prst="rect">
              <a:avLst/>
            </a:prstGeom>
          </p:spPr>
        </p:pic>
        <p:pic>
          <p:nvPicPr>
            <p:cNvPr id="23" name="Picture 22">
              <a:extLst>
                <a:ext uri="{FF2B5EF4-FFF2-40B4-BE49-F238E27FC236}">
                  <a16:creationId xmlns:a16="http://schemas.microsoft.com/office/drawing/2014/main" id="{23103A40-5949-4327-AE2E-2CE2B35DCB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2727" y="4441763"/>
              <a:ext cx="645379" cy="645379"/>
            </a:xfrm>
            <a:prstGeom prst="rect">
              <a:avLst/>
            </a:prstGeom>
          </p:spPr>
        </p:pic>
        <p:pic>
          <p:nvPicPr>
            <p:cNvPr id="24" name="Picture 23">
              <a:extLst>
                <a:ext uri="{FF2B5EF4-FFF2-40B4-BE49-F238E27FC236}">
                  <a16:creationId xmlns:a16="http://schemas.microsoft.com/office/drawing/2014/main" id="{F02E5E71-5D28-4C00-9BDB-AE42E17522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5508" y="4441764"/>
              <a:ext cx="645379" cy="645379"/>
            </a:xfrm>
            <a:prstGeom prst="rect">
              <a:avLst/>
            </a:prstGeom>
          </p:spPr>
        </p:pic>
        <p:pic>
          <p:nvPicPr>
            <p:cNvPr id="25" name="Picture 24">
              <a:extLst>
                <a:ext uri="{FF2B5EF4-FFF2-40B4-BE49-F238E27FC236}">
                  <a16:creationId xmlns:a16="http://schemas.microsoft.com/office/drawing/2014/main" id="{88A6200D-C8F2-4920-ABF7-69F60F21165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4384" y="4463649"/>
              <a:ext cx="645379" cy="645379"/>
            </a:xfrm>
            <a:prstGeom prst="rect">
              <a:avLst/>
            </a:prstGeom>
          </p:spPr>
        </p:pic>
        <p:pic>
          <p:nvPicPr>
            <p:cNvPr id="26" name="Picture 25">
              <a:extLst>
                <a:ext uri="{FF2B5EF4-FFF2-40B4-BE49-F238E27FC236}">
                  <a16:creationId xmlns:a16="http://schemas.microsoft.com/office/drawing/2014/main" id="{0FAC1D70-BA61-4E74-9467-EE58B0DF38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9946" y="4463649"/>
              <a:ext cx="645379" cy="645379"/>
            </a:xfrm>
            <a:prstGeom prst="rect">
              <a:avLst/>
            </a:prstGeom>
          </p:spPr>
        </p:pic>
        <p:sp>
          <p:nvSpPr>
            <p:cNvPr id="27" name="TextBox 26">
              <a:extLst>
                <a:ext uri="{FF2B5EF4-FFF2-40B4-BE49-F238E27FC236}">
                  <a16:creationId xmlns:a16="http://schemas.microsoft.com/office/drawing/2014/main" id="{FB953139-90F6-4EEA-9553-2BF18D5ABE95}"/>
                </a:ext>
              </a:extLst>
            </p:cNvPr>
            <p:cNvSpPr txBox="1"/>
            <p:nvPr/>
          </p:nvSpPr>
          <p:spPr>
            <a:xfrm>
              <a:off x="313284" y="3906971"/>
              <a:ext cx="2929719"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http://www.domain1.com</a:t>
              </a:r>
            </a:p>
          </p:txBody>
        </p:sp>
        <p:sp>
          <p:nvSpPr>
            <p:cNvPr id="28" name="TextBox 27">
              <a:extLst>
                <a:ext uri="{FF2B5EF4-FFF2-40B4-BE49-F238E27FC236}">
                  <a16:creationId xmlns:a16="http://schemas.microsoft.com/office/drawing/2014/main" id="{9CF7BC6C-E4FF-481A-9C10-18C49AAF389D}"/>
                </a:ext>
              </a:extLst>
            </p:cNvPr>
            <p:cNvSpPr txBox="1"/>
            <p:nvPr/>
          </p:nvSpPr>
          <p:spPr>
            <a:xfrm>
              <a:off x="4682045" y="3906971"/>
              <a:ext cx="3853490"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https://www.domain2.com</a:t>
              </a:r>
            </a:p>
          </p:txBody>
        </p:sp>
        <p:sp>
          <p:nvSpPr>
            <p:cNvPr id="29" name="Rectangle 28">
              <a:extLst>
                <a:ext uri="{FF2B5EF4-FFF2-40B4-BE49-F238E27FC236}">
                  <a16:creationId xmlns:a16="http://schemas.microsoft.com/office/drawing/2014/main" id="{1944D794-903F-4892-9319-9B419ED2DFD0}"/>
                </a:ext>
              </a:extLst>
            </p:cNvPr>
            <p:cNvSpPr/>
            <p:nvPr/>
          </p:nvSpPr>
          <p:spPr bwMode="auto">
            <a:xfrm>
              <a:off x="4705408" y="5693295"/>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30" name="Picture 29">
              <a:extLst>
                <a:ext uri="{FF2B5EF4-FFF2-40B4-BE49-F238E27FC236}">
                  <a16:creationId xmlns:a16="http://schemas.microsoft.com/office/drawing/2014/main" id="{DD7A24C7-A5A1-4DBB-A477-A57F17FC4B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92772" y="5834426"/>
              <a:ext cx="645379" cy="645379"/>
            </a:xfrm>
            <a:prstGeom prst="rect">
              <a:avLst/>
            </a:prstGeom>
          </p:spPr>
        </p:pic>
        <p:pic>
          <p:nvPicPr>
            <p:cNvPr id="31" name="Picture 30">
              <a:extLst>
                <a:ext uri="{FF2B5EF4-FFF2-40B4-BE49-F238E27FC236}">
                  <a16:creationId xmlns:a16="http://schemas.microsoft.com/office/drawing/2014/main" id="{702D807A-2880-44FB-B0B8-C43CB3CA35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2727" y="5812540"/>
              <a:ext cx="645379" cy="645379"/>
            </a:xfrm>
            <a:prstGeom prst="rect">
              <a:avLst/>
            </a:prstGeom>
          </p:spPr>
        </p:pic>
        <p:pic>
          <p:nvPicPr>
            <p:cNvPr id="32" name="Picture 31">
              <a:extLst>
                <a:ext uri="{FF2B5EF4-FFF2-40B4-BE49-F238E27FC236}">
                  <a16:creationId xmlns:a16="http://schemas.microsoft.com/office/drawing/2014/main" id="{EBD56DDB-6902-473E-841E-EEF3A32CBFD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75508" y="5812541"/>
              <a:ext cx="645379" cy="645379"/>
            </a:xfrm>
            <a:prstGeom prst="rect">
              <a:avLst/>
            </a:prstGeom>
          </p:spPr>
        </p:pic>
        <p:pic>
          <p:nvPicPr>
            <p:cNvPr id="33" name="Picture 32">
              <a:extLst>
                <a:ext uri="{FF2B5EF4-FFF2-40B4-BE49-F238E27FC236}">
                  <a16:creationId xmlns:a16="http://schemas.microsoft.com/office/drawing/2014/main" id="{0A1D25FB-7151-48BB-B337-5F90A3D9A9B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4384" y="5834426"/>
              <a:ext cx="645379" cy="645379"/>
            </a:xfrm>
            <a:prstGeom prst="rect">
              <a:avLst/>
            </a:prstGeom>
          </p:spPr>
        </p:pic>
        <p:pic>
          <p:nvPicPr>
            <p:cNvPr id="34" name="Picture 33">
              <a:extLst>
                <a:ext uri="{FF2B5EF4-FFF2-40B4-BE49-F238E27FC236}">
                  <a16:creationId xmlns:a16="http://schemas.microsoft.com/office/drawing/2014/main" id="{C77DFB75-01A2-4119-92F5-045D5F74F3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9946" y="5834426"/>
              <a:ext cx="645379" cy="645379"/>
            </a:xfrm>
            <a:prstGeom prst="rect">
              <a:avLst/>
            </a:prstGeom>
          </p:spPr>
        </p:pic>
        <p:sp>
          <p:nvSpPr>
            <p:cNvPr id="35" name="TextBox 34">
              <a:extLst>
                <a:ext uri="{FF2B5EF4-FFF2-40B4-BE49-F238E27FC236}">
                  <a16:creationId xmlns:a16="http://schemas.microsoft.com/office/drawing/2014/main" id="{DC03EDFF-CC30-41A5-8BFE-933B34267778}"/>
                </a:ext>
              </a:extLst>
            </p:cNvPr>
            <p:cNvSpPr txBox="1"/>
            <p:nvPr/>
          </p:nvSpPr>
          <p:spPr>
            <a:xfrm>
              <a:off x="4538232" y="5095762"/>
              <a:ext cx="3853490" cy="683264"/>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egoe UI" panose="020B0502040204020203" pitchFamily="34" charset="0"/>
                  <a:cs typeface="Segoe UI" panose="020B0502040204020203" pitchFamily="34" charset="0"/>
                </a:rPr>
                <a:t>http://www.domain2.com =&gt; https://www.domain2.com</a:t>
              </a:r>
            </a:p>
          </p:txBody>
        </p:sp>
        <p:cxnSp>
          <p:nvCxnSpPr>
            <p:cNvPr id="36" name="Straight Arrow Connector 35">
              <a:extLst>
                <a:ext uri="{FF2B5EF4-FFF2-40B4-BE49-F238E27FC236}">
                  <a16:creationId xmlns:a16="http://schemas.microsoft.com/office/drawing/2014/main" id="{9B79EADA-4670-4A47-B921-9996D9BCC743}"/>
                </a:ext>
              </a:extLst>
            </p:cNvPr>
            <p:cNvCxnSpPr>
              <a:cxnSpLocks/>
            </p:cNvCxnSpPr>
            <p:nvPr/>
          </p:nvCxnSpPr>
          <p:spPr>
            <a:xfrm>
              <a:off x="4304898" y="4022343"/>
              <a:ext cx="246004" cy="1629773"/>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64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F8D6-08A2-48C1-94E8-B10115E7C48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BB13D35E-AD20-4918-8E51-26D4D2EBB093}"/>
              </a:ext>
            </a:extLst>
          </p:cNvPr>
          <p:cNvSpPr>
            <a:spLocks noGrp="1"/>
          </p:cNvSpPr>
          <p:nvPr>
            <p:ph type="body" idx="1"/>
          </p:nvPr>
        </p:nvSpPr>
        <p:spPr/>
        <p:txBody>
          <a:bodyPr/>
          <a:lstStyle/>
          <a:p>
            <a:r>
              <a:rPr lang="en-US" dirty="0"/>
              <a:t>Virtual Networks
Load Balancing
External Connectivity
Secure Connectivity
Networking Case Study</a:t>
            </a:r>
          </a:p>
        </p:txBody>
      </p:sp>
    </p:spTree>
    <p:extLst>
      <p:ext uri="{BB962C8B-B14F-4D97-AF65-F5344CB8AC3E}">
        <p14:creationId xmlns:p14="http://schemas.microsoft.com/office/powerpoint/2010/main" val="337860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3a53b4b-5280-4ea0-a403-d806955a3b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CBB-0919-4EC7-9ABB-8915EBFE4B26}"/>
              </a:ext>
            </a:extLst>
          </p:cNvPr>
          <p:cNvSpPr>
            <a:spLocks noGrp="1"/>
          </p:cNvSpPr>
          <p:nvPr>
            <p:ph type="title"/>
          </p:nvPr>
        </p:nvSpPr>
        <p:spPr/>
        <p:txBody>
          <a:bodyPr/>
          <a:lstStyle/>
          <a:p>
            <a:r>
              <a:rPr lang="en-US" dirty="0"/>
              <a:t>Web Application Firewall (WAF)</a:t>
            </a:r>
          </a:p>
        </p:txBody>
      </p:sp>
      <p:grpSp>
        <p:nvGrpSpPr>
          <p:cNvPr id="3" name="Group 2" descr="Web Application Firewall with Application Gateway">
            <a:extLst>
              <a:ext uri="{FF2B5EF4-FFF2-40B4-BE49-F238E27FC236}">
                <a16:creationId xmlns:a16="http://schemas.microsoft.com/office/drawing/2014/main" id="{03DEF872-CDBD-4753-9CE5-65CFFD54CF62}"/>
              </a:ext>
            </a:extLst>
          </p:cNvPr>
          <p:cNvGrpSpPr/>
          <p:nvPr/>
        </p:nvGrpSpPr>
        <p:grpSpPr>
          <a:xfrm>
            <a:off x="238707" y="1151539"/>
            <a:ext cx="8060346" cy="5309754"/>
            <a:chOff x="238707" y="1151539"/>
            <a:chExt cx="8060346" cy="5309754"/>
          </a:xfrm>
        </p:grpSpPr>
        <p:sp>
          <p:nvSpPr>
            <p:cNvPr id="4" name="globe_2">
              <a:extLst>
                <a:ext uri="{FF2B5EF4-FFF2-40B4-BE49-F238E27FC236}">
                  <a16:creationId xmlns:a16="http://schemas.microsoft.com/office/drawing/2014/main" id="{8A19C06B-3C97-44B1-9900-9034209B80A0}"/>
                </a:ext>
              </a:extLst>
            </p:cNvPr>
            <p:cNvSpPr>
              <a:spLocks noChangeAspect="1" noEditPoints="1"/>
            </p:cNvSpPr>
            <p:nvPr/>
          </p:nvSpPr>
          <p:spPr bwMode="auto">
            <a:xfrm>
              <a:off x="3711826" y="1734316"/>
              <a:ext cx="576685" cy="57668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3414B1D-8A1E-4E8A-A71A-F6BC7F5D593A}"/>
                </a:ext>
              </a:extLst>
            </p:cNvPr>
            <p:cNvSpPr txBox="1"/>
            <p:nvPr/>
          </p:nvSpPr>
          <p:spPr>
            <a:xfrm>
              <a:off x="3294991" y="1151539"/>
              <a:ext cx="462491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Internet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(www.domain1.com)</a:t>
              </a:r>
              <a:b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                </a:t>
              </a:r>
              <a:r>
                <a:rPr lang="en-US" sz="14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(www.domain2.com)</a:t>
              </a:r>
              <a:endPar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47F41B9F-053C-4F89-9C9D-313EF1DC6392}"/>
                </a:ext>
              </a:extLst>
            </p:cNvPr>
            <p:cNvSpPr/>
            <p:nvPr/>
          </p:nvSpPr>
          <p:spPr bwMode="auto">
            <a:xfrm>
              <a:off x="238707" y="558139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1B665C83-3295-424C-846A-09C0C4FB3D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26071" y="5722529"/>
              <a:ext cx="645379" cy="645379"/>
            </a:xfrm>
            <a:prstGeom prst="rect">
              <a:avLst/>
            </a:prstGeom>
          </p:spPr>
        </p:pic>
        <p:pic>
          <p:nvPicPr>
            <p:cNvPr id="8" name="Picture 7">
              <a:extLst>
                <a:ext uri="{FF2B5EF4-FFF2-40B4-BE49-F238E27FC236}">
                  <a16:creationId xmlns:a16="http://schemas.microsoft.com/office/drawing/2014/main" id="{0083FD15-9F7C-4951-9237-98181B42BD4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86026" y="5700643"/>
              <a:ext cx="645379" cy="645379"/>
            </a:xfrm>
            <a:prstGeom prst="rect">
              <a:avLst/>
            </a:prstGeom>
          </p:spPr>
        </p:pic>
        <p:pic>
          <p:nvPicPr>
            <p:cNvPr id="9" name="Picture 8">
              <a:extLst>
                <a:ext uri="{FF2B5EF4-FFF2-40B4-BE49-F238E27FC236}">
                  <a16:creationId xmlns:a16="http://schemas.microsoft.com/office/drawing/2014/main" id="{A18A3DAD-C957-4CA6-BF63-BBB75BB081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08807" y="5700644"/>
              <a:ext cx="645379" cy="645379"/>
            </a:xfrm>
            <a:prstGeom prst="rect">
              <a:avLst/>
            </a:prstGeom>
          </p:spPr>
        </p:pic>
        <p:pic>
          <p:nvPicPr>
            <p:cNvPr id="10" name="Picture 9">
              <a:extLst>
                <a:ext uri="{FF2B5EF4-FFF2-40B4-BE49-F238E27FC236}">
                  <a16:creationId xmlns:a16="http://schemas.microsoft.com/office/drawing/2014/main" id="{3A0AD89D-5EE2-4A49-A13B-4BA97A9D41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7683" y="5722529"/>
              <a:ext cx="645379" cy="645379"/>
            </a:xfrm>
            <a:prstGeom prst="rect">
              <a:avLst/>
            </a:prstGeom>
          </p:spPr>
        </p:pic>
        <p:pic>
          <p:nvPicPr>
            <p:cNvPr id="11" name="Picture 10">
              <a:extLst>
                <a:ext uri="{FF2B5EF4-FFF2-40B4-BE49-F238E27FC236}">
                  <a16:creationId xmlns:a16="http://schemas.microsoft.com/office/drawing/2014/main" id="{3C0B6BC4-5CA7-4075-834E-23D4DE7A7B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3245" y="5722529"/>
              <a:ext cx="645379" cy="645379"/>
            </a:xfrm>
            <a:prstGeom prst="rect">
              <a:avLst/>
            </a:prstGeom>
          </p:spPr>
        </p:pic>
        <p:cxnSp>
          <p:nvCxnSpPr>
            <p:cNvPr id="12" name="Straight Arrow Connector 11">
              <a:extLst>
                <a:ext uri="{FF2B5EF4-FFF2-40B4-BE49-F238E27FC236}">
                  <a16:creationId xmlns:a16="http://schemas.microsoft.com/office/drawing/2014/main" id="{7860FA24-481B-40FF-87D2-4FB45B9BA358}"/>
                </a:ext>
              </a:extLst>
            </p:cNvPr>
            <p:cNvCxnSpPr>
              <a:cxnSpLocks/>
            </p:cNvCxnSpPr>
            <p:nvPr/>
          </p:nvCxnSpPr>
          <p:spPr>
            <a:xfrm flipH="1">
              <a:off x="4000169" y="2395738"/>
              <a:ext cx="861" cy="7919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75EB42-29B4-4D2E-9D61-04CC8A2D293E}"/>
                </a:ext>
              </a:extLst>
            </p:cNvPr>
            <p:cNvCxnSpPr>
              <a:cxnSpLocks/>
            </p:cNvCxnSpPr>
            <p:nvPr/>
          </p:nvCxnSpPr>
          <p:spPr>
            <a:xfrm flipH="1">
              <a:off x="3992964" y="4051948"/>
              <a:ext cx="1" cy="230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8FCD52-BF2D-4E8F-93A5-7450C643123B}"/>
                </a:ext>
              </a:extLst>
            </p:cNvPr>
            <p:cNvCxnSpPr>
              <a:cxnSpLocks/>
            </p:cNvCxnSpPr>
            <p:nvPr/>
          </p:nvCxnSpPr>
          <p:spPr>
            <a:xfrm>
              <a:off x="4098010" y="4051948"/>
              <a:ext cx="547697" cy="721573"/>
            </a:xfrm>
            <a:prstGeom prst="straightConnector1">
              <a:avLst/>
            </a:prstGeom>
            <a:ln w="28575">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251AC8-A633-4DF1-8B8A-09E5E55FF54D}"/>
                </a:ext>
              </a:extLst>
            </p:cNvPr>
            <p:cNvCxnSpPr>
              <a:cxnSpLocks/>
            </p:cNvCxnSpPr>
            <p:nvPr/>
          </p:nvCxnSpPr>
          <p:spPr>
            <a:xfrm flipH="1">
              <a:off x="3400123" y="4051948"/>
              <a:ext cx="481610" cy="750696"/>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F51326-705C-41F0-BA95-8029D35D942D}"/>
                </a:ext>
              </a:extLst>
            </p:cNvPr>
            <p:cNvSpPr txBox="1"/>
            <p:nvPr/>
          </p:nvSpPr>
          <p:spPr>
            <a:xfrm>
              <a:off x="4946972" y="3198325"/>
              <a:ext cx="2487241" cy="849463"/>
            </a:xfrm>
            <a:prstGeom prst="rect">
              <a:avLst/>
            </a:prstGeom>
            <a:noFill/>
          </p:spPr>
          <p:txBody>
            <a:bodyPr wrap="square" lIns="182880" tIns="146304" rIns="182880" bIns="146304" rtlCol="0">
              <a:spAutoFit/>
            </a:bodyPr>
            <a:lstStyle/>
            <a:p>
              <a:pPr lvl="0">
                <a:lnSpc>
                  <a:spcPct val="90000"/>
                </a:lnSpc>
                <a:spcAft>
                  <a:spcPts val="600"/>
                </a:spcAft>
              </a:pP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Application GW</a:t>
              </a:r>
              <a:b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br>
              <a:r>
                <a:rPr lang="en-US" sz="200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with WAF</a:t>
              </a:r>
            </a:p>
          </p:txBody>
        </p:sp>
        <p:pic>
          <p:nvPicPr>
            <p:cNvPr id="17" name="Picture 16">
              <a:extLst>
                <a:ext uri="{FF2B5EF4-FFF2-40B4-BE49-F238E27FC236}">
                  <a16:creationId xmlns:a16="http://schemas.microsoft.com/office/drawing/2014/main" id="{4D9F2AF1-B198-4F4B-9372-3B24B0C67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813" y="3224559"/>
              <a:ext cx="780290" cy="780290"/>
            </a:xfrm>
            <a:prstGeom prst="rect">
              <a:avLst/>
            </a:prstGeom>
          </p:spPr>
        </p:pic>
        <p:sp>
          <p:nvSpPr>
            <p:cNvPr id="18" name="Rectangle 17">
              <a:extLst>
                <a:ext uri="{FF2B5EF4-FFF2-40B4-BE49-F238E27FC236}">
                  <a16:creationId xmlns:a16="http://schemas.microsoft.com/office/drawing/2014/main" id="{7230D75B-884D-424D-AE48-3EA42F3B6358}"/>
                </a:ext>
              </a:extLst>
            </p:cNvPr>
            <p:cNvSpPr/>
            <p:nvPr/>
          </p:nvSpPr>
          <p:spPr bwMode="auto">
            <a:xfrm>
              <a:off x="4468926" y="5581398"/>
              <a:ext cx="3830127" cy="879895"/>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8C35BDC5-FF5D-4B61-93C6-6F483588A4A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56290" y="5722529"/>
              <a:ext cx="645379" cy="645379"/>
            </a:xfrm>
            <a:prstGeom prst="rect">
              <a:avLst/>
            </a:prstGeom>
          </p:spPr>
        </p:pic>
        <p:pic>
          <p:nvPicPr>
            <p:cNvPr id="20" name="Picture 19">
              <a:extLst>
                <a:ext uri="{FF2B5EF4-FFF2-40B4-BE49-F238E27FC236}">
                  <a16:creationId xmlns:a16="http://schemas.microsoft.com/office/drawing/2014/main" id="{24769DE3-6516-42F5-90FA-96754F7E08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16245" y="5700643"/>
              <a:ext cx="645379" cy="645379"/>
            </a:xfrm>
            <a:prstGeom prst="rect">
              <a:avLst/>
            </a:prstGeom>
          </p:spPr>
        </p:pic>
        <p:pic>
          <p:nvPicPr>
            <p:cNvPr id="21" name="Picture 20">
              <a:extLst>
                <a:ext uri="{FF2B5EF4-FFF2-40B4-BE49-F238E27FC236}">
                  <a16:creationId xmlns:a16="http://schemas.microsoft.com/office/drawing/2014/main" id="{E3146D22-7C42-4921-B01D-F5EA699FC33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39026" y="5700644"/>
              <a:ext cx="645379" cy="645379"/>
            </a:xfrm>
            <a:prstGeom prst="rect">
              <a:avLst/>
            </a:prstGeom>
          </p:spPr>
        </p:pic>
        <p:pic>
          <p:nvPicPr>
            <p:cNvPr id="22" name="Picture 21">
              <a:extLst>
                <a:ext uri="{FF2B5EF4-FFF2-40B4-BE49-F238E27FC236}">
                  <a16:creationId xmlns:a16="http://schemas.microsoft.com/office/drawing/2014/main" id="{7443138E-12D2-4F72-8EE8-A373D312554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47902" y="5722529"/>
              <a:ext cx="645379" cy="645379"/>
            </a:xfrm>
            <a:prstGeom prst="rect">
              <a:avLst/>
            </a:prstGeom>
          </p:spPr>
        </p:pic>
        <p:pic>
          <p:nvPicPr>
            <p:cNvPr id="23" name="Picture 22">
              <a:extLst>
                <a:ext uri="{FF2B5EF4-FFF2-40B4-BE49-F238E27FC236}">
                  <a16:creationId xmlns:a16="http://schemas.microsoft.com/office/drawing/2014/main" id="{3AA1FE0B-BD28-4B81-8E66-02DC6E5058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3464" y="5722529"/>
              <a:ext cx="645379" cy="645379"/>
            </a:xfrm>
            <a:prstGeom prst="rect">
              <a:avLst/>
            </a:prstGeom>
          </p:spPr>
        </p:pic>
        <p:sp>
          <p:nvSpPr>
            <p:cNvPr id="24" name="TextBox 23">
              <a:extLst>
                <a:ext uri="{FF2B5EF4-FFF2-40B4-BE49-F238E27FC236}">
                  <a16:creationId xmlns:a16="http://schemas.microsoft.com/office/drawing/2014/main" id="{3A359BEA-CCAE-46FC-8CDC-20FF2D54DF28}"/>
                </a:ext>
              </a:extLst>
            </p:cNvPr>
            <p:cNvSpPr txBox="1"/>
            <p:nvPr/>
          </p:nvSpPr>
          <p:spPr>
            <a:xfrm>
              <a:off x="1977283" y="4632367"/>
              <a:ext cx="1529529" cy="760208"/>
            </a:xfrm>
            <a:prstGeom prst="rect">
              <a:avLst/>
            </a:prstGeom>
            <a:noFill/>
          </p:spPr>
          <p:txBody>
            <a:bodyPr wrap="square" lIns="182880" tIns="146304" rIns="182880" bIns="146304" rtlCol="0">
              <a:spAutoFit/>
            </a:bodyPr>
            <a:lstStyle/>
            <a:p>
              <a:pPr lvl="0">
                <a:lnSpc>
                  <a:spcPct val="90000"/>
                </a:lnSpc>
                <a:spcAft>
                  <a:spcPts val="600"/>
                </a:spcAft>
              </a:pPr>
              <a:r>
                <a:rPr lang="en-US" sz="1400" dirty="0">
                  <a:solidFill>
                    <a:srgbClr val="FF0000"/>
                  </a:solidFill>
                  <a:latin typeface="Segoe UI" panose="020B0502040204020203" pitchFamily="34" charset="0"/>
                  <a:cs typeface="Segoe UI" panose="020B0502040204020203" pitchFamily="34" charset="0"/>
                </a:rPr>
                <a:t>XSS Attack</a:t>
              </a:r>
            </a:p>
            <a:p>
              <a:pPr lvl="0">
                <a:lnSpc>
                  <a:spcPct val="90000"/>
                </a:lnSpc>
                <a:spcAft>
                  <a:spcPts val="600"/>
                </a:spcAft>
              </a:pPr>
              <a:r>
                <a:rPr lang="en-US" sz="1400" dirty="0">
                  <a:solidFill>
                    <a:srgbClr val="FF0000"/>
                  </a:solidFill>
                  <a:latin typeface="Segoe UI" panose="020B0502040204020203" pitchFamily="34" charset="0"/>
                  <a:cs typeface="Segoe UI" panose="020B0502040204020203" pitchFamily="34" charset="0"/>
                </a:rPr>
                <a:t>SQL Injection</a:t>
              </a:r>
            </a:p>
          </p:txBody>
        </p:sp>
        <p:sp>
          <p:nvSpPr>
            <p:cNvPr id="25" name="TextBox 24">
              <a:extLst>
                <a:ext uri="{FF2B5EF4-FFF2-40B4-BE49-F238E27FC236}">
                  <a16:creationId xmlns:a16="http://schemas.microsoft.com/office/drawing/2014/main" id="{E9C2878C-5E92-40BC-94EC-BE39849E887D}"/>
                </a:ext>
              </a:extLst>
            </p:cNvPr>
            <p:cNvSpPr txBox="1"/>
            <p:nvPr/>
          </p:nvSpPr>
          <p:spPr>
            <a:xfrm>
              <a:off x="4472140" y="4709311"/>
              <a:ext cx="1529529" cy="683264"/>
            </a:xfrm>
            <a:prstGeom prst="rect">
              <a:avLst/>
            </a:prstGeom>
            <a:noFill/>
          </p:spPr>
          <p:txBody>
            <a:bodyPr wrap="square" lIns="182880" tIns="146304" rIns="182880" bIns="146304" rtlCol="0">
              <a:spAutoFit/>
            </a:bodyPr>
            <a:lstStyle/>
            <a:p>
              <a:pPr lvl="0">
                <a:lnSpc>
                  <a:spcPct val="90000"/>
                </a:lnSpc>
                <a:spcAft>
                  <a:spcPts val="600"/>
                </a:spcAft>
              </a:pPr>
              <a:r>
                <a:rPr lang="en-US" sz="1400" dirty="0">
                  <a:solidFill>
                    <a:srgbClr val="00B050"/>
                  </a:solidFill>
                  <a:latin typeface="Segoe UI" panose="020B0502040204020203" pitchFamily="34" charset="0"/>
                  <a:cs typeface="Segoe UI" panose="020B0502040204020203" pitchFamily="34" charset="0"/>
                </a:rPr>
                <a:t>Valid Requests</a:t>
              </a:r>
            </a:p>
          </p:txBody>
        </p:sp>
        <p:sp>
          <p:nvSpPr>
            <p:cNvPr id="26" name="Freeform 5">
              <a:extLst>
                <a:ext uri="{FF2B5EF4-FFF2-40B4-BE49-F238E27FC236}">
                  <a16:creationId xmlns:a16="http://schemas.microsoft.com/office/drawing/2014/main" id="{C3DCD97D-4884-450D-B79C-5E4E01B29788}"/>
                </a:ext>
              </a:extLst>
            </p:cNvPr>
            <p:cNvSpPr>
              <a:spLocks noEditPoints="1"/>
            </p:cNvSpPr>
            <p:nvPr/>
          </p:nvSpPr>
          <p:spPr bwMode="auto">
            <a:xfrm>
              <a:off x="4371858" y="3438796"/>
              <a:ext cx="493000" cy="477171"/>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lvl="0"/>
              <a:endParaRPr lang="en-US" sz="1600" dirty="0">
                <a:solidFill>
                  <a:srgbClr val="000000"/>
                </a:solidFill>
                <a:latin typeface="Segoe UI" panose="020B0502040204020203" pitchFamily="34" charset="0"/>
                <a:cs typeface="Segoe UI" panose="020B0502040204020203" pitchFamily="34" charset="0"/>
              </a:endParaRPr>
            </a:p>
          </p:txBody>
        </p:sp>
        <p:sp>
          <p:nvSpPr>
            <p:cNvPr id="27" name="Cross 26">
              <a:extLst>
                <a:ext uri="{FF2B5EF4-FFF2-40B4-BE49-F238E27FC236}">
                  <a16:creationId xmlns:a16="http://schemas.microsoft.com/office/drawing/2014/main" id="{F6933BE1-4B4F-4FDE-A9C3-827E04C8D41D}"/>
                </a:ext>
              </a:extLst>
            </p:cNvPr>
            <p:cNvSpPr/>
            <p:nvPr/>
          </p:nvSpPr>
          <p:spPr>
            <a:xfrm rot="2700000">
              <a:off x="3171125" y="4325798"/>
              <a:ext cx="270020" cy="270020"/>
            </a:xfrm>
            <a:prstGeom prst="plus">
              <a:avLst>
                <a:gd name="adj" fmla="val 39815"/>
              </a:avLst>
            </a:prstGeom>
            <a:solidFill>
              <a:srgbClr val="C0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endParaRPr lang="en-IE"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35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0324c74-99cc-4437-975b-ff787e726b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0537-CF47-4B71-9D25-1969F1DD0056}"/>
              </a:ext>
            </a:extLst>
          </p:cNvPr>
          <p:cNvSpPr>
            <a:spLocks noGrp="1"/>
          </p:cNvSpPr>
          <p:nvPr>
            <p:ph type="title"/>
          </p:nvPr>
        </p:nvSpPr>
        <p:spPr/>
        <p:txBody>
          <a:bodyPr/>
          <a:lstStyle/>
          <a:p>
            <a:r>
              <a:rPr lang="en-US" dirty="0"/>
              <a:t>Web Application Firewall</a:t>
            </a:r>
          </a:p>
        </p:txBody>
      </p:sp>
      <p:sp>
        <p:nvSpPr>
          <p:cNvPr id="4" name="Content Placeholder 2">
            <a:extLst>
              <a:ext uri="{FF2B5EF4-FFF2-40B4-BE49-F238E27FC236}">
                <a16:creationId xmlns:a16="http://schemas.microsoft.com/office/drawing/2014/main" id="{44AD96BF-4890-4864-9FA4-8F7C870A623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Pre-configured WAF Rules</a:t>
            </a:r>
          </a:p>
        </p:txBody>
      </p:sp>
      <p:pic>
        <p:nvPicPr>
          <p:cNvPr id="5" name="Picture 4" descr="Default Web Application Firewall rules">
            <a:extLst>
              <a:ext uri="{FF2B5EF4-FFF2-40B4-BE49-F238E27FC236}">
                <a16:creationId xmlns:a16="http://schemas.microsoft.com/office/drawing/2014/main" id="{131EA3D7-44AD-4362-BE9A-418F2A2C6BDA}"/>
              </a:ext>
            </a:extLst>
          </p:cNvPr>
          <p:cNvPicPr>
            <a:picLocks noChangeAspect="1"/>
          </p:cNvPicPr>
          <p:nvPr/>
        </p:nvPicPr>
        <p:blipFill>
          <a:blip r:embed="rId3"/>
          <a:stretch>
            <a:fillRect/>
          </a:stretch>
        </p:blipFill>
        <p:spPr>
          <a:xfrm>
            <a:off x="1147619" y="1627214"/>
            <a:ext cx="6741494" cy="4787349"/>
          </a:xfrm>
          <a:prstGeom prst="rect">
            <a:avLst/>
          </a:prstGeom>
          <a:ln w="9525">
            <a:solidFill>
              <a:srgbClr val="00B0F0"/>
            </a:solidFill>
          </a:ln>
        </p:spPr>
      </p:pic>
    </p:spTree>
    <p:extLst>
      <p:ext uri="{BB962C8B-B14F-4D97-AF65-F5344CB8AC3E}">
        <p14:creationId xmlns:p14="http://schemas.microsoft.com/office/powerpoint/2010/main" val="21688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89f09cb-aa5e-4380-bda5-a3983879c5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2432-424B-4986-922C-AF3D64C75018}"/>
              </a:ext>
            </a:extLst>
          </p:cNvPr>
          <p:cNvSpPr>
            <a:spLocks noGrp="1"/>
          </p:cNvSpPr>
          <p:nvPr>
            <p:ph type="title"/>
          </p:nvPr>
        </p:nvSpPr>
        <p:spPr/>
        <p:txBody>
          <a:bodyPr/>
          <a:lstStyle/>
          <a:p>
            <a:r>
              <a:rPr lang="en-US" dirty="0"/>
              <a:t>Azure Load Balancing Marketplace Appliances</a:t>
            </a:r>
          </a:p>
        </p:txBody>
      </p:sp>
      <p:sp>
        <p:nvSpPr>
          <p:cNvPr id="4" name="Content Placeholder 2">
            <a:extLst>
              <a:ext uri="{FF2B5EF4-FFF2-40B4-BE49-F238E27FC236}">
                <a16:creationId xmlns:a16="http://schemas.microsoft.com/office/drawing/2014/main" id="{28B4E41A-A145-472B-ADEF-28F974F66C2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Preconfigured vendor VM appliances, supported by Azure</a:t>
            </a:r>
          </a:p>
          <a:p>
            <a:pPr lvl="0"/>
            <a:r>
              <a:rPr lang="en-US" b="0" kern="0" dirty="0">
                <a:solidFill>
                  <a:srgbClr val="000000"/>
                </a:solidFill>
              </a:rPr>
              <a:t>BYOL or Pay-per-use</a:t>
            </a:r>
          </a:p>
          <a:p>
            <a:pPr lvl="0"/>
            <a:r>
              <a:rPr lang="en-US" b="0" kern="0" dirty="0">
                <a:solidFill>
                  <a:srgbClr val="000000"/>
                </a:solidFill>
              </a:rPr>
              <a:t>Can be an alternative for</a:t>
            </a:r>
            <a:br>
              <a:rPr lang="en-US" b="0" kern="0" dirty="0">
                <a:solidFill>
                  <a:srgbClr val="000000"/>
                </a:solidFill>
              </a:rPr>
            </a:br>
            <a:r>
              <a:rPr lang="en-US" b="0" kern="0" dirty="0">
                <a:solidFill>
                  <a:srgbClr val="000000"/>
                </a:solidFill>
              </a:rPr>
              <a:t>Azure Platform provided</a:t>
            </a:r>
            <a:br>
              <a:rPr lang="en-US" b="0" kern="0" dirty="0">
                <a:solidFill>
                  <a:srgbClr val="000000"/>
                </a:solidFill>
              </a:rPr>
            </a:br>
            <a:r>
              <a:rPr lang="en-US" b="0" kern="0" dirty="0">
                <a:solidFill>
                  <a:srgbClr val="000000"/>
                </a:solidFill>
              </a:rPr>
              <a:t>options</a:t>
            </a:r>
          </a:p>
          <a:p>
            <a:pPr lvl="0"/>
            <a:endParaRPr lang="en-US" b="0" kern="0" dirty="0">
              <a:solidFill>
                <a:srgbClr val="000000"/>
              </a:solidFill>
            </a:endParaRPr>
          </a:p>
        </p:txBody>
      </p:sp>
      <p:grpSp>
        <p:nvGrpSpPr>
          <p:cNvPr id="3" name="Group 2" descr="Marketplace-sourced Load Balancers">
            <a:extLst>
              <a:ext uri="{FF2B5EF4-FFF2-40B4-BE49-F238E27FC236}">
                <a16:creationId xmlns:a16="http://schemas.microsoft.com/office/drawing/2014/main" id="{7A42D7C8-89F5-4D0E-8624-C9B45394DD55}"/>
              </a:ext>
            </a:extLst>
          </p:cNvPr>
          <p:cNvGrpSpPr/>
          <p:nvPr/>
        </p:nvGrpSpPr>
        <p:grpSpPr>
          <a:xfrm>
            <a:off x="3597007" y="1700904"/>
            <a:ext cx="4625543" cy="4467667"/>
            <a:chOff x="3597007" y="1700904"/>
            <a:chExt cx="4625543" cy="4467667"/>
          </a:xfrm>
        </p:grpSpPr>
        <p:pic>
          <p:nvPicPr>
            <p:cNvPr id="5" name="Picture 4">
              <a:extLst>
                <a:ext uri="{FF2B5EF4-FFF2-40B4-BE49-F238E27FC236}">
                  <a16:creationId xmlns:a16="http://schemas.microsoft.com/office/drawing/2014/main" id="{8FD70FCD-1EAA-4EC1-95AD-D7F906B2527C}"/>
                </a:ext>
              </a:extLst>
            </p:cNvPr>
            <p:cNvPicPr>
              <a:picLocks noChangeAspect="1"/>
            </p:cNvPicPr>
            <p:nvPr/>
          </p:nvPicPr>
          <p:blipFill>
            <a:blip r:embed="rId3"/>
            <a:stretch>
              <a:fillRect/>
            </a:stretch>
          </p:blipFill>
          <p:spPr>
            <a:xfrm>
              <a:off x="6144529" y="1700904"/>
              <a:ext cx="2078021" cy="3787978"/>
            </a:xfrm>
            <a:prstGeom prst="rect">
              <a:avLst/>
            </a:prstGeom>
            <a:ln>
              <a:solidFill>
                <a:schemeClr val="tx1"/>
              </a:solidFill>
            </a:ln>
          </p:spPr>
        </p:pic>
        <p:pic>
          <p:nvPicPr>
            <p:cNvPr id="6" name="Picture 5">
              <a:extLst>
                <a:ext uri="{FF2B5EF4-FFF2-40B4-BE49-F238E27FC236}">
                  <a16:creationId xmlns:a16="http://schemas.microsoft.com/office/drawing/2014/main" id="{614510FF-D7A8-41D8-BFA7-01E804D3619F}"/>
                </a:ext>
              </a:extLst>
            </p:cNvPr>
            <p:cNvPicPr>
              <a:picLocks noChangeAspect="1"/>
            </p:cNvPicPr>
            <p:nvPr/>
          </p:nvPicPr>
          <p:blipFill>
            <a:blip r:embed="rId4"/>
            <a:stretch>
              <a:fillRect/>
            </a:stretch>
          </p:blipFill>
          <p:spPr>
            <a:xfrm>
              <a:off x="3597007" y="3548509"/>
              <a:ext cx="1857862" cy="2620062"/>
            </a:xfrm>
            <a:prstGeom prst="rect">
              <a:avLst/>
            </a:prstGeom>
            <a:ln>
              <a:solidFill>
                <a:schemeClr val="tx1"/>
              </a:solidFill>
            </a:ln>
          </p:spPr>
        </p:pic>
      </p:grpSp>
    </p:spTree>
    <p:extLst>
      <p:ext uri="{BB962C8B-B14F-4D97-AF65-F5344CB8AC3E}">
        <p14:creationId xmlns:p14="http://schemas.microsoft.com/office/powerpoint/2010/main" val="415199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afe2024-d72a-4d1f-aebf-ce0c2778ed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4357-54EF-453E-AAFD-5F8AB91B935D}"/>
              </a:ext>
            </a:extLst>
          </p:cNvPr>
          <p:cNvSpPr>
            <a:spLocks noGrp="1"/>
          </p:cNvSpPr>
          <p:nvPr>
            <p:ph type="title"/>
          </p:nvPr>
        </p:nvSpPr>
        <p:spPr/>
        <p:txBody>
          <a:bodyPr/>
          <a:lstStyle/>
          <a:p>
            <a:r>
              <a:rPr lang="en-US" dirty="0"/>
              <a:t>Azure Traffic Manager</a:t>
            </a:r>
          </a:p>
        </p:txBody>
      </p:sp>
      <p:sp>
        <p:nvSpPr>
          <p:cNvPr id="4" name="Content Placeholder 1">
            <a:extLst>
              <a:ext uri="{FF2B5EF4-FFF2-40B4-BE49-F238E27FC236}">
                <a16:creationId xmlns:a16="http://schemas.microsoft.com/office/drawing/2014/main" id="{566EDD3B-A84C-422D-991C-A47644B86C90}"/>
              </a:ext>
            </a:extLst>
          </p:cNvPr>
          <p:cNvSpPr txBox="1">
            <a:spLocks/>
          </p:cNvSpPr>
          <p:nvPr/>
        </p:nvSpPr>
        <p:spPr>
          <a:xfrm>
            <a:off x="458788" y="1021215"/>
            <a:ext cx="8119156" cy="5147356"/>
          </a:xfrm>
          <a:prstGeom prst="rect">
            <a:avLst/>
          </a:prstGeom>
        </p:spPr>
        <p:txBody>
          <a:bodyPr numCol="2"/>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Global Resiliency and Performance, based </a:t>
            </a:r>
            <a:br>
              <a:rPr lang="en-US" sz="2400" b="0" kern="0" dirty="0">
                <a:solidFill>
                  <a:srgbClr val="000000"/>
                </a:solidFill>
              </a:rPr>
            </a:br>
            <a:r>
              <a:rPr lang="en-US" sz="2400" b="0" kern="0" dirty="0">
                <a:solidFill>
                  <a:srgbClr val="000000"/>
                </a:solidFill>
              </a:rPr>
              <a:t>on DNS</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marL="0" lvl="0" indent="0">
              <a:buNone/>
            </a:pPr>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marL="0" lvl="0" indent="0">
              <a:buNone/>
            </a:pPr>
            <a:r>
              <a:rPr lang="en-US" sz="2400" b="0" kern="0" dirty="0">
                <a:solidFill>
                  <a:srgbClr val="000000"/>
                </a:solidFill>
              </a:rPr>
              <a:t>4 Load Balancing options:</a:t>
            </a:r>
          </a:p>
          <a:p>
            <a:pPr lvl="1"/>
            <a:r>
              <a:rPr lang="en-US" sz="2000" b="0" kern="0" dirty="0">
                <a:solidFill>
                  <a:srgbClr val="000000"/>
                </a:solidFill>
              </a:rPr>
              <a:t>Priority</a:t>
            </a:r>
          </a:p>
          <a:p>
            <a:pPr lvl="1"/>
            <a:r>
              <a:rPr lang="en-US" sz="2000" b="0" kern="0" dirty="0">
                <a:solidFill>
                  <a:srgbClr val="000000"/>
                </a:solidFill>
              </a:rPr>
              <a:t>Weighted Round Robin</a:t>
            </a:r>
          </a:p>
          <a:p>
            <a:pPr lvl="1"/>
            <a:r>
              <a:rPr lang="en-US" sz="2000" b="0" kern="0" dirty="0">
                <a:solidFill>
                  <a:srgbClr val="000000"/>
                </a:solidFill>
              </a:rPr>
              <a:t>Geographical</a:t>
            </a:r>
          </a:p>
          <a:p>
            <a:pPr lvl="1"/>
            <a:r>
              <a:rPr lang="en-US" sz="2000" b="0" kern="0" dirty="0">
                <a:solidFill>
                  <a:srgbClr val="000000"/>
                </a:solidFill>
              </a:rPr>
              <a:t>Performance </a:t>
            </a:r>
          </a:p>
          <a:p>
            <a:pPr lvl="0"/>
            <a:endParaRPr lang="en-US" sz="2400" b="0" kern="0" dirty="0">
              <a:solidFill>
                <a:srgbClr val="000000"/>
              </a:solidFill>
            </a:endParaRPr>
          </a:p>
        </p:txBody>
      </p:sp>
      <p:grpSp>
        <p:nvGrpSpPr>
          <p:cNvPr id="3" name="Group 2" descr="Traffic Manager with multiple Azure services">
            <a:extLst>
              <a:ext uri="{FF2B5EF4-FFF2-40B4-BE49-F238E27FC236}">
                <a16:creationId xmlns:a16="http://schemas.microsoft.com/office/drawing/2014/main" id="{9895A1D5-3864-45E3-BD44-41D313241B0C}"/>
              </a:ext>
            </a:extLst>
          </p:cNvPr>
          <p:cNvGrpSpPr/>
          <p:nvPr/>
        </p:nvGrpSpPr>
        <p:grpSpPr>
          <a:xfrm>
            <a:off x="1080109" y="3217778"/>
            <a:ext cx="7261054" cy="3414523"/>
            <a:chOff x="1080109" y="3217778"/>
            <a:chExt cx="7261054" cy="3414523"/>
          </a:xfrm>
        </p:grpSpPr>
        <p:sp>
          <p:nvSpPr>
            <p:cNvPr id="5" name="Oval 4">
              <a:extLst>
                <a:ext uri="{FF2B5EF4-FFF2-40B4-BE49-F238E27FC236}">
                  <a16:creationId xmlns:a16="http://schemas.microsoft.com/office/drawing/2014/main" id="{E5A0B17A-111F-445C-90C3-7500B54CB365}"/>
                </a:ext>
              </a:extLst>
            </p:cNvPr>
            <p:cNvSpPr/>
            <p:nvPr/>
          </p:nvSpPr>
          <p:spPr bwMode="auto">
            <a:xfrm>
              <a:off x="7447861" y="5370696"/>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sp>
          <p:nvSpPr>
            <p:cNvPr id="6" name="Oval 5">
              <a:extLst>
                <a:ext uri="{FF2B5EF4-FFF2-40B4-BE49-F238E27FC236}">
                  <a16:creationId xmlns:a16="http://schemas.microsoft.com/office/drawing/2014/main" id="{6C95D530-9C7D-4B75-A04A-5989D2938907}"/>
                </a:ext>
              </a:extLst>
            </p:cNvPr>
            <p:cNvSpPr/>
            <p:nvPr/>
          </p:nvSpPr>
          <p:spPr bwMode="auto">
            <a:xfrm>
              <a:off x="1627398" y="5238568"/>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sp>
          <p:nvSpPr>
            <p:cNvPr id="7" name="Oval 6">
              <a:extLst>
                <a:ext uri="{FF2B5EF4-FFF2-40B4-BE49-F238E27FC236}">
                  <a16:creationId xmlns:a16="http://schemas.microsoft.com/office/drawing/2014/main" id="{437138C8-3212-4709-A68D-567754CCA8A7}"/>
                </a:ext>
              </a:extLst>
            </p:cNvPr>
            <p:cNvSpPr/>
            <p:nvPr/>
          </p:nvSpPr>
          <p:spPr bwMode="auto">
            <a:xfrm>
              <a:off x="5167824" y="4803682"/>
              <a:ext cx="275182" cy="265059"/>
            </a:xfrm>
            <a:prstGeom prst="ellipse">
              <a:avLst/>
            </a:prstGeom>
            <a:solidFill>
              <a:srgbClr val="FFC000"/>
            </a:solidFill>
            <a:ln w="28575" cap="flat" cmpd="sng" algn="ctr">
              <a:solidFill>
                <a:sysClr val="windowText" lastClr="000000"/>
              </a:solidFill>
              <a:prstDash val="sysDash"/>
              <a:miter lim="800000"/>
              <a:headEnd type="none" w="med" len="med"/>
              <a:tailEnd type="none" w="med" len="med"/>
            </a:ln>
            <a:effectLst/>
          </p:spPr>
          <p:txBody>
            <a:bodyPr vert="horz" wrap="square" lIns="0" tIns="46637" rIns="0" bIns="46637" numCol="1" rtlCol="0" anchor="ctr" anchorCtr="0" compatLnSpc="1">
              <a:prstTxWarp prst="textNoShape">
                <a:avLst/>
              </a:prstTxWarp>
            </a:bodyPr>
            <a:lstStyle/>
            <a:p>
              <a:pPr lvl="0" algn="ctr" defTabSz="932398" fontAlgn="auto">
                <a:spcBef>
                  <a:spcPts val="0"/>
                </a:spcBef>
                <a:spcAft>
                  <a:spcPts val="0"/>
                </a:spcAft>
                <a:defRPr/>
              </a:pPr>
              <a:endParaRPr lang="en-US" sz="2000" b="0" kern="0" dirty="0">
                <a:gradFill>
                  <a:gsLst>
                    <a:gs pos="16814">
                      <a:srgbClr val="FFFFFF"/>
                    </a:gs>
                    <a:gs pos="46000">
                      <a:srgbClr val="FFFFFF"/>
                    </a:gs>
                  </a:gsLst>
                  <a:lin ang="5400000" scaled="0"/>
                </a:gradFill>
                <a:latin typeface="Calibri" panose="020F0502020204030204"/>
              </a:endParaRPr>
            </a:p>
          </p:txBody>
        </p:sp>
        <p:pic>
          <p:nvPicPr>
            <p:cNvPr id="8" name="Picture 7">
              <a:extLst>
                <a:ext uri="{FF2B5EF4-FFF2-40B4-BE49-F238E27FC236}">
                  <a16:creationId xmlns:a16="http://schemas.microsoft.com/office/drawing/2014/main" id="{778F40C2-68CD-4273-92AB-2D78B2E16475}"/>
                </a:ext>
              </a:extLst>
            </p:cNvPr>
            <p:cNvPicPr>
              <a:picLocks noChangeAspect="1"/>
            </p:cNvPicPr>
            <p:nvPr/>
          </p:nvPicPr>
          <p:blipFill>
            <a:blip r:embed="rId3"/>
            <a:stretch>
              <a:fillRect/>
            </a:stretch>
          </p:blipFill>
          <p:spPr>
            <a:xfrm>
              <a:off x="1195942" y="5620769"/>
              <a:ext cx="1129192" cy="871497"/>
            </a:xfrm>
            <a:prstGeom prst="rect">
              <a:avLst/>
            </a:prstGeom>
            <a:solidFill>
              <a:sysClr val="window" lastClr="FFFFFF">
                <a:lumMod val="85000"/>
              </a:sysClr>
            </a:solidFill>
          </p:spPr>
        </p:pic>
        <p:pic>
          <p:nvPicPr>
            <p:cNvPr id="9" name="Picture 8">
              <a:extLst>
                <a:ext uri="{FF2B5EF4-FFF2-40B4-BE49-F238E27FC236}">
                  <a16:creationId xmlns:a16="http://schemas.microsoft.com/office/drawing/2014/main" id="{81287C4F-96D3-49E1-9AAA-9193CDBD4188}"/>
                </a:ext>
              </a:extLst>
            </p:cNvPr>
            <p:cNvPicPr>
              <a:picLocks noChangeAspect="1"/>
            </p:cNvPicPr>
            <p:nvPr/>
          </p:nvPicPr>
          <p:blipFill>
            <a:blip r:embed="rId3"/>
            <a:stretch>
              <a:fillRect/>
            </a:stretch>
          </p:blipFill>
          <p:spPr>
            <a:xfrm>
              <a:off x="4740819" y="5184514"/>
              <a:ext cx="1129192" cy="871497"/>
            </a:xfrm>
            <a:prstGeom prst="rect">
              <a:avLst/>
            </a:prstGeom>
            <a:solidFill>
              <a:sysClr val="window" lastClr="FFFFFF">
                <a:lumMod val="85000"/>
              </a:sysClr>
            </a:solidFill>
          </p:spPr>
        </p:pic>
        <p:pic>
          <p:nvPicPr>
            <p:cNvPr id="10" name="Picture 9">
              <a:extLst>
                <a:ext uri="{FF2B5EF4-FFF2-40B4-BE49-F238E27FC236}">
                  <a16:creationId xmlns:a16="http://schemas.microsoft.com/office/drawing/2014/main" id="{1113DF8F-B1D5-447A-84BC-45645972CA64}"/>
                </a:ext>
              </a:extLst>
            </p:cNvPr>
            <p:cNvPicPr>
              <a:picLocks noChangeAspect="1"/>
            </p:cNvPicPr>
            <p:nvPr/>
          </p:nvPicPr>
          <p:blipFill>
            <a:blip r:embed="rId4"/>
            <a:stretch>
              <a:fillRect/>
            </a:stretch>
          </p:blipFill>
          <p:spPr>
            <a:xfrm>
              <a:off x="7119916" y="5759982"/>
              <a:ext cx="1221247" cy="872319"/>
            </a:xfrm>
            <a:prstGeom prst="rect">
              <a:avLst/>
            </a:prstGeom>
            <a:solidFill>
              <a:sysClr val="window" lastClr="FFFFFF">
                <a:lumMod val="85000"/>
              </a:sysClr>
            </a:solidFill>
          </p:spPr>
        </p:pic>
        <p:cxnSp>
          <p:nvCxnSpPr>
            <p:cNvPr id="11" name="Straight Arrow Connector 10">
              <a:extLst>
                <a:ext uri="{FF2B5EF4-FFF2-40B4-BE49-F238E27FC236}">
                  <a16:creationId xmlns:a16="http://schemas.microsoft.com/office/drawing/2014/main" id="{25CD55AD-1A1B-461B-BF8B-8CB3576F4A75}"/>
                </a:ext>
              </a:extLst>
            </p:cNvPr>
            <p:cNvCxnSpPr>
              <a:cxnSpLocks/>
            </p:cNvCxnSpPr>
            <p:nvPr/>
          </p:nvCxnSpPr>
          <p:spPr>
            <a:xfrm flipH="1">
              <a:off x="1902580" y="4123461"/>
              <a:ext cx="2261368" cy="1247637"/>
            </a:xfrm>
            <a:prstGeom prst="straightConnector1">
              <a:avLst/>
            </a:prstGeom>
            <a:noFill/>
            <a:ln w="38100" cap="flat" cmpd="sng" algn="ctr">
              <a:solidFill>
                <a:sysClr val="windowText" lastClr="000000"/>
              </a:solidFill>
              <a:prstDash val="solid"/>
              <a:miter lim="800000"/>
              <a:headEnd type="none"/>
              <a:tailEnd type="triangle"/>
            </a:ln>
            <a:effectLst/>
          </p:spPr>
        </p:cxnSp>
        <p:cxnSp>
          <p:nvCxnSpPr>
            <p:cNvPr id="12" name="Straight Arrow Connector 11">
              <a:extLst>
                <a:ext uri="{FF2B5EF4-FFF2-40B4-BE49-F238E27FC236}">
                  <a16:creationId xmlns:a16="http://schemas.microsoft.com/office/drawing/2014/main" id="{9901ED9C-949C-41DB-B1D0-00C34D95EFA0}"/>
                </a:ext>
              </a:extLst>
            </p:cNvPr>
            <p:cNvCxnSpPr>
              <a:cxnSpLocks/>
            </p:cNvCxnSpPr>
            <p:nvPr/>
          </p:nvCxnSpPr>
          <p:spPr>
            <a:xfrm>
              <a:off x="4829688" y="4123461"/>
              <a:ext cx="378435" cy="719038"/>
            </a:xfrm>
            <a:prstGeom prst="straightConnector1">
              <a:avLst/>
            </a:prstGeom>
            <a:noFill/>
            <a:ln w="38100" cap="flat" cmpd="sng" algn="ctr">
              <a:solidFill>
                <a:sysClr val="windowText" lastClr="000000"/>
              </a:solidFill>
              <a:prstDash val="solid"/>
              <a:miter lim="800000"/>
              <a:headEnd type="none"/>
              <a:tailEnd type="triangle"/>
            </a:ln>
            <a:effectLst/>
          </p:spPr>
        </p:cxnSp>
        <p:cxnSp>
          <p:nvCxnSpPr>
            <p:cNvPr id="13" name="Straight Arrow Connector 12">
              <a:extLst>
                <a:ext uri="{FF2B5EF4-FFF2-40B4-BE49-F238E27FC236}">
                  <a16:creationId xmlns:a16="http://schemas.microsoft.com/office/drawing/2014/main" id="{11F4C4B9-633B-494F-A271-AD890C5BD0F3}"/>
                </a:ext>
              </a:extLst>
            </p:cNvPr>
            <p:cNvCxnSpPr>
              <a:cxnSpLocks/>
            </p:cNvCxnSpPr>
            <p:nvPr/>
          </p:nvCxnSpPr>
          <p:spPr>
            <a:xfrm>
              <a:off x="4967567" y="3790591"/>
              <a:ext cx="2617885" cy="1580105"/>
            </a:xfrm>
            <a:prstGeom prst="straightConnector1">
              <a:avLst/>
            </a:prstGeom>
            <a:noFill/>
            <a:ln w="38100" cap="flat" cmpd="sng" algn="ctr">
              <a:solidFill>
                <a:sysClr val="windowText" lastClr="000000"/>
              </a:solidFill>
              <a:prstDash val="solid"/>
              <a:miter lim="800000"/>
              <a:headEnd type="none"/>
              <a:tailEnd type="triangle"/>
            </a:ln>
            <a:effectLst/>
          </p:spPr>
        </p:cxnSp>
        <p:sp>
          <p:nvSpPr>
            <p:cNvPr id="14" name="TextBox 13">
              <a:extLst>
                <a:ext uri="{FF2B5EF4-FFF2-40B4-BE49-F238E27FC236}">
                  <a16:creationId xmlns:a16="http://schemas.microsoft.com/office/drawing/2014/main" id="{DC553B5F-273A-4DB3-8F58-54C6D51B3ECA}"/>
                </a:ext>
              </a:extLst>
            </p:cNvPr>
            <p:cNvSpPr txBox="1"/>
            <p:nvPr/>
          </p:nvSpPr>
          <p:spPr>
            <a:xfrm>
              <a:off x="5150018" y="3456216"/>
              <a:ext cx="1895968" cy="517065"/>
            </a:xfrm>
            <a:prstGeom prst="rect">
              <a:avLst/>
            </a:prstGeom>
            <a:noFill/>
          </p:spPr>
          <p:txBody>
            <a:bodyPr wrap="none" lIns="182880" tIns="146304" rIns="182880" bIns="146304" rtlCol="0">
              <a:spAutoFit/>
            </a:bodyPr>
            <a:lstStyle/>
            <a:p>
              <a:pPr lvl="0" algn="ctr" defTabSz="932597" fontAlgn="auto">
                <a:lnSpc>
                  <a:spcPct val="90000"/>
                </a:lnSpc>
                <a:spcBef>
                  <a:spcPts val="0"/>
                </a:spcBef>
                <a:spcAft>
                  <a:spcPts val="600"/>
                </a:spcAft>
              </a:pPr>
              <a:r>
                <a:rPr lang="en-US" sz="1600" dirty="0">
                  <a:gradFill>
                    <a:gsLst>
                      <a:gs pos="12025">
                        <a:prstClr val="black"/>
                      </a:gs>
                      <a:gs pos="33000">
                        <a:prstClr val="black"/>
                      </a:gs>
                    </a:gsLst>
                    <a:lin ang="5400000" scaled="0"/>
                  </a:gradFill>
                  <a:latin typeface="Segoe UI" panose="020B0502040204020203" pitchFamily="34" charset="0"/>
                  <a:cs typeface="Segoe UI" panose="020B0502040204020203" pitchFamily="34" charset="0"/>
                </a:rPr>
                <a:t>Traffic Manager</a:t>
              </a:r>
            </a:p>
          </p:txBody>
        </p:sp>
        <p:cxnSp>
          <p:nvCxnSpPr>
            <p:cNvPr id="15" name="Straight Arrow Connector 14">
              <a:extLst>
                <a:ext uri="{FF2B5EF4-FFF2-40B4-BE49-F238E27FC236}">
                  <a16:creationId xmlns:a16="http://schemas.microsoft.com/office/drawing/2014/main" id="{A201184F-C0CD-4BFB-9731-7569C6514211}"/>
                </a:ext>
              </a:extLst>
            </p:cNvPr>
            <p:cNvCxnSpPr>
              <a:cxnSpLocks/>
            </p:cNvCxnSpPr>
            <p:nvPr/>
          </p:nvCxnSpPr>
          <p:spPr>
            <a:xfrm>
              <a:off x="2065961" y="3738584"/>
              <a:ext cx="1884013" cy="0"/>
            </a:xfrm>
            <a:prstGeom prst="straightConnector1">
              <a:avLst/>
            </a:prstGeom>
            <a:noFill/>
            <a:ln w="28575" cap="flat" cmpd="sng" algn="ctr">
              <a:solidFill>
                <a:sysClr val="windowText" lastClr="000000"/>
              </a:solidFill>
              <a:prstDash val="solid"/>
              <a:miter lim="800000"/>
              <a:headEnd type="none"/>
              <a:tailEnd type="triangle"/>
            </a:ln>
            <a:effectLst/>
          </p:spPr>
        </p:cxnSp>
        <p:grpSp>
          <p:nvGrpSpPr>
            <p:cNvPr id="16" name="Group 15">
              <a:extLst>
                <a:ext uri="{FF2B5EF4-FFF2-40B4-BE49-F238E27FC236}">
                  <a16:creationId xmlns:a16="http://schemas.microsoft.com/office/drawing/2014/main" id="{E464290F-6C7F-4CCA-A0A7-3A3639CFB7E6}"/>
                </a:ext>
              </a:extLst>
            </p:cNvPr>
            <p:cNvGrpSpPr/>
            <p:nvPr/>
          </p:nvGrpSpPr>
          <p:grpSpPr>
            <a:xfrm>
              <a:off x="1080109" y="3217778"/>
              <a:ext cx="941498" cy="941498"/>
              <a:chOff x="382485" y="971192"/>
              <a:chExt cx="941498" cy="941498"/>
            </a:xfrm>
            <a:solidFill>
              <a:srgbClr val="7030A0"/>
            </a:solidFill>
          </p:grpSpPr>
          <p:sp>
            <p:nvSpPr>
              <p:cNvPr id="17" name="Oval 16">
                <a:extLst>
                  <a:ext uri="{FF2B5EF4-FFF2-40B4-BE49-F238E27FC236}">
                    <a16:creationId xmlns:a16="http://schemas.microsoft.com/office/drawing/2014/main" id="{7ABBC55E-2B9C-40A6-9007-B66240743B45}"/>
                  </a:ext>
                </a:extLst>
              </p:cNvPr>
              <p:cNvSpPr/>
              <p:nvPr/>
            </p:nvSpPr>
            <p:spPr bwMode="auto">
              <a:xfrm>
                <a:off x="382485" y="971192"/>
                <a:ext cx="941498" cy="941498"/>
              </a:xfrm>
              <a:prstGeom prst="ellipse">
                <a:avLst/>
              </a:prstGeom>
              <a:grpFill/>
              <a:ln w="28575" cap="flat" cmpd="sng" algn="ctr">
                <a:no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18" name="Graphic 17" descr="User">
                <a:extLst>
                  <a:ext uri="{FF2B5EF4-FFF2-40B4-BE49-F238E27FC236}">
                    <a16:creationId xmlns:a16="http://schemas.microsoft.com/office/drawing/2014/main" id="{9103DB46-8FBE-40CA-AA07-7629C34BC1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7723" y="1186430"/>
                <a:ext cx="511022" cy="511022"/>
              </a:xfrm>
              <a:prstGeom prst="rect">
                <a:avLst/>
              </a:prstGeom>
            </p:spPr>
          </p:pic>
        </p:grpSp>
        <p:pic>
          <p:nvPicPr>
            <p:cNvPr id="19" name="Content Placeholder 23">
              <a:extLst>
                <a:ext uri="{FF2B5EF4-FFF2-40B4-BE49-F238E27FC236}">
                  <a16:creationId xmlns:a16="http://schemas.microsoft.com/office/drawing/2014/main" id="{E7B350CF-2E66-427D-827E-DA3246A914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9112" y="3343171"/>
              <a:ext cx="780290" cy="780290"/>
            </a:xfrm>
            <a:prstGeom prst="rect">
              <a:avLst/>
            </a:prstGeom>
          </p:spPr>
        </p:pic>
      </p:grpSp>
    </p:spTree>
    <p:extLst>
      <p:ext uri="{BB962C8B-B14F-4D97-AF65-F5344CB8AC3E}">
        <p14:creationId xmlns:p14="http://schemas.microsoft.com/office/powerpoint/2010/main" val="78967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6287-20C2-42B7-B698-13F62F884A03}"/>
              </a:ext>
            </a:extLst>
          </p:cNvPr>
          <p:cNvSpPr>
            <a:spLocks noGrp="1"/>
          </p:cNvSpPr>
          <p:nvPr>
            <p:ph type="title"/>
          </p:nvPr>
        </p:nvSpPr>
        <p:spPr/>
        <p:txBody>
          <a:bodyPr/>
          <a:lstStyle/>
          <a:p>
            <a:r>
              <a:rPr lang="en-US" dirty="0"/>
              <a:t>Lesson 3: External Connectivity</a:t>
            </a:r>
          </a:p>
        </p:txBody>
      </p:sp>
      <p:sp>
        <p:nvSpPr>
          <p:cNvPr id="3" name="Text Placeholder 2">
            <a:extLst>
              <a:ext uri="{FF2B5EF4-FFF2-40B4-BE49-F238E27FC236}">
                <a16:creationId xmlns:a16="http://schemas.microsoft.com/office/drawing/2014/main" id="{917ACFBE-BB88-495D-BF4B-65C27768F3E2}"/>
              </a:ext>
            </a:extLst>
          </p:cNvPr>
          <p:cNvSpPr>
            <a:spLocks noGrp="1"/>
          </p:cNvSpPr>
          <p:nvPr>
            <p:ph type="body" idx="1"/>
          </p:nvPr>
        </p:nvSpPr>
        <p:spPr/>
        <p:txBody>
          <a:bodyPr/>
          <a:lstStyle/>
          <a:p>
            <a:r>
              <a:rPr lang="en-US" dirty="0"/>
              <a:t>On-Premises to Azure Connectivity
VNET Peering
Multi-Region VPN Connectivity</a:t>
            </a:r>
          </a:p>
        </p:txBody>
      </p:sp>
    </p:spTree>
    <p:extLst>
      <p:ext uri="{BB962C8B-B14F-4D97-AF65-F5344CB8AC3E}">
        <p14:creationId xmlns:p14="http://schemas.microsoft.com/office/powerpoint/2010/main" val="421574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986C-DF4E-409D-B79E-AACA6851985C}"/>
              </a:ext>
            </a:extLst>
          </p:cNvPr>
          <p:cNvSpPr>
            <a:spLocks noGrp="1"/>
          </p:cNvSpPr>
          <p:nvPr>
            <p:ph type="title"/>
          </p:nvPr>
        </p:nvSpPr>
        <p:spPr/>
        <p:txBody>
          <a:bodyPr/>
          <a:lstStyle/>
          <a:p>
            <a:r>
              <a:rPr lang="en-US" dirty="0"/>
              <a:t>On-Premises to Azure Connectivity</a:t>
            </a:r>
          </a:p>
        </p:txBody>
      </p:sp>
      <p:grpSp>
        <p:nvGrpSpPr>
          <p:cNvPr id="3" name="Group 2" descr="Various methods of creating a hybrid network">
            <a:extLst>
              <a:ext uri="{FF2B5EF4-FFF2-40B4-BE49-F238E27FC236}">
                <a16:creationId xmlns:a16="http://schemas.microsoft.com/office/drawing/2014/main" id="{8F17E40A-D532-47E7-B67E-337A6247DE91}"/>
              </a:ext>
            </a:extLst>
          </p:cNvPr>
          <p:cNvGrpSpPr/>
          <p:nvPr/>
        </p:nvGrpSpPr>
        <p:grpSpPr>
          <a:xfrm>
            <a:off x="134437" y="1209409"/>
            <a:ext cx="8613872" cy="5570571"/>
            <a:chOff x="134437" y="1209409"/>
            <a:chExt cx="8613872" cy="5570571"/>
          </a:xfrm>
        </p:grpSpPr>
        <p:sp>
          <p:nvSpPr>
            <p:cNvPr id="4" name="Rectangle 3">
              <a:extLst>
                <a:ext uri="{FF2B5EF4-FFF2-40B4-BE49-F238E27FC236}">
                  <a16:creationId xmlns:a16="http://schemas.microsoft.com/office/drawing/2014/main" id="{950A34AC-877C-482E-AA30-D78B3437650E}"/>
                </a:ext>
              </a:extLst>
            </p:cNvPr>
            <p:cNvSpPr/>
            <p:nvPr/>
          </p:nvSpPr>
          <p:spPr bwMode="auto">
            <a:xfrm>
              <a:off x="217193" y="2004249"/>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EE47A5F5-63A0-410E-9E3F-4F4FD599B5BB}"/>
                </a:ext>
              </a:extLst>
            </p:cNvPr>
            <p:cNvCxnSpPr>
              <a:cxnSpLocks/>
            </p:cNvCxnSpPr>
            <p:nvPr/>
          </p:nvCxnSpPr>
          <p:spPr>
            <a:xfrm>
              <a:off x="1116633" y="2041665"/>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E82025A8-E999-4326-97DD-2D61EC54BDEA}"/>
                </a:ext>
              </a:extLst>
            </p:cNvPr>
            <p:cNvSpPr txBox="1"/>
            <p:nvPr/>
          </p:nvSpPr>
          <p:spPr>
            <a:xfrm>
              <a:off x="197123" y="1256770"/>
              <a:ext cx="3268466"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   Azure Region 1</a:t>
              </a:r>
            </a:p>
          </p:txBody>
        </p:sp>
        <p:pic>
          <p:nvPicPr>
            <p:cNvPr id="7" name="Picture 6">
              <a:extLst>
                <a:ext uri="{FF2B5EF4-FFF2-40B4-BE49-F238E27FC236}">
                  <a16:creationId xmlns:a16="http://schemas.microsoft.com/office/drawing/2014/main" id="{CD92CECB-55CA-4C20-A91B-62EC7AC4BA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6965" y="3104977"/>
              <a:ext cx="434900" cy="434901"/>
            </a:xfrm>
            <a:prstGeom prst="rect">
              <a:avLst/>
            </a:prstGeom>
          </p:spPr>
        </p:pic>
        <p:sp>
          <p:nvSpPr>
            <p:cNvPr id="8" name="TextBox 7">
              <a:extLst>
                <a:ext uri="{FF2B5EF4-FFF2-40B4-BE49-F238E27FC236}">
                  <a16:creationId xmlns:a16="http://schemas.microsoft.com/office/drawing/2014/main" id="{D0B8C995-F403-4562-9806-2E4613C8DE83}"/>
                </a:ext>
              </a:extLst>
            </p:cNvPr>
            <p:cNvSpPr txBox="1"/>
            <p:nvPr/>
          </p:nvSpPr>
          <p:spPr>
            <a:xfrm>
              <a:off x="5224309" y="1209409"/>
              <a:ext cx="3268466"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4D5910FE-D7A8-4099-9EF6-497A4C9C59F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7077" y="3688619"/>
              <a:ext cx="450751" cy="450750"/>
            </a:xfrm>
            <a:prstGeom prst="rect">
              <a:avLst/>
            </a:prstGeom>
          </p:spPr>
        </p:pic>
        <p:grpSp>
          <p:nvGrpSpPr>
            <p:cNvPr id="10" name="Group 9">
              <a:extLst>
                <a:ext uri="{FF2B5EF4-FFF2-40B4-BE49-F238E27FC236}">
                  <a16:creationId xmlns:a16="http://schemas.microsoft.com/office/drawing/2014/main" id="{EA07F7CF-1307-48D5-8506-30A87545A3A2}"/>
                </a:ext>
              </a:extLst>
            </p:cNvPr>
            <p:cNvGrpSpPr/>
            <p:nvPr/>
          </p:nvGrpSpPr>
          <p:grpSpPr>
            <a:xfrm>
              <a:off x="3518753" y="4270468"/>
              <a:ext cx="1713995" cy="1309463"/>
              <a:chOff x="3019180" y="3486894"/>
              <a:chExt cx="2462608" cy="2107413"/>
            </a:xfrm>
          </p:grpSpPr>
          <p:pic>
            <p:nvPicPr>
              <p:cNvPr id="11" name="Picture 10">
                <a:extLst>
                  <a:ext uri="{FF2B5EF4-FFF2-40B4-BE49-F238E27FC236}">
                    <a16:creationId xmlns:a16="http://schemas.microsoft.com/office/drawing/2014/main" id="{252BBE21-EB80-420E-BFD8-BEA8F88143B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12" name="Cylinder 11">
                <a:extLst>
                  <a:ext uri="{FF2B5EF4-FFF2-40B4-BE49-F238E27FC236}">
                    <a16:creationId xmlns:a16="http://schemas.microsoft.com/office/drawing/2014/main" id="{2485A9D0-4AC3-4273-9BE5-914D6AA42DBF}"/>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3" name="Cylinder 12">
                <a:extLst>
                  <a:ext uri="{FF2B5EF4-FFF2-40B4-BE49-F238E27FC236}">
                    <a16:creationId xmlns:a16="http://schemas.microsoft.com/office/drawing/2014/main" id="{08D4149E-4A21-4379-9F96-5CAA2DC2957F}"/>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4" name="Cylinder 13">
                <a:extLst>
                  <a:ext uri="{FF2B5EF4-FFF2-40B4-BE49-F238E27FC236}">
                    <a16:creationId xmlns:a16="http://schemas.microsoft.com/office/drawing/2014/main" id="{253ED501-6F02-4101-AF66-E54D7ABF9D28}"/>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74D591A-2188-4B98-A120-4319E01539FB}"/>
                  </a:ext>
                </a:extLst>
              </p:cNvPr>
              <p:cNvSpPr txBox="1"/>
              <p:nvPr/>
            </p:nvSpPr>
            <p:spPr>
              <a:xfrm>
                <a:off x="3019180" y="4472374"/>
                <a:ext cx="2462608" cy="876730"/>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panose="020B0502040204020203" pitchFamily="34" charset="0"/>
                    <a:cs typeface="Segoe UI" panose="020B0502040204020203" pitchFamily="34" charset="0"/>
                  </a:rPr>
                  <a:t>ExpressRoute</a:t>
                </a:r>
              </a:p>
            </p:txBody>
          </p:sp>
        </p:grpSp>
        <p:grpSp>
          <p:nvGrpSpPr>
            <p:cNvPr id="16" name="Group 15">
              <a:extLst>
                <a:ext uri="{FF2B5EF4-FFF2-40B4-BE49-F238E27FC236}">
                  <a16:creationId xmlns:a16="http://schemas.microsoft.com/office/drawing/2014/main" id="{50E0F137-DEA4-4F64-8B82-1211B20CA0E6}"/>
                </a:ext>
              </a:extLst>
            </p:cNvPr>
            <p:cNvGrpSpPr/>
            <p:nvPr/>
          </p:nvGrpSpPr>
          <p:grpSpPr>
            <a:xfrm>
              <a:off x="134437" y="1262730"/>
              <a:ext cx="1216030" cy="678591"/>
              <a:chOff x="120969" y="1371239"/>
              <a:chExt cx="1216030" cy="678591"/>
            </a:xfrm>
          </p:grpSpPr>
          <p:sp>
            <p:nvSpPr>
              <p:cNvPr id="17" name="Freeform 11">
                <a:extLst>
                  <a:ext uri="{FF2B5EF4-FFF2-40B4-BE49-F238E27FC236}">
                    <a16:creationId xmlns:a16="http://schemas.microsoft.com/office/drawing/2014/main" id="{D8022119-B4B7-4993-A6CE-DCF653352DA0}"/>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F6914FF8-A63C-46A1-AE57-5EF484E91468}"/>
                  </a:ext>
                </a:extLst>
              </p:cNvPr>
              <p:cNvSpPr txBox="1"/>
              <p:nvPr/>
            </p:nvSpPr>
            <p:spPr>
              <a:xfrm>
                <a:off x="120969" y="1505065"/>
                <a:ext cx="1216030" cy="5447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9" name="Group 18">
              <a:extLst>
                <a:ext uri="{FF2B5EF4-FFF2-40B4-BE49-F238E27FC236}">
                  <a16:creationId xmlns:a16="http://schemas.microsoft.com/office/drawing/2014/main" id="{95DE5B6C-E710-42A1-B550-48304A4BA436}"/>
                </a:ext>
              </a:extLst>
            </p:cNvPr>
            <p:cNvGrpSpPr/>
            <p:nvPr/>
          </p:nvGrpSpPr>
          <p:grpSpPr>
            <a:xfrm>
              <a:off x="7532279" y="1275394"/>
              <a:ext cx="1216030" cy="678591"/>
              <a:chOff x="7405306" y="1314792"/>
              <a:chExt cx="1216030" cy="678591"/>
            </a:xfrm>
          </p:grpSpPr>
          <p:sp>
            <p:nvSpPr>
              <p:cNvPr id="20" name="Freeform 11">
                <a:extLst>
                  <a:ext uri="{FF2B5EF4-FFF2-40B4-BE49-F238E27FC236}">
                    <a16:creationId xmlns:a16="http://schemas.microsoft.com/office/drawing/2014/main" id="{D0375AB4-35F3-4045-AF39-CD70B0147D65}"/>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AE3647CA-F193-45D6-B2B6-9332B5085FC1}"/>
                  </a:ext>
                </a:extLst>
              </p:cNvPr>
              <p:cNvSpPr txBox="1"/>
              <p:nvPr/>
            </p:nvSpPr>
            <p:spPr>
              <a:xfrm>
                <a:off x="7405306" y="1448618"/>
                <a:ext cx="1216030" cy="5447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sp>
          <p:nvSpPr>
            <p:cNvPr id="22" name="Laptop_E770" descr="Laptop&#10;">
              <a:extLst>
                <a:ext uri="{FF2B5EF4-FFF2-40B4-BE49-F238E27FC236}">
                  <a16:creationId xmlns:a16="http://schemas.microsoft.com/office/drawing/2014/main" id="{73EFC7D0-D60F-46C9-A464-BB3AA46603EC}"/>
                </a:ext>
              </a:extLst>
            </p:cNvPr>
            <p:cNvSpPr>
              <a:spLocks noChangeAspect="1" noEditPoints="1"/>
            </p:cNvSpPr>
            <p:nvPr/>
          </p:nvSpPr>
          <p:spPr bwMode="auto">
            <a:xfrm>
              <a:off x="1904674" y="6120092"/>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sp>
          <p:nvSpPr>
            <p:cNvPr id="23" name="Laptop_E770" descr="Laptop&#10;">
              <a:extLst>
                <a:ext uri="{FF2B5EF4-FFF2-40B4-BE49-F238E27FC236}">
                  <a16:creationId xmlns:a16="http://schemas.microsoft.com/office/drawing/2014/main" id="{02E89DD1-4E40-42A4-85C8-EB07E200BAF9}"/>
                </a:ext>
              </a:extLst>
            </p:cNvPr>
            <p:cNvSpPr>
              <a:spLocks noChangeAspect="1" noEditPoints="1"/>
            </p:cNvSpPr>
            <p:nvPr/>
          </p:nvSpPr>
          <p:spPr bwMode="auto">
            <a:xfrm>
              <a:off x="1210615" y="6115505"/>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grpSp>
          <p:nvGrpSpPr>
            <p:cNvPr id="24" name="Group 23">
              <a:extLst>
                <a:ext uri="{FF2B5EF4-FFF2-40B4-BE49-F238E27FC236}">
                  <a16:creationId xmlns:a16="http://schemas.microsoft.com/office/drawing/2014/main" id="{21D08BA6-AC1E-499E-9C25-D243D71E8EA9}"/>
                </a:ext>
              </a:extLst>
            </p:cNvPr>
            <p:cNvGrpSpPr/>
            <p:nvPr/>
          </p:nvGrpSpPr>
          <p:grpSpPr>
            <a:xfrm>
              <a:off x="2565094" y="2071811"/>
              <a:ext cx="775990" cy="484218"/>
              <a:chOff x="2565094" y="2071811"/>
              <a:chExt cx="775990" cy="484218"/>
            </a:xfrm>
          </p:grpSpPr>
          <p:sp>
            <p:nvSpPr>
              <p:cNvPr id="25" name="Rectangle: Rounded Corners 24">
                <a:extLst>
                  <a:ext uri="{FF2B5EF4-FFF2-40B4-BE49-F238E27FC236}">
                    <a16:creationId xmlns:a16="http://schemas.microsoft.com/office/drawing/2014/main" id="{69415D27-D26B-4676-AAA7-E0DB4066CC6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6" name="Group 25">
                <a:extLst>
                  <a:ext uri="{FF2B5EF4-FFF2-40B4-BE49-F238E27FC236}">
                    <a16:creationId xmlns:a16="http://schemas.microsoft.com/office/drawing/2014/main" id="{22E63ADE-DC6F-4A1D-8BB9-06DE8B8B3175}"/>
                  </a:ext>
                </a:extLst>
              </p:cNvPr>
              <p:cNvGrpSpPr/>
              <p:nvPr/>
            </p:nvGrpSpPr>
            <p:grpSpPr>
              <a:xfrm>
                <a:off x="2672694" y="2281255"/>
                <a:ext cx="564275" cy="261058"/>
                <a:chOff x="2673609" y="2280821"/>
                <a:chExt cx="564275" cy="261058"/>
              </a:xfrm>
            </p:grpSpPr>
            <p:pic>
              <p:nvPicPr>
                <p:cNvPr id="27" name="Picture 26">
                  <a:extLst>
                    <a:ext uri="{FF2B5EF4-FFF2-40B4-BE49-F238E27FC236}">
                      <a16:creationId xmlns:a16="http://schemas.microsoft.com/office/drawing/2014/main" id="{DA9D52C4-3605-4023-B829-741F68A7E5B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8" name="Picture 27">
                  <a:extLst>
                    <a:ext uri="{FF2B5EF4-FFF2-40B4-BE49-F238E27FC236}">
                      <a16:creationId xmlns:a16="http://schemas.microsoft.com/office/drawing/2014/main" id="{C38A896D-320A-4AC3-A7DE-0B896756338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29" name="Group 28">
              <a:extLst>
                <a:ext uri="{FF2B5EF4-FFF2-40B4-BE49-F238E27FC236}">
                  <a16:creationId xmlns:a16="http://schemas.microsoft.com/office/drawing/2014/main" id="{86AAE7B7-884B-405A-9EE0-D429017F0038}"/>
                </a:ext>
              </a:extLst>
            </p:cNvPr>
            <p:cNvGrpSpPr/>
            <p:nvPr/>
          </p:nvGrpSpPr>
          <p:grpSpPr>
            <a:xfrm>
              <a:off x="1137193" y="2022487"/>
              <a:ext cx="2215083" cy="2140177"/>
              <a:chOff x="701734" y="1812841"/>
              <a:chExt cx="2215083" cy="2140177"/>
            </a:xfrm>
          </p:grpSpPr>
          <p:sp>
            <p:nvSpPr>
              <p:cNvPr id="30" name="Rectangle: Rounded Corners 29">
                <a:extLst>
                  <a:ext uri="{FF2B5EF4-FFF2-40B4-BE49-F238E27FC236}">
                    <a16:creationId xmlns:a16="http://schemas.microsoft.com/office/drawing/2014/main" id="{D25DC550-54F7-433E-9A14-0E74B583636B}"/>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31" name="Group 30">
                <a:extLst>
                  <a:ext uri="{FF2B5EF4-FFF2-40B4-BE49-F238E27FC236}">
                    <a16:creationId xmlns:a16="http://schemas.microsoft.com/office/drawing/2014/main" id="{F660B897-01A8-423F-9401-316B53BC1AB3}"/>
                  </a:ext>
                </a:extLst>
              </p:cNvPr>
              <p:cNvGrpSpPr/>
              <p:nvPr/>
            </p:nvGrpSpPr>
            <p:grpSpPr>
              <a:xfrm>
                <a:off x="1415905" y="2960441"/>
                <a:ext cx="1049450" cy="919973"/>
                <a:chOff x="6042258" y="1994045"/>
                <a:chExt cx="1292997" cy="1091617"/>
              </a:xfrm>
            </p:grpSpPr>
            <p:grpSp>
              <p:nvGrpSpPr>
                <p:cNvPr id="34" name="Group 33">
                  <a:extLst>
                    <a:ext uri="{FF2B5EF4-FFF2-40B4-BE49-F238E27FC236}">
                      <a16:creationId xmlns:a16="http://schemas.microsoft.com/office/drawing/2014/main" id="{89F298C3-961F-4385-BE4F-AAFA42741867}"/>
                    </a:ext>
                  </a:extLst>
                </p:cNvPr>
                <p:cNvGrpSpPr/>
                <p:nvPr/>
              </p:nvGrpSpPr>
              <p:grpSpPr>
                <a:xfrm>
                  <a:off x="6042258" y="1994045"/>
                  <a:ext cx="1074070" cy="326939"/>
                  <a:chOff x="6042258" y="1994045"/>
                  <a:chExt cx="1074070" cy="326939"/>
                </a:xfrm>
              </p:grpSpPr>
              <p:pic>
                <p:nvPicPr>
                  <p:cNvPr id="43" name="Picture 42">
                    <a:extLst>
                      <a:ext uri="{FF2B5EF4-FFF2-40B4-BE49-F238E27FC236}">
                        <a16:creationId xmlns:a16="http://schemas.microsoft.com/office/drawing/2014/main" id="{4EF6F9CC-7CB2-4520-84FD-2C16C583C7A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44" name="Picture 43">
                    <a:extLst>
                      <a:ext uri="{FF2B5EF4-FFF2-40B4-BE49-F238E27FC236}">
                        <a16:creationId xmlns:a16="http://schemas.microsoft.com/office/drawing/2014/main" id="{3FBC5AB7-DB2B-4AAB-8EC0-9AF8C6BCC6A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45" name="Picture 44">
                    <a:extLst>
                      <a:ext uri="{FF2B5EF4-FFF2-40B4-BE49-F238E27FC236}">
                        <a16:creationId xmlns:a16="http://schemas.microsoft.com/office/drawing/2014/main" id="{017F6460-609D-4383-9ABA-F8659FF44E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35" name="Group 34">
                  <a:extLst>
                    <a:ext uri="{FF2B5EF4-FFF2-40B4-BE49-F238E27FC236}">
                      <a16:creationId xmlns:a16="http://schemas.microsoft.com/office/drawing/2014/main" id="{48AB1CDA-C795-491A-9A1A-9E31342A06B6}"/>
                    </a:ext>
                  </a:extLst>
                </p:cNvPr>
                <p:cNvGrpSpPr/>
                <p:nvPr/>
              </p:nvGrpSpPr>
              <p:grpSpPr>
                <a:xfrm>
                  <a:off x="6261186" y="2388938"/>
                  <a:ext cx="1074069" cy="318109"/>
                  <a:chOff x="6042259" y="2018713"/>
                  <a:chExt cx="1074069" cy="318109"/>
                </a:xfrm>
              </p:grpSpPr>
              <p:pic>
                <p:nvPicPr>
                  <p:cNvPr id="40" name="Picture 39">
                    <a:extLst>
                      <a:ext uri="{FF2B5EF4-FFF2-40B4-BE49-F238E27FC236}">
                        <a16:creationId xmlns:a16="http://schemas.microsoft.com/office/drawing/2014/main" id="{EC2C7E9E-CE9A-42F0-8AF0-608BACA7D79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1" name="Picture 40">
                    <a:extLst>
                      <a:ext uri="{FF2B5EF4-FFF2-40B4-BE49-F238E27FC236}">
                        <a16:creationId xmlns:a16="http://schemas.microsoft.com/office/drawing/2014/main" id="{E65CE785-1AA9-41A5-951B-12D20E6DE38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42" name="Picture 41">
                    <a:extLst>
                      <a:ext uri="{FF2B5EF4-FFF2-40B4-BE49-F238E27FC236}">
                        <a16:creationId xmlns:a16="http://schemas.microsoft.com/office/drawing/2014/main" id="{4D926960-9BAD-4012-9F50-4DF606C5BFB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36" name="Group 35">
                  <a:extLst>
                    <a:ext uri="{FF2B5EF4-FFF2-40B4-BE49-F238E27FC236}">
                      <a16:creationId xmlns:a16="http://schemas.microsoft.com/office/drawing/2014/main" id="{AC3639FC-DB33-4437-974C-14558BE5278A}"/>
                    </a:ext>
                  </a:extLst>
                </p:cNvPr>
                <p:cNvGrpSpPr/>
                <p:nvPr/>
              </p:nvGrpSpPr>
              <p:grpSpPr>
                <a:xfrm>
                  <a:off x="6042259" y="2759163"/>
                  <a:ext cx="1097234" cy="326499"/>
                  <a:chOff x="6042259" y="2018713"/>
                  <a:chExt cx="1097234" cy="326499"/>
                </a:xfrm>
              </p:grpSpPr>
              <p:pic>
                <p:nvPicPr>
                  <p:cNvPr id="37" name="Picture 36">
                    <a:extLst>
                      <a:ext uri="{FF2B5EF4-FFF2-40B4-BE49-F238E27FC236}">
                        <a16:creationId xmlns:a16="http://schemas.microsoft.com/office/drawing/2014/main" id="{572A817E-0E19-44CF-8F08-AA548A2CDDB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8" name="Picture 37">
                    <a:extLst>
                      <a:ext uri="{FF2B5EF4-FFF2-40B4-BE49-F238E27FC236}">
                        <a16:creationId xmlns:a16="http://schemas.microsoft.com/office/drawing/2014/main" id="{A8490777-FAB4-43C8-8096-5D6A0DFCF83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9" name="Picture 38">
                    <a:extLst>
                      <a:ext uri="{FF2B5EF4-FFF2-40B4-BE49-F238E27FC236}">
                        <a16:creationId xmlns:a16="http://schemas.microsoft.com/office/drawing/2014/main" id="{01B166F5-EB6B-44EF-916D-92CA6869BE5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32" name="Picture 31">
                <a:extLst>
                  <a:ext uri="{FF2B5EF4-FFF2-40B4-BE49-F238E27FC236}">
                    <a16:creationId xmlns:a16="http://schemas.microsoft.com/office/drawing/2014/main" id="{91810E87-E250-4E4B-8EE0-E0B0FCBDF9BF}"/>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33" name="Picture 32">
                <a:extLst>
                  <a:ext uri="{FF2B5EF4-FFF2-40B4-BE49-F238E27FC236}">
                    <a16:creationId xmlns:a16="http://schemas.microsoft.com/office/drawing/2014/main" id="{637E3248-81D1-4923-AFAE-2CDA73DEB65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46" name="Group 45">
              <a:extLst>
                <a:ext uri="{FF2B5EF4-FFF2-40B4-BE49-F238E27FC236}">
                  <a16:creationId xmlns:a16="http://schemas.microsoft.com/office/drawing/2014/main" id="{9688A37D-0077-4E25-AF0F-567AC59EA660}"/>
                </a:ext>
              </a:extLst>
            </p:cNvPr>
            <p:cNvGrpSpPr/>
            <p:nvPr/>
          </p:nvGrpSpPr>
          <p:grpSpPr>
            <a:xfrm>
              <a:off x="1570129" y="2071811"/>
              <a:ext cx="775990" cy="484218"/>
              <a:chOff x="2565094" y="2071811"/>
              <a:chExt cx="775990" cy="484218"/>
            </a:xfrm>
          </p:grpSpPr>
          <p:sp>
            <p:nvSpPr>
              <p:cNvPr id="47" name="Rectangle: Rounded Corners 46">
                <a:extLst>
                  <a:ext uri="{FF2B5EF4-FFF2-40B4-BE49-F238E27FC236}">
                    <a16:creationId xmlns:a16="http://schemas.microsoft.com/office/drawing/2014/main" id="{928BB328-D75B-4F73-BFBF-FECDACBB396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8" name="Group 47">
                <a:extLst>
                  <a:ext uri="{FF2B5EF4-FFF2-40B4-BE49-F238E27FC236}">
                    <a16:creationId xmlns:a16="http://schemas.microsoft.com/office/drawing/2014/main" id="{1703FCC9-0247-4C85-A922-8B48690FEAF1}"/>
                  </a:ext>
                </a:extLst>
              </p:cNvPr>
              <p:cNvGrpSpPr/>
              <p:nvPr/>
            </p:nvGrpSpPr>
            <p:grpSpPr>
              <a:xfrm>
                <a:off x="2672694" y="2281255"/>
                <a:ext cx="564275" cy="261058"/>
                <a:chOff x="2673609" y="2280821"/>
                <a:chExt cx="564275" cy="261058"/>
              </a:xfrm>
            </p:grpSpPr>
            <p:pic>
              <p:nvPicPr>
                <p:cNvPr id="49" name="Picture 48">
                  <a:extLst>
                    <a:ext uri="{FF2B5EF4-FFF2-40B4-BE49-F238E27FC236}">
                      <a16:creationId xmlns:a16="http://schemas.microsoft.com/office/drawing/2014/main" id="{1D062680-2685-4BF2-9C9C-0958CD0ED52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50" name="Picture 49">
                  <a:extLst>
                    <a:ext uri="{FF2B5EF4-FFF2-40B4-BE49-F238E27FC236}">
                      <a16:creationId xmlns:a16="http://schemas.microsoft.com/office/drawing/2014/main" id="{BC0EB875-39BE-42C0-A619-182267B0C73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51" name="Picture 50">
              <a:extLst>
                <a:ext uri="{FF2B5EF4-FFF2-40B4-BE49-F238E27FC236}">
                  <a16:creationId xmlns:a16="http://schemas.microsoft.com/office/drawing/2014/main" id="{39BF9339-7D06-47D8-BF54-2EF7DD89283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6886" y="2084153"/>
              <a:ext cx="406031" cy="406031"/>
            </a:xfrm>
            <a:prstGeom prst="rect">
              <a:avLst/>
            </a:prstGeom>
          </p:spPr>
        </p:pic>
        <p:pic>
          <p:nvPicPr>
            <p:cNvPr id="52" name="Picture 51">
              <a:extLst>
                <a:ext uri="{FF2B5EF4-FFF2-40B4-BE49-F238E27FC236}">
                  <a16:creationId xmlns:a16="http://schemas.microsoft.com/office/drawing/2014/main" id="{8400567B-C894-4472-BDC0-CE4222E8ACB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76965" y="2569233"/>
              <a:ext cx="456695" cy="456695"/>
            </a:xfrm>
            <a:prstGeom prst="rect">
              <a:avLst/>
            </a:prstGeom>
          </p:spPr>
        </p:pic>
        <p:pic>
          <p:nvPicPr>
            <p:cNvPr id="53" name="Picture 52">
              <a:extLst>
                <a:ext uri="{FF2B5EF4-FFF2-40B4-BE49-F238E27FC236}">
                  <a16:creationId xmlns:a16="http://schemas.microsoft.com/office/drawing/2014/main" id="{218AB518-43F8-40E9-B30C-9E03DA2B9FE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81228" y="2646249"/>
              <a:ext cx="239171" cy="239171"/>
            </a:xfrm>
            <a:prstGeom prst="rect">
              <a:avLst/>
            </a:prstGeom>
          </p:spPr>
        </p:pic>
        <p:cxnSp>
          <p:nvCxnSpPr>
            <p:cNvPr id="54" name="Straight Arrow Connector 53">
              <a:extLst>
                <a:ext uri="{FF2B5EF4-FFF2-40B4-BE49-F238E27FC236}">
                  <a16:creationId xmlns:a16="http://schemas.microsoft.com/office/drawing/2014/main" id="{2E244DCF-D9E3-45B8-A2F6-288EEDC870FB}"/>
                </a:ext>
              </a:extLst>
            </p:cNvPr>
            <p:cNvCxnSpPr>
              <a:cxnSpLocks/>
            </p:cNvCxnSpPr>
            <p:nvPr/>
          </p:nvCxnSpPr>
          <p:spPr>
            <a:xfrm flipH="1">
              <a:off x="1958123" y="2556029"/>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C2F2CFFF-FDE2-4744-A74F-392F42DD9B2B}"/>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834656" y="2668131"/>
              <a:ext cx="239171" cy="239171"/>
            </a:xfrm>
            <a:prstGeom prst="rect">
              <a:avLst/>
            </a:prstGeom>
          </p:spPr>
        </p:pic>
        <p:cxnSp>
          <p:nvCxnSpPr>
            <p:cNvPr id="56" name="Straight Arrow Connector 55">
              <a:extLst>
                <a:ext uri="{FF2B5EF4-FFF2-40B4-BE49-F238E27FC236}">
                  <a16:creationId xmlns:a16="http://schemas.microsoft.com/office/drawing/2014/main" id="{04A26D6D-346C-4C1B-A995-9A259F5DAE0F}"/>
                </a:ext>
              </a:extLst>
            </p:cNvPr>
            <p:cNvCxnSpPr/>
            <p:nvPr/>
          </p:nvCxnSpPr>
          <p:spPr>
            <a:xfrm flipH="1">
              <a:off x="2903827" y="2541742"/>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19DAC60-EB89-45E2-A130-0DD5153DA1B3}"/>
                </a:ext>
              </a:extLst>
            </p:cNvPr>
            <p:cNvSpPr/>
            <p:nvPr/>
          </p:nvSpPr>
          <p:spPr bwMode="auto">
            <a:xfrm>
              <a:off x="5247975" y="1999462"/>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marL="0" marR="0" lvl="0" indent="0" algn="ctr" defTabSz="950782"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gradFill>
                  <a:gsLst>
                    <a:gs pos="1250">
                      <a:srgbClr val="353535"/>
                    </a:gs>
                    <a:gs pos="100000">
                      <a:srgbClr val="353535"/>
                    </a:gs>
                  </a:gsLst>
                  <a:lin ang="5400000" scaled="0"/>
                </a:gradFill>
                <a:effectLst/>
                <a:uLnTx/>
                <a:uFillTx/>
                <a:latin typeface="Segoe UI" panose="020B0502040204020203" pitchFamily="34" charset="0"/>
                <a:ea typeface="MS PGothic" pitchFamily="34" charset="-128"/>
                <a:cs typeface="Segoe UI" panose="020B0502040204020203" pitchFamily="34" charset="0"/>
              </a:endParaRPr>
            </a:p>
          </p:txBody>
        </p:sp>
        <p:cxnSp>
          <p:nvCxnSpPr>
            <p:cNvPr id="58" name="Straight Connector 57">
              <a:extLst>
                <a:ext uri="{FF2B5EF4-FFF2-40B4-BE49-F238E27FC236}">
                  <a16:creationId xmlns:a16="http://schemas.microsoft.com/office/drawing/2014/main" id="{33468CC7-EF07-4C09-B8D2-A329D4B0FDD1}"/>
                </a:ext>
              </a:extLst>
            </p:cNvPr>
            <p:cNvCxnSpPr>
              <a:cxnSpLocks/>
            </p:cNvCxnSpPr>
            <p:nvPr/>
          </p:nvCxnSpPr>
          <p:spPr>
            <a:xfrm>
              <a:off x="7813522" y="2036878"/>
              <a:ext cx="0" cy="2264030"/>
            </a:xfrm>
            <a:prstGeom prst="line">
              <a:avLst/>
            </a:prstGeom>
            <a:solidFill>
              <a:schemeClr val="bg1">
                <a:lumMod val="85000"/>
              </a:schemeClr>
            </a:solidFill>
            <a:ln w="28575">
              <a:solidFill>
                <a:schemeClr val="bg1">
                  <a:lumMod val="65000"/>
                </a:schemeClr>
              </a:solidFill>
              <a:prstDash val="sysDash"/>
            </a:ln>
          </p:spPr>
        </p:cxnSp>
        <p:pic>
          <p:nvPicPr>
            <p:cNvPr id="59" name="Picture 58">
              <a:extLst>
                <a:ext uri="{FF2B5EF4-FFF2-40B4-BE49-F238E27FC236}">
                  <a16:creationId xmlns:a16="http://schemas.microsoft.com/office/drawing/2014/main" id="{75BB9994-4F08-4A90-B4A5-44070C9F05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14919" y="3717391"/>
              <a:ext cx="450751" cy="450750"/>
            </a:xfrm>
            <a:prstGeom prst="rect">
              <a:avLst/>
            </a:prstGeom>
          </p:spPr>
        </p:pic>
        <p:pic>
          <p:nvPicPr>
            <p:cNvPr id="60" name="Picture 59">
              <a:extLst>
                <a:ext uri="{FF2B5EF4-FFF2-40B4-BE49-F238E27FC236}">
                  <a16:creationId xmlns:a16="http://schemas.microsoft.com/office/drawing/2014/main" id="{C1D9FCBB-310D-463B-9E78-5C565D029C6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11940" y="2078662"/>
              <a:ext cx="406031" cy="406031"/>
            </a:xfrm>
            <a:prstGeom prst="rect">
              <a:avLst/>
            </a:prstGeom>
          </p:spPr>
        </p:pic>
        <p:pic>
          <p:nvPicPr>
            <p:cNvPr id="61" name="Picture 60">
              <a:extLst>
                <a:ext uri="{FF2B5EF4-FFF2-40B4-BE49-F238E27FC236}">
                  <a16:creationId xmlns:a16="http://schemas.microsoft.com/office/drawing/2014/main" id="{3EAADCF0-1C86-487C-A858-04AA29ADA75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97506" y="2575647"/>
              <a:ext cx="456695" cy="456695"/>
            </a:xfrm>
            <a:prstGeom prst="rect">
              <a:avLst/>
            </a:prstGeom>
          </p:spPr>
        </p:pic>
        <p:sp>
          <p:nvSpPr>
            <p:cNvPr id="62" name="Rectangle: Rounded Corners 61">
              <a:extLst>
                <a:ext uri="{FF2B5EF4-FFF2-40B4-BE49-F238E27FC236}">
                  <a16:creationId xmlns:a16="http://schemas.microsoft.com/office/drawing/2014/main" id="{AA5EF0D3-0919-4343-95FA-6CC8324E3731}"/>
                </a:ext>
              </a:extLst>
            </p:cNvPr>
            <p:cNvSpPr/>
            <p:nvPr/>
          </p:nvSpPr>
          <p:spPr bwMode="auto">
            <a:xfrm>
              <a:off x="5578149" y="3048545"/>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63" name="Group 62">
              <a:extLst>
                <a:ext uri="{FF2B5EF4-FFF2-40B4-BE49-F238E27FC236}">
                  <a16:creationId xmlns:a16="http://schemas.microsoft.com/office/drawing/2014/main" id="{D4E71FA7-579A-4458-B420-CF66F79CDE1E}"/>
                </a:ext>
              </a:extLst>
            </p:cNvPr>
            <p:cNvGrpSpPr/>
            <p:nvPr/>
          </p:nvGrpSpPr>
          <p:grpSpPr>
            <a:xfrm>
              <a:off x="6123445" y="3186290"/>
              <a:ext cx="1049450" cy="919973"/>
              <a:chOff x="6042258" y="1994045"/>
              <a:chExt cx="1292997" cy="1091617"/>
            </a:xfrm>
          </p:grpSpPr>
          <p:grpSp>
            <p:nvGrpSpPr>
              <p:cNvPr id="64" name="Group 63">
                <a:extLst>
                  <a:ext uri="{FF2B5EF4-FFF2-40B4-BE49-F238E27FC236}">
                    <a16:creationId xmlns:a16="http://schemas.microsoft.com/office/drawing/2014/main" id="{0899D5F2-BF5C-4997-9DFC-FDDAB8D3AE4E}"/>
                  </a:ext>
                </a:extLst>
              </p:cNvPr>
              <p:cNvGrpSpPr/>
              <p:nvPr/>
            </p:nvGrpSpPr>
            <p:grpSpPr>
              <a:xfrm>
                <a:off x="6042258" y="1994045"/>
                <a:ext cx="1074070" cy="326939"/>
                <a:chOff x="6042258" y="1994045"/>
                <a:chExt cx="1074070" cy="326939"/>
              </a:xfrm>
            </p:grpSpPr>
            <p:pic>
              <p:nvPicPr>
                <p:cNvPr id="73" name="Picture 72">
                  <a:extLst>
                    <a:ext uri="{FF2B5EF4-FFF2-40B4-BE49-F238E27FC236}">
                      <a16:creationId xmlns:a16="http://schemas.microsoft.com/office/drawing/2014/main" id="{A8090C19-279C-4D15-90D0-224AFECCE2A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74" name="Picture 73">
                  <a:extLst>
                    <a:ext uri="{FF2B5EF4-FFF2-40B4-BE49-F238E27FC236}">
                      <a16:creationId xmlns:a16="http://schemas.microsoft.com/office/drawing/2014/main" id="{ADE9D031-A194-4EA3-BB06-A2BA060D356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75" name="Picture 74">
                  <a:extLst>
                    <a:ext uri="{FF2B5EF4-FFF2-40B4-BE49-F238E27FC236}">
                      <a16:creationId xmlns:a16="http://schemas.microsoft.com/office/drawing/2014/main" id="{5FA0C32A-F462-45DA-B954-44735AA80F2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65" name="Group 64">
                <a:extLst>
                  <a:ext uri="{FF2B5EF4-FFF2-40B4-BE49-F238E27FC236}">
                    <a16:creationId xmlns:a16="http://schemas.microsoft.com/office/drawing/2014/main" id="{821E4926-718D-4BFE-B670-6445C0900234}"/>
                  </a:ext>
                </a:extLst>
              </p:cNvPr>
              <p:cNvGrpSpPr/>
              <p:nvPr/>
            </p:nvGrpSpPr>
            <p:grpSpPr>
              <a:xfrm>
                <a:off x="6261186" y="2388938"/>
                <a:ext cx="1074069" cy="318109"/>
                <a:chOff x="6042259" y="2018713"/>
                <a:chExt cx="1074069" cy="318109"/>
              </a:xfrm>
            </p:grpSpPr>
            <p:pic>
              <p:nvPicPr>
                <p:cNvPr id="70" name="Picture 69">
                  <a:extLst>
                    <a:ext uri="{FF2B5EF4-FFF2-40B4-BE49-F238E27FC236}">
                      <a16:creationId xmlns:a16="http://schemas.microsoft.com/office/drawing/2014/main" id="{02D3E3DE-A9AA-4EE6-BEE5-49337D44742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1" name="Picture 70">
                  <a:extLst>
                    <a:ext uri="{FF2B5EF4-FFF2-40B4-BE49-F238E27FC236}">
                      <a16:creationId xmlns:a16="http://schemas.microsoft.com/office/drawing/2014/main" id="{3A02F5BC-0BA7-4078-B6F1-19181653040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72" name="Picture 71">
                  <a:extLst>
                    <a:ext uri="{FF2B5EF4-FFF2-40B4-BE49-F238E27FC236}">
                      <a16:creationId xmlns:a16="http://schemas.microsoft.com/office/drawing/2014/main" id="{A8D85429-C469-40FD-AA46-2654E88333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66" name="Group 65">
                <a:extLst>
                  <a:ext uri="{FF2B5EF4-FFF2-40B4-BE49-F238E27FC236}">
                    <a16:creationId xmlns:a16="http://schemas.microsoft.com/office/drawing/2014/main" id="{52580B45-B477-45C2-932C-72CDEAFB6A4E}"/>
                  </a:ext>
                </a:extLst>
              </p:cNvPr>
              <p:cNvGrpSpPr/>
              <p:nvPr/>
            </p:nvGrpSpPr>
            <p:grpSpPr>
              <a:xfrm>
                <a:off x="6042259" y="2759163"/>
                <a:ext cx="1097234" cy="326499"/>
                <a:chOff x="6042259" y="2018713"/>
                <a:chExt cx="1097234" cy="326499"/>
              </a:xfrm>
            </p:grpSpPr>
            <p:pic>
              <p:nvPicPr>
                <p:cNvPr id="67" name="Picture 66">
                  <a:extLst>
                    <a:ext uri="{FF2B5EF4-FFF2-40B4-BE49-F238E27FC236}">
                      <a16:creationId xmlns:a16="http://schemas.microsoft.com/office/drawing/2014/main" id="{C129CC24-DF8E-4604-B555-7D8B00EB8F6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8" name="Picture 67">
                  <a:extLst>
                    <a:ext uri="{FF2B5EF4-FFF2-40B4-BE49-F238E27FC236}">
                      <a16:creationId xmlns:a16="http://schemas.microsoft.com/office/drawing/2014/main" id="{D0DFE264-297A-47A7-9879-388A4E0BEA6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9" name="Picture 68">
                  <a:extLst>
                    <a:ext uri="{FF2B5EF4-FFF2-40B4-BE49-F238E27FC236}">
                      <a16:creationId xmlns:a16="http://schemas.microsoft.com/office/drawing/2014/main" id="{57704C0E-1CFB-4FCA-9F6E-244E4B9B272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76" name="Picture 75">
              <a:extLst>
                <a:ext uri="{FF2B5EF4-FFF2-40B4-BE49-F238E27FC236}">
                  <a16:creationId xmlns:a16="http://schemas.microsoft.com/office/drawing/2014/main" id="{B215B85D-8AC7-4441-8203-E20A5B2E9B54}"/>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5596810" y="3825613"/>
              <a:ext cx="357250" cy="262061"/>
            </a:xfrm>
            <a:prstGeom prst="rect">
              <a:avLst/>
            </a:prstGeom>
          </p:spPr>
        </p:pic>
        <p:pic>
          <p:nvPicPr>
            <p:cNvPr id="77" name="Picture 76">
              <a:extLst>
                <a:ext uri="{FF2B5EF4-FFF2-40B4-BE49-F238E27FC236}">
                  <a16:creationId xmlns:a16="http://schemas.microsoft.com/office/drawing/2014/main" id="{A2D2D229-9E97-4ED3-8037-3D937A8FEAB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40308" y="3031961"/>
              <a:ext cx="315587" cy="315588"/>
            </a:xfrm>
            <a:prstGeom prst="rect">
              <a:avLst/>
            </a:prstGeom>
          </p:spPr>
        </p:pic>
        <p:pic>
          <p:nvPicPr>
            <p:cNvPr id="78" name="Picture 77">
              <a:extLst>
                <a:ext uri="{FF2B5EF4-FFF2-40B4-BE49-F238E27FC236}">
                  <a16:creationId xmlns:a16="http://schemas.microsoft.com/office/drawing/2014/main" id="{519F7B7B-18B1-4A39-88D9-C1C0C491AE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97506" y="3170513"/>
              <a:ext cx="434900" cy="434901"/>
            </a:xfrm>
            <a:prstGeom prst="rect">
              <a:avLst/>
            </a:prstGeom>
          </p:spPr>
        </p:pic>
        <p:grpSp>
          <p:nvGrpSpPr>
            <p:cNvPr id="79" name="Group 78">
              <a:extLst>
                <a:ext uri="{FF2B5EF4-FFF2-40B4-BE49-F238E27FC236}">
                  <a16:creationId xmlns:a16="http://schemas.microsoft.com/office/drawing/2014/main" id="{4297DD3B-0AEE-4CFD-8133-33E9C1541991}"/>
                </a:ext>
              </a:extLst>
            </p:cNvPr>
            <p:cNvGrpSpPr/>
            <p:nvPr/>
          </p:nvGrpSpPr>
          <p:grpSpPr>
            <a:xfrm>
              <a:off x="6641771" y="2089448"/>
              <a:ext cx="775990" cy="513969"/>
              <a:chOff x="2565094" y="2042060"/>
              <a:chExt cx="775990" cy="513969"/>
            </a:xfrm>
          </p:grpSpPr>
          <p:sp>
            <p:nvSpPr>
              <p:cNvPr id="80" name="Rectangle: Rounded Corners 79">
                <a:extLst>
                  <a:ext uri="{FF2B5EF4-FFF2-40B4-BE49-F238E27FC236}">
                    <a16:creationId xmlns:a16="http://schemas.microsoft.com/office/drawing/2014/main" id="{170EA41A-79F5-412E-87AF-316AFB6D78D3}"/>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81" name="Picture 80">
                <a:extLst>
                  <a:ext uri="{FF2B5EF4-FFF2-40B4-BE49-F238E27FC236}">
                    <a16:creationId xmlns:a16="http://schemas.microsoft.com/office/drawing/2014/main" id="{A054BFE6-8797-4A2B-9115-09E11B4A33B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2" name="Group 81">
                <a:extLst>
                  <a:ext uri="{FF2B5EF4-FFF2-40B4-BE49-F238E27FC236}">
                    <a16:creationId xmlns:a16="http://schemas.microsoft.com/office/drawing/2014/main" id="{6F78A34D-7808-4E8E-96E0-C2C256521700}"/>
                  </a:ext>
                </a:extLst>
              </p:cNvPr>
              <p:cNvGrpSpPr/>
              <p:nvPr/>
            </p:nvGrpSpPr>
            <p:grpSpPr>
              <a:xfrm>
                <a:off x="2672694" y="2281255"/>
                <a:ext cx="564275" cy="261058"/>
                <a:chOff x="2673609" y="2280821"/>
                <a:chExt cx="564275" cy="261058"/>
              </a:xfrm>
            </p:grpSpPr>
            <p:pic>
              <p:nvPicPr>
                <p:cNvPr id="83" name="Picture 82">
                  <a:extLst>
                    <a:ext uri="{FF2B5EF4-FFF2-40B4-BE49-F238E27FC236}">
                      <a16:creationId xmlns:a16="http://schemas.microsoft.com/office/drawing/2014/main" id="{81EAFC51-F053-4393-BC56-D0B4E02730A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4" name="Picture 83">
                  <a:extLst>
                    <a:ext uri="{FF2B5EF4-FFF2-40B4-BE49-F238E27FC236}">
                      <a16:creationId xmlns:a16="http://schemas.microsoft.com/office/drawing/2014/main" id="{CFED26FA-A6A7-449B-9A39-B986EB3ECC8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85" name="Group 84">
              <a:extLst>
                <a:ext uri="{FF2B5EF4-FFF2-40B4-BE49-F238E27FC236}">
                  <a16:creationId xmlns:a16="http://schemas.microsoft.com/office/drawing/2014/main" id="{E6797DA5-5A31-4AD1-B4B2-6CE7ECD4C69C}"/>
                </a:ext>
              </a:extLst>
            </p:cNvPr>
            <p:cNvGrpSpPr/>
            <p:nvPr/>
          </p:nvGrpSpPr>
          <p:grpSpPr>
            <a:xfrm>
              <a:off x="5569744" y="2098880"/>
              <a:ext cx="775990" cy="513969"/>
              <a:chOff x="2565094" y="2042060"/>
              <a:chExt cx="775990" cy="513969"/>
            </a:xfrm>
          </p:grpSpPr>
          <p:sp>
            <p:nvSpPr>
              <p:cNvPr id="86" name="Rectangle: Rounded Corners 85">
                <a:extLst>
                  <a:ext uri="{FF2B5EF4-FFF2-40B4-BE49-F238E27FC236}">
                    <a16:creationId xmlns:a16="http://schemas.microsoft.com/office/drawing/2014/main" id="{641A29AB-350B-4CD0-8917-B0193DCA268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87" name="Picture 86">
                <a:extLst>
                  <a:ext uri="{FF2B5EF4-FFF2-40B4-BE49-F238E27FC236}">
                    <a16:creationId xmlns:a16="http://schemas.microsoft.com/office/drawing/2014/main" id="{CA4E6DDF-298B-45BB-B9DC-A7620B803EF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8" name="Group 87">
                <a:extLst>
                  <a:ext uri="{FF2B5EF4-FFF2-40B4-BE49-F238E27FC236}">
                    <a16:creationId xmlns:a16="http://schemas.microsoft.com/office/drawing/2014/main" id="{D2E37533-5B0E-40DB-8925-85FC5A7C88ED}"/>
                  </a:ext>
                </a:extLst>
              </p:cNvPr>
              <p:cNvGrpSpPr/>
              <p:nvPr/>
            </p:nvGrpSpPr>
            <p:grpSpPr>
              <a:xfrm>
                <a:off x="2672694" y="2281255"/>
                <a:ext cx="564275" cy="261058"/>
                <a:chOff x="2673609" y="2280821"/>
                <a:chExt cx="564275" cy="261058"/>
              </a:xfrm>
            </p:grpSpPr>
            <p:pic>
              <p:nvPicPr>
                <p:cNvPr id="89" name="Picture 88">
                  <a:extLst>
                    <a:ext uri="{FF2B5EF4-FFF2-40B4-BE49-F238E27FC236}">
                      <a16:creationId xmlns:a16="http://schemas.microsoft.com/office/drawing/2014/main" id="{8D61480C-6CBC-416A-A559-2D5A6AA65D2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90" name="Picture 89">
                  <a:extLst>
                    <a:ext uri="{FF2B5EF4-FFF2-40B4-BE49-F238E27FC236}">
                      <a16:creationId xmlns:a16="http://schemas.microsoft.com/office/drawing/2014/main" id="{0823C279-E855-4026-95ED-31278309E8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91" name="Straight Arrow Connector 90">
              <a:extLst>
                <a:ext uri="{FF2B5EF4-FFF2-40B4-BE49-F238E27FC236}">
                  <a16:creationId xmlns:a16="http://schemas.microsoft.com/office/drawing/2014/main" id="{24B4204A-5EF3-46A1-B327-6518ED245FF5}"/>
                </a:ext>
              </a:extLst>
            </p:cNvPr>
            <p:cNvCxnSpPr/>
            <p:nvPr/>
          </p:nvCxnSpPr>
          <p:spPr>
            <a:xfrm flipH="1">
              <a:off x="5944412" y="2574028"/>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71D76F0-DF68-4CF4-80D4-D3790BB8C6EA}"/>
                </a:ext>
              </a:extLst>
            </p:cNvPr>
            <p:cNvCxnSpPr/>
            <p:nvPr/>
          </p:nvCxnSpPr>
          <p:spPr>
            <a:xfrm flipH="1">
              <a:off x="7040307" y="2609056"/>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3" name="Picture 92">
              <a:extLst>
                <a:ext uri="{FF2B5EF4-FFF2-40B4-BE49-F238E27FC236}">
                  <a16:creationId xmlns:a16="http://schemas.microsoft.com/office/drawing/2014/main" id="{4ADA7213-F778-49F1-BEC6-1F101B14A0A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824826" y="2706396"/>
              <a:ext cx="239171" cy="239171"/>
            </a:xfrm>
            <a:prstGeom prst="rect">
              <a:avLst/>
            </a:prstGeom>
          </p:spPr>
        </p:pic>
        <p:pic>
          <p:nvPicPr>
            <p:cNvPr id="94" name="Picture 93">
              <a:extLst>
                <a:ext uri="{FF2B5EF4-FFF2-40B4-BE49-F238E27FC236}">
                  <a16:creationId xmlns:a16="http://schemas.microsoft.com/office/drawing/2014/main" id="{1D4402A1-D1A7-4B6C-86FC-2ED668F3701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920721" y="2722203"/>
              <a:ext cx="239171" cy="239171"/>
            </a:xfrm>
            <a:prstGeom prst="rect">
              <a:avLst/>
            </a:prstGeom>
          </p:spPr>
        </p:pic>
        <p:sp>
          <p:nvSpPr>
            <p:cNvPr id="95" name="globe_2">
              <a:extLst>
                <a:ext uri="{FF2B5EF4-FFF2-40B4-BE49-F238E27FC236}">
                  <a16:creationId xmlns:a16="http://schemas.microsoft.com/office/drawing/2014/main" id="{E500EEB5-E1E6-46C8-91E4-63142052EA0F}"/>
                </a:ext>
              </a:extLst>
            </p:cNvPr>
            <p:cNvSpPr>
              <a:spLocks noChangeAspect="1" noEditPoints="1"/>
            </p:cNvSpPr>
            <p:nvPr/>
          </p:nvSpPr>
          <p:spPr bwMode="auto">
            <a:xfrm>
              <a:off x="4115455" y="1238735"/>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96" name="Connector: Elbow 95">
              <a:extLst>
                <a:ext uri="{FF2B5EF4-FFF2-40B4-BE49-F238E27FC236}">
                  <a16:creationId xmlns:a16="http://schemas.microsoft.com/office/drawing/2014/main" id="{E162AA55-D054-4D2D-886D-CC54EE836241}"/>
                </a:ext>
              </a:extLst>
            </p:cNvPr>
            <p:cNvCxnSpPr>
              <a:cxnSpLocks/>
            </p:cNvCxnSpPr>
            <p:nvPr/>
          </p:nvCxnSpPr>
          <p:spPr>
            <a:xfrm rot="10800000" flipV="1">
              <a:off x="3479878" y="2433833"/>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314C3758-2DB6-4FBB-89AC-AE5C690E4E48}"/>
                </a:ext>
              </a:extLst>
            </p:cNvPr>
            <p:cNvCxnSpPr>
              <a:cxnSpLocks/>
            </p:cNvCxnSpPr>
            <p:nvPr/>
          </p:nvCxnSpPr>
          <p:spPr>
            <a:xfrm>
              <a:off x="4536740" y="2462130"/>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EA0621-C865-4C38-A79C-2B091D28685A}"/>
                </a:ext>
              </a:extLst>
            </p:cNvPr>
            <p:cNvCxnSpPr>
              <a:cxnSpLocks/>
            </p:cNvCxnSpPr>
            <p:nvPr/>
          </p:nvCxnSpPr>
          <p:spPr>
            <a:xfrm flipV="1">
              <a:off x="4356422" y="1720670"/>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4AED54E3-3F41-4D50-8E0C-6FE153A89688}"/>
                </a:ext>
              </a:extLst>
            </p:cNvPr>
            <p:cNvPicPr>
              <a:picLocks noChangeAspect="1"/>
            </p:cNvPicPr>
            <p:nvPr/>
          </p:nvPicPr>
          <p:blipFill>
            <a:blip r:embed="rId12"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187966" y="2265377"/>
              <a:ext cx="336912" cy="336912"/>
            </a:xfrm>
            <a:prstGeom prst="rect">
              <a:avLst/>
            </a:prstGeom>
          </p:spPr>
        </p:pic>
        <p:cxnSp>
          <p:nvCxnSpPr>
            <p:cNvPr id="100" name="Straight Arrow Connector 99">
              <a:extLst>
                <a:ext uri="{FF2B5EF4-FFF2-40B4-BE49-F238E27FC236}">
                  <a16:creationId xmlns:a16="http://schemas.microsoft.com/office/drawing/2014/main" id="{CD84E151-8535-4A7A-8F8C-9131700AF480}"/>
                </a:ext>
              </a:extLst>
            </p:cNvPr>
            <p:cNvCxnSpPr/>
            <p:nvPr/>
          </p:nvCxnSpPr>
          <p:spPr>
            <a:xfrm flipV="1">
              <a:off x="1439215" y="4082989"/>
              <a:ext cx="1668658" cy="194404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E9FAE14-D56A-474B-B305-DC17B2553B61}"/>
                </a:ext>
              </a:extLst>
            </p:cNvPr>
            <p:cNvCxnSpPr>
              <a:cxnSpLocks/>
            </p:cNvCxnSpPr>
            <p:nvPr/>
          </p:nvCxnSpPr>
          <p:spPr>
            <a:xfrm flipV="1">
              <a:off x="2145379" y="4076667"/>
              <a:ext cx="960894" cy="19835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7F17C0CB-D5D4-4B03-A95A-36A633D0D1FF}"/>
                </a:ext>
              </a:extLst>
            </p:cNvPr>
            <p:cNvCxnSpPr>
              <a:cxnSpLocks/>
            </p:cNvCxnSpPr>
            <p:nvPr/>
          </p:nvCxnSpPr>
          <p:spPr>
            <a:xfrm flipH="1">
              <a:off x="2900814" y="1480422"/>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5A815056-6F1F-4718-9A47-8A12760EF0D8}"/>
                </a:ext>
              </a:extLst>
            </p:cNvPr>
            <p:cNvCxnSpPr>
              <a:cxnSpLocks/>
            </p:cNvCxnSpPr>
            <p:nvPr/>
          </p:nvCxnSpPr>
          <p:spPr>
            <a:xfrm>
              <a:off x="4597390" y="1480422"/>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14148DA2-1BAB-41AE-92D9-D5966988207B}"/>
                </a:ext>
              </a:extLst>
            </p:cNvPr>
            <p:cNvGrpSpPr/>
            <p:nvPr/>
          </p:nvGrpSpPr>
          <p:grpSpPr>
            <a:xfrm rot="21600000">
              <a:off x="3084398" y="4068916"/>
              <a:ext cx="200736" cy="1737360"/>
              <a:chOff x="8864427" y="3957837"/>
              <a:chExt cx="221792" cy="2015546"/>
            </a:xfrm>
            <a:solidFill>
              <a:schemeClr val="accent2"/>
            </a:solidFill>
          </p:grpSpPr>
          <p:cxnSp>
            <p:nvCxnSpPr>
              <p:cNvPr id="105" name="Straight Arrow Connector 104">
                <a:extLst>
                  <a:ext uri="{FF2B5EF4-FFF2-40B4-BE49-F238E27FC236}">
                    <a16:creationId xmlns:a16="http://schemas.microsoft.com/office/drawing/2014/main" id="{33BD9844-4902-44E2-9B64-B3BD1A8ECE13}"/>
                  </a:ext>
                </a:extLst>
              </p:cNvPr>
              <p:cNvCxnSpPr>
                <a:cxnSpLocks/>
              </p:cNvCxnSpPr>
              <p:nvPr/>
            </p:nvCxnSpPr>
            <p:spPr>
              <a:xfrm flipH="1" flipV="1">
                <a:off x="8957847" y="3957837"/>
                <a:ext cx="20266" cy="2015546"/>
              </a:xfrm>
              <a:prstGeom prst="straightConnector1">
                <a:avLst/>
              </a:prstGeom>
              <a:grpFill/>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6" name="Cylinder 105">
                <a:extLst>
                  <a:ext uri="{FF2B5EF4-FFF2-40B4-BE49-F238E27FC236}">
                    <a16:creationId xmlns:a16="http://schemas.microsoft.com/office/drawing/2014/main" id="{2B86114F-B8A7-4C1F-89C3-B89D09F666B6}"/>
                  </a:ext>
                </a:extLst>
              </p:cNvPr>
              <p:cNvSpPr/>
              <p:nvPr/>
            </p:nvSpPr>
            <p:spPr bwMode="auto">
              <a:xfrm>
                <a:off x="8864427" y="4253261"/>
                <a:ext cx="221792" cy="134128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S2S VPN</a:t>
                </a:r>
              </a:p>
            </p:txBody>
          </p:sp>
        </p:grpSp>
        <p:grpSp>
          <p:nvGrpSpPr>
            <p:cNvPr id="107" name="Group 106">
              <a:extLst>
                <a:ext uri="{FF2B5EF4-FFF2-40B4-BE49-F238E27FC236}">
                  <a16:creationId xmlns:a16="http://schemas.microsoft.com/office/drawing/2014/main" id="{E00D69F7-D11D-46AA-AB1C-FE920B732DFA}"/>
                </a:ext>
              </a:extLst>
            </p:cNvPr>
            <p:cNvGrpSpPr/>
            <p:nvPr/>
          </p:nvGrpSpPr>
          <p:grpSpPr>
            <a:xfrm rot="21600000">
              <a:off x="5689001" y="4106200"/>
              <a:ext cx="200736" cy="1737360"/>
              <a:chOff x="8864427" y="3957837"/>
              <a:chExt cx="221792" cy="2015546"/>
            </a:xfrm>
          </p:grpSpPr>
          <p:cxnSp>
            <p:nvCxnSpPr>
              <p:cNvPr id="108" name="Straight Arrow Connector 107">
                <a:extLst>
                  <a:ext uri="{FF2B5EF4-FFF2-40B4-BE49-F238E27FC236}">
                    <a16:creationId xmlns:a16="http://schemas.microsoft.com/office/drawing/2014/main" id="{33F241C0-2A62-4C8F-AFFB-1E71AEC71E30}"/>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Cylinder 108">
                <a:extLst>
                  <a:ext uri="{FF2B5EF4-FFF2-40B4-BE49-F238E27FC236}">
                    <a16:creationId xmlns:a16="http://schemas.microsoft.com/office/drawing/2014/main" id="{97D9A45A-F3EC-4A30-BC36-41F3B0DE1A68}"/>
                  </a:ext>
                </a:extLst>
              </p:cNvPr>
              <p:cNvSpPr/>
              <p:nvPr/>
            </p:nvSpPr>
            <p:spPr bwMode="auto">
              <a:xfrm>
                <a:off x="8864427" y="4253261"/>
                <a:ext cx="221792" cy="1341282"/>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S2S VPN</a:t>
                </a:r>
              </a:p>
            </p:txBody>
          </p:sp>
        </p:grpSp>
        <p:pic>
          <p:nvPicPr>
            <p:cNvPr id="110" name="Picture 109">
              <a:extLst>
                <a:ext uri="{FF2B5EF4-FFF2-40B4-BE49-F238E27FC236}">
                  <a16:creationId xmlns:a16="http://schemas.microsoft.com/office/drawing/2014/main" id="{72C2621F-D9A1-4DC1-9241-990B6BE6C1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98366" y="5852830"/>
              <a:ext cx="924139" cy="924139"/>
            </a:xfrm>
            <a:prstGeom prst="rect">
              <a:avLst/>
            </a:prstGeom>
          </p:spPr>
        </p:pic>
        <p:pic>
          <p:nvPicPr>
            <p:cNvPr id="111" name="Picture 110">
              <a:extLst>
                <a:ext uri="{FF2B5EF4-FFF2-40B4-BE49-F238E27FC236}">
                  <a16:creationId xmlns:a16="http://schemas.microsoft.com/office/drawing/2014/main" id="{9BFA8D44-03F7-46CE-8C02-64BE41B3143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11482" y="5855841"/>
              <a:ext cx="924139" cy="924139"/>
            </a:xfrm>
            <a:prstGeom prst="rect">
              <a:avLst/>
            </a:prstGeom>
          </p:spPr>
        </p:pic>
        <p:grpSp>
          <p:nvGrpSpPr>
            <p:cNvPr id="112" name="Group 111">
              <a:extLst>
                <a:ext uri="{FF2B5EF4-FFF2-40B4-BE49-F238E27FC236}">
                  <a16:creationId xmlns:a16="http://schemas.microsoft.com/office/drawing/2014/main" id="{502FC25B-9370-4089-AF6C-98DE14437D3F}"/>
                </a:ext>
              </a:extLst>
            </p:cNvPr>
            <p:cNvGrpSpPr/>
            <p:nvPr/>
          </p:nvGrpSpPr>
          <p:grpSpPr>
            <a:xfrm rot="1484661">
              <a:off x="1698009" y="4329805"/>
              <a:ext cx="202753" cy="1721904"/>
              <a:chOff x="8864427" y="3957837"/>
              <a:chExt cx="221792" cy="2015546"/>
            </a:xfrm>
            <a:solidFill>
              <a:schemeClr val="accent2"/>
            </a:solidFill>
          </p:grpSpPr>
          <p:cxnSp>
            <p:nvCxnSpPr>
              <p:cNvPr id="113" name="Straight Arrow Connector 112">
                <a:extLst>
                  <a:ext uri="{FF2B5EF4-FFF2-40B4-BE49-F238E27FC236}">
                    <a16:creationId xmlns:a16="http://schemas.microsoft.com/office/drawing/2014/main" id="{162C4791-0D16-4968-B70B-A567F25157B9}"/>
                  </a:ext>
                </a:extLst>
              </p:cNvPr>
              <p:cNvCxnSpPr>
                <a:cxnSpLocks/>
              </p:cNvCxnSpPr>
              <p:nvPr/>
            </p:nvCxnSpPr>
            <p:spPr>
              <a:xfrm flipH="1" flipV="1">
                <a:off x="8957847" y="3957837"/>
                <a:ext cx="20266" cy="2015546"/>
              </a:xfrm>
              <a:prstGeom prst="straightConnector1">
                <a:avLst/>
              </a:prstGeom>
              <a:grpFill/>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4" name="Cylinder 113">
                <a:extLst>
                  <a:ext uri="{FF2B5EF4-FFF2-40B4-BE49-F238E27FC236}">
                    <a16:creationId xmlns:a16="http://schemas.microsoft.com/office/drawing/2014/main" id="{6567541F-7A87-4AA3-AFF9-7AD8C3362183}"/>
                  </a:ext>
                </a:extLst>
              </p:cNvPr>
              <p:cNvSpPr/>
              <p:nvPr/>
            </p:nvSpPr>
            <p:spPr bwMode="auto">
              <a:xfrm>
                <a:off x="8864427" y="4253261"/>
                <a:ext cx="221792" cy="1341282"/>
              </a:xfrm>
              <a:prstGeom prst="can">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P2S VPN</a:t>
                </a:r>
              </a:p>
            </p:txBody>
          </p:sp>
        </p:grpSp>
        <p:pic>
          <p:nvPicPr>
            <p:cNvPr id="115" name="Picture 114">
              <a:extLst>
                <a:ext uri="{FF2B5EF4-FFF2-40B4-BE49-F238E27FC236}">
                  <a16:creationId xmlns:a16="http://schemas.microsoft.com/office/drawing/2014/main" id="{B6EC009A-B03D-4B29-BDFB-652BA317E6FC}"/>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078869" y="3924835"/>
              <a:ext cx="362730" cy="362730"/>
            </a:xfrm>
            <a:prstGeom prst="rect">
              <a:avLst/>
            </a:prstGeom>
          </p:spPr>
        </p:pic>
        <p:pic>
          <p:nvPicPr>
            <p:cNvPr id="116" name="Picture 115">
              <a:extLst>
                <a:ext uri="{FF2B5EF4-FFF2-40B4-BE49-F238E27FC236}">
                  <a16:creationId xmlns:a16="http://schemas.microsoft.com/office/drawing/2014/main" id="{A26D3675-BB50-487E-98C5-3743F4C11620}"/>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05191" y="3859282"/>
              <a:ext cx="362730" cy="362730"/>
            </a:xfrm>
            <a:prstGeom prst="rect">
              <a:avLst/>
            </a:prstGeom>
          </p:spPr>
        </p:pic>
        <p:pic>
          <p:nvPicPr>
            <p:cNvPr id="117" name="Picture 116">
              <a:extLst>
                <a:ext uri="{FF2B5EF4-FFF2-40B4-BE49-F238E27FC236}">
                  <a16:creationId xmlns:a16="http://schemas.microsoft.com/office/drawing/2014/main" id="{FC0BF898-F8F3-44AB-964D-CD784FE7408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480467" y="2020931"/>
              <a:ext cx="315587" cy="315588"/>
            </a:xfrm>
            <a:prstGeom prst="rect">
              <a:avLst/>
            </a:prstGeom>
          </p:spPr>
        </p:pic>
        <p:sp>
          <p:nvSpPr>
            <p:cNvPr id="118" name="Oval 117">
              <a:extLst>
                <a:ext uri="{FF2B5EF4-FFF2-40B4-BE49-F238E27FC236}">
                  <a16:creationId xmlns:a16="http://schemas.microsoft.com/office/drawing/2014/main" id="{92AEB59F-D6E8-409C-A54D-88D50BA64652}"/>
                </a:ext>
              </a:extLst>
            </p:cNvPr>
            <p:cNvSpPr/>
            <p:nvPr/>
          </p:nvSpPr>
          <p:spPr>
            <a:xfrm>
              <a:off x="707371" y="4040647"/>
              <a:ext cx="6331558" cy="2088601"/>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378379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3878869-833c-4f97-9eb0-a5f5f8e44d7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8B4E-717D-43D5-ABF1-4ACEF1B7049D}"/>
              </a:ext>
            </a:extLst>
          </p:cNvPr>
          <p:cNvSpPr>
            <a:spLocks noGrp="1"/>
          </p:cNvSpPr>
          <p:nvPr>
            <p:ph type="title"/>
          </p:nvPr>
        </p:nvSpPr>
        <p:spPr/>
        <p:txBody>
          <a:bodyPr/>
          <a:lstStyle/>
          <a:p>
            <a:r>
              <a:rPr lang="en-US" dirty="0"/>
              <a:t>Connectivity Options</a:t>
            </a:r>
          </a:p>
        </p:txBody>
      </p:sp>
      <p:graphicFrame>
        <p:nvGraphicFramePr>
          <p:cNvPr id="4" name="Table 3" descr="List of on premises to Azure connectivity options">
            <a:extLst>
              <a:ext uri="{FF2B5EF4-FFF2-40B4-BE49-F238E27FC236}">
                <a16:creationId xmlns:a16="http://schemas.microsoft.com/office/drawing/2014/main" id="{5F47DBD9-4BAD-4732-BB93-BD3D5D8D4809}"/>
              </a:ext>
            </a:extLst>
          </p:cNvPr>
          <p:cNvGraphicFramePr>
            <a:graphicFrameLocks noGrp="1"/>
          </p:cNvGraphicFramePr>
          <p:nvPr>
            <p:extLst>
              <p:ext uri="{D42A27DB-BD31-4B8C-83A1-F6EECF244321}">
                <p14:modId xmlns:p14="http://schemas.microsoft.com/office/powerpoint/2010/main" val="2507609247"/>
              </p:ext>
            </p:extLst>
          </p:nvPr>
        </p:nvGraphicFramePr>
        <p:xfrm>
          <a:off x="974780" y="1852999"/>
          <a:ext cx="7194440" cy="3967480"/>
        </p:xfrm>
        <a:graphic>
          <a:graphicData uri="http://schemas.openxmlformats.org/drawingml/2006/table">
            <a:tbl>
              <a:tblPr firstRow="1" bandRow="1">
                <a:tableStyleId>{21E4AEA4-8DFA-4A89-87EB-49C32662AFE0}</a:tableStyleId>
              </a:tblPr>
              <a:tblGrid>
                <a:gridCol w="1953854">
                  <a:extLst>
                    <a:ext uri="{9D8B030D-6E8A-4147-A177-3AD203B41FA5}">
                      <a16:colId xmlns:a16="http://schemas.microsoft.com/office/drawing/2014/main" val="426886450"/>
                    </a:ext>
                  </a:extLst>
                </a:gridCol>
                <a:gridCol w="5240586">
                  <a:extLst>
                    <a:ext uri="{9D8B030D-6E8A-4147-A177-3AD203B41FA5}">
                      <a16:colId xmlns:a16="http://schemas.microsoft.com/office/drawing/2014/main" val="616792876"/>
                    </a:ext>
                  </a:extLst>
                </a:gridCol>
              </a:tblGrid>
              <a:tr h="370840">
                <a:tc>
                  <a:txBody>
                    <a:bodyPr/>
                    <a:lstStyle/>
                    <a:p>
                      <a:r>
                        <a:rPr lang="en-US" sz="1600" dirty="0">
                          <a:latin typeface="Segoe UI" panose="020B0502040204020203" pitchFamily="34" charset="0"/>
                          <a:cs typeface="Segoe UI" panose="020B0502040204020203" pitchFamily="34" charset="0"/>
                        </a:rPr>
                        <a:t>Connectivity</a:t>
                      </a:r>
                    </a:p>
                  </a:txBody>
                  <a:tcPr/>
                </a:tc>
                <a:tc>
                  <a:txBody>
                    <a:bodyPr/>
                    <a:lstStyle/>
                    <a:p>
                      <a:r>
                        <a:rPr lang="en-US" sz="1600" dirty="0">
                          <a:latin typeface="Segoe UI" panose="020B0502040204020203" pitchFamily="34" charset="0"/>
                          <a:cs typeface="Segoe UI" panose="020B0502040204020203" pitchFamily="34" charset="0"/>
                        </a:rPr>
                        <a:t>Benefits</a:t>
                      </a:r>
                    </a:p>
                  </a:txBody>
                  <a:tcPr/>
                </a:tc>
                <a:extLst>
                  <a:ext uri="{0D108BD9-81ED-4DB2-BD59-A6C34878D82A}">
                    <a16:rowId xmlns:a16="http://schemas.microsoft.com/office/drawing/2014/main" val="2369637049"/>
                  </a:ext>
                </a:extLst>
              </a:tr>
              <a:tr h="370840">
                <a:tc>
                  <a:txBody>
                    <a:bodyPr/>
                    <a:lstStyle/>
                    <a:p>
                      <a:r>
                        <a:rPr lang="en-US" sz="1600" dirty="0">
                          <a:latin typeface="Segoe UI" panose="020B0502040204020203" pitchFamily="34" charset="0"/>
                          <a:cs typeface="Segoe UI" panose="020B0502040204020203" pitchFamily="34" charset="0"/>
                        </a:rPr>
                        <a:t>ExpressRoute</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ExpressRoute as primary cross-premises connectivity</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Multiple circuits for redundancy &amp; better routing</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ExpressRoute-VPN co-existence for highly available, redundant paths</a:t>
                      </a:r>
                    </a:p>
                    <a:p>
                      <a:pPr marL="0" indent="0">
                        <a:buFont typeface="Arial" panose="020B0604020202020204" pitchFamily="34" charset="0"/>
                        <a:buNone/>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257160401"/>
                  </a:ext>
                </a:extLst>
              </a:tr>
              <a:tr h="370840">
                <a:tc>
                  <a:txBody>
                    <a:bodyPr/>
                    <a:lstStyle/>
                    <a:p>
                      <a:r>
                        <a:rPr lang="en-US" sz="1600" dirty="0">
                          <a:latin typeface="Segoe UI" panose="020B0502040204020203" pitchFamily="34" charset="0"/>
                          <a:cs typeface="Segoe UI" panose="020B0502040204020203" pitchFamily="34" charset="0"/>
                        </a:rPr>
                        <a:t>Site-to-Site VPN</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S2S VPN over Internet for remote branch locations</a:t>
                      </a:r>
                    </a:p>
                    <a:p>
                      <a:pPr marL="285750" indent="-285750">
                        <a:spcBef>
                          <a:spcPts val="300"/>
                        </a:spcBef>
                        <a:buClr>
                          <a:srgbClr val="0070C0"/>
                        </a:buClr>
                        <a:buFont typeface="Arial" panose="020B0604020202020204" pitchFamily="34" charset="0"/>
                        <a:buChar char="•"/>
                      </a:pPr>
                      <a:r>
                        <a:rPr lang="en-US" sz="1600" dirty="0">
                          <a:latin typeface="Segoe UI" panose="020B0502040204020203" pitchFamily="34" charset="0"/>
                          <a:cs typeface="Segoe UI" panose="020B0502040204020203" pitchFamily="34" charset="0"/>
                        </a:rPr>
                        <a:t>BGP &amp; active-active configuration for HA and transit</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46273653"/>
                  </a:ext>
                </a:extLst>
              </a:tr>
              <a:tr h="370840">
                <a:tc>
                  <a:txBody>
                    <a:bodyPr/>
                    <a:lstStyle/>
                    <a:p>
                      <a:r>
                        <a:rPr lang="en-US" sz="1600" dirty="0">
                          <a:latin typeface="Segoe UI" panose="020B0502040204020203" pitchFamily="34" charset="0"/>
                          <a:cs typeface="Segoe UI" panose="020B0502040204020203" pitchFamily="34" charset="0"/>
                        </a:rPr>
                        <a:t>Point-to-Site VPN</a:t>
                      </a:r>
                      <a:endParaRPr lang="en-US" sz="1600" b="1" dirty="0">
                        <a:latin typeface="Segoe UI" panose="020B0502040204020203" pitchFamily="34" charset="0"/>
                        <a:cs typeface="Segoe UI" panose="020B0502040204020203" pitchFamily="34" charset="0"/>
                      </a:endParaRPr>
                    </a:p>
                  </a:txBody>
                  <a:tcPr/>
                </a:tc>
                <a:tc>
                  <a:txBody>
                    <a:bodyPr/>
                    <a:lstStyle/>
                    <a:p>
                      <a:pPr marL="285750" indent="-285750">
                        <a:spcBef>
                          <a:spcPts val="300"/>
                        </a:spcBef>
                        <a:buClr>
                          <a:srgbClr val="0070C0"/>
                        </a:buClr>
                        <a:buFont typeface="Arial" panose="020B0604020202020204" pitchFamily="34" charset="0"/>
                        <a:buChar char="•"/>
                      </a:pPr>
                      <a:r>
                        <a:rPr lang="en-US" sz="1600" kern="1200" dirty="0">
                          <a:latin typeface="Segoe UI" panose="020B0502040204020203" pitchFamily="34" charset="0"/>
                          <a:cs typeface="Segoe UI" panose="020B0502040204020203" pitchFamily="34" charset="0"/>
                        </a:rPr>
                        <a:t>P2S VPN for mobile users &amp; developers to connect from anywhere with macOS &amp; Windows</a:t>
                      </a:r>
                    </a:p>
                    <a:p>
                      <a:pPr marL="285750" indent="-285750">
                        <a:spcBef>
                          <a:spcPts val="300"/>
                        </a:spcBef>
                        <a:buClr>
                          <a:srgbClr val="0070C0"/>
                        </a:buClr>
                        <a:buFont typeface="Arial" panose="020B0604020202020204" pitchFamily="34" charset="0"/>
                        <a:buChar char="•"/>
                      </a:pPr>
                      <a:r>
                        <a:rPr lang="en-US" sz="1600" kern="1200" dirty="0">
                          <a:latin typeface="Segoe UI" panose="020B0502040204020203" pitchFamily="34" charset="0"/>
                          <a:cs typeface="Segoe UI" panose="020B0502040204020203" pitchFamily="34" charset="0"/>
                        </a:rPr>
                        <a:t>AD/radius authentication for enterprise grade security</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946722"/>
                  </a:ext>
                </a:extLst>
              </a:tr>
            </a:tbl>
          </a:graphicData>
        </a:graphic>
      </p:graphicFrame>
    </p:spTree>
    <p:extLst>
      <p:ext uri="{BB962C8B-B14F-4D97-AF65-F5344CB8AC3E}">
        <p14:creationId xmlns:p14="http://schemas.microsoft.com/office/powerpoint/2010/main" val="309197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ddf34ec-0aef-424b-a5a2-1a03829f9a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0435-1C81-40C7-8AA6-7F19ACA9581E}"/>
              </a:ext>
            </a:extLst>
          </p:cNvPr>
          <p:cNvSpPr>
            <a:spLocks noGrp="1"/>
          </p:cNvSpPr>
          <p:nvPr>
            <p:ph type="title"/>
          </p:nvPr>
        </p:nvSpPr>
        <p:spPr/>
        <p:txBody>
          <a:bodyPr/>
          <a:lstStyle/>
          <a:p>
            <a:r>
              <a:rPr lang="en-US" dirty="0"/>
              <a:t>High-Performance VPN Gateway SKUs</a:t>
            </a:r>
          </a:p>
        </p:txBody>
      </p:sp>
      <p:sp>
        <p:nvSpPr>
          <p:cNvPr id="4" name="Content Placeholder 2">
            <a:extLst>
              <a:ext uri="{FF2B5EF4-FFF2-40B4-BE49-F238E27FC236}">
                <a16:creationId xmlns:a16="http://schemas.microsoft.com/office/drawing/2014/main" id="{0933EBCC-6E23-49F4-8908-AB6C3B21B2F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Scenarios:</a:t>
            </a:r>
          </a:p>
          <a:p>
            <a:pPr lvl="1"/>
            <a:r>
              <a:rPr lang="en-US" b="0" kern="0" dirty="0">
                <a:solidFill>
                  <a:srgbClr val="000000"/>
                </a:solidFill>
              </a:rPr>
              <a:t>High throughput, hybrid workload over VPN tunnels</a:t>
            </a:r>
          </a:p>
          <a:p>
            <a:pPr lvl="1"/>
            <a:r>
              <a:rPr lang="en-US" b="0" kern="0" dirty="0">
                <a:solidFill>
                  <a:srgbClr val="000000"/>
                </a:solidFill>
              </a:rPr>
              <a:t>Failover from ExpressRoute circuits to S2S VPN tunnels</a:t>
            </a:r>
          </a:p>
          <a:p>
            <a:pPr lvl="1"/>
            <a:r>
              <a:rPr lang="en-US" b="0" kern="0" dirty="0">
                <a:solidFill>
                  <a:srgbClr val="000000"/>
                </a:solidFill>
              </a:rPr>
              <a:t>P2S for dev/test connectivity from anywhere</a:t>
            </a:r>
          </a:p>
          <a:p>
            <a:pPr lvl="0"/>
            <a:endParaRPr lang="en-US" b="0" kern="0" dirty="0">
              <a:solidFill>
                <a:srgbClr val="000000"/>
              </a:solidFill>
            </a:endParaRPr>
          </a:p>
        </p:txBody>
      </p:sp>
      <p:graphicFrame>
        <p:nvGraphicFramePr>
          <p:cNvPr id="5" name="Table 4" descr="SKU tiers for high-performance VPN Gateway">
            <a:extLst>
              <a:ext uri="{FF2B5EF4-FFF2-40B4-BE49-F238E27FC236}">
                <a16:creationId xmlns:a16="http://schemas.microsoft.com/office/drawing/2014/main" id="{CA730A09-9446-4D52-A7BD-505DFF71A06F}"/>
              </a:ext>
            </a:extLst>
          </p:cNvPr>
          <p:cNvGraphicFramePr>
            <a:graphicFrameLocks noGrp="1"/>
          </p:cNvGraphicFramePr>
          <p:nvPr>
            <p:extLst>
              <p:ext uri="{D42A27DB-BD31-4B8C-83A1-F6EECF244321}">
                <p14:modId xmlns:p14="http://schemas.microsoft.com/office/powerpoint/2010/main" val="984511878"/>
              </p:ext>
            </p:extLst>
          </p:nvPr>
        </p:nvGraphicFramePr>
        <p:xfrm>
          <a:off x="403566" y="3594893"/>
          <a:ext cx="8229600" cy="181775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1073223025"/>
                    </a:ext>
                  </a:extLst>
                </a:gridCol>
                <a:gridCol w="1371600">
                  <a:extLst>
                    <a:ext uri="{9D8B030D-6E8A-4147-A177-3AD203B41FA5}">
                      <a16:colId xmlns:a16="http://schemas.microsoft.com/office/drawing/2014/main" val="894047555"/>
                    </a:ext>
                  </a:extLst>
                </a:gridCol>
                <a:gridCol w="1371600">
                  <a:extLst>
                    <a:ext uri="{9D8B030D-6E8A-4147-A177-3AD203B41FA5}">
                      <a16:colId xmlns:a16="http://schemas.microsoft.com/office/drawing/2014/main" val="2177338363"/>
                    </a:ext>
                  </a:extLst>
                </a:gridCol>
                <a:gridCol w="1371600">
                  <a:extLst>
                    <a:ext uri="{9D8B030D-6E8A-4147-A177-3AD203B41FA5}">
                      <a16:colId xmlns:a16="http://schemas.microsoft.com/office/drawing/2014/main" val="3542485207"/>
                    </a:ext>
                  </a:extLst>
                </a:gridCol>
                <a:gridCol w="1371600">
                  <a:extLst>
                    <a:ext uri="{9D8B030D-6E8A-4147-A177-3AD203B41FA5}">
                      <a16:colId xmlns:a16="http://schemas.microsoft.com/office/drawing/2014/main" val="886374395"/>
                    </a:ext>
                  </a:extLst>
                </a:gridCol>
                <a:gridCol w="1371600">
                  <a:extLst>
                    <a:ext uri="{9D8B030D-6E8A-4147-A177-3AD203B41FA5}">
                      <a16:colId xmlns:a16="http://schemas.microsoft.com/office/drawing/2014/main" val="1828469263"/>
                    </a:ext>
                  </a:extLst>
                </a:gridCol>
              </a:tblGrid>
              <a:tr h="363550">
                <a:tc>
                  <a:txBody>
                    <a:bodyPr/>
                    <a:lstStyle/>
                    <a:p>
                      <a:pPr algn="ctr"/>
                      <a:r>
                        <a:rPr lang="en-US" sz="1600" dirty="0">
                          <a:latin typeface="Segoe UI" panose="020B0502040204020203" pitchFamily="34" charset="0"/>
                          <a:cs typeface="Segoe UI" panose="020B0502040204020203" pitchFamily="34" charset="0"/>
                        </a:rPr>
                        <a:t>SKU</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Workload</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Throughput</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S2S/V2V</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P2S</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SLA</a:t>
                      </a:r>
                    </a:p>
                  </a:txBody>
                  <a:tcPr marL="89642" marR="89642" marT="44821" marB="44821"/>
                </a:tc>
                <a:extLst>
                  <a:ext uri="{0D108BD9-81ED-4DB2-BD59-A6C34878D82A}">
                    <a16:rowId xmlns:a16="http://schemas.microsoft.com/office/drawing/2014/main" val="2257559678"/>
                  </a:ext>
                </a:extLst>
              </a:tr>
              <a:tr h="363550">
                <a:tc>
                  <a:txBody>
                    <a:bodyPr/>
                    <a:lstStyle/>
                    <a:p>
                      <a:pPr algn="ctr"/>
                      <a:r>
                        <a:rPr lang="en-US" sz="1600" dirty="0">
                          <a:latin typeface="Segoe UI" panose="020B0502040204020203" pitchFamily="34" charset="0"/>
                          <a:cs typeface="Segoe UI" panose="020B0502040204020203" pitchFamily="34" charset="0"/>
                        </a:rPr>
                        <a:t>VpnGw1</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650 Mbps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3217705101"/>
                  </a:ext>
                </a:extLst>
              </a:tr>
              <a:tr h="363550">
                <a:tc>
                  <a:txBody>
                    <a:bodyPr/>
                    <a:lstStyle/>
                    <a:p>
                      <a:pPr algn="ctr"/>
                      <a:r>
                        <a:rPr lang="en-US" sz="1600" dirty="0">
                          <a:latin typeface="Segoe UI" panose="020B0502040204020203" pitchFamily="34" charset="0"/>
                          <a:cs typeface="Segoe UI" panose="020B0502040204020203" pitchFamily="34" charset="0"/>
                        </a:rPr>
                        <a:t>VpnGw2</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 Gbps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1330343623"/>
                  </a:ext>
                </a:extLst>
              </a:tr>
              <a:tr h="363550">
                <a:tc>
                  <a:txBody>
                    <a:bodyPr/>
                    <a:lstStyle/>
                    <a:p>
                      <a:pPr algn="ctr"/>
                      <a:r>
                        <a:rPr lang="en-US" sz="1600" dirty="0">
                          <a:latin typeface="Segoe UI" panose="020B0502040204020203" pitchFamily="34" charset="0"/>
                          <a:cs typeface="Segoe UI" panose="020B0502040204020203" pitchFamily="34" charset="0"/>
                        </a:rPr>
                        <a:t>VpnGw3</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Production</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1.25 Gbps</a:t>
                      </a:r>
                      <a:endParaRPr lang="en-US" sz="1600" b="1" dirty="0">
                        <a:latin typeface="Segoe UI" panose="020B0502040204020203" pitchFamily="34" charset="0"/>
                        <a:cs typeface="Segoe UI" panose="020B0502040204020203" pitchFamily="34" charset="0"/>
                      </a:endParaRP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30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99.95%</a:t>
                      </a:r>
                    </a:p>
                  </a:txBody>
                  <a:tcPr marL="89642" marR="89642" marT="44821" marB="44821"/>
                </a:tc>
                <a:extLst>
                  <a:ext uri="{0D108BD9-81ED-4DB2-BD59-A6C34878D82A}">
                    <a16:rowId xmlns:a16="http://schemas.microsoft.com/office/drawing/2014/main" val="672781145"/>
                  </a:ext>
                </a:extLst>
              </a:tr>
              <a:tr h="363550">
                <a:tc>
                  <a:txBody>
                    <a:bodyPr/>
                    <a:lstStyle/>
                    <a:p>
                      <a:pPr algn="ctr"/>
                      <a:r>
                        <a:rPr lang="en-US" sz="1600" dirty="0">
                          <a:latin typeface="Segoe UI" panose="020B0502040204020203" pitchFamily="34" charset="0"/>
                          <a:cs typeface="Segoe UI" panose="020B0502040204020203" pitchFamily="34" charset="0"/>
                        </a:rPr>
                        <a:t>Basic</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Dev/Test</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100 Mbps</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Max. 10</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128</a:t>
                      </a:r>
                    </a:p>
                  </a:txBody>
                  <a:tcPr marL="89642" marR="89642" marT="44821" marB="44821"/>
                </a:tc>
                <a:tc>
                  <a:txBody>
                    <a:bodyPr/>
                    <a:lstStyle/>
                    <a:p>
                      <a:pPr algn="ctr"/>
                      <a:r>
                        <a:rPr lang="en-US" sz="1600" dirty="0">
                          <a:latin typeface="Segoe UI" panose="020B0502040204020203" pitchFamily="34" charset="0"/>
                          <a:cs typeface="Segoe UI" panose="020B0502040204020203" pitchFamily="34" charset="0"/>
                        </a:rPr>
                        <a:t>99.9%</a:t>
                      </a:r>
                    </a:p>
                  </a:txBody>
                  <a:tcPr marL="89642" marR="89642" marT="44821" marB="44821"/>
                </a:tc>
                <a:extLst>
                  <a:ext uri="{0D108BD9-81ED-4DB2-BD59-A6C34878D82A}">
                    <a16:rowId xmlns:a16="http://schemas.microsoft.com/office/drawing/2014/main" val="3009526900"/>
                  </a:ext>
                </a:extLst>
              </a:tr>
            </a:tbl>
          </a:graphicData>
        </a:graphic>
      </p:graphicFrame>
    </p:spTree>
    <p:extLst>
      <p:ext uri="{BB962C8B-B14F-4D97-AF65-F5344CB8AC3E}">
        <p14:creationId xmlns:p14="http://schemas.microsoft.com/office/powerpoint/2010/main" val="96931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066B-2EB0-4EF0-9CF1-E2AEBC377E41}"/>
              </a:ext>
            </a:extLst>
          </p:cNvPr>
          <p:cNvSpPr>
            <a:spLocks noGrp="1"/>
          </p:cNvSpPr>
          <p:nvPr>
            <p:ph type="title"/>
          </p:nvPr>
        </p:nvSpPr>
        <p:spPr/>
        <p:txBody>
          <a:bodyPr/>
          <a:lstStyle/>
          <a:p>
            <a:r>
              <a:rPr lang="en-US" dirty="0"/>
              <a:t>VNET Peering</a:t>
            </a:r>
          </a:p>
        </p:txBody>
      </p:sp>
      <p:sp>
        <p:nvSpPr>
          <p:cNvPr id="4" name="Content Placeholder 2">
            <a:extLst>
              <a:ext uri="{FF2B5EF4-FFF2-40B4-BE49-F238E27FC236}">
                <a16:creationId xmlns:a16="http://schemas.microsoft.com/office/drawing/2014/main" id="{6891B4A6-4A00-4B4B-BAA8-CE90FFDCA23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VNET Peering allows you to interconnect 2 Azure VNETs, as if they are 1 large VNET</a:t>
            </a:r>
          </a:p>
          <a:p>
            <a:pPr lvl="0"/>
            <a:endParaRPr lang="en-US" b="0" kern="0" dirty="0">
              <a:solidFill>
                <a:srgbClr val="000000"/>
              </a:solidFill>
            </a:endParaRPr>
          </a:p>
          <a:p>
            <a:pPr lvl="0"/>
            <a:r>
              <a:rPr lang="en-US" b="0" kern="0" dirty="0">
                <a:solidFill>
                  <a:srgbClr val="000000"/>
                </a:solidFill>
              </a:rPr>
              <a:t>VNET Peering is possible within the same Azure region, or across Azure regions (using MS Backbone, no public internet)</a:t>
            </a:r>
            <a:br>
              <a:rPr lang="en-US" b="0" kern="0" dirty="0">
                <a:solidFill>
                  <a:srgbClr val="000000"/>
                </a:solidFill>
              </a:rPr>
            </a:br>
            <a:endParaRPr lang="en-US" b="0" kern="0" dirty="0">
              <a:solidFill>
                <a:srgbClr val="000000"/>
              </a:solidFill>
            </a:endParaRPr>
          </a:p>
          <a:p>
            <a:pPr lvl="0"/>
            <a:r>
              <a:rPr lang="en-US" b="0" kern="0" dirty="0">
                <a:solidFill>
                  <a:srgbClr val="000000"/>
                </a:solidFill>
              </a:rPr>
              <a:t>VNET Peering is supported to interconnect an Azure Classic VNET with an ARM VNET (e.g., for migrating workloads)</a:t>
            </a:r>
          </a:p>
          <a:p>
            <a:pPr marL="285750" lvl="0" indent="-285750">
              <a:buFontTx/>
              <a:buChar char="-"/>
            </a:pPr>
            <a:endParaRPr lang="en-US" b="0" kern="0" dirty="0">
              <a:solidFill>
                <a:srgbClr val="000000"/>
              </a:solidFill>
            </a:endParaRPr>
          </a:p>
          <a:p>
            <a:pPr marL="285750" lvl="0" indent="-285750">
              <a:buFontTx/>
              <a:buChar char="-"/>
            </a:pP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47191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350e6a9-65d5-443c-b2b8-1efa39d3c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7737-AB61-46EB-B9C0-E8E3C4205919}"/>
              </a:ext>
            </a:extLst>
          </p:cNvPr>
          <p:cNvSpPr>
            <a:spLocks noGrp="1"/>
          </p:cNvSpPr>
          <p:nvPr>
            <p:ph type="title"/>
          </p:nvPr>
        </p:nvSpPr>
        <p:spPr/>
        <p:txBody>
          <a:bodyPr/>
          <a:lstStyle/>
          <a:p>
            <a:r>
              <a:rPr lang="en-US" dirty="0"/>
              <a:t>VNet Peering</a:t>
            </a:r>
          </a:p>
        </p:txBody>
      </p:sp>
      <p:grpSp>
        <p:nvGrpSpPr>
          <p:cNvPr id="100" name="Group 99" descr="Peering two regions">
            <a:extLst>
              <a:ext uri="{FF2B5EF4-FFF2-40B4-BE49-F238E27FC236}">
                <a16:creationId xmlns:a16="http://schemas.microsoft.com/office/drawing/2014/main" id="{007954BB-6904-4C0B-A3FE-BB01B4C663F5}"/>
              </a:ext>
            </a:extLst>
          </p:cNvPr>
          <p:cNvGrpSpPr/>
          <p:nvPr/>
        </p:nvGrpSpPr>
        <p:grpSpPr>
          <a:xfrm>
            <a:off x="211430" y="2160991"/>
            <a:ext cx="8613872" cy="3096286"/>
            <a:chOff x="211430" y="2160991"/>
            <a:chExt cx="8613872" cy="3096286"/>
          </a:xfrm>
        </p:grpSpPr>
        <p:sp>
          <p:nvSpPr>
            <p:cNvPr id="4" name="Rectangle 3">
              <a:extLst>
                <a:ext uri="{FF2B5EF4-FFF2-40B4-BE49-F238E27FC236}">
                  <a16:creationId xmlns:a16="http://schemas.microsoft.com/office/drawing/2014/main" id="{3202DABA-73DA-4F10-AB7C-84E947C2445E}"/>
                </a:ext>
              </a:extLst>
            </p:cNvPr>
            <p:cNvSpPr/>
            <p:nvPr/>
          </p:nvSpPr>
          <p:spPr bwMode="auto">
            <a:xfrm>
              <a:off x="294186" y="2955831"/>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66BAF3DA-536A-4AB7-8A3B-2C81505A82B3}"/>
                </a:ext>
              </a:extLst>
            </p:cNvPr>
            <p:cNvCxnSpPr>
              <a:cxnSpLocks/>
            </p:cNvCxnSpPr>
            <p:nvPr/>
          </p:nvCxnSpPr>
          <p:spPr>
            <a:xfrm>
              <a:off x="1193626" y="2993247"/>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27E02A04-6FAA-473B-A58D-A890B135F9BD}"/>
                </a:ext>
              </a:extLst>
            </p:cNvPr>
            <p:cNvSpPr txBox="1"/>
            <p:nvPr/>
          </p:nvSpPr>
          <p:spPr>
            <a:xfrm>
              <a:off x="274116" y="2208352"/>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1</a:t>
              </a:r>
            </a:p>
          </p:txBody>
        </p:sp>
        <p:pic>
          <p:nvPicPr>
            <p:cNvPr id="7" name="Picture 6">
              <a:extLst>
                <a:ext uri="{FF2B5EF4-FFF2-40B4-BE49-F238E27FC236}">
                  <a16:creationId xmlns:a16="http://schemas.microsoft.com/office/drawing/2014/main" id="{C5AF354B-0384-4543-9156-0311EADC0F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958" y="4056559"/>
              <a:ext cx="434900" cy="434901"/>
            </a:xfrm>
            <a:prstGeom prst="rect">
              <a:avLst/>
            </a:prstGeom>
          </p:spPr>
        </p:pic>
        <p:sp>
          <p:nvSpPr>
            <p:cNvPr id="8" name="TextBox 7">
              <a:extLst>
                <a:ext uri="{FF2B5EF4-FFF2-40B4-BE49-F238E27FC236}">
                  <a16:creationId xmlns:a16="http://schemas.microsoft.com/office/drawing/2014/main" id="{C573B433-BE56-4E3C-9F04-1740B57DAABA}"/>
                </a:ext>
              </a:extLst>
            </p:cNvPr>
            <p:cNvSpPr txBox="1"/>
            <p:nvPr/>
          </p:nvSpPr>
          <p:spPr>
            <a:xfrm>
              <a:off x="5301302" y="2160991"/>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71E6B9B7-1294-427D-96CA-6F402A1EB31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070" y="4640201"/>
              <a:ext cx="450751" cy="450750"/>
            </a:xfrm>
            <a:prstGeom prst="rect">
              <a:avLst/>
            </a:prstGeom>
          </p:spPr>
        </p:pic>
        <p:sp>
          <p:nvSpPr>
            <p:cNvPr id="11" name="Freeform 11">
              <a:extLst>
                <a:ext uri="{FF2B5EF4-FFF2-40B4-BE49-F238E27FC236}">
                  <a16:creationId xmlns:a16="http://schemas.microsoft.com/office/drawing/2014/main" id="{BD87BC2F-F12A-4B11-B7CF-6229BF3DC1BE}"/>
                </a:ext>
              </a:extLst>
            </p:cNvPr>
            <p:cNvSpPr>
              <a:spLocks/>
            </p:cNvSpPr>
            <p:nvPr/>
          </p:nvSpPr>
          <p:spPr bwMode="auto">
            <a:xfrm>
              <a:off x="211430" y="221431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0D208295-22B1-48F7-89C6-BA571B1D300F}"/>
                </a:ext>
              </a:extLst>
            </p:cNvPr>
            <p:cNvSpPr txBox="1"/>
            <p:nvPr/>
          </p:nvSpPr>
          <p:spPr>
            <a:xfrm>
              <a:off x="211430" y="2348138"/>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14" name="Freeform 11">
              <a:extLst>
                <a:ext uri="{FF2B5EF4-FFF2-40B4-BE49-F238E27FC236}">
                  <a16:creationId xmlns:a16="http://schemas.microsoft.com/office/drawing/2014/main" id="{29EED9A8-CB97-4EDF-AD27-35B377E95E0F}"/>
                </a:ext>
              </a:extLst>
            </p:cNvPr>
            <p:cNvSpPr>
              <a:spLocks/>
            </p:cNvSpPr>
            <p:nvPr/>
          </p:nvSpPr>
          <p:spPr bwMode="auto">
            <a:xfrm>
              <a:off x="7609272" y="2226976"/>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5A8E913-D6B3-47F1-B455-9FC01C8DF888}"/>
                </a:ext>
              </a:extLst>
            </p:cNvPr>
            <p:cNvSpPr txBox="1"/>
            <p:nvPr/>
          </p:nvSpPr>
          <p:spPr>
            <a:xfrm>
              <a:off x="7609272" y="2360802"/>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17" name="Rectangle: Rounded Corners 16">
              <a:extLst>
                <a:ext uri="{FF2B5EF4-FFF2-40B4-BE49-F238E27FC236}">
                  <a16:creationId xmlns:a16="http://schemas.microsoft.com/office/drawing/2014/main" id="{F6B3C00E-7354-4C2D-98B9-9ECEBAB1BF03}"/>
                </a:ext>
              </a:extLst>
            </p:cNvPr>
            <p:cNvSpPr/>
            <p:nvPr/>
          </p:nvSpPr>
          <p:spPr bwMode="auto">
            <a:xfrm>
              <a:off x="2642087" y="302339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72D8146D-848B-48FC-BDF2-2D817460FC38}"/>
                </a:ext>
              </a:extLst>
            </p:cNvPr>
            <p:cNvGrpSpPr/>
            <p:nvPr/>
          </p:nvGrpSpPr>
          <p:grpSpPr>
            <a:xfrm>
              <a:off x="2749687" y="3232837"/>
              <a:ext cx="564275" cy="261058"/>
              <a:chOff x="2673609" y="2280821"/>
              <a:chExt cx="564275" cy="261058"/>
            </a:xfrm>
          </p:grpSpPr>
          <p:pic>
            <p:nvPicPr>
              <p:cNvPr id="19" name="Picture 18">
                <a:extLst>
                  <a:ext uri="{FF2B5EF4-FFF2-40B4-BE49-F238E27FC236}">
                    <a16:creationId xmlns:a16="http://schemas.microsoft.com/office/drawing/2014/main" id="{D9F842D4-FD03-448C-85DF-AD6B68DFC4C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0" name="Picture 19">
                <a:extLst>
                  <a:ext uri="{FF2B5EF4-FFF2-40B4-BE49-F238E27FC236}">
                    <a16:creationId xmlns:a16="http://schemas.microsoft.com/office/drawing/2014/main" id="{DD4076F0-D887-4006-A0AD-DC5D712E34D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sp>
          <p:nvSpPr>
            <p:cNvPr id="22" name="Rectangle: Rounded Corners 21">
              <a:extLst>
                <a:ext uri="{FF2B5EF4-FFF2-40B4-BE49-F238E27FC236}">
                  <a16:creationId xmlns:a16="http://schemas.microsoft.com/office/drawing/2014/main" id="{688EEFF2-2009-4053-BFE2-E8065CDECB59}"/>
                </a:ext>
              </a:extLst>
            </p:cNvPr>
            <p:cNvSpPr/>
            <p:nvPr/>
          </p:nvSpPr>
          <p:spPr bwMode="auto">
            <a:xfrm>
              <a:off x="1596652" y="3983924"/>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a:extLst>
                <a:ext uri="{FF2B5EF4-FFF2-40B4-BE49-F238E27FC236}">
                  <a16:creationId xmlns:a16="http://schemas.microsoft.com/office/drawing/2014/main" id="{CEE553A5-A8D3-42C8-8AED-D55043446C8F}"/>
                </a:ext>
              </a:extLst>
            </p:cNvPr>
            <p:cNvGrpSpPr/>
            <p:nvPr/>
          </p:nvGrpSpPr>
          <p:grpSpPr>
            <a:xfrm>
              <a:off x="1928357" y="4121669"/>
              <a:ext cx="1049450" cy="919973"/>
              <a:chOff x="6042258" y="1994045"/>
              <a:chExt cx="1292997" cy="1091617"/>
            </a:xfrm>
          </p:grpSpPr>
          <p:grpSp>
            <p:nvGrpSpPr>
              <p:cNvPr id="26" name="Group 25">
                <a:extLst>
                  <a:ext uri="{FF2B5EF4-FFF2-40B4-BE49-F238E27FC236}">
                    <a16:creationId xmlns:a16="http://schemas.microsoft.com/office/drawing/2014/main" id="{BDD87A3F-A584-493B-987C-6523B7E62245}"/>
                  </a:ext>
                </a:extLst>
              </p:cNvPr>
              <p:cNvGrpSpPr/>
              <p:nvPr/>
            </p:nvGrpSpPr>
            <p:grpSpPr>
              <a:xfrm>
                <a:off x="6042258" y="1994045"/>
                <a:ext cx="1074070" cy="326939"/>
                <a:chOff x="6042258" y="1994045"/>
                <a:chExt cx="1074070" cy="326939"/>
              </a:xfrm>
            </p:grpSpPr>
            <p:pic>
              <p:nvPicPr>
                <p:cNvPr id="35" name="Picture 34">
                  <a:extLst>
                    <a:ext uri="{FF2B5EF4-FFF2-40B4-BE49-F238E27FC236}">
                      <a16:creationId xmlns:a16="http://schemas.microsoft.com/office/drawing/2014/main" id="{9812971F-1679-4B2B-AC02-1B244C340AB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36" name="Picture 35">
                  <a:extLst>
                    <a:ext uri="{FF2B5EF4-FFF2-40B4-BE49-F238E27FC236}">
                      <a16:creationId xmlns:a16="http://schemas.microsoft.com/office/drawing/2014/main" id="{E11F2E1F-9962-48A4-A57D-6430B638D06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37" name="Picture 36">
                  <a:extLst>
                    <a:ext uri="{FF2B5EF4-FFF2-40B4-BE49-F238E27FC236}">
                      <a16:creationId xmlns:a16="http://schemas.microsoft.com/office/drawing/2014/main" id="{1ACB88C9-8FDB-4903-B3EC-6244379598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27" name="Group 26">
                <a:extLst>
                  <a:ext uri="{FF2B5EF4-FFF2-40B4-BE49-F238E27FC236}">
                    <a16:creationId xmlns:a16="http://schemas.microsoft.com/office/drawing/2014/main" id="{C140317F-230E-4E19-9F29-2E2A8167BF7E}"/>
                  </a:ext>
                </a:extLst>
              </p:cNvPr>
              <p:cNvGrpSpPr/>
              <p:nvPr/>
            </p:nvGrpSpPr>
            <p:grpSpPr>
              <a:xfrm>
                <a:off x="6261186" y="2388938"/>
                <a:ext cx="1074069" cy="318109"/>
                <a:chOff x="6042259" y="2018713"/>
                <a:chExt cx="1074069" cy="318109"/>
              </a:xfrm>
            </p:grpSpPr>
            <p:pic>
              <p:nvPicPr>
                <p:cNvPr id="32" name="Picture 31">
                  <a:extLst>
                    <a:ext uri="{FF2B5EF4-FFF2-40B4-BE49-F238E27FC236}">
                      <a16:creationId xmlns:a16="http://schemas.microsoft.com/office/drawing/2014/main" id="{0F47BF38-0A2F-463E-B04C-01937900B51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3" name="Picture 32">
                  <a:extLst>
                    <a:ext uri="{FF2B5EF4-FFF2-40B4-BE49-F238E27FC236}">
                      <a16:creationId xmlns:a16="http://schemas.microsoft.com/office/drawing/2014/main" id="{187B2AEE-173E-4730-AEED-9E5A17BCAFE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34" name="Picture 33">
                  <a:extLst>
                    <a:ext uri="{FF2B5EF4-FFF2-40B4-BE49-F238E27FC236}">
                      <a16:creationId xmlns:a16="http://schemas.microsoft.com/office/drawing/2014/main" id="{A87272F0-14B3-45B7-AAF6-BE6D7065CAA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28" name="Group 27">
                <a:extLst>
                  <a:ext uri="{FF2B5EF4-FFF2-40B4-BE49-F238E27FC236}">
                    <a16:creationId xmlns:a16="http://schemas.microsoft.com/office/drawing/2014/main" id="{AA1AC2E8-10C1-45C5-8059-193B95FD98D3}"/>
                  </a:ext>
                </a:extLst>
              </p:cNvPr>
              <p:cNvGrpSpPr/>
              <p:nvPr/>
            </p:nvGrpSpPr>
            <p:grpSpPr>
              <a:xfrm>
                <a:off x="6042259" y="2759163"/>
                <a:ext cx="1097234" cy="326499"/>
                <a:chOff x="6042259" y="2018713"/>
                <a:chExt cx="1097234" cy="326499"/>
              </a:xfrm>
            </p:grpSpPr>
            <p:pic>
              <p:nvPicPr>
                <p:cNvPr id="29" name="Picture 28">
                  <a:extLst>
                    <a:ext uri="{FF2B5EF4-FFF2-40B4-BE49-F238E27FC236}">
                      <a16:creationId xmlns:a16="http://schemas.microsoft.com/office/drawing/2014/main" id="{126D7829-AD3D-4E5C-8C21-9C274EEE680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0" name="Picture 29">
                  <a:extLst>
                    <a:ext uri="{FF2B5EF4-FFF2-40B4-BE49-F238E27FC236}">
                      <a16:creationId xmlns:a16="http://schemas.microsoft.com/office/drawing/2014/main" id="{2C703FB3-A39D-4945-BD10-096FBEA265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1" name="Picture 30">
                  <a:extLst>
                    <a:ext uri="{FF2B5EF4-FFF2-40B4-BE49-F238E27FC236}">
                      <a16:creationId xmlns:a16="http://schemas.microsoft.com/office/drawing/2014/main" id="{FB97EDD2-67A4-4A6E-B6C4-AD98F87C856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24" name="Picture 23">
              <a:extLst>
                <a:ext uri="{FF2B5EF4-FFF2-40B4-BE49-F238E27FC236}">
                  <a16:creationId xmlns:a16="http://schemas.microsoft.com/office/drawing/2014/main" id="{7AD79032-141C-4A3B-8BD1-6579F0BDDD2A}"/>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3072019" y="4730168"/>
              <a:ext cx="357250" cy="262061"/>
            </a:xfrm>
            <a:prstGeom prst="rect">
              <a:avLst/>
            </a:prstGeom>
          </p:spPr>
        </p:pic>
        <p:pic>
          <p:nvPicPr>
            <p:cNvPr id="25" name="Picture 24">
              <a:extLst>
                <a:ext uri="{FF2B5EF4-FFF2-40B4-BE49-F238E27FC236}">
                  <a16:creationId xmlns:a16="http://schemas.microsoft.com/office/drawing/2014/main" id="{EDEFF94E-A5E7-42C7-BC04-4CAF8167304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1214186" y="2974069"/>
              <a:ext cx="315587" cy="315588"/>
            </a:xfrm>
            <a:prstGeom prst="rect">
              <a:avLst/>
            </a:prstGeom>
          </p:spPr>
        </p:pic>
        <p:sp>
          <p:nvSpPr>
            <p:cNvPr id="39" name="Rectangle: Rounded Corners 38">
              <a:extLst>
                <a:ext uri="{FF2B5EF4-FFF2-40B4-BE49-F238E27FC236}">
                  <a16:creationId xmlns:a16="http://schemas.microsoft.com/office/drawing/2014/main" id="{65BD396F-21DB-4938-8789-77C441F47E13}"/>
                </a:ext>
              </a:extLst>
            </p:cNvPr>
            <p:cNvSpPr/>
            <p:nvPr/>
          </p:nvSpPr>
          <p:spPr bwMode="auto">
            <a:xfrm>
              <a:off x="1647122" y="302339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F30DF371-B806-416B-88B5-9F365C9803CB}"/>
                </a:ext>
              </a:extLst>
            </p:cNvPr>
            <p:cNvGrpSpPr/>
            <p:nvPr/>
          </p:nvGrpSpPr>
          <p:grpSpPr>
            <a:xfrm>
              <a:off x="1754722" y="3232837"/>
              <a:ext cx="564275" cy="261058"/>
              <a:chOff x="2673609" y="2280821"/>
              <a:chExt cx="564275" cy="261058"/>
            </a:xfrm>
          </p:grpSpPr>
          <p:pic>
            <p:nvPicPr>
              <p:cNvPr id="41" name="Picture 40">
                <a:extLst>
                  <a:ext uri="{FF2B5EF4-FFF2-40B4-BE49-F238E27FC236}">
                    <a16:creationId xmlns:a16="http://schemas.microsoft.com/office/drawing/2014/main" id="{BBA73399-E445-424F-8E97-92096914CA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42" name="Picture 41">
                <a:extLst>
                  <a:ext uri="{FF2B5EF4-FFF2-40B4-BE49-F238E27FC236}">
                    <a16:creationId xmlns:a16="http://schemas.microsoft.com/office/drawing/2014/main" id="{3A88F5A7-9AA8-43CF-A87D-760C051F0ED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pic>
          <p:nvPicPr>
            <p:cNvPr id="43" name="Picture 42">
              <a:extLst>
                <a:ext uri="{FF2B5EF4-FFF2-40B4-BE49-F238E27FC236}">
                  <a16:creationId xmlns:a16="http://schemas.microsoft.com/office/drawing/2014/main" id="{68A7F9BD-4348-4A82-A360-C730D0BAF81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3879" y="3035735"/>
              <a:ext cx="406031" cy="406031"/>
            </a:xfrm>
            <a:prstGeom prst="rect">
              <a:avLst/>
            </a:prstGeom>
          </p:spPr>
        </p:pic>
        <p:pic>
          <p:nvPicPr>
            <p:cNvPr id="44" name="Picture 43">
              <a:extLst>
                <a:ext uri="{FF2B5EF4-FFF2-40B4-BE49-F238E27FC236}">
                  <a16:creationId xmlns:a16="http://schemas.microsoft.com/office/drawing/2014/main" id="{84E7DDEB-0132-416B-9FC6-858F6F95279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3958" y="3520815"/>
              <a:ext cx="456695" cy="456695"/>
            </a:xfrm>
            <a:prstGeom prst="rect">
              <a:avLst/>
            </a:prstGeom>
          </p:spPr>
        </p:pic>
        <p:pic>
          <p:nvPicPr>
            <p:cNvPr id="45" name="Picture 44">
              <a:extLst>
                <a:ext uri="{FF2B5EF4-FFF2-40B4-BE49-F238E27FC236}">
                  <a16:creationId xmlns:a16="http://schemas.microsoft.com/office/drawing/2014/main" id="{458FA58E-DA36-44A9-89C9-F33F37995EF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58221" y="3597831"/>
              <a:ext cx="239171" cy="239171"/>
            </a:xfrm>
            <a:prstGeom prst="rect">
              <a:avLst/>
            </a:prstGeom>
          </p:spPr>
        </p:pic>
        <p:cxnSp>
          <p:nvCxnSpPr>
            <p:cNvPr id="46" name="Straight Arrow Connector 45">
              <a:extLst>
                <a:ext uri="{FF2B5EF4-FFF2-40B4-BE49-F238E27FC236}">
                  <a16:creationId xmlns:a16="http://schemas.microsoft.com/office/drawing/2014/main" id="{5E7B6F51-1D2E-4634-96E5-F8AFBAF7CE78}"/>
                </a:ext>
              </a:extLst>
            </p:cNvPr>
            <p:cNvCxnSpPr>
              <a:cxnSpLocks/>
            </p:cNvCxnSpPr>
            <p:nvPr/>
          </p:nvCxnSpPr>
          <p:spPr>
            <a:xfrm flipH="1">
              <a:off x="2035116" y="3507611"/>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4841D3E7-3338-41FC-A8D2-8A6C1D1B920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11649" y="3619713"/>
              <a:ext cx="239171" cy="239171"/>
            </a:xfrm>
            <a:prstGeom prst="rect">
              <a:avLst/>
            </a:prstGeom>
          </p:spPr>
        </p:pic>
        <p:cxnSp>
          <p:nvCxnSpPr>
            <p:cNvPr id="48" name="Straight Arrow Connector 47">
              <a:extLst>
                <a:ext uri="{FF2B5EF4-FFF2-40B4-BE49-F238E27FC236}">
                  <a16:creationId xmlns:a16="http://schemas.microsoft.com/office/drawing/2014/main" id="{E5632727-B8F3-496A-AC2F-D83243D6E0DA}"/>
                </a:ext>
              </a:extLst>
            </p:cNvPr>
            <p:cNvCxnSpPr/>
            <p:nvPr/>
          </p:nvCxnSpPr>
          <p:spPr>
            <a:xfrm flipH="1">
              <a:off x="2980820" y="3493324"/>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DF86D1E-AC3A-43F3-B132-AF2696F6A415}"/>
                </a:ext>
              </a:extLst>
            </p:cNvPr>
            <p:cNvSpPr/>
            <p:nvPr/>
          </p:nvSpPr>
          <p:spPr bwMode="auto">
            <a:xfrm>
              <a:off x="5324968" y="2951044"/>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0" name="Straight Connector 49">
              <a:extLst>
                <a:ext uri="{FF2B5EF4-FFF2-40B4-BE49-F238E27FC236}">
                  <a16:creationId xmlns:a16="http://schemas.microsoft.com/office/drawing/2014/main" id="{531B1CF0-77A4-4FBA-9571-E1EAB51B1E5F}"/>
                </a:ext>
              </a:extLst>
            </p:cNvPr>
            <p:cNvCxnSpPr>
              <a:cxnSpLocks/>
            </p:cNvCxnSpPr>
            <p:nvPr/>
          </p:nvCxnSpPr>
          <p:spPr>
            <a:xfrm>
              <a:off x="7890515" y="2988460"/>
              <a:ext cx="0" cy="2264030"/>
            </a:xfrm>
            <a:prstGeom prst="line">
              <a:avLst/>
            </a:prstGeom>
            <a:solidFill>
              <a:schemeClr val="bg1">
                <a:lumMod val="85000"/>
              </a:schemeClr>
            </a:solidFill>
            <a:ln w="28575">
              <a:solidFill>
                <a:schemeClr val="bg1">
                  <a:lumMod val="65000"/>
                </a:schemeClr>
              </a:solidFill>
              <a:prstDash val="sysDash"/>
            </a:ln>
          </p:spPr>
        </p:cxnSp>
        <p:pic>
          <p:nvPicPr>
            <p:cNvPr id="51" name="Picture 50">
              <a:extLst>
                <a:ext uri="{FF2B5EF4-FFF2-40B4-BE49-F238E27FC236}">
                  <a16:creationId xmlns:a16="http://schemas.microsoft.com/office/drawing/2014/main" id="{02A3C11F-1DDB-48A0-83C9-5F821C0217D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91912" y="4668973"/>
              <a:ext cx="450751" cy="450750"/>
            </a:xfrm>
            <a:prstGeom prst="rect">
              <a:avLst/>
            </a:prstGeom>
          </p:spPr>
        </p:pic>
        <p:pic>
          <p:nvPicPr>
            <p:cNvPr id="52" name="Picture 51">
              <a:extLst>
                <a:ext uri="{FF2B5EF4-FFF2-40B4-BE49-F238E27FC236}">
                  <a16:creationId xmlns:a16="http://schemas.microsoft.com/office/drawing/2014/main" id="{E25FB939-2D09-4544-B580-7767F372499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8933" y="3030244"/>
              <a:ext cx="406031" cy="406031"/>
            </a:xfrm>
            <a:prstGeom prst="rect">
              <a:avLst/>
            </a:prstGeom>
          </p:spPr>
        </p:pic>
        <p:pic>
          <p:nvPicPr>
            <p:cNvPr id="53" name="Picture 52">
              <a:extLst>
                <a:ext uri="{FF2B5EF4-FFF2-40B4-BE49-F238E27FC236}">
                  <a16:creationId xmlns:a16="http://schemas.microsoft.com/office/drawing/2014/main" id="{6C946238-643E-454C-80A8-E4A90E34950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74499" y="3527229"/>
              <a:ext cx="456695" cy="456695"/>
            </a:xfrm>
            <a:prstGeom prst="rect">
              <a:avLst/>
            </a:prstGeom>
          </p:spPr>
        </p:pic>
        <p:sp>
          <p:nvSpPr>
            <p:cNvPr id="54" name="Rectangle: Rounded Corners 53">
              <a:extLst>
                <a:ext uri="{FF2B5EF4-FFF2-40B4-BE49-F238E27FC236}">
                  <a16:creationId xmlns:a16="http://schemas.microsoft.com/office/drawing/2014/main" id="{9AC688B4-9EF5-448D-8C78-A45365367D20}"/>
                </a:ext>
              </a:extLst>
            </p:cNvPr>
            <p:cNvSpPr/>
            <p:nvPr/>
          </p:nvSpPr>
          <p:spPr bwMode="auto">
            <a:xfrm>
              <a:off x="5655142" y="4000127"/>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6" name="Group 55">
              <a:extLst>
                <a:ext uri="{FF2B5EF4-FFF2-40B4-BE49-F238E27FC236}">
                  <a16:creationId xmlns:a16="http://schemas.microsoft.com/office/drawing/2014/main" id="{C5A415C1-1570-434B-B1F5-D2025E3266D2}"/>
                </a:ext>
              </a:extLst>
            </p:cNvPr>
            <p:cNvGrpSpPr/>
            <p:nvPr/>
          </p:nvGrpSpPr>
          <p:grpSpPr>
            <a:xfrm>
              <a:off x="6200438" y="4137872"/>
              <a:ext cx="871760" cy="275532"/>
              <a:chOff x="6042258" y="1994045"/>
              <a:chExt cx="1074070" cy="326939"/>
            </a:xfrm>
          </p:grpSpPr>
          <p:pic>
            <p:nvPicPr>
              <p:cNvPr id="65" name="Picture 64">
                <a:extLst>
                  <a:ext uri="{FF2B5EF4-FFF2-40B4-BE49-F238E27FC236}">
                    <a16:creationId xmlns:a16="http://schemas.microsoft.com/office/drawing/2014/main" id="{E6E982D3-5471-48DE-9610-9B3FE86C13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66" name="Picture 65">
                <a:extLst>
                  <a:ext uri="{FF2B5EF4-FFF2-40B4-BE49-F238E27FC236}">
                    <a16:creationId xmlns:a16="http://schemas.microsoft.com/office/drawing/2014/main" id="{A2BF1FA6-B7E4-4F9B-9F0B-D0DED58CF72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67" name="Picture 66">
                <a:extLst>
                  <a:ext uri="{FF2B5EF4-FFF2-40B4-BE49-F238E27FC236}">
                    <a16:creationId xmlns:a16="http://schemas.microsoft.com/office/drawing/2014/main" id="{826B6AFC-949F-449B-8E26-8C6D84B0B5E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57" name="Group 56">
              <a:extLst>
                <a:ext uri="{FF2B5EF4-FFF2-40B4-BE49-F238E27FC236}">
                  <a16:creationId xmlns:a16="http://schemas.microsoft.com/office/drawing/2014/main" id="{67EFC407-BAD9-4AAD-9999-B1A299144A47}"/>
                </a:ext>
              </a:extLst>
            </p:cNvPr>
            <p:cNvGrpSpPr/>
            <p:nvPr/>
          </p:nvGrpSpPr>
          <p:grpSpPr>
            <a:xfrm>
              <a:off x="6378129" y="4470673"/>
              <a:ext cx="871759" cy="268090"/>
              <a:chOff x="6042259" y="2018713"/>
              <a:chExt cx="1074069" cy="318109"/>
            </a:xfrm>
          </p:grpSpPr>
          <p:pic>
            <p:nvPicPr>
              <p:cNvPr id="62" name="Picture 61">
                <a:extLst>
                  <a:ext uri="{FF2B5EF4-FFF2-40B4-BE49-F238E27FC236}">
                    <a16:creationId xmlns:a16="http://schemas.microsoft.com/office/drawing/2014/main" id="{81F95473-67C2-47C6-946A-4DC71D3187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3" name="Picture 62">
                <a:extLst>
                  <a:ext uri="{FF2B5EF4-FFF2-40B4-BE49-F238E27FC236}">
                    <a16:creationId xmlns:a16="http://schemas.microsoft.com/office/drawing/2014/main" id="{98F44F5E-B692-4D40-87D2-B7DDEB80EE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64" name="Picture 63">
                <a:extLst>
                  <a:ext uri="{FF2B5EF4-FFF2-40B4-BE49-F238E27FC236}">
                    <a16:creationId xmlns:a16="http://schemas.microsoft.com/office/drawing/2014/main" id="{B076E669-3EFC-4CD5-87F6-D21D4F65F2C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58" name="Group 57">
              <a:extLst>
                <a:ext uri="{FF2B5EF4-FFF2-40B4-BE49-F238E27FC236}">
                  <a16:creationId xmlns:a16="http://schemas.microsoft.com/office/drawing/2014/main" id="{7E716C81-B137-4588-B19B-F2887F6EC67E}"/>
                </a:ext>
              </a:extLst>
            </p:cNvPr>
            <p:cNvGrpSpPr/>
            <p:nvPr/>
          </p:nvGrpSpPr>
          <p:grpSpPr>
            <a:xfrm>
              <a:off x="6200439" y="4782684"/>
              <a:ext cx="890561" cy="275161"/>
              <a:chOff x="6042259" y="2018713"/>
              <a:chExt cx="1097234" cy="326499"/>
            </a:xfrm>
          </p:grpSpPr>
          <p:pic>
            <p:nvPicPr>
              <p:cNvPr id="59" name="Picture 58">
                <a:extLst>
                  <a:ext uri="{FF2B5EF4-FFF2-40B4-BE49-F238E27FC236}">
                    <a16:creationId xmlns:a16="http://schemas.microsoft.com/office/drawing/2014/main" id="{7FBBB75B-E1A5-411C-A094-0F4F69673E3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0" name="Picture 59">
                <a:extLst>
                  <a:ext uri="{FF2B5EF4-FFF2-40B4-BE49-F238E27FC236}">
                    <a16:creationId xmlns:a16="http://schemas.microsoft.com/office/drawing/2014/main" id="{1C0007F1-B2E6-4D0B-91F3-513CFF0EC84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1" name="Picture 60">
                <a:extLst>
                  <a:ext uri="{FF2B5EF4-FFF2-40B4-BE49-F238E27FC236}">
                    <a16:creationId xmlns:a16="http://schemas.microsoft.com/office/drawing/2014/main" id="{67A2971A-592F-42DF-9FC1-0EE3C519C2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pic>
          <p:nvPicPr>
            <p:cNvPr id="68" name="Picture 67">
              <a:extLst>
                <a:ext uri="{FF2B5EF4-FFF2-40B4-BE49-F238E27FC236}">
                  <a16:creationId xmlns:a16="http://schemas.microsoft.com/office/drawing/2014/main" id="{6B3DD5A2-04AE-479D-B688-674ECEE0409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5673803" y="4777195"/>
              <a:ext cx="357250" cy="262061"/>
            </a:xfrm>
            <a:prstGeom prst="rect">
              <a:avLst/>
            </a:prstGeom>
          </p:spPr>
        </p:pic>
        <p:pic>
          <p:nvPicPr>
            <p:cNvPr id="69" name="Picture 68">
              <a:extLst>
                <a:ext uri="{FF2B5EF4-FFF2-40B4-BE49-F238E27FC236}">
                  <a16:creationId xmlns:a16="http://schemas.microsoft.com/office/drawing/2014/main" id="{CCEDF842-4912-4572-B3BC-BCB3C7B859B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117301" y="3983543"/>
              <a:ext cx="315587" cy="315588"/>
            </a:xfrm>
            <a:prstGeom prst="rect">
              <a:avLst/>
            </a:prstGeom>
          </p:spPr>
        </p:pic>
        <p:pic>
          <p:nvPicPr>
            <p:cNvPr id="70" name="Picture 69">
              <a:extLst>
                <a:ext uri="{FF2B5EF4-FFF2-40B4-BE49-F238E27FC236}">
                  <a16:creationId xmlns:a16="http://schemas.microsoft.com/office/drawing/2014/main" id="{FF483392-468C-41D6-8A03-7F9047A531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4499" y="4122095"/>
              <a:ext cx="434900" cy="434901"/>
            </a:xfrm>
            <a:prstGeom prst="rect">
              <a:avLst/>
            </a:prstGeom>
          </p:spPr>
        </p:pic>
        <p:sp>
          <p:nvSpPr>
            <p:cNvPr id="72" name="Rectangle: Rounded Corners 71">
              <a:extLst>
                <a:ext uri="{FF2B5EF4-FFF2-40B4-BE49-F238E27FC236}">
                  <a16:creationId xmlns:a16="http://schemas.microsoft.com/office/drawing/2014/main" id="{A1D0978E-564B-4036-A43A-6BFAB9FEFD96}"/>
                </a:ext>
              </a:extLst>
            </p:cNvPr>
            <p:cNvSpPr/>
            <p:nvPr/>
          </p:nvSpPr>
          <p:spPr bwMode="auto">
            <a:xfrm>
              <a:off x="6718764" y="307078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3" name="Picture 72">
              <a:extLst>
                <a:ext uri="{FF2B5EF4-FFF2-40B4-BE49-F238E27FC236}">
                  <a16:creationId xmlns:a16="http://schemas.microsoft.com/office/drawing/2014/main" id="{0806B3CF-2A18-4645-94A5-C1489DB2771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1055" y="3041030"/>
              <a:ext cx="231407" cy="240281"/>
            </a:xfrm>
            <a:prstGeom prst="rect">
              <a:avLst/>
            </a:prstGeom>
          </p:spPr>
        </p:pic>
        <p:grpSp>
          <p:nvGrpSpPr>
            <p:cNvPr id="74" name="Group 73">
              <a:extLst>
                <a:ext uri="{FF2B5EF4-FFF2-40B4-BE49-F238E27FC236}">
                  <a16:creationId xmlns:a16="http://schemas.microsoft.com/office/drawing/2014/main" id="{7FC0CA8D-ACAB-489D-9FC2-175541154DBA}"/>
                </a:ext>
              </a:extLst>
            </p:cNvPr>
            <p:cNvGrpSpPr/>
            <p:nvPr/>
          </p:nvGrpSpPr>
          <p:grpSpPr>
            <a:xfrm>
              <a:off x="6826364" y="3280225"/>
              <a:ext cx="564275" cy="261058"/>
              <a:chOff x="2673609" y="2280821"/>
              <a:chExt cx="564275" cy="261058"/>
            </a:xfrm>
          </p:grpSpPr>
          <p:pic>
            <p:nvPicPr>
              <p:cNvPr id="75" name="Picture 74">
                <a:extLst>
                  <a:ext uri="{FF2B5EF4-FFF2-40B4-BE49-F238E27FC236}">
                    <a16:creationId xmlns:a16="http://schemas.microsoft.com/office/drawing/2014/main" id="{AC2E7EE1-A87D-470B-B9CE-CCCA0B49EFB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76" name="Picture 75">
                <a:extLst>
                  <a:ext uri="{FF2B5EF4-FFF2-40B4-BE49-F238E27FC236}">
                    <a16:creationId xmlns:a16="http://schemas.microsoft.com/office/drawing/2014/main" id="{8CA63834-0D82-4BAC-9C03-027E4A0B23B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sp>
          <p:nvSpPr>
            <p:cNvPr id="78" name="Rectangle: Rounded Corners 77">
              <a:extLst>
                <a:ext uri="{FF2B5EF4-FFF2-40B4-BE49-F238E27FC236}">
                  <a16:creationId xmlns:a16="http://schemas.microsoft.com/office/drawing/2014/main" id="{BD4CEA92-63F7-4717-8B9E-AF98D55A05F0}"/>
                </a:ext>
              </a:extLst>
            </p:cNvPr>
            <p:cNvSpPr/>
            <p:nvPr/>
          </p:nvSpPr>
          <p:spPr bwMode="auto">
            <a:xfrm>
              <a:off x="5646737" y="3080213"/>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9" name="Picture 78">
              <a:extLst>
                <a:ext uri="{FF2B5EF4-FFF2-40B4-BE49-F238E27FC236}">
                  <a16:creationId xmlns:a16="http://schemas.microsoft.com/office/drawing/2014/main" id="{DA4BFDEF-CBFF-4628-A434-0243484E802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19028" y="3050462"/>
              <a:ext cx="231407" cy="240281"/>
            </a:xfrm>
            <a:prstGeom prst="rect">
              <a:avLst/>
            </a:prstGeom>
          </p:spPr>
        </p:pic>
        <p:grpSp>
          <p:nvGrpSpPr>
            <p:cNvPr id="80" name="Group 79">
              <a:extLst>
                <a:ext uri="{FF2B5EF4-FFF2-40B4-BE49-F238E27FC236}">
                  <a16:creationId xmlns:a16="http://schemas.microsoft.com/office/drawing/2014/main" id="{28139ED8-7B06-4D0D-9920-C321CDF10F9C}"/>
                </a:ext>
              </a:extLst>
            </p:cNvPr>
            <p:cNvGrpSpPr/>
            <p:nvPr/>
          </p:nvGrpSpPr>
          <p:grpSpPr>
            <a:xfrm>
              <a:off x="5754337" y="3289657"/>
              <a:ext cx="564275" cy="261058"/>
              <a:chOff x="2673609" y="2280821"/>
              <a:chExt cx="564275" cy="261058"/>
            </a:xfrm>
          </p:grpSpPr>
          <p:pic>
            <p:nvPicPr>
              <p:cNvPr id="81" name="Picture 80">
                <a:extLst>
                  <a:ext uri="{FF2B5EF4-FFF2-40B4-BE49-F238E27FC236}">
                    <a16:creationId xmlns:a16="http://schemas.microsoft.com/office/drawing/2014/main" id="{05A2B7B0-11AE-4582-99E0-35C5377FE7C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2" name="Picture 81">
                <a:extLst>
                  <a:ext uri="{FF2B5EF4-FFF2-40B4-BE49-F238E27FC236}">
                    <a16:creationId xmlns:a16="http://schemas.microsoft.com/office/drawing/2014/main" id="{BBDE3619-F656-41A7-AA00-B98474BBF0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cxnSp>
          <p:nvCxnSpPr>
            <p:cNvPr id="83" name="Straight Arrow Connector 82">
              <a:extLst>
                <a:ext uri="{FF2B5EF4-FFF2-40B4-BE49-F238E27FC236}">
                  <a16:creationId xmlns:a16="http://schemas.microsoft.com/office/drawing/2014/main" id="{F7C76F4F-247D-4BC9-9A2D-D9E97C24594F}"/>
                </a:ext>
              </a:extLst>
            </p:cNvPr>
            <p:cNvCxnSpPr/>
            <p:nvPr/>
          </p:nvCxnSpPr>
          <p:spPr>
            <a:xfrm flipH="1">
              <a:off x="6021405" y="3525610"/>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1BBBA01-EDBB-4E83-B678-8CC0C29BEF75}"/>
                </a:ext>
              </a:extLst>
            </p:cNvPr>
            <p:cNvCxnSpPr/>
            <p:nvPr/>
          </p:nvCxnSpPr>
          <p:spPr>
            <a:xfrm flipH="1">
              <a:off x="7117300" y="3560638"/>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4830EA2-A7CC-4F46-8B78-580C9A17FC1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901819" y="3657978"/>
              <a:ext cx="239171" cy="239171"/>
            </a:xfrm>
            <a:prstGeom prst="rect">
              <a:avLst/>
            </a:prstGeom>
          </p:spPr>
        </p:pic>
        <p:pic>
          <p:nvPicPr>
            <p:cNvPr id="86" name="Picture 85">
              <a:extLst>
                <a:ext uri="{FF2B5EF4-FFF2-40B4-BE49-F238E27FC236}">
                  <a16:creationId xmlns:a16="http://schemas.microsoft.com/office/drawing/2014/main" id="{F4A7AA5D-4C29-4D06-BD6F-B5813889E82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7714" y="3673785"/>
              <a:ext cx="239171" cy="239171"/>
            </a:xfrm>
            <a:prstGeom prst="rect">
              <a:avLst/>
            </a:prstGeom>
          </p:spPr>
        </p:pic>
        <p:sp>
          <p:nvSpPr>
            <p:cNvPr id="87" name="globe_2">
              <a:extLst>
                <a:ext uri="{FF2B5EF4-FFF2-40B4-BE49-F238E27FC236}">
                  <a16:creationId xmlns:a16="http://schemas.microsoft.com/office/drawing/2014/main" id="{CB815CF3-E12B-4759-BF30-6D12B4CCB5AD}"/>
                </a:ext>
              </a:extLst>
            </p:cNvPr>
            <p:cNvSpPr>
              <a:spLocks noChangeAspect="1" noEditPoints="1"/>
            </p:cNvSpPr>
            <p:nvPr/>
          </p:nvSpPr>
          <p:spPr bwMode="auto">
            <a:xfrm>
              <a:off x="4192448" y="2190317"/>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88" name="Connector: Elbow 87">
              <a:extLst>
                <a:ext uri="{FF2B5EF4-FFF2-40B4-BE49-F238E27FC236}">
                  <a16:creationId xmlns:a16="http://schemas.microsoft.com/office/drawing/2014/main" id="{CC76D3A7-35E2-4AB1-A236-ABC979D9EAE5}"/>
                </a:ext>
              </a:extLst>
            </p:cNvPr>
            <p:cNvCxnSpPr>
              <a:cxnSpLocks/>
            </p:cNvCxnSpPr>
            <p:nvPr/>
          </p:nvCxnSpPr>
          <p:spPr>
            <a:xfrm rot="10800000" flipV="1">
              <a:off x="3556871" y="3385415"/>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52427CE1-83F3-4242-A827-1CB765C13486}"/>
                </a:ext>
              </a:extLst>
            </p:cNvPr>
            <p:cNvCxnSpPr>
              <a:cxnSpLocks/>
            </p:cNvCxnSpPr>
            <p:nvPr/>
          </p:nvCxnSpPr>
          <p:spPr>
            <a:xfrm>
              <a:off x="4613733" y="3413712"/>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3A3AE92-ADA4-4CF1-9352-F5E59178F81F}"/>
                </a:ext>
              </a:extLst>
            </p:cNvPr>
            <p:cNvCxnSpPr>
              <a:cxnSpLocks/>
            </p:cNvCxnSpPr>
            <p:nvPr/>
          </p:nvCxnSpPr>
          <p:spPr>
            <a:xfrm flipV="1">
              <a:off x="4433415" y="2672252"/>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ECAAA4B-0462-4B33-9A0D-788C1328A6FA}"/>
                </a:ext>
              </a:extLst>
            </p:cNvPr>
            <p:cNvPicPr>
              <a:picLocks noChangeAspect="1"/>
            </p:cNvPicPr>
            <p:nvPr/>
          </p:nvPicPr>
          <p:blipFill>
            <a:blip r:embed="rId11"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264959" y="3216959"/>
              <a:ext cx="336912" cy="336912"/>
            </a:xfrm>
            <a:prstGeom prst="rect">
              <a:avLst/>
            </a:prstGeom>
          </p:spPr>
        </p:pic>
        <p:cxnSp>
          <p:nvCxnSpPr>
            <p:cNvPr id="92" name="Connector: Elbow 91">
              <a:extLst>
                <a:ext uri="{FF2B5EF4-FFF2-40B4-BE49-F238E27FC236}">
                  <a16:creationId xmlns:a16="http://schemas.microsoft.com/office/drawing/2014/main" id="{C0DEDD95-A01A-4D5C-B346-ED49E3FEEAE4}"/>
                </a:ext>
              </a:extLst>
            </p:cNvPr>
            <p:cNvCxnSpPr>
              <a:cxnSpLocks/>
            </p:cNvCxnSpPr>
            <p:nvPr/>
          </p:nvCxnSpPr>
          <p:spPr>
            <a:xfrm flipH="1">
              <a:off x="2977807" y="2432004"/>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AB0BCD39-7C1C-4E21-8368-82A0DF735935}"/>
                </a:ext>
              </a:extLst>
            </p:cNvPr>
            <p:cNvCxnSpPr>
              <a:cxnSpLocks/>
            </p:cNvCxnSpPr>
            <p:nvPr/>
          </p:nvCxnSpPr>
          <p:spPr>
            <a:xfrm>
              <a:off x="4674383" y="2432004"/>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Cylinder 93">
              <a:extLst>
                <a:ext uri="{FF2B5EF4-FFF2-40B4-BE49-F238E27FC236}">
                  <a16:creationId xmlns:a16="http://schemas.microsoft.com/office/drawing/2014/main" id="{496D97DB-EC5D-43B3-96A3-68F7AB7BD9AA}"/>
                </a:ext>
              </a:extLst>
            </p:cNvPr>
            <p:cNvSpPr/>
            <p:nvPr/>
          </p:nvSpPr>
          <p:spPr bwMode="auto">
            <a:xfrm rot="16200000">
              <a:off x="4335366" y="3617179"/>
              <a:ext cx="220289" cy="1737517"/>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9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VNET Peering</a:t>
              </a:r>
            </a:p>
          </p:txBody>
        </p:sp>
        <p:pic>
          <p:nvPicPr>
            <p:cNvPr id="95" name="Picture 94">
              <a:extLst>
                <a:ext uri="{FF2B5EF4-FFF2-40B4-BE49-F238E27FC236}">
                  <a16:creationId xmlns:a16="http://schemas.microsoft.com/office/drawing/2014/main" id="{7CD954F2-BC8D-4093-BBB5-7E9173ADC6BC}"/>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155862" y="4876417"/>
              <a:ext cx="362730" cy="362730"/>
            </a:xfrm>
            <a:prstGeom prst="rect">
              <a:avLst/>
            </a:prstGeom>
          </p:spPr>
        </p:pic>
        <p:pic>
          <p:nvPicPr>
            <p:cNvPr id="96" name="Picture 95">
              <a:extLst>
                <a:ext uri="{FF2B5EF4-FFF2-40B4-BE49-F238E27FC236}">
                  <a16:creationId xmlns:a16="http://schemas.microsoft.com/office/drawing/2014/main" id="{62FD26E8-62AA-424B-9060-9E6B5FD92F21}"/>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82184" y="4810864"/>
              <a:ext cx="362730" cy="362730"/>
            </a:xfrm>
            <a:prstGeom prst="rect">
              <a:avLst/>
            </a:prstGeom>
          </p:spPr>
        </p:pic>
        <p:pic>
          <p:nvPicPr>
            <p:cNvPr id="97" name="Picture 96">
              <a:extLst>
                <a:ext uri="{FF2B5EF4-FFF2-40B4-BE49-F238E27FC236}">
                  <a16:creationId xmlns:a16="http://schemas.microsoft.com/office/drawing/2014/main" id="{4214E3A3-A3E5-4825-A3CE-29B49F671FB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557460" y="2972513"/>
              <a:ext cx="315587" cy="315588"/>
            </a:xfrm>
            <a:prstGeom prst="rect">
              <a:avLst/>
            </a:prstGeom>
          </p:spPr>
        </p:pic>
      </p:grpSp>
    </p:spTree>
    <p:extLst>
      <p:ext uri="{BB962C8B-B14F-4D97-AF65-F5344CB8AC3E}">
        <p14:creationId xmlns:p14="http://schemas.microsoft.com/office/powerpoint/2010/main" val="32713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427C-EBE2-48A4-9BAE-FEAA23DA7BED}"/>
              </a:ext>
            </a:extLst>
          </p:cNvPr>
          <p:cNvSpPr>
            <a:spLocks noGrp="1"/>
          </p:cNvSpPr>
          <p:nvPr>
            <p:ph type="title"/>
          </p:nvPr>
        </p:nvSpPr>
        <p:spPr/>
        <p:txBody>
          <a:bodyPr/>
          <a:lstStyle/>
          <a:p>
            <a:r>
              <a:rPr lang="en-US" dirty="0"/>
              <a:t>Lesson 1: Virtual Networks</a:t>
            </a:r>
          </a:p>
        </p:txBody>
      </p:sp>
      <p:sp>
        <p:nvSpPr>
          <p:cNvPr id="3" name="Text Placeholder 2">
            <a:extLst>
              <a:ext uri="{FF2B5EF4-FFF2-40B4-BE49-F238E27FC236}">
                <a16:creationId xmlns:a16="http://schemas.microsoft.com/office/drawing/2014/main" id="{05602684-740A-4333-B978-A50E032B46F9}"/>
              </a:ext>
            </a:extLst>
          </p:cNvPr>
          <p:cNvSpPr>
            <a:spLocks noGrp="1"/>
          </p:cNvSpPr>
          <p:nvPr>
            <p:ph type="body" idx="1"/>
          </p:nvPr>
        </p:nvSpPr>
        <p:spPr/>
        <p:txBody>
          <a:bodyPr/>
          <a:lstStyle/>
          <a:p>
            <a:r>
              <a:rPr lang="en-US" dirty="0"/>
              <a:t>Azure Virtual Network (VNET) Architecture
Multi-Region Virtual Network Architecture
VNETs &amp; Subnets</a:t>
            </a:r>
          </a:p>
        </p:txBody>
      </p:sp>
    </p:spTree>
    <p:extLst>
      <p:ext uri="{BB962C8B-B14F-4D97-AF65-F5344CB8AC3E}">
        <p14:creationId xmlns:p14="http://schemas.microsoft.com/office/powerpoint/2010/main" val="1840465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1BF5-4720-4846-A056-EAB6411E24F2}"/>
              </a:ext>
            </a:extLst>
          </p:cNvPr>
          <p:cNvSpPr>
            <a:spLocks noGrp="1"/>
          </p:cNvSpPr>
          <p:nvPr>
            <p:ph type="title"/>
          </p:nvPr>
        </p:nvSpPr>
        <p:spPr/>
        <p:txBody>
          <a:bodyPr/>
          <a:lstStyle/>
          <a:p>
            <a:r>
              <a:rPr lang="en-US" dirty="0"/>
              <a:t>Multi-Region VPN Connectivity</a:t>
            </a:r>
          </a:p>
        </p:txBody>
      </p:sp>
      <p:sp>
        <p:nvSpPr>
          <p:cNvPr id="4" name="Content Placeholder 2">
            <a:extLst>
              <a:ext uri="{FF2B5EF4-FFF2-40B4-BE49-F238E27FC236}">
                <a16:creationId xmlns:a16="http://schemas.microsoft.com/office/drawing/2014/main" id="{74950B0A-85D9-4B56-9390-F7507CFB9E1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Before Vnet Peering, the only possible way to interconnect 2 Azure Regions, was Site-to-Site VPN Gateway tunneling</a:t>
            </a:r>
            <a:br>
              <a:rPr lang="en-US" b="0" kern="0" dirty="0">
                <a:solidFill>
                  <a:srgbClr val="000000"/>
                </a:solidFill>
              </a:rPr>
            </a:br>
            <a:endParaRPr lang="en-US" b="0" kern="0" dirty="0">
              <a:solidFill>
                <a:srgbClr val="000000"/>
              </a:solidFill>
            </a:endParaRPr>
          </a:p>
          <a:p>
            <a:pPr lvl="0"/>
            <a:r>
              <a:rPr lang="en-US" b="0" kern="0" dirty="0">
                <a:solidFill>
                  <a:srgbClr val="000000"/>
                </a:solidFill>
              </a:rPr>
              <a:t>This is still a valid option, if your traffic between both Azure regions must be encrypted (outside of the already encrypted Microsoft Backbone, no public internet)</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68366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7a8c8053-4869-461a-979a-d1333d2b4c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F700-BC31-40CD-9F6E-6FDEA383BACB}"/>
              </a:ext>
            </a:extLst>
          </p:cNvPr>
          <p:cNvSpPr>
            <a:spLocks noGrp="1"/>
          </p:cNvSpPr>
          <p:nvPr>
            <p:ph type="title"/>
          </p:nvPr>
        </p:nvSpPr>
        <p:spPr/>
        <p:txBody>
          <a:bodyPr/>
          <a:lstStyle/>
          <a:p>
            <a:r>
              <a:rPr lang="en-US" dirty="0"/>
              <a:t>Multi-Region VPN Connectivity</a:t>
            </a:r>
          </a:p>
        </p:txBody>
      </p:sp>
      <p:grpSp>
        <p:nvGrpSpPr>
          <p:cNvPr id="3" name="Group 2" descr="Connecting VPNs in multiple regions">
            <a:extLst>
              <a:ext uri="{FF2B5EF4-FFF2-40B4-BE49-F238E27FC236}">
                <a16:creationId xmlns:a16="http://schemas.microsoft.com/office/drawing/2014/main" id="{5CEF7C9B-F979-498B-A27F-EA00A6CB0EEA}"/>
              </a:ext>
            </a:extLst>
          </p:cNvPr>
          <p:cNvGrpSpPr/>
          <p:nvPr/>
        </p:nvGrpSpPr>
        <p:grpSpPr>
          <a:xfrm>
            <a:off x="211430" y="2032203"/>
            <a:ext cx="8613872" cy="3096286"/>
            <a:chOff x="211430" y="2032203"/>
            <a:chExt cx="8613872" cy="3096286"/>
          </a:xfrm>
        </p:grpSpPr>
        <p:sp>
          <p:nvSpPr>
            <p:cNvPr id="4" name="Rectangle 3">
              <a:extLst>
                <a:ext uri="{FF2B5EF4-FFF2-40B4-BE49-F238E27FC236}">
                  <a16:creationId xmlns:a16="http://schemas.microsoft.com/office/drawing/2014/main" id="{BA37B5A9-7D7A-4E70-BAD6-903EDA61EEC9}"/>
                </a:ext>
              </a:extLst>
            </p:cNvPr>
            <p:cNvSpPr/>
            <p:nvPr/>
          </p:nvSpPr>
          <p:spPr bwMode="auto">
            <a:xfrm>
              <a:off x="294186" y="2827043"/>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 name="Straight Connector 4">
              <a:extLst>
                <a:ext uri="{FF2B5EF4-FFF2-40B4-BE49-F238E27FC236}">
                  <a16:creationId xmlns:a16="http://schemas.microsoft.com/office/drawing/2014/main" id="{2161605A-736A-43D4-A299-A4DC60577EC1}"/>
                </a:ext>
              </a:extLst>
            </p:cNvPr>
            <p:cNvCxnSpPr>
              <a:cxnSpLocks/>
            </p:cNvCxnSpPr>
            <p:nvPr/>
          </p:nvCxnSpPr>
          <p:spPr>
            <a:xfrm>
              <a:off x="1193626" y="2864459"/>
              <a:ext cx="0" cy="2264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BDAE9453-43AB-4453-ADF1-226EE5CB457B}"/>
                </a:ext>
              </a:extLst>
            </p:cNvPr>
            <p:cNvSpPr txBox="1"/>
            <p:nvPr/>
          </p:nvSpPr>
          <p:spPr>
            <a:xfrm>
              <a:off x="274116" y="2079564"/>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1</a:t>
              </a:r>
            </a:p>
          </p:txBody>
        </p:sp>
        <p:pic>
          <p:nvPicPr>
            <p:cNvPr id="7" name="Picture 6">
              <a:extLst>
                <a:ext uri="{FF2B5EF4-FFF2-40B4-BE49-F238E27FC236}">
                  <a16:creationId xmlns:a16="http://schemas.microsoft.com/office/drawing/2014/main" id="{2E26B90C-57E7-4DE3-A265-21D3BFB0366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958" y="3927771"/>
              <a:ext cx="434900" cy="434901"/>
            </a:xfrm>
            <a:prstGeom prst="rect">
              <a:avLst/>
            </a:prstGeom>
          </p:spPr>
        </p:pic>
        <p:sp>
          <p:nvSpPr>
            <p:cNvPr id="8" name="TextBox 7">
              <a:extLst>
                <a:ext uri="{FF2B5EF4-FFF2-40B4-BE49-F238E27FC236}">
                  <a16:creationId xmlns:a16="http://schemas.microsoft.com/office/drawing/2014/main" id="{9FDF6050-8320-4838-AF9A-2E3F8A3EADAB}"/>
                </a:ext>
              </a:extLst>
            </p:cNvPr>
            <p:cNvSpPr txBox="1"/>
            <p:nvPr/>
          </p:nvSpPr>
          <p:spPr>
            <a:xfrm>
              <a:off x="5301302" y="2032203"/>
              <a:ext cx="3268466" cy="4893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400" b="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Azure Region 2</a:t>
              </a:r>
            </a:p>
          </p:txBody>
        </p:sp>
        <p:pic>
          <p:nvPicPr>
            <p:cNvPr id="9" name="Picture 8">
              <a:extLst>
                <a:ext uri="{FF2B5EF4-FFF2-40B4-BE49-F238E27FC236}">
                  <a16:creationId xmlns:a16="http://schemas.microsoft.com/office/drawing/2014/main" id="{44F9008F-D155-494C-817E-E4877D092E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4070" y="4511413"/>
              <a:ext cx="450751" cy="450750"/>
            </a:xfrm>
            <a:prstGeom prst="rect">
              <a:avLst/>
            </a:prstGeom>
          </p:spPr>
        </p:pic>
        <p:grpSp>
          <p:nvGrpSpPr>
            <p:cNvPr id="10" name="Group 9">
              <a:extLst>
                <a:ext uri="{FF2B5EF4-FFF2-40B4-BE49-F238E27FC236}">
                  <a16:creationId xmlns:a16="http://schemas.microsoft.com/office/drawing/2014/main" id="{559A5509-0ED3-4059-B4E4-281ABFCD4637}"/>
                </a:ext>
              </a:extLst>
            </p:cNvPr>
            <p:cNvGrpSpPr/>
            <p:nvPr/>
          </p:nvGrpSpPr>
          <p:grpSpPr>
            <a:xfrm>
              <a:off x="211430" y="2085524"/>
              <a:ext cx="1216030" cy="673979"/>
              <a:chOff x="120969" y="1371239"/>
              <a:chExt cx="1216030" cy="673979"/>
            </a:xfrm>
          </p:grpSpPr>
          <p:sp>
            <p:nvSpPr>
              <p:cNvPr id="11" name="Freeform 11">
                <a:extLst>
                  <a:ext uri="{FF2B5EF4-FFF2-40B4-BE49-F238E27FC236}">
                    <a16:creationId xmlns:a16="http://schemas.microsoft.com/office/drawing/2014/main" id="{8C39E936-017B-41D4-96D3-CB0FE963C87B}"/>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65CAF6F8-3CE8-4E3C-A675-4C6B938D93DE}"/>
                  </a:ext>
                </a:extLst>
              </p:cNvPr>
              <p:cNvSpPr txBox="1"/>
              <p:nvPr/>
            </p:nvSpPr>
            <p:spPr>
              <a:xfrm>
                <a:off x="120969" y="1505065"/>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3" name="Group 12">
              <a:extLst>
                <a:ext uri="{FF2B5EF4-FFF2-40B4-BE49-F238E27FC236}">
                  <a16:creationId xmlns:a16="http://schemas.microsoft.com/office/drawing/2014/main" id="{655F19B5-652D-45CF-807F-2B4E48726459}"/>
                </a:ext>
              </a:extLst>
            </p:cNvPr>
            <p:cNvGrpSpPr/>
            <p:nvPr/>
          </p:nvGrpSpPr>
          <p:grpSpPr>
            <a:xfrm>
              <a:off x="7609272" y="2098188"/>
              <a:ext cx="1216030" cy="673979"/>
              <a:chOff x="7405306" y="1314792"/>
              <a:chExt cx="1216030" cy="673979"/>
            </a:xfrm>
          </p:grpSpPr>
          <p:sp>
            <p:nvSpPr>
              <p:cNvPr id="14" name="Freeform 11">
                <a:extLst>
                  <a:ext uri="{FF2B5EF4-FFF2-40B4-BE49-F238E27FC236}">
                    <a16:creationId xmlns:a16="http://schemas.microsoft.com/office/drawing/2014/main" id="{CF4827F6-E041-4FC8-ADAF-A06C49D91EA7}"/>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sz="1600" b="0" kern="0" dirty="0">
                  <a:solidFill>
                    <a:sysClr val="windowText" lastClr="000000"/>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52DD4051-8205-4986-80AC-96E241ACE5D1}"/>
                  </a:ext>
                </a:extLst>
              </p:cNvPr>
              <p:cNvSpPr txBox="1"/>
              <p:nvPr/>
            </p:nvSpPr>
            <p:spPr>
              <a:xfrm>
                <a:off x="7405306" y="1448618"/>
                <a:ext cx="1216030" cy="517065"/>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sz="1600" b="0" kern="0" dirty="0">
                    <a:gradFill>
                      <a:gsLst>
                        <a:gs pos="125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grpSp>
        <p:grpSp>
          <p:nvGrpSpPr>
            <p:cNvPr id="16" name="Group 15">
              <a:extLst>
                <a:ext uri="{FF2B5EF4-FFF2-40B4-BE49-F238E27FC236}">
                  <a16:creationId xmlns:a16="http://schemas.microsoft.com/office/drawing/2014/main" id="{240C3861-698C-483C-A04A-3E0048F85A4D}"/>
                </a:ext>
              </a:extLst>
            </p:cNvPr>
            <p:cNvGrpSpPr/>
            <p:nvPr/>
          </p:nvGrpSpPr>
          <p:grpSpPr>
            <a:xfrm>
              <a:off x="2642087" y="2894605"/>
              <a:ext cx="775990" cy="484218"/>
              <a:chOff x="2565094" y="2071811"/>
              <a:chExt cx="775990" cy="484218"/>
            </a:xfrm>
          </p:grpSpPr>
          <p:sp>
            <p:nvSpPr>
              <p:cNvPr id="17" name="Rectangle: Rounded Corners 16">
                <a:extLst>
                  <a:ext uri="{FF2B5EF4-FFF2-40B4-BE49-F238E27FC236}">
                    <a16:creationId xmlns:a16="http://schemas.microsoft.com/office/drawing/2014/main" id="{368E616B-B8DE-4677-B44F-781FEF16154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F4B6C7BD-8C51-4857-9540-F188C1317EAF}"/>
                  </a:ext>
                </a:extLst>
              </p:cNvPr>
              <p:cNvGrpSpPr/>
              <p:nvPr/>
            </p:nvGrpSpPr>
            <p:grpSpPr>
              <a:xfrm>
                <a:off x="2672694" y="2281255"/>
                <a:ext cx="564275" cy="261058"/>
                <a:chOff x="2673609" y="2280821"/>
                <a:chExt cx="564275" cy="261058"/>
              </a:xfrm>
            </p:grpSpPr>
            <p:pic>
              <p:nvPicPr>
                <p:cNvPr id="19" name="Picture 18">
                  <a:extLst>
                    <a:ext uri="{FF2B5EF4-FFF2-40B4-BE49-F238E27FC236}">
                      <a16:creationId xmlns:a16="http://schemas.microsoft.com/office/drawing/2014/main" id="{4D8462B7-4A2E-4622-A74D-038347EB33B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20" name="Picture 19">
                  <a:extLst>
                    <a:ext uri="{FF2B5EF4-FFF2-40B4-BE49-F238E27FC236}">
                      <a16:creationId xmlns:a16="http://schemas.microsoft.com/office/drawing/2014/main" id="{CE0AB3A2-8A7A-4B1E-9775-9CE6F79962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21" name="Group 20">
              <a:extLst>
                <a:ext uri="{FF2B5EF4-FFF2-40B4-BE49-F238E27FC236}">
                  <a16:creationId xmlns:a16="http://schemas.microsoft.com/office/drawing/2014/main" id="{9D12AF78-9081-4A47-9820-2D8581EF1FC6}"/>
                </a:ext>
              </a:extLst>
            </p:cNvPr>
            <p:cNvGrpSpPr/>
            <p:nvPr/>
          </p:nvGrpSpPr>
          <p:grpSpPr>
            <a:xfrm>
              <a:off x="1214186" y="2845281"/>
              <a:ext cx="2215083" cy="2140177"/>
              <a:chOff x="701734" y="1812841"/>
              <a:chExt cx="2215083" cy="2140177"/>
            </a:xfrm>
          </p:grpSpPr>
          <p:sp>
            <p:nvSpPr>
              <p:cNvPr id="22" name="Rectangle: Rounded Corners 21">
                <a:extLst>
                  <a:ext uri="{FF2B5EF4-FFF2-40B4-BE49-F238E27FC236}">
                    <a16:creationId xmlns:a16="http://schemas.microsoft.com/office/drawing/2014/main" id="{0A276C62-3237-4436-8D3A-D1826467E618}"/>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3" name="Group 22">
                <a:extLst>
                  <a:ext uri="{FF2B5EF4-FFF2-40B4-BE49-F238E27FC236}">
                    <a16:creationId xmlns:a16="http://schemas.microsoft.com/office/drawing/2014/main" id="{5CF027D6-F639-4C72-A16B-F6DDC7E86C69}"/>
                  </a:ext>
                </a:extLst>
              </p:cNvPr>
              <p:cNvGrpSpPr/>
              <p:nvPr/>
            </p:nvGrpSpPr>
            <p:grpSpPr>
              <a:xfrm>
                <a:off x="1415905" y="2960441"/>
                <a:ext cx="1049450" cy="919973"/>
                <a:chOff x="6042258" y="1994045"/>
                <a:chExt cx="1292997" cy="1091617"/>
              </a:xfrm>
            </p:grpSpPr>
            <p:grpSp>
              <p:nvGrpSpPr>
                <p:cNvPr id="26" name="Group 25">
                  <a:extLst>
                    <a:ext uri="{FF2B5EF4-FFF2-40B4-BE49-F238E27FC236}">
                      <a16:creationId xmlns:a16="http://schemas.microsoft.com/office/drawing/2014/main" id="{04D6CE22-BC11-4414-A9B5-02EA4899414C}"/>
                    </a:ext>
                  </a:extLst>
                </p:cNvPr>
                <p:cNvGrpSpPr/>
                <p:nvPr/>
              </p:nvGrpSpPr>
              <p:grpSpPr>
                <a:xfrm>
                  <a:off x="6042258" y="1994045"/>
                  <a:ext cx="1074070" cy="326939"/>
                  <a:chOff x="6042258" y="1994045"/>
                  <a:chExt cx="1074070" cy="326939"/>
                </a:xfrm>
              </p:grpSpPr>
              <p:pic>
                <p:nvPicPr>
                  <p:cNvPr id="35" name="Picture 34">
                    <a:extLst>
                      <a:ext uri="{FF2B5EF4-FFF2-40B4-BE49-F238E27FC236}">
                        <a16:creationId xmlns:a16="http://schemas.microsoft.com/office/drawing/2014/main" id="{4A8BCD5D-6054-465D-A291-E87D1866729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36" name="Picture 35">
                    <a:extLst>
                      <a:ext uri="{FF2B5EF4-FFF2-40B4-BE49-F238E27FC236}">
                        <a16:creationId xmlns:a16="http://schemas.microsoft.com/office/drawing/2014/main" id="{DD08E637-AF8C-4630-8D5C-82FB098A14D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37" name="Picture 36">
                    <a:extLst>
                      <a:ext uri="{FF2B5EF4-FFF2-40B4-BE49-F238E27FC236}">
                        <a16:creationId xmlns:a16="http://schemas.microsoft.com/office/drawing/2014/main" id="{2851A0E5-55EF-467B-9D64-0A723C0CFD5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27" name="Group 26">
                  <a:extLst>
                    <a:ext uri="{FF2B5EF4-FFF2-40B4-BE49-F238E27FC236}">
                      <a16:creationId xmlns:a16="http://schemas.microsoft.com/office/drawing/2014/main" id="{ED726F52-3880-45F4-A27F-87A1D22F8AF4}"/>
                    </a:ext>
                  </a:extLst>
                </p:cNvPr>
                <p:cNvGrpSpPr/>
                <p:nvPr/>
              </p:nvGrpSpPr>
              <p:grpSpPr>
                <a:xfrm>
                  <a:off x="6261186" y="2388938"/>
                  <a:ext cx="1074069" cy="318109"/>
                  <a:chOff x="6042259" y="2018713"/>
                  <a:chExt cx="1074069" cy="318109"/>
                </a:xfrm>
              </p:grpSpPr>
              <p:pic>
                <p:nvPicPr>
                  <p:cNvPr id="32" name="Picture 31">
                    <a:extLst>
                      <a:ext uri="{FF2B5EF4-FFF2-40B4-BE49-F238E27FC236}">
                        <a16:creationId xmlns:a16="http://schemas.microsoft.com/office/drawing/2014/main" id="{E765B49B-EA28-41E6-B977-ED1FC5FD87A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3" name="Picture 32">
                    <a:extLst>
                      <a:ext uri="{FF2B5EF4-FFF2-40B4-BE49-F238E27FC236}">
                        <a16:creationId xmlns:a16="http://schemas.microsoft.com/office/drawing/2014/main" id="{63E88D96-F4A1-4574-A68A-953CB8190A9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34" name="Picture 33">
                    <a:extLst>
                      <a:ext uri="{FF2B5EF4-FFF2-40B4-BE49-F238E27FC236}">
                        <a16:creationId xmlns:a16="http://schemas.microsoft.com/office/drawing/2014/main" id="{302DB0B5-5795-46A6-AD73-85C5C84AF86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28" name="Group 27">
                  <a:extLst>
                    <a:ext uri="{FF2B5EF4-FFF2-40B4-BE49-F238E27FC236}">
                      <a16:creationId xmlns:a16="http://schemas.microsoft.com/office/drawing/2014/main" id="{FBC3E15B-74F0-4BD0-AC2A-DD541E6FECD4}"/>
                    </a:ext>
                  </a:extLst>
                </p:cNvPr>
                <p:cNvGrpSpPr/>
                <p:nvPr/>
              </p:nvGrpSpPr>
              <p:grpSpPr>
                <a:xfrm>
                  <a:off x="6042259" y="2759163"/>
                  <a:ext cx="1097234" cy="326499"/>
                  <a:chOff x="6042259" y="2018713"/>
                  <a:chExt cx="1097234" cy="326499"/>
                </a:xfrm>
              </p:grpSpPr>
              <p:pic>
                <p:nvPicPr>
                  <p:cNvPr id="29" name="Picture 28">
                    <a:extLst>
                      <a:ext uri="{FF2B5EF4-FFF2-40B4-BE49-F238E27FC236}">
                        <a16:creationId xmlns:a16="http://schemas.microsoft.com/office/drawing/2014/main" id="{3ABDFBB9-C994-40E2-AB90-495DE7BE2E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30" name="Picture 29">
                    <a:extLst>
                      <a:ext uri="{FF2B5EF4-FFF2-40B4-BE49-F238E27FC236}">
                        <a16:creationId xmlns:a16="http://schemas.microsoft.com/office/drawing/2014/main" id="{1CA32E62-0B35-4FA0-9DFD-45682842F0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31" name="Picture 30">
                    <a:extLst>
                      <a:ext uri="{FF2B5EF4-FFF2-40B4-BE49-F238E27FC236}">
                        <a16:creationId xmlns:a16="http://schemas.microsoft.com/office/drawing/2014/main" id="{A439194B-3271-4A99-96AE-1719033DC3C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24" name="Picture 23">
                <a:extLst>
                  <a:ext uri="{FF2B5EF4-FFF2-40B4-BE49-F238E27FC236}">
                    <a16:creationId xmlns:a16="http://schemas.microsoft.com/office/drawing/2014/main" id="{5683226E-1B51-4ACF-B1B2-413488C2102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25" name="Picture 24">
                <a:extLst>
                  <a:ext uri="{FF2B5EF4-FFF2-40B4-BE49-F238E27FC236}">
                    <a16:creationId xmlns:a16="http://schemas.microsoft.com/office/drawing/2014/main" id="{F1DA46C7-A57C-4D1C-A10F-EBC5A77D91B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38" name="Group 37">
              <a:extLst>
                <a:ext uri="{FF2B5EF4-FFF2-40B4-BE49-F238E27FC236}">
                  <a16:creationId xmlns:a16="http://schemas.microsoft.com/office/drawing/2014/main" id="{7B7031CC-BDF1-4E06-98A4-185292C4DBEB}"/>
                </a:ext>
              </a:extLst>
            </p:cNvPr>
            <p:cNvGrpSpPr/>
            <p:nvPr/>
          </p:nvGrpSpPr>
          <p:grpSpPr>
            <a:xfrm>
              <a:off x="1647122" y="2894605"/>
              <a:ext cx="775990" cy="484218"/>
              <a:chOff x="2565094" y="2071811"/>
              <a:chExt cx="775990" cy="484218"/>
            </a:xfrm>
          </p:grpSpPr>
          <p:sp>
            <p:nvSpPr>
              <p:cNvPr id="39" name="Rectangle: Rounded Corners 38">
                <a:extLst>
                  <a:ext uri="{FF2B5EF4-FFF2-40B4-BE49-F238E27FC236}">
                    <a16:creationId xmlns:a16="http://schemas.microsoft.com/office/drawing/2014/main" id="{AD13F9B3-E4E3-4218-B278-A847456093B1}"/>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91ACAD16-5A2F-4E28-9D11-99FC579360E3}"/>
                  </a:ext>
                </a:extLst>
              </p:cNvPr>
              <p:cNvGrpSpPr/>
              <p:nvPr/>
            </p:nvGrpSpPr>
            <p:grpSpPr>
              <a:xfrm>
                <a:off x="2672694" y="2281255"/>
                <a:ext cx="564275" cy="261058"/>
                <a:chOff x="2673609" y="2280821"/>
                <a:chExt cx="564275" cy="261058"/>
              </a:xfrm>
            </p:grpSpPr>
            <p:pic>
              <p:nvPicPr>
                <p:cNvPr id="41" name="Picture 40">
                  <a:extLst>
                    <a:ext uri="{FF2B5EF4-FFF2-40B4-BE49-F238E27FC236}">
                      <a16:creationId xmlns:a16="http://schemas.microsoft.com/office/drawing/2014/main" id="{8EC69EEB-CD77-45BC-A666-6113F4B46BF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42" name="Picture 41">
                  <a:extLst>
                    <a:ext uri="{FF2B5EF4-FFF2-40B4-BE49-F238E27FC236}">
                      <a16:creationId xmlns:a16="http://schemas.microsoft.com/office/drawing/2014/main" id="{4F2AEC24-1602-4B88-BAAC-F320E0D1023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43" name="Picture 42">
              <a:extLst>
                <a:ext uri="{FF2B5EF4-FFF2-40B4-BE49-F238E27FC236}">
                  <a16:creationId xmlns:a16="http://schemas.microsoft.com/office/drawing/2014/main" id="{5B839A11-0FD8-40FA-9C85-78A5EA6C290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3879" y="2906947"/>
              <a:ext cx="406031" cy="406031"/>
            </a:xfrm>
            <a:prstGeom prst="rect">
              <a:avLst/>
            </a:prstGeom>
          </p:spPr>
        </p:pic>
        <p:pic>
          <p:nvPicPr>
            <p:cNvPr id="44" name="Picture 43">
              <a:extLst>
                <a:ext uri="{FF2B5EF4-FFF2-40B4-BE49-F238E27FC236}">
                  <a16:creationId xmlns:a16="http://schemas.microsoft.com/office/drawing/2014/main" id="{DB9A78E5-AEC1-4944-95A4-C6C62B9B63D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3958" y="3392027"/>
              <a:ext cx="456695" cy="456695"/>
            </a:xfrm>
            <a:prstGeom prst="rect">
              <a:avLst/>
            </a:prstGeom>
          </p:spPr>
        </p:pic>
        <p:pic>
          <p:nvPicPr>
            <p:cNvPr id="45" name="Picture 44">
              <a:extLst>
                <a:ext uri="{FF2B5EF4-FFF2-40B4-BE49-F238E27FC236}">
                  <a16:creationId xmlns:a16="http://schemas.microsoft.com/office/drawing/2014/main" id="{4183281D-F662-4C28-8E0F-294B5430E2A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858221" y="3469043"/>
              <a:ext cx="239171" cy="239171"/>
            </a:xfrm>
            <a:prstGeom prst="rect">
              <a:avLst/>
            </a:prstGeom>
          </p:spPr>
        </p:pic>
        <p:cxnSp>
          <p:nvCxnSpPr>
            <p:cNvPr id="46" name="Straight Arrow Connector 45">
              <a:extLst>
                <a:ext uri="{FF2B5EF4-FFF2-40B4-BE49-F238E27FC236}">
                  <a16:creationId xmlns:a16="http://schemas.microsoft.com/office/drawing/2014/main" id="{F82E1E27-981A-4D80-8A23-6B15934C132C}"/>
                </a:ext>
              </a:extLst>
            </p:cNvPr>
            <p:cNvCxnSpPr>
              <a:cxnSpLocks/>
            </p:cNvCxnSpPr>
            <p:nvPr/>
          </p:nvCxnSpPr>
          <p:spPr>
            <a:xfrm flipH="1">
              <a:off x="2035116" y="3378823"/>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0BE47787-A028-4018-A620-E922C235813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11649" y="3490925"/>
              <a:ext cx="239171" cy="239171"/>
            </a:xfrm>
            <a:prstGeom prst="rect">
              <a:avLst/>
            </a:prstGeom>
          </p:spPr>
        </p:pic>
        <p:cxnSp>
          <p:nvCxnSpPr>
            <p:cNvPr id="48" name="Straight Arrow Connector 47">
              <a:extLst>
                <a:ext uri="{FF2B5EF4-FFF2-40B4-BE49-F238E27FC236}">
                  <a16:creationId xmlns:a16="http://schemas.microsoft.com/office/drawing/2014/main" id="{45A9C13C-BED8-4614-BBD1-17FDB6D21CB5}"/>
                </a:ext>
              </a:extLst>
            </p:cNvPr>
            <p:cNvCxnSpPr/>
            <p:nvPr/>
          </p:nvCxnSpPr>
          <p:spPr>
            <a:xfrm flipH="1">
              <a:off x="2980820" y="3364536"/>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22B88CF-1480-4F67-9E1A-AC2E7AF28B17}"/>
                </a:ext>
              </a:extLst>
            </p:cNvPr>
            <p:cNvSpPr/>
            <p:nvPr/>
          </p:nvSpPr>
          <p:spPr bwMode="auto">
            <a:xfrm>
              <a:off x="5324968" y="2822256"/>
              <a:ext cx="3272062" cy="2301446"/>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00" b="0" kern="0" dirty="0">
                <a:gradFill>
                  <a:gsLst>
                    <a:gs pos="1250">
                      <a:srgbClr val="353535"/>
                    </a:gs>
                    <a:gs pos="100000">
                      <a:srgbClr val="353535"/>
                    </a:gs>
                  </a:gsLst>
                  <a:lin ang="5400000" scaled="0"/>
                </a:gradFill>
                <a:latin typeface="Segoe UI" panose="020B0502040204020203" pitchFamily="34" charset="0"/>
                <a:ea typeface="MS PGothic" pitchFamily="34" charset="-128"/>
                <a:cs typeface="Segoe UI" panose="020B0502040204020203" pitchFamily="34" charset="0"/>
              </a:endParaRPr>
            </a:p>
          </p:txBody>
        </p:sp>
        <p:cxnSp>
          <p:nvCxnSpPr>
            <p:cNvPr id="50" name="Straight Connector 49">
              <a:extLst>
                <a:ext uri="{FF2B5EF4-FFF2-40B4-BE49-F238E27FC236}">
                  <a16:creationId xmlns:a16="http://schemas.microsoft.com/office/drawing/2014/main" id="{CAD53022-7DB9-47CD-A6F2-84E6EE0FDF19}"/>
                </a:ext>
              </a:extLst>
            </p:cNvPr>
            <p:cNvCxnSpPr>
              <a:cxnSpLocks/>
            </p:cNvCxnSpPr>
            <p:nvPr/>
          </p:nvCxnSpPr>
          <p:spPr>
            <a:xfrm>
              <a:off x="7890515" y="2859672"/>
              <a:ext cx="0" cy="2264030"/>
            </a:xfrm>
            <a:prstGeom prst="line">
              <a:avLst/>
            </a:prstGeom>
            <a:solidFill>
              <a:schemeClr val="bg1">
                <a:lumMod val="85000"/>
              </a:schemeClr>
            </a:solidFill>
            <a:ln w="28575">
              <a:solidFill>
                <a:schemeClr val="bg1">
                  <a:lumMod val="65000"/>
                </a:schemeClr>
              </a:solidFill>
              <a:prstDash val="sysDash"/>
            </a:ln>
          </p:spPr>
        </p:cxnSp>
        <p:pic>
          <p:nvPicPr>
            <p:cNvPr id="51" name="Picture 50">
              <a:extLst>
                <a:ext uri="{FF2B5EF4-FFF2-40B4-BE49-F238E27FC236}">
                  <a16:creationId xmlns:a16="http://schemas.microsoft.com/office/drawing/2014/main" id="{F45340C0-E4FD-481B-AFA0-2277395D8D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91912" y="4540185"/>
              <a:ext cx="450751" cy="450750"/>
            </a:xfrm>
            <a:prstGeom prst="rect">
              <a:avLst/>
            </a:prstGeom>
          </p:spPr>
        </p:pic>
        <p:pic>
          <p:nvPicPr>
            <p:cNvPr id="52" name="Picture 51">
              <a:extLst>
                <a:ext uri="{FF2B5EF4-FFF2-40B4-BE49-F238E27FC236}">
                  <a16:creationId xmlns:a16="http://schemas.microsoft.com/office/drawing/2014/main" id="{A6E5109C-234C-4944-B0B2-ACCA41A8F01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988933" y="2901456"/>
              <a:ext cx="406031" cy="406031"/>
            </a:xfrm>
            <a:prstGeom prst="rect">
              <a:avLst/>
            </a:prstGeom>
          </p:spPr>
        </p:pic>
        <p:pic>
          <p:nvPicPr>
            <p:cNvPr id="53" name="Picture 52">
              <a:extLst>
                <a:ext uri="{FF2B5EF4-FFF2-40B4-BE49-F238E27FC236}">
                  <a16:creationId xmlns:a16="http://schemas.microsoft.com/office/drawing/2014/main" id="{E7414DF4-9F6D-4052-8158-9978BD1555F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74499" y="3398441"/>
              <a:ext cx="456695" cy="456695"/>
            </a:xfrm>
            <a:prstGeom prst="rect">
              <a:avLst/>
            </a:prstGeom>
          </p:spPr>
        </p:pic>
        <p:sp>
          <p:nvSpPr>
            <p:cNvPr id="54" name="Rectangle: Rounded Corners 53">
              <a:extLst>
                <a:ext uri="{FF2B5EF4-FFF2-40B4-BE49-F238E27FC236}">
                  <a16:creationId xmlns:a16="http://schemas.microsoft.com/office/drawing/2014/main" id="{FBFD963A-5CCC-49B3-BDF4-2FBCD2F54391}"/>
                </a:ext>
              </a:extLst>
            </p:cNvPr>
            <p:cNvSpPr/>
            <p:nvPr/>
          </p:nvSpPr>
          <p:spPr bwMode="auto">
            <a:xfrm>
              <a:off x="5655142" y="3871339"/>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AB5FD88B-F721-4FBF-9026-05F6577529E2}"/>
                </a:ext>
              </a:extLst>
            </p:cNvPr>
            <p:cNvGrpSpPr/>
            <p:nvPr/>
          </p:nvGrpSpPr>
          <p:grpSpPr>
            <a:xfrm>
              <a:off x="6200438" y="4009084"/>
              <a:ext cx="1049450" cy="919973"/>
              <a:chOff x="6042258" y="1994045"/>
              <a:chExt cx="1292997" cy="1091617"/>
            </a:xfrm>
          </p:grpSpPr>
          <p:grpSp>
            <p:nvGrpSpPr>
              <p:cNvPr id="56" name="Group 55">
                <a:extLst>
                  <a:ext uri="{FF2B5EF4-FFF2-40B4-BE49-F238E27FC236}">
                    <a16:creationId xmlns:a16="http://schemas.microsoft.com/office/drawing/2014/main" id="{88305D1D-BFD4-4B2A-9ECB-2EBCBBEF3D84}"/>
                  </a:ext>
                </a:extLst>
              </p:cNvPr>
              <p:cNvGrpSpPr/>
              <p:nvPr/>
            </p:nvGrpSpPr>
            <p:grpSpPr>
              <a:xfrm>
                <a:off x="6042258" y="1994045"/>
                <a:ext cx="1074070" cy="326939"/>
                <a:chOff x="6042258" y="1994045"/>
                <a:chExt cx="1074070" cy="326939"/>
              </a:xfrm>
            </p:grpSpPr>
            <p:pic>
              <p:nvPicPr>
                <p:cNvPr id="65" name="Picture 64">
                  <a:extLst>
                    <a:ext uri="{FF2B5EF4-FFF2-40B4-BE49-F238E27FC236}">
                      <a16:creationId xmlns:a16="http://schemas.microsoft.com/office/drawing/2014/main" id="{D0B555E1-D33F-483E-9144-47D5148B31C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66" name="Picture 65">
                  <a:extLst>
                    <a:ext uri="{FF2B5EF4-FFF2-40B4-BE49-F238E27FC236}">
                      <a16:creationId xmlns:a16="http://schemas.microsoft.com/office/drawing/2014/main" id="{5945DE0F-676D-46A6-A9FE-0E015A3F911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67" name="Picture 66">
                  <a:extLst>
                    <a:ext uri="{FF2B5EF4-FFF2-40B4-BE49-F238E27FC236}">
                      <a16:creationId xmlns:a16="http://schemas.microsoft.com/office/drawing/2014/main" id="{FDC64B9C-71C1-46D6-9844-BC1D7E81A17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57" name="Group 56">
                <a:extLst>
                  <a:ext uri="{FF2B5EF4-FFF2-40B4-BE49-F238E27FC236}">
                    <a16:creationId xmlns:a16="http://schemas.microsoft.com/office/drawing/2014/main" id="{69A81037-2B41-4363-8920-C6575020B8D6}"/>
                  </a:ext>
                </a:extLst>
              </p:cNvPr>
              <p:cNvGrpSpPr/>
              <p:nvPr/>
            </p:nvGrpSpPr>
            <p:grpSpPr>
              <a:xfrm>
                <a:off x="6261186" y="2388938"/>
                <a:ext cx="1074069" cy="318109"/>
                <a:chOff x="6042259" y="2018713"/>
                <a:chExt cx="1074069" cy="318109"/>
              </a:xfrm>
            </p:grpSpPr>
            <p:pic>
              <p:nvPicPr>
                <p:cNvPr id="62" name="Picture 61">
                  <a:extLst>
                    <a:ext uri="{FF2B5EF4-FFF2-40B4-BE49-F238E27FC236}">
                      <a16:creationId xmlns:a16="http://schemas.microsoft.com/office/drawing/2014/main" id="{4816DD21-E74F-49EF-8D86-9C1805DC233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3" name="Picture 62">
                  <a:extLst>
                    <a:ext uri="{FF2B5EF4-FFF2-40B4-BE49-F238E27FC236}">
                      <a16:creationId xmlns:a16="http://schemas.microsoft.com/office/drawing/2014/main" id="{5277E378-2C02-4974-86D4-BE4CE51C93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64" name="Picture 63">
                  <a:extLst>
                    <a:ext uri="{FF2B5EF4-FFF2-40B4-BE49-F238E27FC236}">
                      <a16:creationId xmlns:a16="http://schemas.microsoft.com/office/drawing/2014/main" id="{CBC3C6BD-3632-46AF-A08B-F735CB9A26A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58" name="Group 57">
                <a:extLst>
                  <a:ext uri="{FF2B5EF4-FFF2-40B4-BE49-F238E27FC236}">
                    <a16:creationId xmlns:a16="http://schemas.microsoft.com/office/drawing/2014/main" id="{BA27EC7A-8433-4B03-BAC2-E776C71BE9A1}"/>
                  </a:ext>
                </a:extLst>
              </p:cNvPr>
              <p:cNvGrpSpPr/>
              <p:nvPr/>
            </p:nvGrpSpPr>
            <p:grpSpPr>
              <a:xfrm>
                <a:off x="6042259" y="2759163"/>
                <a:ext cx="1097234" cy="326499"/>
                <a:chOff x="6042259" y="2018713"/>
                <a:chExt cx="1097234" cy="326499"/>
              </a:xfrm>
            </p:grpSpPr>
            <p:pic>
              <p:nvPicPr>
                <p:cNvPr id="59" name="Picture 58">
                  <a:extLst>
                    <a:ext uri="{FF2B5EF4-FFF2-40B4-BE49-F238E27FC236}">
                      <a16:creationId xmlns:a16="http://schemas.microsoft.com/office/drawing/2014/main" id="{C08FEA86-9C14-4D63-AD33-4DDA9494D6B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60" name="Picture 59">
                  <a:extLst>
                    <a:ext uri="{FF2B5EF4-FFF2-40B4-BE49-F238E27FC236}">
                      <a16:creationId xmlns:a16="http://schemas.microsoft.com/office/drawing/2014/main" id="{09E64C36-0E97-4DC6-8BEE-4387E9B72A1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61" name="Picture 60">
                  <a:extLst>
                    <a:ext uri="{FF2B5EF4-FFF2-40B4-BE49-F238E27FC236}">
                      <a16:creationId xmlns:a16="http://schemas.microsoft.com/office/drawing/2014/main" id="{209F73BC-411E-4D23-8EEB-96E9335CC1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68" name="Picture 67">
              <a:extLst>
                <a:ext uri="{FF2B5EF4-FFF2-40B4-BE49-F238E27FC236}">
                  <a16:creationId xmlns:a16="http://schemas.microsoft.com/office/drawing/2014/main" id="{2336A3CF-6872-4559-922C-ACA345DD2F3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t="1" b="26644"/>
            <a:stretch/>
          </p:blipFill>
          <p:spPr>
            <a:xfrm>
              <a:off x="5673803" y="4648407"/>
              <a:ext cx="357250" cy="262061"/>
            </a:xfrm>
            <a:prstGeom prst="rect">
              <a:avLst/>
            </a:prstGeom>
          </p:spPr>
        </p:pic>
        <p:pic>
          <p:nvPicPr>
            <p:cNvPr id="69" name="Picture 68">
              <a:extLst>
                <a:ext uri="{FF2B5EF4-FFF2-40B4-BE49-F238E27FC236}">
                  <a16:creationId xmlns:a16="http://schemas.microsoft.com/office/drawing/2014/main" id="{90FCF76A-821D-48F4-BA70-8538F5F01F0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117301" y="3854755"/>
              <a:ext cx="315587" cy="315588"/>
            </a:xfrm>
            <a:prstGeom prst="rect">
              <a:avLst/>
            </a:prstGeom>
          </p:spPr>
        </p:pic>
        <p:pic>
          <p:nvPicPr>
            <p:cNvPr id="70" name="Picture 69">
              <a:extLst>
                <a:ext uri="{FF2B5EF4-FFF2-40B4-BE49-F238E27FC236}">
                  <a16:creationId xmlns:a16="http://schemas.microsoft.com/office/drawing/2014/main" id="{8D093D8E-7C80-4E4B-B600-1AEE3DE3643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74499" y="3993307"/>
              <a:ext cx="434900" cy="434901"/>
            </a:xfrm>
            <a:prstGeom prst="rect">
              <a:avLst/>
            </a:prstGeom>
          </p:spPr>
        </p:pic>
        <p:grpSp>
          <p:nvGrpSpPr>
            <p:cNvPr id="71" name="Group 70">
              <a:extLst>
                <a:ext uri="{FF2B5EF4-FFF2-40B4-BE49-F238E27FC236}">
                  <a16:creationId xmlns:a16="http://schemas.microsoft.com/office/drawing/2014/main" id="{CAEB822D-FC00-4E86-86C6-3114E751351D}"/>
                </a:ext>
              </a:extLst>
            </p:cNvPr>
            <p:cNvGrpSpPr/>
            <p:nvPr/>
          </p:nvGrpSpPr>
          <p:grpSpPr>
            <a:xfrm>
              <a:off x="6718764" y="2912242"/>
              <a:ext cx="775990" cy="513969"/>
              <a:chOff x="2565094" y="2042060"/>
              <a:chExt cx="775990" cy="513969"/>
            </a:xfrm>
          </p:grpSpPr>
          <p:sp>
            <p:nvSpPr>
              <p:cNvPr id="72" name="Rectangle: Rounded Corners 71">
                <a:extLst>
                  <a:ext uri="{FF2B5EF4-FFF2-40B4-BE49-F238E27FC236}">
                    <a16:creationId xmlns:a16="http://schemas.microsoft.com/office/drawing/2014/main" id="{DD13B9C0-7001-4855-938D-E406FB43AB4E}"/>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3" name="Picture 72">
                <a:extLst>
                  <a:ext uri="{FF2B5EF4-FFF2-40B4-BE49-F238E27FC236}">
                    <a16:creationId xmlns:a16="http://schemas.microsoft.com/office/drawing/2014/main" id="{D54571F2-4A85-4AC4-8EC5-4B7CA62CC1C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74" name="Group 73">
                <a:extLst>
                  <a:ext uri="{FF2B5EF4-FFF2-40B4-BE49-F238E27FC236}">
                    <a16:creationId xmlns:a16="http://schemas.microsoft.com/office/drawing/2014/main" id="{F39131F0-6F17-407D-A92A-FECB46436D63}"/>
                  </a:ext>
                </a:extLst>
              </p:cNvPr>
              <p:cNvGrpSpPr/>
              <p:nvPr/>
            </p:nvGrpSpPr>
            <p:grpSpPr>
              <a:xfrm>
                <a:off x="2672694" y="2281255"/>
                <a:ext cx="564275" cy="261058"/>
                <a:chOff x="2673609" y="2280821"/>
                <a:chExt cx="564275" cy="261058"/>
              </a:xfrm>
            </p:grpSpPr>
            <p:pic>
              <p:nvPicPr>
                <p:cNvPr id="75" name="Picture 74">
                  <a:extLst>
                    <a:ext uri="{FF2B5EF4-FFF2-40B4-BE49-F238E27FC236}">
                      <a16:creationId xmlns:a16="http://schemas.microsoft.com/office/drawing/2014/main" id="{15DCAFD5-58EE-4802-96A1-7FA879BFB06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76" name="Picture 75">
                  <a:extLst>
                    <a:ext uri="{FF2B5EF4-FFF2-40B4-BE49-F238E27FC236}">
                      <a16:creationId xmlns:a16="http://schemas.microsoft.com/office/drawing/2014/main" id="{FB2908C4-B5E2-467C-BB4B-3980AB36BAC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77" name="Group 76">
              <a:extLst>
                <a:ext uri="{FF2B5EF4-FFF2-40B4-BE49-F238E27FC236}">
                  <a16:creationId xmlns:a16="http://schemas.microsoft.com/office/drawing/2014/main" id="{F653FD18-C9D6-4BDD-B170-9DF3BF13D57C}"/>
                </a:ext>
              </a:extLst>
            </p:cNvPr>
            <p:cNvGrpSpPr/>
            <p:nvPr/>
          </p:nvGrpSpPr>
          <p:grpSpPr>
            <a:xfrm>
              <a:off x="5646737" y="2921674"/>
              <a:ext cx="775990" cy="513969"/>
              <a:chOff x="2565094" y="2042060"/>
              <a:chExt cx="775990" cy="513969"/>
            </a:xfrm>
          </p:grpSpPr>
          <p:sp>
            <p:nvSpPr>
              <p:cNvPr id="78" name="Rectangle: Rounded Corners 77">
                <a:extLst>
                  <a:ext uri="{FF2B5EF4-FFF2-40B4-BE49-F238E27FC236}">
                    <a16:creationId xmlns:a16="http://schemas.microsoft.com/office/drawing/2014/main" id="{58E9ECCD-E2EE-4047-A64A-C9D41F9D180D}"/>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79" name="Picture 78">
                <a:extLst>
                  <a:ext uri="{FF2B5EF4-FFF2-40B4-BE49-F238E27FC236}">
                    <a16:creationId xmlns:a16="http://schemas.microsoft.com/office/drawing/2014/main" id="{7CFE6A4E-817B-4083-9BB9-70E151C8662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0" name="Group 79">
                <a:extLst>
                  <a:ext uri="{FF2B5EF4-FFF2-40B4-BE49-F238E27FC236}">
                    <a16:creationId xmlns:a16="http://schemas.microsoft.com/office/drawing/2014/main" id="{82AE16D0-9B6C-446B-A109-CBAF13E7703F}"/>
                  </a:ext>
                </a:extLst>
              </p:cNvPr>
              <p:cNvGrpSpPr/>
              <p:nvPr/>
            </p:nvGrpSpPr>
            <p:grpSpPr>
              <a:xfrm>
                <a:off x="2672694" y="2281255"/>
                <a:ext cx="564275" cy="261058"/>
                <a:chOff x="2673609" y="2280821"/>
                <a:chExt cx="564275" cy="261058"/>
              </a:xfrm>
            </p:grpSpPr>
            <p:pic>
              <p:nvPicPr>
                <p:cNvPr id="81" name="Picture 80">
                  <a:extLst>
                    <a:ext uri="{FF2B5EF4-FFF2-40B4-BE49-F238E27FC236}">
                      <a16:creationId xmlns:a16="http://schemas.microsoft.com/office/drawing/2014/main" id="{AD96E755-5F09-4EA5-AF4C-973A58B8FE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2" name="Picture 81">
                  <a:extLst>
                    <a:ext uri="{FF2B5EF4-FFF2-40B4-BE49-F238E27FC236}">
                      <a16:creationId xmlns:a16="http://schemas.microsoft.com/office/drawing/2014/main" id="{5AE94B25-8403-4058-B6A7-C71FB0F0894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83" name="Straight Arrow Connector 82">
              <a:extLst>
                <a:ext uri="{FF2B5EF4-FFF2-40B4-BE49-F238E27FC236}">
                  <a16:creationId xmlns:a16="http://schemas.microsoft.com/office/drawing/2014/main" id="{94BA8067-DF54-4826-B49D-78CCAE52DA4E}"/>
                </a:ext>
              </a:extLst>
            </p:cNvPr>
            <p:cNvCxnSpPr/>
            <p:nvPr/>
          </p:nvCxnSpPr>
          <p:spPr>
            <a:xfrm flipH="1">
              <a:off x="6021405" y="3396822"/>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F09B6F2-1BA2-4907-A37E-C0B9D32DA6A6}"/>
                </a:ext>
              </a:extLst>
            </p:cNvPr>
            <p:cNvCxnSpPr/>
            <p:nvPr/>
          </p:nvCxnSpPr>
          <p:spPr>
            <a:xfrm flipH="1">
              <a:off x="7117300" y="3431850"/>
              <a:ext cx="1" cy="46989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C893AB1E-9C74-4170-B4F7-6140555FD4B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901819" y="3529190"/>
              <a:ext cx="239171" cy="239171"/>
            </a:xfrm>
            <a:prstGeom prst="rect">
              <a:avLst/>
            </a:prstGeom>
          </p:spPr>
        </p:pic>
        <p:pic>
          <p:nvPicPr>
            <p:cNvPr id="86" name="Picture 85">
              <a:extLst>
                <a:ext uri="{FF2B5EF4-FFF2-40B4-BE49-F238E27FC236}">
                  <a16:creationId xmlns:a16="http://schemas.microsoft.com/office/drawing/2014/main" id="{7CA83C3A-D1EC-4BB9-AF33-FD3CDD83580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97714" y="3544997"/>
              <a:ext cx="239171" cy="239171"/>
            </a:xfrm>
            <a:prstGeom prst="rect">
              <a:avLst/>
            </a:prstGeom>
          </p:spPr>
        </p:pic>
        <p:sp>
          <p:nvSpPr>
            <p:cNvPr id="87" name="Cylinder 86">
              <a:extLst>
                <a:ext uri="{FF2B5EF4-FFF2-40B4-BE49-F238E27FC236}">
                  <a16:creationId xmlns:a16="http://schemas.microsoft.com/office/drawing/2014/main" id="{B04E58EE-7082-47FF-869A-8D04CAE4209D}"/>
                </a:ext>
              </a:extLst>
            </p:cNvPr>
            <p:cNvSpPr/>
            <p:nvPr/>
          </p:nvSpPr>
          <p:spPr bwMode="auto">
            <a:xfrm rot="16200000">
              <a:off x="4332716" y="3912807"/>
              <a:ext cx="220289" cy="1737517"/>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9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Vnet-to-VNet Tunnel</a:t>
              </a:r>
            </a:p>
          </p:txBody>
        </p:sp>
        <p:sp>
          <p:nvSpPr>
            <p:cNvPr id="88" name="globe_2">
              <a:extLst>
                <a:ext uri="{FF2B5EF4-FFF2-40B4-BE49-F238E27FC236}">
                  <a16:creationId xmlns:a16="http://schemas.microsoft.com/office/drawing/2014/main" id="{A0614BBB-64BF-4FF3-81AE-8A1048A13D29}"/>
                </a:ext>
              </a:extLst>
            </p:cNvPr>
            <p:cNvSpPr>
              <a:spLocks noChangeAspect="1" noEditPoints="1"/>
            </p:cNvSpPr>
            <p:nvPr/>
          </p:nvSpPr>
          <p:spPr bwMode="auto">
            <a:xfrm>
              <a:off x="4192448" y="2061529"/>
              <a:ext cx="481935" cy="481935"/>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800" b="0" dirty="0">
                <a:gradFill>
                  <a:gsLst>
                    <a:gs pos="0">
                      <a:srgbClr val="505050"/>
                    </a:gs>
                    <a:gs pos="100000">
                      <a:srgbClr val="505050"/>
                    </a:gs>
                  </a:gsLst>
                </a:gradFill>
                <a:latin typeface="Segoe UI" panose="020B0502040204020203" pitchFamily="34" charset="0"/>
                <a:cs typeface="Segoe UI" panose="020B0502040204020203" pitchFamily="34" charset="0"/>
              </a:endParaRPr>
            </a:p>
          </p:txBody>
        </p:sp>
        <p:cxnSp>
          <p:nvCxnSpPr>
            <p:cNvPr id="89" name="Connector: Elbow 88">
              <a:extLst>
                <a:ext uri="{FF2B5EF4-FFF2-40B4-BE49-F238E27FC236}">
                  <a16:creationId xmlns:a16="http://schemas.microsoft.com/office/drawing/2014/main" id="{7881DCA7-E7AA-4F60-B495-CA1DF7046CB8}"/>
                </a:ext>
              </a:extLst>
            </p:cNvPr>
            <p:cNvCxnSpPr>
              <a:cxnSpLocks/>
            </p:cNvCxnSpPr>
            <p:nvPr/>
          </p:nvCxnSpPr>
          <p:spPr>
            <a:xfrm rot="10800000" flipV="1">
              <a:off x="3556871" y="3256627"/>
              <a:ext cx="708089" cy="251122"/>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8AAF75D0-B0CB-40A6-8E3F-961BE10CE703}"/>
                </a:ext>
              </a:extLst>
            </p:cNvPr>
            <p:cNvCxnSpPr>
              <a:cxnSpLocks/>
            </p:cNvCxnSpPr>
            <p:nvPr/>
          </p:nvCxnSpPr>
          <p:spPr>
            <a:xfrm>
              <a:off x="4613733" y="3284924"/>
              <a:ext cx="706797" cy="23429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F52A52B-AAE8-4020-B20F-6534ECC3BAF7}"/>
                </a:ext>
              </a:extLst>
            </p:cNvPr>
            <p:cNvCxnSpPr>
              <a:cxnSpLocks/>
            </p:cNvCxnSpPr>
            <p:nvPr/>
          </p:nvCxnSpPr>
          <p:spPr>
            <a:xfrm flipV="1">
              <a:off x="4433415" y="2543464"/>
              <a:ext cx="720" cy="5447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92" name="Picture 91">
              <a:extLst>
                <a:ext uri="{FF2B5EF4-FFF2-40B4-BE49-F238E27FC236}">
                  <a16:creationId xmlns:a16="http://schemas.microsoft.com/office/drawing/2014/main" id="{F1ED5CDE-4138-4E54-9FA5-C9DB088A00BD}"/>
                </a:ext>
              </a:extLst>
            </p:cNvPr>
            <p:cNvPicPr>
              <a:picLocks noChangeAspect="1"/>
            </p:cNvPicPr>
            <p:nvPr/>
          </p:nvPicPr>
          <p:blipFill>
            <a:blip r:embed="rId11"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264959" y="3088171"/>
              <a:ext cx="336912" cy="336912"/>
            </a:xfrm>
            <a:prstGeom prst="rect">
              <a:avLst/>
            </a:prstGeom>
          </p:spPr>
        </p:pic>
        <p:cxnSp>
          <p:nvCxnSpPr>
            <p:cNvPr id="93" name="Connector: Elbow 92">
              <a:extLst>
                <a:ext uri="{FF2B5EF4-FFF2-40B4-BE49-F238E27FC236}">
                  <a16:creationId xmlns:a16="http://schemas.microsoft.com/office/drawing/2014/main" id="{C43F7482-4C41-40B3-AD39-191042D790E0}"/>
                </a:ext>
              </a:extLst>
            </p:cNvPr>
            <p:cNvCxnSpPr>
              <a:cxnSpLocks/>
            </p:cNvCxnSpPr>
            <p:nvPr/>
          </p:nvCxnSpPr>
          <p:spPr>
            <a:xfrm flipH="1">
              <a:off x="2977807" y="2303216"/>
              <a:ext cx="1214641" cy="468518"/>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03AB36CA-70A0-46C4-9A2C-E158A507323C}"/>
                </a:ext>
              </a:extLst>
            </p:cNvPr>
            <p:cNvCxnSpPr>
              <a:cxnSpLocks/>
            </p:cNvCxnSpPr>
            <p:nvPr/>
          </p:nvCxnSpPr>
          <p:spPr>
            <a:xfrm>
              <a:off x="4674383" y="2303216"/>
              <a:ext cx="1338146" cy="519040"/>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1B427B51-6E99-44EA-B09A-D7C2050557F9}"/>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155862" y="4747629"/>
              <a:ext cx="362730" cy="362730"/>
            </a:xfrm>
            <a:prstGeom prst="rect">
              <a:avLst/>
            </a:prstGeom>
          </p:spPr>
        </p:pic>
        <p:pic>
          <p:nvPicPr>
            <p:cNvPr id="96" name="Picture 95">
              <a:extLst>
                <a:ext uri="{FF2B5EF4-FFF2-40B4-BE49-F238E27FC236}">
                  <a16:creationId xmlns:a16="http://schemas.microsoft.com/office/drawing/2014/main" id="{FF23F6A2-05C2-4866-98C4-7E4BA648A16A}"/>
                </a:ext>
              </a:extLst>
            </p:cNvPr>
            <p:cNvPicPr>
              <a:picLocks noChangeAspect="1"/>
            </p:cNvPicPr>
            <p:nvPr/>
          </p:nvPicPr>
          <p:blipFill>
            <a:blip r:embed="rId12">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82184" y="4682076"/>
              <a:ext cx="362730" cy="362730"/>
            </a:xfrm>
            <a:prstGeom prst="rect">
              <a:avLst/>
            </a:prstGeom>
          </p:spPr>
        </p:pic>
        <p:pic>
          <p:nvPicPr>
            <p:cNvPr id="97" name="Picture 96">
              <a:extLst>
                <a:ext uri="{FF2B5EF4-FFF2-40B4-BE49-F238E27FC236}">
                  <a16:creationId xmlns:a16="http://schemas.microsoft.com/office/drawing/2014/main" id="{B3F9FE25-00CC-42E5-A5DC-58C4B194DDE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flipH="1">
              <a:off x="7557460" y="2843725"/>
              <a:ext cx="315587" cy="315588"/>
            </a:xfrm>
            <a:prstGeom prst="rect">
              <a:avLst/>
            </a:prstGeom>
          </p:spPr>
        </p:pic>
      </p:grpSp>
    </p:spTree>
    <p:extLst>
      <p:ext uri="{BB962C8B-B14F-4D97-AF65-F5344CB8AC3E}">
        <p14:creationId xmlns:p14="http://schemas.microsoft.com/office/powerpoint/2010/main" val="2703756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f54737f9-e052-4e5a-b649-c281e0931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87AE-3E4F-4104-91EF-73476A63ED73}"/>
              </a:ext>
            </a:extLst>
          </p:cNvPr>
          <p:cNvSpPr>
            <a:spLocks noGrp="1"/>
          </p:cNvSpPr>
          <p:nvPr>
            <p:ph type="title"/>
          </p:nvPr>
        </p:nvSpPr>
        <p:spPr/>
        <p:txBody>
          <a:bodyPr/>
          <a:lstStyle/>
          <a:p>
            <a:r>
              <a:rPr lang="en-US" dirty="0"/>
              <a:t>Forced Tunneling</a:t>
            </a:r>
          </a:p>
        </p:txBody>
      </p:sp>
      <p:sp>
        <p:nvSpPr>
          <p:cNvPr id="4" name="Content Placeholder 2">
            <a:extLst>
              <a:ext uri="{FF2B5EF4-FFF2-40B4-BE49-F238E27FC236}">
                <a16:creationId xmlns:a16="http://schemas.microsoft.com/office/drawing/2014/main" id="{8ABD3136-959E-4900-A628-D8887D33A87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Challenges:</a:t>
            </a:r>
          </a:p>
          <a:p>
            <a:pPr lvl="1"/>
            <a:r>
              <a:rPr lang="en-US" b="0" kern="0" dirty="0">
                <a:solidFill>
                  <a:srgbClr val="000000"/>
                </a:solidFill>
              </a:rPr>
              <a:t>IaaS services accessible through internet</a:t>
            </a:r>
          </a:p>
          <a:p>
            <a:pPr lvl="1"/>
            <a:r>
              <a:rPr lang="en-US" b="0" kern="0" dirty="0">
                <a:solidFill>
                  <a:srgbClr val="000000"/>
                </a:solidFill>
              </a:rPr>
              <a:t>Customers may require their VMs to be only accessed from on-premises VNET</a:t>
            </a:r>
          </a:p>
          <a:p>
            <a:pPr lvl="0"/>
            <a:endParaRPr lang="en-US" b="0" kern="0" dirty="0">
              <a:solidFill>
                <a:srgbClr val="000000"/>
              </a:solidFill>
            </a:endParaRPr>
          </a:p>
          <a:p>
            <a:pPr lvl="0"/>
            <a:r>
              <a:rPr lang="en-US" b="0" kern="0" dirty="0">
                <a:solidFill>
                  <a:srgbClr val="000000"/>
                </a:solidFill>
              </a:rPr>
              <a:t>Solution—Forced Tunneling:</a:t>
            </a:r>
          </a:p>
          <a:p>
            <a:pPr lvl="1"/>
            <a:r>
              <a:rPr lang="en-US" b="0" kern="0" dirty="0">
                <a:solidFill>
                  <a:srgbClr val="000000"/>
                </a:solidFill>
              </a:rPr>
              <a:t>IaaS services only accessible from a VNET</a:t>
            </a:r>
          </a:p>
          <a:p>
            <a:pPr lvl="1"/>
            <a:r>
              <a:rPr lang="en-US" b="0" kern="0" dirty="0">
                <a:solidFill>
                  <a:srgbClr val="000000"/>
                </a:solidFill>
              </a:rPr>
              <a:t>Site-to-Site VPN</a:t>
            </a:r>
          </a:p>
          <a:p>
            <a:pPr lvl="1"/>
            <a:r>
              <a:rPr lang="en-US" b="0" kern="0" dirty="0">
                <a:solidFill>
                  <a:srgbClr val="000000"/>
                </a:solidFill>
              </a:rPr>
              <a:t>Or ExpressRoute</a:t>
            </a:r>
          </a:p>
          <a:p>
            <a:pPr lvl="0"/>
            <a:endParaRPr lang="en-US" b="0" kern="0" dirty="0">
              <a:solidFill>
                <a:srgbClr val="000000"/>
              </a:solidFill>
            </a:endParaRPr>
          </a:p>
        </p:txBody>
      </p:sp>
    </p:spTree>
    <p:extLst>
      <p:ext uri="{BB962C8B-B14F-4D97-AF65-F5344CB8AC3E}">
        <p14:creationId xmlns:p14="http://schemas.microsoft.com/office/powerpoint/2010/main" val="122445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a91dab2-fc7c-41d9-abd7-43ba1c00d2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E845-A727-46FE-83ED-5D7A491F40C4}"/>
              </a:ext>
            </a:extLst>
          </p:cNvPr>
          <p:cNvSpPr>
            <a:spLocks noGrp="1"/>
          </p:cNvSpPr>
          <p:nvPr>
            <p:ph type="title"/>
          </p:nvPr>
        </p:nvSpPr>
        <p:spPr/>
        <p:txBody>
          <a:bodyPr/>
          <a:lstStyle/>
          <a:p>
            <a:r>
              <a:rPr lang="en-US" dirty="0"/>
              <a:t>Forced Tunneling</a:t>
            </a:r>
          </a:p>
        </p:txBody>
      </p:sp>
      <p:grpSp>
        <p:nvGrpSpPr>
          <p:cNvPr id="4" name="Group 3" descr="Forced tunneling through ExpressRoute">
            <a:extLst>
              <a:ext uri="{FF2B5EF4-FFF2-40B4-BE49-F238E27FC236}">
                <a16:creationId xmlns:a16="http://schemas.microsoft.com/office/drawing/2014/main" id="{88E8CED2-0C99-4111-8701-6231CC13DF10}"/>
              </a:ext>
            </a:extLst>
          </p:cNvPr>
          <p:cNvGrpSpPr/>
          <p:nvPr/>
        </p:nvGrpSpPr>
        <p:grpSpPr>
          <a:xfrm>
            <a:off x="631725" y="1021215"/>
            <a:ext cx="7578012" cy="5507044"/>
            <a:chOff x="148907" y="1056516"/>
            <a:chExt cx="7578012" cy="5507044"/>
          </a:xfrm>
        </p:grpSpPr>
        <p:sp>
          <p:nvSpPr>
            <p:cNvPr id="5" name="Rectangle 4">
              <a:extLst>
                <a:ext uri="{FF2B5EF4-FFF2-40B4-BE49-F238E27FC236}">
                  <a16:creationId xmlns:a16="http://schemas.microsoft.com/office/drawing/2014/main" id="{568F625F-F4C9-442F-9D82-032C125C5F67}"/>
                </a:ext>
              </a:extLst>
            </p:cNvPr>
            <p:cNvSpPr/>
            <p:nvPr/>
          </p:nvSpPr>
          <p:spPr bwMode="auto">
            <a:xfrm>
              <a:off x="6437287" y="2614843"/>
              <a:ext cx="1289632" cy="3607844"/>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6" name="Oval 5">
              <a:extLst>
                <a:ext uri="{FF2B5EF4-FFF2-40B4-BE49-F238E27FC236}">
                  <a16:creationId xmlns:a16="http://schemas.microsoft.com/office/drawing/2014/main" id="{9AD3DFA2-D450-4867-A32A-16843A9382AF}"/>
                </a:ext>
              </a:extLst>
            </p:cNvPr>
            <p:cNvSpPr/>
            <p:nvPr/>
          </p:nvSpPr>
          <p:spPr bwMode="auto">
            <a:xfrm>
              <a:off x="6734539" y="5868433"/>
              <a:ext cx="695127" cy="695127"/>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7" name="Group 6">
              <a:extLst>
                <a:ext uri="{FF2B5EF4-FFF2-40B4-BE49-F238E27FC236}">
                  <a16:creationId xmlns:a16="http://schemas.microsoft.com/office/drawing/2014/main" id="{BC77528B-A79F-4CE2-918A-60C7A55DF3E2}"/>
                </a:ext>
              </a:extLst>
            </p:cNvPr>
            <p:cNvGrpSpPr/>
            <p:nvPr/>
          </p:nvGrpSpPr>
          <p:grpSpPr>
            <a:xfrm>
              <a:off x="344177" y="2614845"/>
              <a:ext cx="4225029" cy="3948714"/>
              <a:chOff x="274639" y="1626539"/>
              <a:chExt cx="4843772" cy="4526991"/>
            </a:xfrm>
          </p:grpSpPr>
          <p:sp>
            <p:nvSpPr>
              <p:cNvPr id="31" name="Rectangle 30">
                <a:extLst>
                  <a:ext uri="{FF2B5EF4-FFF2-40B4-BE49-F238E27FC236}">
                    <a16:creationId xmlns:a16="http://schemas.microsoft.com/office/drawing/2014/main" id="{A6E74528-8436-4222-B8B3-2F7263134646}"/>
                  </a:ext>
                </a:extLst>
              </p:cNvPr>
              <p:cNvSpPr/>
              <p:nvPr/>
            </p:nvSpPr>
            <p:spPr bwMode="auto">
              <a:xfrm>
                <a:off x="274639" y="1626539"/>
                <a:ext cx="4843772" cy="4136198"/>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32" name="Group 31">
                <a:extLst>
                  <a:ext uri="{FF2B5EF4-FFF2-40B4-BE49-F238E27FC236}">
                    <a16:creationId xmlns:a16="http://schemas.microsoft.com/office/drawing/2014/main" id="{F54ACE4A-6B43-4045-83F3-30C10DEA710C}"/>
                  </a:ext>
                </a:extLst>
              </p:cNvPr>
              <p:cNvGrpSpPr/>
              <p:nvPr/>
            </p:nvGrpSpPr>
            <p:grpSpPr>
              <a:xfrm>
                <a:off x="4125553" y="5356604"/>
                <a:ext cx="796926" cy="796926"/>
                <a:chOff x="7903946" y="4484914"/>
                <a:chExt cx="709366" cy="709366"/>
              </a:xfrm>
            </p:grpSpPr>
            <p:sp>
              <p:nvSpPr>
                <p:cNvPr id="70" name="Oval 69">
                  <a:extLst>
                    <a:ext uri="{FF2B5EF4-FFF2-40B4-BE49-F238E27FC236}">
                      <a16:creationId xmlns:a16="http://schemas.microsoft.com/office/drawing/2014/main" id="{11BC0ADA-B1DC-46A4-B9D4-6D5BA127FEEE}"/>
                    </a:ext>
                  </a:extLst>
                </p:cNvPr>
                <p:cNvSpPr/>
                <p:nvPr/>
              </p:nvSpPr>
              <p:spPr bwMode="auto">
                <a:xfrm>
                  <a:off x="7903946" y="4484914"/>
                  <a:ext cx="709366" cy="709366"/>
                </a:xfrm>
                <a:prstGeom prst="ellipse">
                  <a:avLst/>
                </a:prstGeom>
                <a:solidFill>
                  <a:schemeClr val="bg1">
                    <a:lumMod val="85000"/>
                  </a:schemeClr>
                </a:solidFill>
                <a:ln w="28575">
                  <a:solidFill>
                    <a:schemeClr val="bg1">
                      <a:lumMod val="65000"/>
                    </a:schemeClr>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71" name="Picture 70">
                  <a:extLst>
                    <a:ext uri="{FF2B5EF4-FFF2-40B4-BE49-F238E27FC236}">
                      <a16:creationId xmlns:a16="http://schemas.microsoft.com/office/drawing/2014/main" id="{AB9DD0CB-E04F-45D4-A7AC-7097B20A12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84193" y="4665161"/>
                  <a:ext cx="348872" cy="348872"/>
                </a:xfrm>
                <a:prstGeom prst="rect">
                  <a:avLst/>
                </a:prstGeom>
                <a:ln>
                  <a:noFill/>
                  <a:prstDash val="sysDash"/>
                </a:ln>
              </p:spPr>
            </p:pic>
          </p:grpSp>
          <p:pic>
            <p:nvPicPr>
              <p:cNvPr id="33" name="Picture 32">
                <a:extLst>
                  <a:ext uri="{FF2B5EF4-FFF2-40B4-BE49-F238E27FC236}">
                    <a16:creationId xmlns:a16="http://schemas.microsoft.com/office/drawing/2014/main" id="{7BDE9185-FA21-4843-B9DE-85B9894938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269520" y="1749900"/>
                <a:ext cx="607102" cy="607102"/>
              </a:xfrm>
              <a:prstGeom prst="rect">
                <a:avLst/>
              </a:prstGeom>
            </p:spPr>
          </p:pic>
          <p:pic>
            <p:nvPicPr>
              <p:cNvPr id="34" name="Picture 33">
                <a:extLst>
                  <a:ext uri="{FF2B5EF4-FFF2-40B4-BE49-F238E27FC236}">
                    <a16:creationId xmlns:a16="http://schemas.microsoft.com/office/drawing/2014/main" id="{DECA02CA-2358-4B05-BD39-6A99532547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68330" y="3142675"/>
                <a:ext cx="609483" cy="609483"/>
              </a:xfrm>
              <a:prstGeom prst="rect">
                <a:avLst/>
              </a:prstGeom>
            </p:spPr>
          </p:pic>
          <p:pic>
            <p:nvPicPr>
              <p:cNvPr id="35" name="Picture 34">
                <a:extLst>
                  <a:ext uri="{FF2B5EF4-FFF2-40B4-BE49-F238E27FC236}">
                    <a16:creationId xmlns:a16="http://schemas.microsoft.com/office/drawing/2014/main" id="{3A2B18C1-3947-4A9B-9620-2F163EF8A11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68330" y="4362954"/>
                <a:ext cx="609483" cy="609483"/>
              </a:xfrm>
              <a:prstGeom prst="rect">
                <a:avLst/>
              </a:prstGeom>
            </p:spPr>
          </p:pic>
          <p:grpSp>
            <p:nvGrpSpPr>
              <p:cNvPr id="36" name="Group 35">
                <a:extLst>
                  <a:ext uri="{FF2B5EF4-FFF2-40B4-BE49-F238E27FC236}">
                    <a16:creationId xmlns:a16="http://schemas.microsoft.com/office/drawing/2014/main" id="{5F689E82-C783-4FBE-BC9D-4763CAC2CE54}"/>
                  </a:ext>
                </a:extLst>
              </p:cNvPr>
              <p:cNvGrpSpPr/>
              <p:nvPr/>
            </p:nvGrpSpPr>
            <p:grpSpPr>
              <a:xfrm>
                <a:off x="1371639" y="4762742"/>
                <a:ext cx="2659907" cy="808132"/>
                <a:chOff x="1060229" y="5296140"/>
                <a:chExt cx="2659907" cy="808132"/>
              </a:xfrm>
            </p:grpSpPr>
            <p:grpSp>
              <p:nvGrpSpPr>
                <p:cNvPr id="63" name="Group 62">
                  <a:extLst>
                    <a:ext uri="{FF2B5EF4-FFF2-40B4-BE49-F238E27FC236}">
                      <a16:creationId xmlns:a16="http://schemas.microsoft.com/office/drawing/2014/main" id="{C12157F7-DE58-4E63-830F-9126D92195C6}"/>
                    </a:ext>
                  </a:extLst>
                </p:cNvPr>
                <p:cNvGrpSpPr/>
                <p:nvPr/>
              </p:nvGrpSpPr>
              <p:grpSpPr>
                <a:xfrm>
                  <a:off x="1060229" y="5497169"/>
                  <a:ext cx="2402864" cy="607103"/>
                  <a:chOff x="2430393" y="5497169"/>
                  <a:chExt cx="2402864" cy="607103"/>
                </a:xfrm>
              </p:grpSpPr>
              <p:sp>
                <p:nvSpPr>
                  <p:cNvPr id="65" name="Rectangle 64">
                    <a:extLst>
                      <a:ext uri="{FF2B5EF4-FFF2-40B4-BE49-F238E27FC236}">
                        <a16:creationId xmlns:a16="http://schemas.microsoft.com/office/drawing/2014/main" id="{36AB6711-58DF-41BD-8C8D-5BC4323190A5}"/>
                      </a:ext>
                    </a:extLst>
                  </p:cNvPr>
                  <p:cNvSpPr/>
                  <p:nvPr/>
                </p:nvSpPr>
                <p:spPr bwMode="auto">
                  <a:xfrm>
                    <a:off x="2430393" y="5497169"/>
                    <a:ext cx="2402864"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66" name="Group 65">
                    <a:extLst>
                      <a:ext uri="{FF2B5EF4-FFF2-40B4-BE49-F238E27FC236}">
                        <a16:creationId xmlns:a16="http://schemas.microsoft.com/office/drawing/2014/main" id="{907B4635-B696-4F28-B398-2060F5966A65}"/>
                      </a:ext>
                    </a:extLst>
                  </p:cNvPr>
                  <p:cNvGrpSpPr/>
                  <p:nvPr/>
                </p:nvGrpSpPr>
                <p:grpSpPr>
                  <a:xfrm>
                    <a:off x="2608880" y="5556923"/>
                    <a:ext cx="2017472" cy="491872"/>
                    <a:chOff x="2407187" y="5556923"/>
                    <a:chExt cx="2017472" cy="491872"/>
                  </a:xfrm>
                </p:grpSpPr>
                <p:pic>
                  <p:nvPicPr>
                    <p:cNvPr id="67" name="Picture 66">
                      <a:extLst>
                        <a:ext uri="{FF2B5EF4-FFF2-40B4-BE49-F238E27FC236}">
                          <a16:creationId xmlns:a16="http://schemas.microsoft.com/office/drawing/2014/main" id="{9134DB79-063A-4499-B271-A26D2468BBF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407187" y="5556923"/>
                      <a:ext cx="478994" cy="491872"/>
                    </a:xfrm>
                    <a:prstGeom prst="rect">
                      <a:avLst/>
                    </a:prstGeom>
                  </p:spPr>
                </p:pic>
                <p:pic>
                  <p:nvPicPr>
                    <p:cNvPr id="68" name="Picture 67">
                      <a:extLst>
                        <a:ext uri="{FF2B5EF4-FFF2-40B4-BE49-F238E27FC236}">
                          <a16:creationId xmlns:a16="http://schemas.microsoft.com/office/drawing/2014/main" id="{026026DC-A1F7-4CAE-8200-B101FF22F91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176426" y="5556923"/>
                      <a:ext cx="478994" cy="491872"/>
                    </a:xfrm>
                    <a:prstGeom prst="rect">
                      <a:avLst/>
                    </a:prstGeom>
                  </p:spPr>
                </p:pic>
                <p:pic>
                  <p:nvPicPr>
                    <p:cNvPr id="69" name="Picture 68">
                      <a:extLst>
                        <a:ext uri="{FF2B5EF4-FFF2-40B4-BE49-F238E27FC236}">
                          <a16:creationId xmlns:a16="http://schemas.microsoft.com/office/drawing/2014/main" id="{405945EC-788A-4B43-B3D3-F47D82075D2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945665" y="5556923"/>
                      <a:ext cx="478994" cy="491872"/>
                    </a:xfrm>
                    <a:prstGeom prst="rect">
                      <a:avLst/>
                    </a:prstGeom>
                  </p:spPr>
                </p:pic>
              </p:grpSp>
            </p:grpSp>
            <p:pic>
              <p:nvPicPr>
                <p:cNvPr id="64" name="Picture 63">
                  <a:extLst>
                    <a:ext uri="{FF2B5EF4-FFF2-40B4-BE49-F238E27FC236}">
                      <a16:creationId xmlns:a16="http://schemas.microsoft.com/office/drawing/2014/main" id="{4E16B9FB-ED68-4DE7-B38F-627BF5E5984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18079" y="5296140"/>
                  <a:ext cx="402057" cy="402057"/>
                </a:xfrm>
                <a:prstGeom prst="rect">
                  <a:avLst/>
                </a:prstGeom>
              </p:spPr>
            </p:pic>
          </p:grpSp>
          <p:grpSp>
            <p:nvGrpSpPr>
              <p:cNvPr id="37" name="Group 36">
                <a:extLst>
                  <a:ext uri="{FF2B5EF4-FFF2-40B4-BE49-F238E27FC236}">
                    <a16:creationId xmlns:a16="http://schemas.microsoft.com/office/drawing/2014/main" id="{F51ACFAD-F264-487E-BBD6-501AFDA5A3F1}"/>
                  </a:ext>
                </a:extLst>
              </p:cNvPr>
              <p:cNvGrpSpPr/>
              <p:nvPr/>
            </p:nvGrpSpPr>
            <p:grpSpPr>
              <a:xfrm>
                <a:off x="795982" y="3540099"/>
                <a:ext cx="3780675" cy="802222"/>
                <a:chOff x="484572" y="4073497"/>
                <a:chExt cx="3780675" cy="802222"/>
              </a:xfrm>
            </p:grpSpPr>
            <p:grpSp>
              <p:nvGrpSpPr>
                <p:cNvPr id="51" name="Group 50">
                  <a:extLst>
                    <a:ext uri="{FF2B5EF4-FFF2-40B4-BE49-F238E27FC236}">
                      <a16:creationId xmlns:a16="http://schemas.microsoft.com/office/drawing/2014/main" id="{877BA001-05ED-44BF-A397-D106E52F9F1C}"/>
                    </a:ext>
                  </a:extLst>
                </p:cNvPr>
                <p:cNvGrpSpPr/>
                <p:nvPr/>
              </p:nvGrpSpPr>
              <p:grpSpPr>
                <a:xfrm>
                  <a:off x="484572" y="4268616"/>
                  <a:ext cx="3554179" cy="607103"/>
                  <a:chOff x="967021" y="4268616"/>
                  <a:chExt cx="3554179" cy="607103"/>
                </a:xfrm>
              </p:grpSpPr>
              <p:sp>
                <p:nvSpPr>
                  <p:cNvPr id="53" name="Rectangle 52">
                    <a:extLst>
                      <a:ext uri="{FF2B5EF4-FFF2-40B4-BE49-F238E27FC236}">
                        <a16:creationId xmlns:a16="http://schemas.microsoft.com/office/drawing/2014/main" id="{6987BB3B-01F1-4A1C-9E7D-3C7ED20B278C}"/>
                      </a:ext>
                    </a:extLst>
                  </p:cNvPr>
                  <p:cNvSpPr/>
                  <p:nvPr/>
                </p:nvSpPr>
                <p:spPr bwMode="auto">
                  <a:xfrm>
                    <a:off x="967021" y="4268616"/>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54" name="Picture 53">
                    <a:extLst>
                      <a:ext uri="{FF2B5EF4-FFF2-40B4-BE49-F238E27FC236}">
                        <a16:creationId xmlns:a16="http://schemas.microsoft.com/office/drawing/2014/main" id="{82DA478E-37CF-499E-8F93-C3140B634B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87708" y="4364897"/>
                    <a:ext cx="431484" cy="431480"/>
                  </a:xfrm>
                  <a:prstGeom prst="rect">
                    <a:avLst/>
                  </a:prstGeom>
                </p:spPr>
              </p:pic>
              <p:pic>
                <p:nvPicPr>
                  <p:cNvPr id="55" name="Picture 54">
                    <a:extLst>
                      <a:ext uri="{FF2B5EF4-FFF2-40B4-BE49-F238E27FC236}">
                        <a16:creationId xmlns:a16="http://schemas.microsoft.com/office/drawing/2014/main" id="{E9FB8646-9952-476E-8FC2-1F7EAF2D3D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51454" y="4364897"/>
                    <a:ext cx="431484" cy="431480"/>
                  </a:xfrm>
                  <a:prstGeom prst="rect">
                    <a:avLst/>
                  </a:prstGeom>
                </p:spPr>
              </p:pic>
              <p:pic>
                <p:nvPicPr>
                  <p:cNvPr id="56" name="Picture 55">
                    <a:extLst>
                      <a:ext uri="{FF2B5EF4-FFF2-40B4-BE49-F238E27FC236}">
                        <a16:creationId xmlns:a16="http://schemas.microsoft.com/office/drawing/2014/main" id="{B743DB08-AC73-4EC5-9FE9-1F7FE010504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15200" y="4364897"/>
                    <a:ext cx="431484" cy="431480"/>
                  </a:xfrm>
                  <a:prstGeom prst="rect">
                    <a:avLst/>
                  </a:prstGeom>
                </p:spPr>
              </p:pic>
              <p:pic>
                <p:nvPicPr>
                  <p:cNvPr id="57" name="Picture 56">
                    <a:extLst>
                      <a:ext uri="{FF2B5EF4-FFF2-40B4-BE49-F238E27FC236}">
                        <a16:creationId xmlns:a16="http://schemas.microsoft.com/office/drawing/2014/main" id="{1FDE5AF7-0947-4A3E-A290-25CA272B5AC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778946" y="4364897"/>
                    <a:ext cx="431484" cy="431480"/>
                  </a:xfrm>
                  <a:prstGeom prst="rect">
                    <a:avLst/>
                  </a:prstGeom>
                </p:spPr>
              </p:pic>
              <p:pic>
                <p:nvPicPr>
                  <p:cNvPr id="58" name="Picture 57">
                    <a:extLst>
                      <a:ext uri="{FF2B5EF4-FFF2-40B4-BE49-F238E27FC236}">
                        <a16:creationId xmlns:a16="http://schemas.microsoft.com/office/drawing/2014/main" id="{A9621C52-BFCF-4462-A04F-F1E47A0F36A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50609" y="4364897"/>
                    <a:ext cx="431484" cy="431480"/>
                  </a:xfrm>
                  <a:prstGeom prst="rect">
                    <a:avLst/>
                  </a:prstGeom>
                </p:spPr>
              </p:pic>
              <p:grpSp>
                <p:nvGrpSpPr>
                  <p:cNvPr id="59" name="Group 58">
                    <a:extLst>
                      <a:ext uri="{FF2B5EF4-FFF2-40B4-BE49-F238E27FC236}">
                        <a16:creationId xmlns:a16="http://schemas.microsoft.com/office/drawing/2014/main" id="{D4ED6B75-2DE9-4C57-B3EE-035959304682}"/>
                      </a:ext>
                    </a:extLst>
                  </p:cNvPr>
                  <p:cNvGrpSpPr/>
                  <p:nvPr/>
                </p:nvGrpSpPr>
                <p:grpSpPr>
                  <a:xfrm>
                    <a:off x="3444818" y="4527512"/>
                    <a:ext cx="290514" cy="71909"/>
                    <a:chOff x="5097552" y="-533400"/>
                    <a:chExt cx="290514" cy="71909"/>
                  </a:xfrm>
                </p:grpSpPr>
                <p:sp>
                  <p:nvSpPr>
                    <p:cNvPr id="60" name="Oval 59">
                      <a:extLst>
                        <a:ext uri="{FF2B5EF4-FFF2-40B4-BE49-F238E27FC236}">
                          <a16:creationId xmlns:a16="http://schemas.microsoft.com/office/drawing/2014/main" id="{5C800542-EC4B-4857-8608-D12CDF744789}"/>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 name="Oval 60">
                      <a:extLst>
                        <a:ext uri="{FF2B5EF4-FFF2-40B4-BE49-F238E27FC236}">
                          <a16:creationId xmlns:a16="http://schemas.microsoft.com/office/drawing/2014/main" id="{A2CA0DD8-357C-409E-9A11-251058096A2E}"/>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2" name="Oval 61">
                      <a:extLst>
                        <a:ext uri="{FF2B5EF4-FFF2-40B4-BE49-F238E27FC236}">
                          <a16:creationId xmlns:a16="http://schemas.microsoft.com/office/drawing/2014/main" id="{046C2EF5-D879-436F-B547-6DD589D17A96}"/>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52" name="Picture 51">
                  <a:extLst>
                    <a:ext uri="{FF2B5EF4-FFF2-40B4-BE49-F238E27FC236}">
                      <a16:creationId xmlns:a16="http://schemas.microsoft.com/office/drawing/2014/main" id="{A8BF034C-F602-4A1F-A28B-AEB8392F4F4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3190" y="4073497"/>
                  <a:ext cx="402057" cy="402057"/>
                </a:xfrm>
                <a:prstGeom prst="rect">
                  <a:avLst/>
                </a:prstGeom>
              </p:spPr>
            </p:pic>
          </p:grpSp>
          <p:grpSp>
            <p:nvGrpSpPr>
              <p:cNvPr id="38" name="Group 37">
                <a:extLst>
                  <a:ext uri="{FF2B5EF4-FFF2-40B4-BE49-F238E27FC236}">
                    <a16:creationId xmlns:a16="http://schemas.microsoft.com/office/drawing/2014/main" id="{F90553A9-A8C5-4AEB-9129-D9192EA4858F}"/>
                  </a:ext>
                </a:extLst>
              </p:cNvPr>
              <p:cNvGrpSpPr/>
              <p:nvPr/>
            </p:nvGrpSpPr>
            <p:grpSpPr>
              <a:xfrm>
                <a:off x="795982" y="2309313"/>
                <a:ext cx="3780675" cy="804454"/>
                <a:chOff x="484572" y="2842711"/>
                <a:chExt cx="3780675" cy="804454"/>
              </a:xfrm>
            </p:grpSpPr>
            <p:grpSp>
              <p:nvGrpSpPr>
                <p:cNvPr id="39" name="Group 38">
                  <a:extLst>
                    <a:ext uri="{FF2B5EF4-FFF2-40B4-BE49-F238E27FC236}">
                      <a16:creationId xmlns:a16="http://schemas.microsoft.com/office/drawing/2014/main" id="{67785D4A-B7B7-4A57-AE20-0DD97FF64F16}"/>
                    </a:ext>
                  </a:extLst>
                </p:cNvPr>
                <p:cNvGrpSpPr/>
                <p:nvPr/>
              </p:nvGrpSpPr>
              <p:grpSpPr>
                <a:xfrm>
                  <a:off x="484572" y="3040062"/>
                  <a:ext cx="3554179" cy="607103"/>
                  <a:chOff x="967021" y="3040062"/>
                  <a:chExt cx="3554179" cy="607103"/>
                </a:xfrm>
              </p:grpSpPr>
              <p:sp>
                <p:nvSpPr>
                  <p:cNvPr id="41" name="Rectangle 40">
                    <a:extLst>
                      <a:ext uri="{FF2B5EF4-FFF2-40B4-BE49-F238E27FC236}">
                        <a16:creationId xmlns:a16="http://schemas.microsoft.com/office/drawing/2014/main" id="{2BAED0CD-5E47-4030-A96F-7CC52E7CBD53}"/>
                      </a:ext>
                    </a:extLst>
                  </p:cNvPr>
                  <p:cNvSpPr/>
                  <p:nvPr/>
                </p:nvSpPr>
                <p:spPr bwMode="auto">
                  <a:xfrm>
                    <a:off x="967021" y="3040062"/>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42" name="Picture 41">
                    <a:extLst>
                      <a:ext uri="{FF2B5EF4-FFF2-40B4-BE49-F238E27FC236}">
                        <a16:creationId xmlns:a16="http://schemas.microsoft.com/office/drawing/2014/main" id="{70131594-039E-4791-8AB8-2E68611893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87708" y="3139448"/>
                    <a:ext cx="431484" cy="431480"/>
                  </a:xfrm>
                  <a:prstGeom prst="rect">
                    <a:avLst/>
                  </a:prstGeom>
                </p:spPr>
              </p:pic>
              <p:pic>
                <p:nvPicPr>
                  <p:cNvPr id="43" name="Picture 42">
                    <a:extLst>
                      <a:ext uri="{FF2B5EF4-FFF2-40B4-BE49-F238E27FC236}">
                        <a16:creationId xmlns:a16="http://schemas.microsoft.com/office/drawing/2014/main" id="{B3ED4E83-22F5-473E-9BCC-070FEF35469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51454" y="3139448"/>
                    <a:ext cx="431484" cy="431480"/>
                  </a:xfrm>
                  <a:prstGeom prst="rect">
                    <a:avLst/>
                  </a:prstGeom>
                </p:spPr>
              </p:pic>
              <p:pic>
                <p:nvPicPr>
                  <p:cNvPr id="44" name="Picture 43">
                    <a:extLst>
                      <a:ext uri="{FF2B5EF4-FFF2-40B4-BE49-F238E27FC236}">
                        <a16:creationId xmlns:a16="http://schemas.microsoft.com/office/drawing/2014/main" id="{E042C986-F508-4B4A-8F45-39A433F037D0}"/>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15200" y="3139448"/>
                    <a:ext cx="431484" cy="431480"/>
                  </a:xfrm>
                  <a:prstGeom prst="rect">
                    <a:avLst/>
                  </a:prstGeom>
                </p:spPr>
              </p:pic>
              <p:pic>
                <p:nvPicPr>
                  <p:cNvPr id="45" name="Picture 44">
                    <a:extLst>
                      <a:ext uri="{FF2B5EF4-FFF2-40B4-BE49-F238E27FC236}">
                        <a16:creationId xmlns:a16="http://schemas.microsoft.com/office/drawing/2014/main" id="{B4881023-0784-4389-AF7B-1597BA92D7A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778946" y="3139448"/>
                    <a:ext cx="431484" cy="431480"/>
                  </a:xfrm>
                  <a:prstGeom prst="rect">
                    <a:avLst/>
                  </a:prstGeom>
                </p:spPr>
              </p:pic>
              <p:pic>
                <p:nvPicPr>
                  <p:cNvPr id="46" name="Picture 45">
                    <a:extLst>
                      <a:ext uri="{FF2B5EF4-FFF2-40B4-BE49-F238E27FC236}">
                        <a16:creationId xmlns:a16="http://schemas.microsoft.com/office/drawing/2014/main" id="{0C4A1AD3-E177-4460-AA2F-FEC09D0E38C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50609" y="3132838"/>
                    <a:ext cx="431484" cy="431480"/>
                  </a:xfrm>
                  <a:prstGeom prst="rect">
                    <a:avLst/>
                  </a:prstGeom>
                </p:spPr>
              </p:pic>
              <p:grpSp>
                <p:nvGrpSpPr>
                  <p:cNvPr id="47" name="Group 46">
                    <a:extLst>
                      <a:ext uri="{FF2B5EF4-FFF2-40B4-BE49-F238E27FC236}">
                        <a16:creationId xmlns:a16="http://schemas.microsoft.com/office/drawing/2014/main" id="{71DC9895-EEBA-4AAA-9F74-81D68F3E5AB6}"/>
                      </a:ext>
                    </a:extLst>
                  </p:cNvPr>
                  <p:cNvGrpSpPr/>
                  <p:nvPr/>
                </p:nvGrpSpPr>
                <p:grpSpPr>
                  <a:xfrm>
                    <a:off x="3444818" y="3319233"/>
                    <a:ext cx="290514" cy="71909"/>
                    <a:chOff x="5097552" y="-533400"/>
                    <a:chExt cx="290514" cy="71909"/>
                  </a:xfrm>
                </p:grpSpPr>
                <p:sp>
                  <p:nvSpPr>
                    <p:cNvPr id="48" name="Oval 47">
                      <a:extLst>
                        <a:ext uri="{FF2B5EF4-FFF2-40B4-BE49-F238E27FC236}">
                          <a16:creationId xmlns:a16="http://schemas.microsoft.com/office/drawing/2014/main" id="{4A9A2131-776D-4E91-90A9-3572A1D9EE4F}"/>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Oval 48">
                      <a:extLst>
                        <a:ext uri="{FF2B5EF4-FFF2-40B4-BE49-F238E27FC236}">
                          <a16:creationId xmlns:a16="http://schemas.microsoft.com/office/drawing/2014/main" id="{E05E6DE1-6777-495C-9B1B-9EE551338B77}"/>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Oval 49">
                      <a:extLst>
                        <a:ext uri="{FF2B5EF4-FFF2-40B4-BE49-F238E27FC236}">
                          <a16:creationId xmlns:a16="http://schemas.microsoft.com/office/drawing/2014/main" id="{7D5FDD56-964C-4E81-B643-901BE06D50A5}"/>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40" name="Picture 39">
                  <a:extLst>
                    <a:ext uri="{FF2B5EF4-FFF2-40B4-BE49-F238E27FC236}">
                      <a16:creationId xmlns:a16="http://schemas.microsoft.com/office/drawing/2014/main" id="{4369FA7A-633C-4C21-8317-CF57B496516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63190" y="2842711"/>
                  <a:ext cx="402057" cy="402057"/>
                </a:xfrm>
                <a:prstGeom prst="rect">
                  <a:avLst/>
                </a:prstGeom>
              </p:spPr>
            </p:pic>
          </p:grpSp>
        </p:grpSp>
        <p:grpSp>
          <p:nvGrpSpPr>
            <p:cNvPr id="8" name="Group 7">
              <a:extLst>
                <a:ext uri="{FF2B5EF4-FFF2-40B4-BE49-F238E27FC236}">
                  <a16:creationId xmlns:a16="http://schemas.microsoft.com/office/drawing/2014/main" id="{A7336222-BAB0-488C-BED8-22BFB45A17E7}"/>
                </a:ext>
              </a:extLst>
            </p:cNvPr>
            <p:cNvGrpSpPr/>
            <p:nvPr/>
          </p:nvGrpSpPr>
          <p:grpSpPr>
            <a:xfrm>
              <a:off x="6789215" y="1056516"/>
              <a:ext cx="579719" cy="579719"/>
              <a:chOff x="7997429" y="912040"/>
              <a:chExt cx="1015942" cy="1015942"/>
            </a:xfrm>
          </p:grpSpPr>
          <p:sp>
            <p:nvSpPr>
              <p:cNvPr id="29" name="Oval 28">
                <a:extLst>
                  <a:ext uri="{FF2B5EF4-FFF2-40B4-BE49-F238E27FC236}">
                    <a16:creationId xmlns:a16="http://schemas.microsoft.com/office/drawing/2014/main" id="{87AFA05A-8739-4399-A0EA-C58DFB7D5DDC}"/>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30" name="globe_2">
                <a:extLst>
                  <a:ext uri="{FF2B5EF4-FFF2-40B4-BE49-F238E27FC236}">
                    <a16:creationId xmlns:a16="http://schemas.microsoft.com/office/drawing/2014/main" id="{950FA244-DD8F-43CC-A3B5-7E3FC83FE639}"/>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lvl="0" defTabSz="914367">
                  <a:defRPr/>
                </a:pPr>
                <a:endParaRPr lang="en-US" sz="882" dirty="0">
                  <a:gradFill>
                    <a:gsLst>
                      <a:gs pos="0">
                        <a:srgbClr val="505050"/>
                      </a:gs>
                      <a:gs pos="100000">
                        <a:srgbClr val="505050"/>
                      </a:gs>
                    </a:gsLst>
                  </a:gradFill>
                  <a:latin typeface="Segoe UI Semilight"/>
                </a:endParaRPr>
              </a:p>
            </p:txBody>
          </p:sp>
        </p:grpSp>
        <p:cxnSp>
          <p:nvCxnSpPr>
            <p:cNvPr id="9" name="Connector: Elbow 8">
              <a:extLst>
                <a:ext uri="{FF2B5EF4-FFF2-40B4-BE49-F238E27FC236}">
                  <a16:creationId xmlns:a16="http://schemas.microsoft.com/office/drawing/2014/main" id="{7E0374B5-FD9A-438B-A357-CF5971CFC8FF}"/>
                </a:ext>
              </a:extLst>
            </p:cNvPr>
            <p:cNvCxnSpPr>
              <a:cxnSpLocks/>
              <a:stCxn id="29" idx="4"/>
              <a:endCxn id="5" idx="0"/>
            </p:cNvCxnSpPr>
            <p:nvPr/>
          </p:nvCxnSpPr>
          <p:spPr>
            <a:xfrm rot="16200000" flipH="1">
              <a:off x="6591284" y="2124025"/>
              <a:ext cx="978607" cy="302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938BE4BC-04BA-461A-A915-3D8F6557D4C6}"/>
                </a:ext>
              </a:extLst>
            </p:cNvPr>
            <p:cNvCxnSpPr>
              <a:cxnSpLocks/>
            </p:cNvCxnSpPr>
            <p:nvPr/>
          </p:nvCxnSpPr>
          <p:spPr>
            <a:xfrm rot="10800000" flipV="1">
              <a:off x="2349007" y="1918985"/>
              <a:ext cx="4730065" cy="457975"/>
            </a:xfrm>
            <a:prstGeom prst="bentConnector2">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31EC966-B1B0-469D-9A21-C7A985E8AE8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39935" y="1955903"/>
              <a:ext cx="535608" cy="535608"/>
            </a:xfrm>
            <a:prstGeom prst="rect">
              <a:avLst/>
            </a:prstGeom>
          </p:spPr>
        </p:pic>
        <p:pic>
          <p:nvPicPr>
            <p:cNvPr id="12" name="Graphic 11">
              <a:extLst>
                <a:ext uri="{FF2B5EF4-FFF2-40B4-BE49-F238E27FC236}">
                  <a16:creationId xmlns:a16="http://schemas.microsoft.com/office/drawing/2014/main" id="{50BE629B-DA13-4EF0-858F-E032A6EA49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5461" y="4288890"/>
              <a:ext cx="466888" cy="466888"/>
            </a:xfrm>
            <a:prstGeom prst="rect">
              <a:avLst/>
            </a:prstGeom>
          </p:spPr>
        </p:pic>
        <p:cxnSp>
          <p:nvCxnSpPr>
            <p:cNvPr id="13" name="Connector: Elbow 12">
              <a:extLst>
                <a:ext uri="{FF2B5EF4-FFF2-40B4-BE49-F238E27FC236}">
                  <a16:creationId xmlns:a16="http://schemas.microsoft.com/office/drawing/2014/main" id="{C55B36F6-EA27-498C-ADC1-CAC1BAD0AEC2}"/>
                </a:ext>
              </a:extLst>
            </p:cNvPr>
            <p:cNvCxnSpPr/>
            <p:nvPr/>
          </p:nvCxnSpPr>
          <p:spPr>
            <a:xfrm flipV="1">
              <a:off x="3899093" y="3790061"/>
              <a:ext cx="2883201" cy="889926"/>
            </a:xfrm>
            <a:prstGeom prst="bentConnector3">
              <a:avLst/>
            </a:prstGeom>
            <a:ln w="28575">
              <a:solidFill>
                <a:srgbClr val="00B050"/>
              </a:solidFill>
              <a:prstDash val="solid"/>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3371BF-C20C-49A7-B01D-636B797BBCB8}"/>
                </a:ext>
              </a:extLst>
            </p:cNvPr>
            <p:cNvCxnSpPr/>
            <p:nvPr/>
          </p:nvCxnSpPr>
          <p:spPr>
            <a:xfrm>
              <a:off x="3893121" y="4891275"/>
              <a:ext cx="2889172" cy="0"/>
            </a:xfrm>
            <a:prstGeom prst="line">
              <a:avLst/>
            </a:prstGeom>
            <a:ln w="28575">
              <a:solidFill>
                <a:srgbClr val="00B050"/>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B5DD723-3C92-4206-9EED-F7C8A7A408D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1569" y="1186646"/>
              <a:ext cx="924139" cy="924139"/>
            </a:xfrm>
            <a:prstGeom prst="rect">
              <a:avLst/>
            </a:prstGeom>
          </p:spPr>
        </p:pic>
        <p:grpSp>
          <p:nvGrpSpPr>
            <p:cNvPr id="16" name="Group 15">
              <a:extLst>
                <a:ext uri="{FF2B5EF4-FFF2-40B4-BE49-F238E27FC236}">
                  <a16:creationId xmlns:a16="http://schemas.microsoft.com/office/drawing/2014/main" id="{4EE51B75-723F-4871-90EB-1B0FE7BE8120}"/>
                </a:ext>
              </a:extLst>
            </p:cNvPr>
            <p:cNvGrpSpPr/>
            <p:nvPr/>
          </p:nvGrpSpPr>
          <p:grpSpPr>
            <a:xfrm rot="14131893">
              <a:off x="2236246" y="1168899"/>
              <a:ext cx="200736" cy="1737360"/>
              <a:chOff x="8864427" y="3957837"/>
              <a:chExt cx="221792" cy="2015546"/>
            </a:xfrm>
          </p:grpSpPr>
          <p:cxnSp>
            <p:nvCxnSpPr>
              <p:cNvPr id="27" name="Straight Arrow Connector 26">
                <a:extLst>
                  <a:ext uri="{FF2B5EF4-FFF2-40B4-BE49-F238E27FC236}">
                    <a16:creationId xmlns:a16="http://schemas.microsoft.com/office/drawing/2014/main" id="{D9EE07A2-75AC-40EB-BFE3-40CA8908E8EA}"/>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67C8A650-B372-413E-9AC7-B723D75A88EB}"/>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grpSp>
          <p:nvGrpSpPr>
            <p:cNvPr id="17" name="Group 16">
              <a:extLst>
                <a:ext uri="{FF2B5EF4-FFF2-40B4-BE49-F238E27FC236}">
                  <a16:creationId xmlns:a16="http://schemas.microsoft.com/office/drawing/2014/main" id="{70A5BC79-ABF9-4E5A-89B7-7E20B2DE4AAC}"/>
                </a:ext>
              </a:extLst>
            </p:cNvPr>
            <p:cNvGrpSpPr/>
            <p:nvPr/>
          </p:nvGrpSpPr>
          <p:grpSpPr>
            <a:xfrm>
              <a:off x="148907" y="1478978"/>
              <a:ext cx="1678729" cy="1309463"/>
              <a:chOff x="3044514" y="3486894"/>
              <a:chExt cx="2411939" cy="2107413"/>
            </a:xfrm>
          </p:grpSpPr>
          <p:pic>
            <p:nvPicPr>
              <p:cNvPr id="22" name="Picture 21">
                <a:extLst>
                  <a:ext uri="{FF2B5EF4-FFF2-40B4-BE49-F238E27FC236}">
                    <a16:creationId xmlns:a16="http://schemas.microsoft.com/office/drawing/2014/main" id="{F3B9D8AF-B018-4882-8F5B-AD234E0F028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23" name="Cylinder 22">
                <a:extLst>
                  <a:ext uri="{FF2B5EF4-FFF2-40B4-BE49-F238E27FC236}">
                    <a16:creationId xmlns:a16="http://schemas.microsoft.com/office/drawing/2014/main" id="{A5F58A1D-7B66-4925-9763-474F2E085932}"/>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 name="Cylinder 23">
                <a:extLst>
                  <a:ext uri="{FF2B5EF4-FFF2-40B4-BE49-F238E27FC236}">
                    <a16:creationId xmlns:a16="http://schemas.microsoft.com/office/drawing/2014/main" id="{C08A6AF6-83CC-435B-BB61-ABFD6791D7FE}"/>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 name="Cylinder 24">
                <a:extLst>
                  <a:ext uri="{FF2B5EF4-FFF2-40B4-BE49-F238E27FC236}">
                    <a16:creationId xmlns:a16="http://schemas.microsoft.com/office/drawing/2014/main" id="{9B413FCF-737F-42B9-BEF6-17BC0BC4200C}"/>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TextBox 25">
                <a:extLst>
                  <a:ext uri="{FF2B5EF4-FFF2-40B4-BE49-F238E27FC236}">
                    <a16:creationId xmlns:a16="http://schemas.microsoft.com/office/drawing/2014/main" id="{C704F0B1-3562-4E41-8A97-4956157291E7}"/>
                  </a:ext>
                </a:extLst>
              </p:cNvPr>
              <p:cNvSpPr txBox="1"/>
              <p:nvPr/>
            </p:nvSpPr>
            <p:spPr>
              <a:xfrm>
                <a:off x="3044514" y="4472374"/>
                <a:ext cx="2411939" cy="876730"/>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Semilight"/>
                  </a:rPr>
                  <a:t>ExpressRoute</a:t>
                </a:r>
              </a:p>
            </p:txBody>
          </p:sp>
        </p:grpSp>
        <p:pic>
          <p:nvPicPr>
            <p:cNvPr id="18" name="Picture 17">
              <a:extLst>
                <a:ext uri="{FF2B5EF4-FFF2-40B4-BE49-F238E27FC236}">
                  <a16:creationId xmlns:a16="http://schemas.microsoft.com/office/drawing/2014/main" id="{853EED67-3DA9-46BF-8D06-C34EE162447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57740" y="3221257"/>
              <a:ext cx="495710" cy="495706"/>
            </a:xfrm>
            <a:prstGeom prst="rect">
              <a:avLst/>
            </a:prstGeom>
          </p:spPr>
        </p:pic>
        <p:pic>
          <p:nvPicPr>
            <p:cNvPr id="19" name="Picture 18">
              <a:extLst>
                <a:ext uri="{FF2B5EF4-FFF2-40B4-BE49-F238E27FC236}">
                  <a16:creationId xmlns:a16="http://schemas.microsoft.com/office/drawing/2014/main" id="{4146E41D-0BC9-4850-B2C6-BE3F7DB215E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46760" y="4144063"/>
              <a:ext cx="495710" cy="495706"/>
            </a:xfrm>
            <a:prstGeom prst="rect">
              <a:avLst/>
            </a:prstGeom>
          </p:spPr>
        </p:pic>
        <p:pic>
          <p:nvPicPr>
            <p:cNvPr id="20" name="Picture 19">
              <a:extLst>
                <a:ext uri="{FF2B5EF4-FFF2-40B4-BE49-F238E27FC236}">
                  <a16:creationId xmlns:a16="http://schemas.microsoft.com/office/drawing/2014/main" id="{0E3DBED7-FCAB-48A4-AD63-92B84457B43A}"/>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37928" y="5024136"/>
              <a:ext cx="495710" cy="495706"/>
            </a:xfrm>
            <a:prstGeom prst="rect">
              <a:avLst/>
            </a:prstGeom>
          </p:spPr>
        </p:pic>
        <p:pic>
          <p:nvPicPr>
            <p:cNvPr id="21" name="Picture 20">
              <a:extLst>
                <a:ext uri="{FF2B5EF4-FFF2-40B4-BE49-F238E27FC236}">
                  <a16:creationId xmlns:a16="http://schemas.microsoft.com/office/drawing/2014/main" id="{A3335CC6-F03D-4856-9124-DD7F1D87EA6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8247" y="6006941"/>
              <a:ext cx="341869" cy="341869"/>
            </a:xfrm>
            <a:prstGeom prst="rect">
              <a:avLst/>
            </a:prstGeom>
            <a:ln>
              <a:noFill/>
              <a:prstDash val="sysDash"/>
            </a:ln>
          </p:spPr>
        </p:pic>
      </p:grpSp>
    </p:spTree>
    <p:extLst>
      <p:ext uri="{BB962C8B-B14F-4D97-AF65-F5344CB8AC3E}">
        <p14:creationId xmlns:p14="http://schemas.microsoft.com/office/powerpoint/2010/main" val="20354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35d03a10-9e49-427e-8047-9986078bd6b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5AF-D0B2-4032-B603-794551053D9A}"/>
              </a:ext>
            </a:extLst>
          </p:cNvPr>
          <p:cNvSpPr>
            <a:spLocks noGrp="1"/>
          </p:cNvSpPr>
          <p:nvPr>
            <p:ph type="title"/>
          </p:nvPr>
        </p:nvSpPr>
        <p:spPr/>
        <p:txBody>
          <a:bodyPr/>
          <a:lstStyle/>
          <a:p>
            <a:r>
              <a:rPr lang="en-US" dirty="0"/>
              <a:t>Securing Access to PaaS Services</a:t>
            </a:r>
          </a:p>
        </p:txBody>
      </p:sp>
      <p:sp>
        <p:nvSpPr>
          <p:cNvPr id="4" name="Content Placeholder 2">
            <a:extLst>
              <a:ext uri="{FF2B5EF4-FFF2-40B4-BE49-F238E27FC236}">
                <a16:creationId xmlns:a16="http://schemas.microsoft.com/office/drawing/2014/main" id="{F8530A7D-83C8-4362-B628-AE0B529281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Challenges:</a:t>
            </a:r>
          </a:p>
          <a:p>
            <a:pPr lvl="1"/>
            <a:r>
              <a:rPr lang="en-US" b="0" kern="0" dirty="0">
                <a:solidFill>
                  <a:srgbClr val="000000"/>
                </a:solidFill>
              </a:rPr>
              <a:t>PaaS services accessible through internet</a:t>
            </a:r>
          </a:p>
          <a:p>
            <a:pPr lvl="1"/>
            <a:r>
              <a:rPr lang="en-US" b="0" kern="0" dirty="0">
                <a:solidFill>
                  <a:srgbClr val="000000"/>
                </a:solidFill>
              </a:rPr>
              <a:t>Customers may require their services endpoints </a:t>
            </a:r>
            <a:br>
              <a:rPr lang="en-US" b="0" kern="0" dirty="0">
                <a:solidFill>
                  <a:srgbClr val="000000"/>
                </a:solidFill>
              </a:rPr>
            </a:br>
            <a:r>
              <a:rPr lang="en-US" b="0" kern="0" dirty="0">
                <a:solidFill>
                  <a:srgbClr val="000000"/>
                </a:solidFill>
              </a:rPr>
              <a:t>to be only accessed from their VNETs</a:t>
            </a:r>
          </a:p>
          <a:p>
            <a:pPr lvl="0"/>
            <a:endParaRPr lang="en-US" b="0" kern="0" dirty="0">
              <a:solidFill>
                <a:srgbClr val="000000"/>
              </a:solidFill>
            </a:endParaRPr>
          </a:p>
          <a:p>
            <a:pPr lvl="0"/>
            <a:r>
              <a:rPr lang="en-US" b="0" kern="0" dirty="0">
                <a:solidFill>
                  <a:srgbClr val="000000"/>
                </a:solidFill>
              </a:rPr>
              <a:t>Solution—VNEt Service Endpoints:</a:t>
            </a:r>
          </a:p>
          <a:p>
            <a:pPr lvl="1"/>
            <a:r>
              <a:rPr lang="en-US" b="0" kern="0" dirty="0">
                <a:solidFill>
                  <a:srgbClr val="000000"/>
                </a:solidFill>
              </a:rPr>
              <a:t>PaaS services only accessible from a VNET</a:t>
            </a:r>
          </a:p>
          <a:p>
            <a:pPr lvl="1"/>
            <a:r>
              <a:rPr lang="en-US" b="0" kern="0" dirty="0">
                <a:solidFill>
                  <a:srgbClr val="000000"/>
                </a:solidFill>
              </a:rPr>
              <a:t>Available now for  Storage and SQL DB</a:t>
            </a:r>
          </a:p>
          <a:p>
            <a:pPr lvl="1"/>
            <a:r>
              <a:rPr lang="en-US" b="0" kern="0" dirty="0">
                <a:solidFill>
                  <a:srgbClr val="000000"/>
                </a:solidFill>
              </a:rPr>
              <a:t>Will roll out to other PaaS services in the future</a:t>
            </a:r>
          </a:p>
          <a:p>
            <a:pPr lvl="0"/>
            <a:endParaRPr lang="en-US" b="0" kern="0" dirty="0">
              <a:solidFill>
                <a:srgbClr val="000000"/>
              </a:solidFill>
            </a:endParaRPr>
          </a:p>
        </p:txBody>
      </p:sp>
    </p:spTree>
    <p:extLst>
      <p:ext uri="{BB962C8B-B14F-4D97-AF65-F5344CB8AC3E}">
        <p14:creationId xmlns:p14="http://schemas.microsoft.com/office/powerpoint/2010/main" val="1897910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5c210dbe-6344-4d5c-bef2-a6492d9ced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7956-F7A4-4275-9A74-E33645F53FA9}"/>
              </a:ext>
            </a:extLst>
          </p:cNvPr>
          <p:cNvSpPr>
            <a:spLocks noGrp="1"/>
          </p:cNvSpPr>
          <p:nvPr>
            <p:ph type="title"/>
          </p:nvPr>
        </p:nvSpPr>
        <p:spPr/>
        <p:txBody>
          <a:bodyPr/>
          <a:lstStyle/>
          <a:p>
            <a:r>
              <a:rPr lang="en-US" dirty="0"/>
              <a:t>Securing Access to PaaS Services</a:t>
            </a:r>
          </a:p>
        </p:txBody>
      </p:sp>
      <p:grpSp>
        <p:nvGrpSpPr>
          <p:cNvPr id="4" name="Group 3" descr="Protecting access to PaaS services">
            <a:extLst>
              <a:ext uri="{FF2B5EF4-FFF2-40B4-BE49-F238E27FC236}">
                <a16:creationId xmlns:a16="http://schemas.microsoft.com/office/drawing/2014/main" id="{25AA5F58-591A-40BA-A46A-8AA1D2ABF383}"/>
              </a:ext>
            </a:extLst>
          </p:cNvPr>
          <p:cNvGrpSpPr/>
          <p:nvPr/>
        </p:nvGrpSpPr>
        <p:grpSpPr>
          <a:xfrm>
            <a:off x="826995" y="1021215"/>
            <a:ext cx="7382742" cy="5507044"/>
            <a:chOff x="344177" y="1056516"/>
            <a:chExt cx="7382742" cy="5507044"/>
          </a:xfrm>
        </p:grpSpPr>
        <p:sp>
          <p:nvSpPr>
            <p:cNvPr id="5" name="Rectangle 4">
              <a:extLst>
                <a:ext uri="{FF2B5EF4-FFF2-40B4-BE49-F238E27FC236}">
                  <a16:creationId xmlns:a16="http://schemas.microsoft.com/office/drawing/2014/main" id="{0A5D017D-2BF9-4BBE-986D-92EFCF0E5C68}"/>
                </a:ext>
              </a:extLst>
            </p:cNvPr>
            <p:cNvSpPr/>
            <p:nvPr/>
          </p:nvSpPr>
          <p:spPr bwMode="auto">
            <a:xfrm>
              <a:off x="6437287" y="2614843"/>
              <a:ext cx="1289632" cy="3607844"/>
            </a:xfrm>
            <a:prstGeom prst="rect">
              <a:avLst/>
            </a:prstGeom>
            <a:solidFill>
              <a:schemeClr val="bg1">
                <a:lumMod val="85000"/>
              </a:schemeClr>
            </a:solidFill>
            <a:ln w="28575">
              <a:solidFill>
                <a:srgbClr val="002060"/>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6" name="Oval 5">
              <a:extLst>
                <a:ext uri="{FF2B5EF4-FFF2-40B4-BE49-F238E27FC236}">
                  <a16:creationId xmlns:a16="http://schemas.microsoft.com/office/drawing/2014/main" id="{24B86351-C626-4AD5-B23A-694B8207A9AD}"/>
                </a:ext>
              </a:extLst>
            </p:cNvPr>
            <p:cNvSpPr/>
            <p:nvPr/>
          </p:nvSpPr>
          <p:spPr bwMode="auto">
            <a:xfrm>
              <a:off x="6734539" y="5868433"/>
              <a:ext cx="695127" cy="695127"/>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7" name="Picture 6">
              <a:extLst>
                <a:ext uri="{FF2B5EF4-FFF2-40B4-BE49-F238E27FC236}">
                  <a16:creationId xmlns:a16="http://schemas.microsoft.com/office/drawing/2014/main" id="{A9903AE3-C183-4D38-B939-DE69FEED36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935" y="5991099"/>
              <a:ext cx="484337" cy="484337"/>
            </a:xfrm>
            <a:prstGeom prst="rect">
              <a:avLst/>
            </a:prstGeom>
          </p:spPr>
        </p:pic>
        <p:pic>
          <p:nvPicPr>
            <p:cNvPr id="8" name="Picture 7">
              <a:extLst>
                <a:ext uri="{FF2B5EF4-FFF2-40B4-BE49-F238E27FC236}">
                  <a16:creationId xmlns:a16="http://schemas.microsoft.com/office/drawing/2014/main" id="{FDF0EAC5-653B-4216-95E7-A42434619F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4913" y="3339425"/>
              <a:ext cx="769244" cy="769244"/>
            </a:xfrm>
            <a:prstGeom prst="rect">
              <a:avLst/>
            </a:prstGeom>
          </p:spPr>
        </p:pic>
        <p:pic>
          <p:nvPicPr>
            <p:cNvPr id="9" name="Picture 8">
              <a:extLst>
                <a:ext uri="{FF2B5EF4-FFF2-40B4-BE49-F238E27FC236}">
                  <a16:creationId xmlns:a16="http://schemas.microsoft.com/office/drawing/2014/main" id="{02437CAE-2443-408C-9104-6FB5BFD619F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82294" y="4574760"/>
              <a:ext cx="817906" cy="817907"/>
            </a:xfrm>
            <a:prstGeom prst="rect">
              <a:avLst/>
            </a:prstGeom>
          </p:spPr>
        </p:pic>
        <p:grpSp>
          <p:nvGrpSpPr>
            <p:cNvPr id="10" name="Group 9">
              <a:extLst>
                <a:ext uri="{FF2B5EF4-FFF2-40B4-BE49-F238E27FC236}">
                  <a16:creationId xmlns:a16="http://schemas.microsoft.com/office/drawing/2014/main" id="{9A0A28D1-0EB5-4463-9F4D-EA68013514D0}"/>
                </a:ext>
              </a:extLst>
            </p:cNvPr>
            <p:cNvGrpSpPr/>
            <p:nvPr/>
          </p:nvGrpSpPr>
          <p:grpSpPr>
            <a:xfrm>
              <a:off x="344177" y="2614845"/>
              <a:ext cx="4225029" cy="3948714"/>
              <a:chOff x="274639" y="1626539"/>
              <a:chExt cx="4843772" cy="4526991"/>
            </a:xfrm>
          </p:grpSpPr>
          <p:sp>
            <p:nvSpPr>
              <p:cNvPr id="20" name="Rectangle 19">
                <a:extLst>
                  <a:ext uri="{FF2B5EF4-FFF2-40B4-BE49-F238E27FC236}">
                    <a16:creationId xmlns:a16="http://schemas.microsoft.com/office/drawing/2014/main" id="{0652DF68-0962-409A-A56A-47FE30A85305}"/>
                  </a:ext>
                </a:extLst>
              </p:cNvPr>
              <p:cNvSpPr/>
              <p:nvPr/>
            </p:nvSpPr>
            <p:spPr bwMode="auto">
              <a:xfrm>
                <a:off x="274639" y="1626539"/>
                <a:ext cx="4843772" cy="4136198"/>
              </a:xfrm>
              <a:prstGeom prst="rect">
                <a:avLst/>
              </a:prstGeom>
              <a:solidFill>
                <a:schemeClr val="bg1">
                  <a:lumMod val="85000"/>
                </a:schemeClr>
              </a:solidFill>
              <a:ln w="28575">
                <a:solidFill>
                  <a:srgbClr val="002060"/>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grpSp>
            <p:nvGrpSpPr>
              <p:cNvPr id="21" name="Group 20">
                <a:extLst>
                  <a:ext uri="{FF2B5EF4-FFF2-40B4-BE49-F238E27FC236}">
                    <a16:creationId xmlns:a16="http://schemas.microsoft.com/office/drawing/2014/main" id="{6F310EE5-8A8A-46C2-8180-A8B27AEB82E1}"/>
                  </a:ext>
                </a:extLst>
              </p:cNvPr>
              <p:cNvGrpSpPr/>
              <p:nvPr/>
            </p:nvGrpSpPr>
            <p:grpSpPr>
              <a:xfrm>
                <a:off x="4125553" y="5356604"/>
                <a:ext cx="796926" cy="796926"/>
                <a:chOff x="7903946" y="4484914"/>
                <a:chExt cx="709366" cy="709366"/>
              </a:xfrm>
            </p:grpSpPr>
            <p:sp>
              <p:nvSpPr>
                <p:cNvPr id="59" name="Oval 58">
                  <a:extLst>
                    <a:ext uri="{FF2B5EF4-FFF2-40B4-BE49-F238E27FC236}">
                      <a16:creationId xmlns:a16="http://schemas.microsoft.com/office/drawing/2014/main" id="{D1CD0549-1D44-4D4F-92E3-6C0616B0F098}"/>
                    </a:ext>
                  </a:extLst>
                </p:cNvPr>
                <p:cNvSpPr/>
                <p:nvPr/>
              </p:nvSpPr>
              <p:spPr bwMode="auto">
                <a:xfrm>
                  <a:off x="7903946" y="4484914"/>
                  <a:ext cx="709366" cy="709366"/>
                </a:xfrm>
                <a:prstGeom prst="ellipse">
                  <a:avLst/>
                </a:prstGeom>
                <a:solidFill>
                  <a:schemeClr val="bg1">
                    <a:lumMod val="85000"/>
                  </a:schemeClr>
                </a:solidFill>
                <a:ln w="28575">
                  <a:solidFill>
                    <a:schemeClr val="bg1">
                      <a:lumMod val="65000"/>
                    </a:schemeClr>
                  </a:solidFill>
                  <a:prstDash val="sysDash"/>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pic>
              <p:nvPicPr>
                <p:cNvPr id="60" name="Picture 59">
                  <a:extLst>
                    <a:ext uri="{FF2B5EF4-FFF2-40B4-BE49-F238E27FC236}">
                      <a16:creationId xmlns:a16="http://schemas.microsoft.com/office/drawing/2014/main" id="{EFAD13FE-23C6-4C25-9935-66B19BF3B56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084193" y="4665161"/>
                  <a:ext cx="348872" cy="348872"/>
                </a:xfrm>
                <a:prstGeom prst="rect">
                  <a:avLst/>
                </a:prstGeom>
                <a:ln>
                  <a:noFill/>
                  <a:prstDash val="sysDash"/>
                </a:ln>
              </p:spPr>
            </p:pic>
          </p:grpSp>
          <p:pic>
            <p:nvPicPr>
              <p:cNvPr id="22" name="Picture 21">
                <a:extLst>
                  <a:ext uri="{FF2B5EF4-FFF2-40B4-BE49-F238E27FC236}">
                    <a16:creationId xmlns:a16="http://schemas.microsoft.com/office/drawing/2014/main" id="{BF6D0BB8-B483-4EF6-B24D-4BD1646E9A1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69520" y="1749900"/>
                <a:ext cx="607102" cy="607102"/>
              </a:xfrm>
              <a:prstGeom prst="rect">
                <a:avLst/>
              </a:prstGeom>
            </p:spPr>
          </p:pic>
          <p:pic>
            <p:nvPicPr>
              <p:cNvPr id="23" name="Picture 22">
                <a:extLst>
                  <a:ext uri="{FF2B5EF4-FFF2-40B4-BE49-F238E27FC236}">
                    <a16:creationId xmlns:a16="http://schemas.microsoft.com/office/drawing/2014/main" id="{8211E2AB-77D1-48FC-AF9F-3D101179B2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68330" y="3142675"/>
                <a:ext cx="609483" cy="609483"/>
              </a:xfrm>
              <a:prstGeom prst="rect">
                <a:avLst/>
              </a:prstGeom>
            </p:spPr>
          </p:pic>
          <p:pic>
            <p:nvPicPr>
              <p:cNvPr id="24" name="Picture 23">
                <a:extLst>
                  <a:ext uri="{FF2B5EF4-FFF2-40B4-BE49-F238E27FC236}">
                    <a16:creationId xmlns:a16="http://schemas.microsoft.com/office/drawing/2014/main" id="{6F2B28B8-FCD8-43F9-99DA-9AC71744977C}"/>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268330" y="4362954"/>
                <a:ext cx="609483" cy="609483"/>
              </a:xfrm>
              <a:prstGeom prst="rect">
                <a:avLst/>
              </a:prstGeom>
            </p:spPr>
          </p:pic>
          <p:grpSp>
            <p:nvGrpSpPr>
              <p:cNvPr id="25" name="Group 24">
                <a:extLst>
                  <a:ext uri="{FF2B5EF4-FFF2-40B4-BE49-F238E27FC236}">
                    <a16:creationId xmlns:a16="http://schemas.microsoft.com/office/drawing/2014/main" id="{FCC47D25-EB0E-497D-83F7-A058A8C0AAD3}"/>
                  </a:ext>
                </a:extLst>
              </p:cNvPr>
              <p:cNvGrpSpPr/>
              <p:nvPr/>
            </p:nvGrpSpPr>
            <p:grpSpPr>
              <a:xfrm>
                <a:off x="1371639" y="4762742"/>
                <a:ext cx="2659907" cy="808132"/>
                <a:chOff x="1060229" y="5296140"/>
                <a:chExt cx="2659907" cy="808132"/>
              </a:xfrm>
            </p:grpSpPr>
            <p:grpSp>
              <p:nvGrpSpPr>
                <p:cNvPr id="52" name="Group 51">
                  <a:extLst>
                    <a:ext uri="{FF2B5EF4-FFF2-40B4-BE49-F238E27FC236}">
                      <a16:creationId xmlns:a16="http://schemas.microsoft.com/office/drawing/2014/main" id="{09EB131B-8FDC-41E3-93C1-C58B0B455E34}"/>
                    </a:ext>
                  </a:extLst>
                </p:cNvPr>
                <p:cNvGrpSpPr/>
                <p:nvPr/>
              </p:nvGrpSpPr>
              <p:grpSpPr>
                <a:xfrm>
                  <a:off x="1060229" y="5497169"/>
                  <a:ext cx="2402864" cy="607103"/>
                  <a:chOff x="2430393" y="5497169"/>
                  <a:chExt cx="2402864" cy="607103"/>
                </a:xfrm>
              </p:grpSpPr>
              <p:sp>
                <p:nvSpPr>
                  <p:cNvPr id="54" name="Rectangle 53">
                    <a:extLst>
                      <a:ext uri="{FF2B5EF4-FFF2-40B4-BE49-F238E27FC236}">
                        <a16:creationId xmlns:a16="http://schemas.microsoft.com/office/drawing/2014/main" id="{F98D4D08-12F8-4171-882E-BB01BFEDE469}"/>
                      </a:ext>
                    </a:extLst>
                  </p:cNvPr>
                  <p:cNvSpPr/>
                  <p:nvPr/>
                </p:nvSpPr>
                <p:spPr bwMode="auto">
                  <a:xfrm>
                    <a:off x="2430393" y="5497169"/>
                    <a:ext cx="2402864"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grpSp>
                <p:nvGrpSpPr>
                  <p:cNvPr id="55" name="Group 54">
                    <a:extLst>
                      <a:ext uri="{FF2B5EF4-FFF2-40B4-BE49-F238E27FC236}">
                        <a16:creationId xmlns:a16="http://schemas.microsoft.com/office/drawing/2014/main" id="{80F3C5F1-0935-4DBA-8C72-04A09C609846}"/>
                      </a:ext>
                    </a:extLst>
                  </p:cNvPr>
                  <p:cNvGrpSpPr/>
                  <p:nvPr/>
                </p:nvGrpSpPr>
                <p:grpSpPr>
                  <a:xfrm>
                    <a:off x="2608880" y="5556923"/>
                    <a:ext cx="2017472" cy="491872"/>
                    <a:chOff x="2407187" y="5556923"/>
                    <a:chExt cx="2017472" cy="491872"/>
                  </a:xfrm>
                </p:grpSpPr>
                <p:pic>
                  <p:nvPicPr>
                    <p:cNvPr id="56" name="Picture 55">
                      <a:extLst>
                        <a:ext uri="{FF2B5EF4-FFF2-40B4-BE49-F238E27FC236}">
                          <a16:creationId xmlns:a16="http://schemas.microsoft.com/office/drawing/2014/main" id="{44BE4238-5B8A-4F3E-BCC9-2410946A14C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07187" y="5556923"/>
                      <a:ext cx="478994" cy="491872"/>
                    </a:xfrm>
                    <a:prstGeom prst="rect">
                      <a:avLst/>
                    </a:prstGeom>
                  </p:spPr>
                </p:pic>
                <p:pic>
                  <p:nvPicPr>
                    <p:cNvPr id="57" name="Picture 56">
                      <a:extLst>
                        <a:ext uri="{FF2B5EF4-FFF2-40B4-BE49-F238E27FC236}">
                          <a16:creationId xmlns:a16="http://schemas.microsoft.com/office/drawing/2014/main" id="{0FC0F3EB-A3FB-485C-BE70-649C94EAB897}"/>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176426" y="5556923"/>
                      <a:ext cx="478994" cy="491872"/>
                    </a:xfrm>
                    <a:prstGeom prst="rect">
                      <a:avLst/>
                    </a:prstGeom>
                  </p:spPr>
                </p:pic>
                <p:pic>
                  <p:nvPicPr>
                    <p:cNvPr id="58" name="Picture 57">
                      <a:extLst>
                        <a:ext uri="{FF2B5EF4-FFF2-40B4-BE49-F238E27FC236}">
                          <a16:creationId xmlns:a16="http://schemas.microsoft.com/office/drawing/2014/main" id="{59A42744-F2AE-416D-B447-8BE2E4767C9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945665" y="5556923"/>
                      <a:ext cx="478994" cy="491872"/>
                    </a:xfrm>
                    <a:prstGeom prst="rect">
                      <a:avLst/>
                    </a:prstGeom>
                  </p:spPr>
                </p:pic>
              </p:grpSp>
            </p:grpSp>
            <p:pic>
              <p:nvPicPr>
                <p:cNvPr id="53" name="Picture 52">
                  <a:extLst>
                    <a:ext uri="{FF2B5EF4-FFF2-40B4-BE49-F238E27FC236}">
                      <a16:creationId xmlns:a16="http://schemas.microsoft.com/office/drawing/2014/main" id="{11F20310-1EF8-4ED0-AC34-4F51301C58E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318079" y="5296140"/>
                  <a:ext cx="402057" cy="402057"/>
                </a:xfrm>
                <a:prstGeom prst="rect">
                  <a:avLst/>
                </a:prstGeom>
              </p:spPr>
            </p:pic>
          </p:grpSp>
          <p:grpSp>
            <p:nvGrpSpPr>
              <p:cNvPr id="26" name="Group 25">
                <a:extLst>
                  <a:ext uri="{FF2B5EF4-FFF2-40B4-BE49-F238E27FC236}">
                    <a16:creationId xmlns:a16="http://schemas.microsoft.com/office/drawing/2014/main" id="{6A02AAB3-DBC2-440C-AB29-B2F118002342}"/>
                  </a:ext>
                </a:extLst>
              </p:cNvPr>
              <p:cNvGrpSpPr/>
              <p:nvPr/>
            </p:nvGrpSpPr>
            <p:grpSpPr>
              <a:xfrm>
                <a:off x="795982" y="3540099"/>
                <a:ext cx="3780675" cy="802222"/>
                <a:chOff x="484572" y="4073497"/>
                <a:chExt cx="3780675" cy="802222"/>
              </a:xfrm>
            </p:grpSpPr>
            <p:grpSp>
              <p:nvGrpSpPr>
                <p:cNvPr id="40" name="Group 39">
                  <a:extLst>
                    <a:ext uri="{FF2B5EF4-FFF2-40B4-BE49-F238E27FC236}">
                      <a16:creationId xmlns:a16="http://schemas.microsoft.com/office/drawing/2014/main" id="{83787E6B-598C-4E7A-8BB5-3A1FAAE16092}"/>
                    </a:ext>
                  </a:extLst>
                </p:cNvPr>
                <p:cNvGrpSpPr/>
                <p:nvPr/>
              </p:nvGrpSpPr>
              <p:grpSpPr>
                <a:xfrm>
                  <a:off x="484572" y="4268616"/>
                  <a:ext cx="3554179" cy="607103"/>
                  <a:chOff x="967021" y="4268616"/>
                  <a:chExt cx="3554179" cy="607103"/>
                </a:xfrm>
              </p:grpSpPr>
              <p:sp>
                <p:nvSpPr>
                  <p:cNvPr id="42" name="Rectangle 41">
                    <a:extLst>
                      <a:ext uri="{FF2B5EF4-FFF2-40B4-BE49-F238E27FC236}">
                        <a16:creationId xmlns:a16="http://schemas.microsoft.com/office/drawing/2014/main" id="{B2906496-1F03-4B5B-921F-50AB81323716}"/>
                      </a:ext>
                    </a:extLst>
                  </p:cNvPr>
                  <p:cNvSpPr/>
                  <p:nvPr/>
                </p:nvSpPr>
                <p:spPr bwMode="auto">
                  <a:xfrm>
                    <a:off x="967021" y="4268616"/>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43" name="Picture 42">
                    <a:extLst>
                      <a:ext uri="{FF2B5EF4-FFF2-40B4-BE49-F238E27FC236}">
                        <a16:creationId xmlns:a16="http://schemas.microsoft.com/office/drawing/2014/main" id="{8246A724-DBD9-4217-B1D0-97A1E69F369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7708" y="4364897"/>
                    <a:ext cx="431484" cy="431480"/>
                  </a:xfrm>
                  <a:prstGeom prst="rect">
                    <a:avLst/>
                  </a:prstGeom>
                </p:spPr>
              </p:pic>
              <p:pic>
                <p:nvPicPr>
                  <p:cNvPr id="44" name="Picture 43">
                    <a:extLst>
                      <a:ext uri="{FF2B5EF4-FFF2-40B4-BE49-F238E27FC236}">
                        <a16:creationId xmlns:a16="http://schemas.microsoft.com/office/drawing/2014/main" id="{F8E0D2AD-9875-4795-9A77-93BA05F5891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51454" y="4364897"/>
                    <a:ext cx="431484" cy="431480"/>
                  </a:xfrm>
                  <a:prstGeom prst="rect">
                    <a:avLst/>
                  </a:prstGeom>
                </p:spPr>
              </p:pic>
              <p:pic>
                <p:nvPicPr>
                  <p:cNvPr id="45" name="Picture 44">
                    <a:extLst>
                      <a:ext uri="{FF2B5EF4-FFF2-40B4-BE49-F238E27FC236}">
                        <a16:creationId xmlns:a16="http://schemas.microsoft.com/office/drawing/2014/main" id="{91ACD99D-747E-4A2E-B3BE-7CB0BD67EB3D}"/>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15200" y="4364897"/>
                    <a:ext cx="431484" cy="431480"/>
                  </a:xfrm>
                  <a:prstGeom prst="rect">
                    <a:avLst/>
                  </a:prstGeom>
                </p:spPr>
              </p:pic>
              <p:pic>
                <p:nvPicPr>
                  <p:cNvPr id="46" name="Picture 45">
                    <a:extLst>
                      <a:ext uri="{FF2B5EF4-FFF2-40B4-BE49-F238E27FC236}">
                        <a16:creationId xmlns:a16="http://schemas.microsoft.com/office/drawing/2014/main" id="{88031919-CB63-4D04-9E28-E493AE3E9D2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78946" y="4364897"/>
                    <a:ext cx="431484" cy="431480"/>
                  </a:xfrm>
                  <a:prstGeom prst="rect">
                    <a:avLst/>
                  </a:prstGeom>
                </p:spPr>
              </p:pic>
              <p:pic>
                <p:nvPicPr>
                  <p:cNvPr id="47" name="Picture 46">
                    <a:extLst>
                      <a:ext uri="{FF2B5EF4-FFF2-40B4-BE49-F238E27FC236}">
                        <a16:creationId xmlns:a16="http://schemas.microsoft.com/office/drawing/2014/main" id="{D8621F6D-54A9-4FCE-8ACC-3246DB84A8F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950609" y="4364897"/>
                    <a:ext cx="431484" cy="431480"/>
                  </a:xfrm>
                  <a:prstGeom prst="rect">
                    <a:avLst/>
                  </a:prstGeom>
                </p:spPr>
              </p:pic>
              <p:grpSp>
                <p:nvGrpSpPr>
                  <p:cNvPr id="48" name="Group 47">
                    <a:extLst>
                      <a:ext uri="{FF2B5EF4-FFF2-40B4-BE49-F238E27FC236}">
                        <a16:creationId xmlns:a16="http://schemas.microsoft.com/office/drawing/2014/main" id="{2A3B179C-93F0-4457-B364-CE2CB2432A7A}"/>
                      </a:ext>
                    </a:extLst>
                  </p:cNvPr>
                  <p:cNvGrpSpPr/>
                  <p:nvPr/>
                </p:nvGrpSpPr>
                <p:grpSpPr>
                  <a:xfrm>
                    <a:off x="3444818" y="4527512"/>
                    <a:ext cx="290514" cy="71909"/>
                    <a:chOff x="5097552" y="-533400"/>
                    <a:chExt cx="290514" cy="71909"/>
                  </a:xfrm>
                </p:grpSpPr>
                <p:sp>
                  <p:nvSpPr>
                    <p:cNvPr id="49" name="Oval 48">
                      <a:extLst>
                        <a:ext uri="{FF2B5EF4-FFF2-40B4-BE49-F238E27FC236}">
                          <a16:creationId xmlns:a16="http://schemas.microsoft.com/office/drawing/2014/main" id="{50E3B0CD-3C54-4220-9AAA-BBC6347C902C}"/>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0" name="Oval 49">
                      <a:extLst>
                        <a:ext uri="{FF2B5EF4-FFF2-40B4-BE49-F238E27FC236}">
                          <a16:creationId xmlns:a16="http://schemas.microsoft.com/office/drawing/2014/main" id="{1C54DDA7-6E07-4EE0-AC03-4AFBF2878FD7}"/>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1" name="Oval 50">
                      <a:extLst>
                        <a:ext uri="{FF2B5EF4-FFF2-40B4-BE49-F238E27FC236}">
                          <a16:creationId xmlns:a16="http://schemas.microsoft.com/office/drawing/2014/main" id="{EC45085F-87F8-4EAF-A1B0-7D6F20D2725A}"/>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41" name="Picture 40">
                  <a:extLst>
                    <a:ext uri="{FF2B5EF4-FFF2-40B4-BE49-F238E27FC236}">
                      <a16:creationId xmlns:a16="http://schemas.microsoft.com/office/drawing/2014/main" id="{A4B3037B-85D4-4019-B44F-777C4353A6B9}"/>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863190" y="4073497"/>
                  <a:ext cx="402057" cy="402057"/>
                </a:xfrm>
                <a:prstGeom prst="rect">
                  <a:avLst/>
                </a:prstGeom>
              </p:spPr>
            </p:pic>
          </p:grpSp>
          <p:grpSp>
            <p:nvGrpSpPr>
              <p:cNvPr id="27" name="Group 26">
                <a:extLst>
                  <a:ext uri="{FF2B5EF4-FFF2-40B4-BE49-F238E27FC236}">
                    <a16:creationId xmlns:a16="http://schemas.microsoft.com/office/drawing/2014/main" id="{702ECF89-67F7-40EA-8D3A-E9A72AAEFC17}"/>
                  </a:ext>
                </a:extLst>
              </p:cNvPr>
              <p:cNvGrpSpPr/>
              <p:nvPr/>
            </p:nvGrpSpPr>
            <p:grpSpPr>
              <a:xfrm>
                <a:off x="795982" y="2309313"/>
                <a:ext cx="3780675" cy="804454"/>
                <a:chOff x="484572" y="2842711"/>
                <a:chExt cx="3780675" cy="804454"/>
              </a:xfrm>
            </p:grpSpPr>
            <p:grpSp>
              <p:nvGrpSpPr>
                <p:cNvPr id="28" name="Group 27">
                  <a:extLst>
                    <a:ext uri="{FF2B5EF4-FFF2-40B4-BE49-F238E27FC236}">
                      <a16:creationId xmlns:a16="http://schemas.microsoft.com/office/drawing/2014/main" id="{F07B497F-B1DB-4510-9219-BB0CA0A452DE}"/>
                    </a:ext>
                  </a:extLst>
                </p:cNvPr>
                <p:cNvGrpSpPr/>
                <p:nvPr/>
              </p:nvGrpSpPr>
              <p:grpSpPr>
                <a:xfrm>
                  <a:off x="484572" y="3040062"/>
                  <a:ext cx="3554179" cy="607103"/>
                  <a:chOff x="967021" y="3040062"/>
                  <a:chExt cx="3554179" cy="607103"/>
                </a:xfrm>
              </p:grpSpPr>
              <p:sp>
                <p:nvSpPr>
                  <p:cNvPr id="30" name="Rectangle 29">
                    <a:extLst>
                      <a:ext uri="{FF2B5EF4-FFF2-40B4-BE49-F238E27FC236}">
                        <a16:creationId xmlns:a16="http://schemas.microsoft.com/office/drawing/2014/main" id="{A1AF0F1B-6D6E-4305-8DE0-840FCEBA055A}"/>
                      </a:ext>
                    </a:extLst>
                  </p:cNvPr>
                  <p:cNvSpPr/>
                  <p:nvPr/>
                </p:nvSpPr>
                <p:spPr bwMode="auto">
                  <a:xfrm>
                    <a:off x="967021" y="3040062"/>
                    <a:ext cx="3554179"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cs typeface="Segoe UI" pitchFamily="34" charset="0"/>
                    </a:endParaRPr>
                  </a:p>
                </p:txBody>
              </p:sp>
              <p:pic>
                <p:nvPicPr>
                  <p:cNvPr id="31" name="Picture 30">
                    <a:extLst>
                      <a:ext uri="{FF2B5EF4-FFF2-40B4-BE49-F238E27FC236}">
                        <a16:creationId xmlns:a16="http://schemas.microsoft.com/office/drawing/2014/main" id="{3CB9E5EA-8F0E-45B6-A14C-07FE36973A2A}"/>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7708" y="3139448"/>
                    <a:ext cx="431484" cy="431480"/>
                  </a:xfrm>
                  <a:prstGeom prst="rect">
                    <a:avLst/>
                  </a:prstGeom>
                </p:spPr>
              </p:pic>
              <p:pic>
                <p:nvPicPr>
                  <p:cNvPr id="32" name="Picture 31">
                    <a:extLst>
                      <a:ext uri="{FF2B5EF4-FFF2-40B4-BE49-F238E27FC236}">
                        <a16:creationId xmlns:a16="http://schemas.microsoft.com/office/drawing/2014/main" id="{D118F119-DF78-42D4-9545-05B0991F156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51454" y="3139448"/>
                    <a:ext cx="431484" cy="431480"/>
                  </a:xfrm>
                  <a:prstGeom prst="rect">
                    <a:avLst/>
                  </a:prstGeom>
                </p:spPr>
              </p:pic>
              <p:pic>
                <p:nvPicPr>
                  <p:cNvPr id="33" name="Picture 32">
                    <a:extLst>
                      <a:ext uri="{FF2B5EF4-FFF2-40B4-BE49-F238E27FC236}">
                        <a16:creationId xmlns:a16="http://schemas.microsoft.com/office/drawing/2014/main" id="{8D65B18D-73B0-4F07-A8C3-B3A75351A78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215200" y="3139448"/>
                    <a:ext cx="431484" cy="431480"/>
                  </a:xfrm>
                  <a:prstGeom prst="rect">
                    <a:avLst/>
                  </a:prstGeom>
                </p:spPr>
              </p:pic>
              <p:pic>
                <p:nvPicPr>
                  <p:cNvPr id="34" name="Picture 33">
                    <a:extLst>
                      <a:ext uri="{FF2B5EF4-FFF2-40B4-BE49-F238E27FC236}">
                        <a16:creationId xmlns:a16="http://schemas.microsoft.com/office/drawing/2014/main" id="{579DD95C-3187-41AC-8C65-625F4502D94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778946" y="3139448"/>
                    <a:ext cx="431484" cy="431480"/>
                  </a:xfrm>
                  <a:prstGeom prst="rect">
                    <a:avLst/>
                  </a:prstGeom>
                </p:spPr>
              </p:pic>
              <p:pic>
                <p:nvPicPr>
                  <p:cNvPr id="35" name="Picture 34">
                    <a:extLst>
                      <a:ext uri="{FF2B5EF4-FFF2-40B4-BE49-F238E27FC236}">
                        <a16:creationId xmlns:a16="http://schemas.microsoft.com/office/drawing/2014/main" id="{7121792B-483E-4BF6-94E5-57F9699BCE9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950609" y="3132838"/>
                    <a:ext cx="431484" cy="431480"/>
                  </a:xfrm>
                  <a:prstGeom prst="rect">
                    <a:avLst/>
                  </a:prstGeom>
                </p:spPr>
              </p:pic>
              <p:grpSp>
                <p:nvGrpSpPr>
                  <p:cNvPr id="36" name="Group 35">
                    <a:extLst>
                      <a:ext uri="{FF2B5EF4-FFF2-40B4-BE49-F238E27FC236}">
                        <a16:creationId xmlns:a16="http://schemas.microsoft.com/office/drawing/2014/main" id="{21D36F9E-A8C9-425D-830B-78786E6856CF}"/>
                      </a:ext>
                    </a:extLst>
                  </p:cNvPr>
                  <p:cNvGrpSpPr/>
                  <p:nvPr/>
                </p:nvGrpSpPr>
                <p:grpSpPr>
                  <a:xfrm>
                    <a:off x="3444818" y="3319233"/>
                    <a:ext cx="290514" cy="71909"/>
                    <a:chOff x="5097552" y="-533400"/>
                    <a:chExt cx="290514" cy="71909"/>
                  </a:xfrm>
                </p:grpSpPr>
                <p:sp>
                  <p:nvSpPr>
                    <p:cNvPr id="37" name="Oval 36">
                      <a:extLst>
                        <a:ext uri="{FF2B5EF4-FFF2-40B4-BE49-F238E27FC236}">
                          <a16:creationId xmlns:a16="http://schemas.microsoft.com/office/drawing/2014/main" id="{C0C506D1-DB56-4342-B0E0-BAA148A41A91}"/>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Oval 37">
                      <a:extLst>
                        <a:ext uri="{FF2B5EF4-FFF2-40B4-BE49-F238E27FC236}">
                          <a16:creationId xmlns:a16="http://schemas.microsoft.com/office/drawing/2014/main" id="{D49C5ABC-B0B7-4DED-AD38-7CF50369D2A5}"/>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9" name="Oval 38">
                      <a:extLst>
                        <a:ext uri="{FF2B5EF4-FFF2-40B4-BE49-F238E27FC236}">
                          <a16:creationId xmlns:a16="http://schemas.microsoft.com/office/drawing/2014/main" id="{F7C5E64B-02F7-4E78-8E76-A18741CB8C13}"/>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a:lnSpc>
                          <a:spcPct val="90000"/>
                        </a:lnSpc>
                        <a:defRPr/>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29" name="Picture 28">
                  <a:extLst>
                    <a:ext uri="{FF2B5EF4-FFF2-40B4-BE49-F238E27FC236}">
                      <a16:creationId xmlns:a16="http://schemas.microsoft.com/office/drawing/2014/main" id="{F11E5A45-4A3E-412D-8661-4247FCA8D82C}"/>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863190" y="2842711"/>
                  <a:ext cx="402057" cy="402057"/>
                </a:xfrm>
                <a:prstGeom prst="rect">
                  <a:avLst/>
                </a:prstGeom>
              </p:spPr>
            </p:pic>
          </p:grpSp>
        </p:grpSp>
        <p:grpSp>
          <p:nvGrpSpPr>
            <p:cNvPr id="11" name="Group 10">
              <a:extLst>
                <a:ext uri="{FF2B5EF4-FFF2-40B4-BE49-F238E27FC236}">
                  <a16:creationId xmlns:a16="http://schemas.microsoft.com/office/drawing/2014/main" id="{6345EFFB-2154-43FA-8014-6AFE3487A6DD}"/>
                </a:ext>
              </a:extLst>
            </p:cNvPr>
            <p:cNvGrpSpPr/>
            <p:nvPr/>
          </p:nvGrpSpPr>
          <p:grpSpPr>
            <a:xfrm>
              <a:off x="6789215" y="1056516"/>
              <a:ext cx="579719" cy="579719"/>
              <a:chOff x="7997429" y="912040"/>
              <a:chExt cx="1015942" cy="1015942"/>
            </a:xfrm>
          </p:grpSpPr>
          <p:sp>
            <p:nvSpPr>
              <p:cNvPr id="18" name="Oval 17">
                <a:extLst>
                  <a:ext uri="{FF2B5EF4-FFF2-40B4-BE49-F238E27FC236}">
                    <a16:creationId xmlns:a16="http://schemas.microsoft.com/office/drawing/2014/main" id="{A2E004A8-2917-463E-B3FC-71E824050FC8}"/>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79285" tIns="143428" rIns="179285" bIns="143428" anchor="t" anchorCtr="0"/>
              <a:lstStyle/>
              <a:p>
                <a:pPr lvl="0" algn="ctr" defTabSz="932052">
                  <a:defRPr/>
                </a:pPr>
                <a:endParaRPr lang="en-US" sz="1400" kern="0" dirty="0">
                  <a:gradFill>
                    <a:gsLst>
                      <a:gs pos="1250">
                        <a:srgbClr val="353535"/>
                      </a:gs>
                      <a:gs pos="100000">
                        <a:srgbClr val="353535"/>
                      </a:gs>
                    </a:gsLst>
                    <a:lin ang="5400000" scaled="0"/>
                  </a:gradFill>
                  <a:latin typeface="Segoe UI Semilight"/>
                  <a:ea typeface="MS PGothic" pitchFamily="34" charset="-128"/>
                </a:endParaRPr>
              </a:p>
            </p:txBody>
          </p:sp>
          <p:sp>
            <p:nvSpPr>
              <p:cNvPr id="19" name="globe_2">
                <a:extLst>
                  <a:ext uri="{FF2B5EF4-FFF2-40B4-BE49-F238E27FC236}">
                    <a16:creationId xmlns:a16="http://schemas.microsoft.com/office/drawing/2014/main" id="{32A6853C-E7CE-4CAB-8B00-6805C48EA534}"/>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lvl="0" defTabSz="914367">
                  <a:defRPr/>
                </a:pPr>
                <a:endParaRPr lang="en-US" sz="882" dirty="0">
                  <a:gradFill>
                    <a:gsLst>
                      <a:gs pos="0">
                        <a:srgbClr val="505050"/>
                      </a:gs>
                      <a:gs pos="100000">
                        <a:srgbClr val="505050"/>
                      </a:gs>
                    </a:gsLst>
                  </a:gradFill>
                  <a:latin typeface="Segoe UI Semilight"/>
                </a:endParaRPr>
              </a:p>
            </p:txBody>
          </p:sp>
        </p:grpSp>
        <p:cxnSp>
          <p:nvCxnSpPr>
            <p:cNvPr id="12" name="Connector: Elbow 11">
              <a:extLst>
                <a:ext uri="{FF2B5EF4-FFF2-40B4-BE49-F238E27FC236}">
                  <a16:creationId xmlns:a16="http://schemas.microsoft.com/office/drawing/2014/main" id="{637B2185-D220-4006-82C4-CC85CD9C9ECC}"/>
                </a:ext>
              </a:extLst>
            </p:cNvPr>
            <p:cNvCxnSpPr>
              <a:cxnSpLocks/>
              <a:stCxn id="18" idx="4"/>
              <a:endCxn id="5" idx="0"/>
            </p:cNvCxnSpPr>
            <p:nvPr/>
          </p:nvCxnSpPr>
          <p:spPr>
            <a:xfrm rot="16200000" flipH="1">
              <a:off x="6591284" y="2124025"/>
              <a:ext cx="978607" cy="3028"/>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9A9871E-4DA7-4554-B9E4-71CA95934652}"/>
                </a:ext>
              </a:extLst>
            </p:cNvPr>
            <p:cNvCxnSpPr>
              <a:cxnSpLocks/>
              <a:endCxn id="22" idx="0"/>
            </p:cNvCxnSpPr>
            <p:nvPr/>
          </p:nvCxnSpPr>
          <p:spPr>
            <a:xfrm rot="10800000" flipV="1">
              <a:off x="2349010" y="2264473"/>
              <a:ext cx="4730065" cy="457975"/>
            </a:xfrm>
            <a:prstGeom prst="bentConnector2">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8787410-E5F0-4D52-A95A-C3F981B26B72}"/>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839935" y="1955903"/>
              <a:ext cx="535608" cy="535608"/>
            </a:xfrm>
            <a:prstGeom prst="rect">
              <a:avLst/>
            </a:prstGeom>
          </p:spPr>
        </p:pic>
        <p:pic>
          <p:nvPicPr>
            <p:cNvPr id="15" name="Graphic 14">
              <a:extLst>
                <a:ext uri="{FF2B5EF4-FFF2-40B4-BE49-F238E27FC236}">
                  <a16:creationId xmlns:a16="http://schemas.microsoft.com/office/drawing/2014/main" id="{7A3B6EAC-A2F2-4516-B8B0-EA47E66C3B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05461" y="4288890"/>
              <a:ext cx="466888" cy="466888"/>
            </a:xfrm>
            <a:prstGeom prst="rect">
              <a:avLst/>
            </a:prstGeom>
          </p:spPr>
        </p:pic>
        <p:cxnSp>
          <p:nvCxnSpPr>
            <p:cNvPr id="16" name="Connector: Elbow 15">
              <a:extLst>
                <a:ext uri="{FF2B5EF4-FFF2-40B4-BE49-F238E27FC236}">
                  <a16:creationId xmlns:a16="http://schemas.microsoft.com/office/drawing/2014/main" id="{ECD7A40D-675E-48FF-ACD8-55C78BAA0D07}"/>
                </a:ext>
              </a:extLst>
            </p:cNvPr>
            <p:cNvCxnSpPr/>
            <p:nvPr/>
          </p:nvCxnSpPr>
          <p:spPr>
            <a:xfrm flipV="1">
              <a:off x="3899093" y="3790061"/>
              <a:ext cx="2883201" cy="889926"/>
            </a:xfrm>
            <a:prstGeom prst="bentConnector3">
              <a:avLst/>
            </a:prstGeom>
            <a:ln w="28575">
              <a:solidFill>
                <a:srgbClr val="00B050"/>
              </a:solidFill>
              <a:prstDash val="solid"/>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71A1C8-EADD-4555-AC52-9AB2E98D1EB4}"/>
                </a:ext>
              </a:extLst>
            </p:cNvPr>
            <p:cNvCxnSpPr/>
            <p:nvPr/>
          </p:nvCxnSpPr>
          <p:spPr>
            <a:xfrm>
              <a:off x="3893121" y="4891275"/>
              <a:ext cx="2889172" cy="0"/>
            </a:xfrm>
            <a:prstGeom prst="line">
              <a:avLst/>
            </a:prstGeom>
            <a:ln w="28575">
              <a:solidFill>
                <a:srgbClr val="00B050"/>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989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1fe5bcda-e383-4816-9e68-8404c1912f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E7A8-9D1D-4A50-AE91-780B1EE7C70B}"/>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221D9F06-A018-43F3-85F9-61AF03DDC284}"/>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Why would you want to secure a PaaS service using VNET Service Endpoints?</a:t>
            </a:r>
          </a:p>
        </p:txBody>
      </p:sp>
      <p:pic>
        <p:nvPicPr>
          <p:cNvPr id="5" name="Picture 4" descr="Question">
            <a:extLst>
              <a:ext uri="{FF2B5EF4-FFF2-40B4-BE49-F238E27FC236}">
                <a16:creationId xmlns:a16="http://schemas.microsoft.com/office/drawing/2014/main" id="{34006E5B-0FF8-4391-BF70-B814CB8A4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17763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3A4-B1EA-4D90-B23B-C60C277D8EBF}"/>
              </a:ext>
            </a:extLst>
          </p:cNvPr>
          <p:cNvSpPr>
            <a:spLocks noGrp="1"/>
          </p:cNvSpPr>
          <p:nvPr>
            <p:ph type="title"/>
          </p:nvPr>
        </p:nvSpPr>
        <p:spPr/>
        <p:txBody>
          <a:bodyPr/>
          <a:lstStyle/>
          <a:p>
            <a:r>
              <a:rPr lang="en-US" dirty="0"/>
              <a:t>Lesson 4: Secure Connectivity</a:t>
            </a:r>
          </a:p>
        </p:txBody>
      </p:sp>
      <p:sp>
        <p:nvSpPr>
          <p:cNvPr id="3" name="Text Placeholder 2">
            <a:extLst>
              <a:ext uri="{FF2B5EF4-FFF2-40B4-BE49-F238E27FC236}">
                <a16:creationId xmlns:a16="http://schemas.microsoft.com/office/drawing/2014/main" id="{66B97335-A37E-40AE-8BC7-33652DBA7926}"/>
              </a:ext>
            </a:extLst>
          </p:cNvPr>
          <p:cNvSpPr>
            <a:spLocks noGrp="1"/>
          </p:cNvSpPr>
          <p:nvPr>
            <p:ph type="body" idx="1"/>
          </p:nvPr>
        </p:nvSpPr>
        <p:spPr/>
        <p:txBody>
          <a:bodyPr/>
          <a:lstStyle/>
          <a:p>
            <a:r>
              <a:rPr lang="en-US" dirty="0"/>
              <a:t>Network Security Groups</a:t>
            </a:r>
          </a:p>
        </p:txBody>
      </p:sp>
    </p:spTree>
    <p:extLst>
      <p:ext uri="{BB962C8B-B14F-4D97-AF65-F5344CB8AC3E}">
        <p14:creationId xmlns:p14="http://schemas.microsoft.com/office/powerpoint/2010/main" val="183557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D977-CFC3-4C05-BFA9-3519886D11BA}"/>
              </a:ext>
            </a:extLst>
          </p:cNvPr>
          <p:cNvSpPr>
            <a:spLocks noGrp="1"/>
          </p:cNvSpPr>
          <p:nvPr>
            <p:ph type="title"/>
          </p:nvPr>
        </p:nvSpPr>
        <p:spPr/>
        <p:txBody>
          <a:bodyPr/>
          <a:lstStyle/>
          <a:p>
            <a:r>
              <a:rPr lang="en-US" dirty="0"/>
              <a:t>Network Security Groups</a:t>
            </a:r>
          </a:p>
        </p:txBody>
      </p:sp>
      <p:sp>
        <p:nvSpPr>
          <p:cNvPr id="4" name="Content Placeholder 2">
            <a:extLst>
              <a:ext uri="{FF2B5EF4-FFF2-40B4-BE49-F238E27FC236}">
                <a16:creationId xmlns:a16="http://schemas.microsoft.com/office/drawing/2014/main" id="{B9E01441-D8E3-4362-A7D4-A6E787F3FAC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network security group (NSG) is a top level object that is associated to your subscription: </a:t>
            </a:r>
          </a:p>
          <a:p>
            <a:pPr lvl="1"/>
            <a:r>
              <a:rPr lang="en-US" b="0" kern="0" dirty="0">
                <a:solidFill>
                  <a:srgbClr val="000000"/>
                </a:solidFill>
              </a:rPr>
              <a:t>It can be used to control traffic to one or more virtual machine (VM) instances in your virtual network </a:t>
            </a:r>
          </a:p>
          <a:p>
            <a:pPr lvl="1"/>
            <a:r>
              <a:rPr lang="en-US" b="0" kern="0" dirty="0">
                <a:solidFill>
                  <a:srgbClr val="000000"/>
                </a:solidFill>
              </a:rPr>
              <a:t>An NSG contains access control rules that allow or deny traffic to VM instances </a:t>
            </a:r>
          </a:p>
          <a:p>
            <a:pPr lvl="1"/>
            <a:r>
              <a:rPr lang="en-US" b="0" kern="0" dirty="0">
                <a:solidFill>
                  <a:srgbClr val="000000"/>
                </a:solidFill>
              </a:rPr>
              <a:t>The rules of an NSG can be changed at any time, and changes are applied to all associated instances </a:t>
            </a:r>
          </a:p>
        </p:txBody>
      </p:sp>
    </p:spTree>
    <p:extLst>
      <p:ext uri="{BB962C8B-B14F-4D97-AF65-F5344CB8AC3E}">
        <p14:creationId xmlns:p14="http://schemas.microsoft.com/office/powerpoint/2010/main" val="447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6e3bdbf-147f-4abe-9a99-19e7434a454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DCD9-46B7-4F26-A5A8-C115E6337283}"/>
              </a:ext>
            </a:extLst>
          </p:cNvPr>
          <p:cNvSpPr>
            <a:spLocks noGrp="1"/>
          </p:cNvSpPr>
          <p:nvPr>
            <p:ph type="title"/>
          </p:nvPr>
        </p:nvSpPr>
        <p:spPr/>
        <p:txBody>
          <a:bodyPr/>
          <a:lstStyle/>
          <a:p>
            <a:r>
              <a:rPr lang="en-US" dirty="0"/>
              <a:t>Default Inbound Rules</a:t>
            </a:r>
          </a:p>
        </p:txBody>
      </p:sp>
      <p:graphicFrame>
        <p:nvGraphicFramePr>
          <p:cNvPr id="4" name="Table 3" descr="Default NSG inbound security rules">
            <a:extLst>
              <a:ext uri="{FF2B5EF4-FFF2-40B4-BE49-F238E27FC236}">
                <a16:creationId xmlns:a16="http://schemas.microsoft.com/office/drawing/2014/main" id="{386C9EE0-FE28-4195-B7BA-E608BC32AFE7}"/>
              </a:ext>
            </a:extLst>
          </p:cNvPr>
          <p:cNvGraphicFramePr>
            <a:graphicFrameLocks noGrp="1"/>
          </p:cNvGraphicFramePr>
          <p:nvPr>
            <p:extLst>
              <p:ext uri="{D42A27DB-BD31-4B8C-83A1-F6EECF244321}">
                <p14:modId xmlns:p14="http://schemas.microsoft.com/office/powerpoint/2010/main" val="2827097259"/>
              </p:ext>
            </p:extLst>
          </p:nvPr>
        </p:nvGraphicFramePr>
        <p:xfrm>
          <a:off x="304800" y="1328929"/>
          <a:ext cx="8522208" cy="4848036"/>
        </p:xfrm>
        <a:graphic>
          <a:graphicData uri="http://schemas.openxmlformats.org/drawingml/2006/table">
            <a:tbl>
              <a:tblPr/>
              <a:tblGrid>
                <a:gridCol w="1065276">
                  <a:extLst>
                    <a:ext uri="{9D8B030D-6E8A-4147-A177-3AD203B41FA5}">
                      <a16:colId xmlns:a16="http://schemas.microsoft.com/office/drawing/2014/main" val="377522596"/>
                    </a:ext>
                  </a:extLst>
                </a:gridCol>
                <a:gridCol w="1065276">
                  <a:extLst>
                    <a:ext uri="{9D8B030D-6E8A-4147-A177-3AD203B41FA5}">
                      <a16:colId xmlns:a16="http://schemas.microsoft.com/office/drawing/2014/main" val="2840395803"/>
                    </a:ext>
                  </a:extLst>
                </a:gridCol>
                <a:gridCol w="1582975">
                  <a:extLst>
                    <a:ext uri="{9D8B030D-6E8A-4147-A177-3AD203B41FA5}">
                      <a16:colId xmlns:a16="http://schemas.microsoft.com/office/drawing/2014/main" val="2583783191"/>
                    </a:ext>
                  </a:extLst>
                </a:gridCol>
                <a:gridCol w="547577">
                  <a:extLst>
                    <a:ext uri="{9D8B030D-6E8A-4147-A177-3AD203B41FA5}">
                      <a16:colId xmlns:a16="http://schemas.microsoft.com/office/drawing/2014/main" val="4066385463"/>
                    </a:ext>
                  </a:extLst>
                </a:gridCol>
                <a:gridCol w="1065276">
                  <a:extLst>
                    <a:ext uri="{9D8B030D-6E8A-4147-A177-3AD203B41FA5}">
                      <a16:colId xmlns:a16="http://schemas.microsoft.com/office/drawing/2014/main" val="4122056898"/>
                    </a:ext>
                  </a:extLst>
                </a:gridCol>
                <a:gridCol w="1065276">
                  <a:extLst>
                    <a:ext uri="{9D8B030D-6E8A-4147-A177-3AD203B41FA5}">
                      <a16:colId xmlns:a16="http://schemas.microsoft.com/office/drawing/2014/main" val="1023065776"/>
                    </a:ext>
                  </a:extLst>
                </a:gridCol>
                <a:gridCol w="1065276">
                  <a:extLst>
                    <a:ext uri="{9D8B030D-6E8A-4147-A177-3AD203B41FA5}">
                      <a16:colId xmlns:a16="http://schemas.microsoft.com/office/drawing/2014/main" val="3730787967"/>
                    </a:ext>
                  </a:extLst>
                </a:gridCol>
                <a:gridCol w="1065276">
                  <a:extLst>
                    <a:ext uri="{9D8B030D-6E8A-4147-A177-3AD203B41FA5}">
                      <a16:colId xmlns:a16="http://schemas.microsoft.com/office/drawing/2014/main" val="1193280532"/>
                    </a:ext>
                  </a:extLst>
                </a:gridCol>
              </a:tblGrid>
              <a:tr h="852401">
                <a:tc>
                  <a:txBody>
                    <a:bodyPr/>
                    <a:lstStyle/>
                    <a:p>
                      <a:pPr fontAlgn="base"/>
                      <a:r>
                        <a:rPr lang="en-US" sz="1100" b="1" dirty="0">
                          <a:effectLst/>
                          <a:latin typeface="Segoe UI" panose="020B0502040204020203" pitchFamily="34" charset="0"/>
                          <a:cs typeface="Segoe UI" panose="020B0502040204020203" pitchFamily="34" charset="0"/>
                        </a:rPr>
                        <a:t>NAME</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PRIORITY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PROTOCOL</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ACCESS</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012297952"/>
                  </a:ext>
                </a:extLst>
              </a:tr>
              <a:tr h="1092140">
                <a:tc>
                  <a:txBody>
                    <a:bodyPr/>
                    <a:lstStyle/>
                    <a:p>
                      <a:pPr fontAlgn="base"/>
                      <a:r>
                        <a:rPr lang="en-US" sz="1100" b="1" dirty="0">
                          <a:effectLst/>
                          <a:latin typeface="Segoe UI" panose="020B0502040204020203" pitchFamily="34" charset="0"/>
                          <a:cs typeface="Segoe UI" panose="020B0502040204020203" pitchFamily="34" charset="0"/>
                        </a:rPr>
                        <a:t>ALLOW VNET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65000</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9655093"/>
                  </a:ext>
                </a:extLst>
              </a:tr>
              <a:tr h="1811355">
                <a:tc>
                  <a:txBody>
                    <a:bodyPr/>
                    <a:lstStyle/>
                    <a:p>
                      <a:pPr fontAlgn="base"/>
                      <a:r>
                        <a:rPr lang="en-US" sz="1100" b="1" dirty="0">
                          <a:effectLst/>
                          <a:latin typeface="Segoe UI" panose="020B0502040204020203" pitchFamily="34" charset="0"/>
                          <a:cs typeface="Segoe UI" panose="020B0502040204020203" pitchFamily="34" charset="0"/>
                        </a:rPr>
                        <a:t>ALLOW AZURE LOAD BALANCER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65001</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AZURE_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LOADBALANCER</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527636"/>
                  </a:ext>
                </a:extLst>
              </a:tr>
              <a:tr h="1092140">
                <a:tc>
                  <a:txBody>
                    <a:bodyPr/>
                    <a:lstStyle/>
                    <a:p>
                      <a:pPr fontAlgn="base"/>
                      <a:r>
                        <a:rPr lang="en-US" sz="1100" b="1" dirty="0">
                          <a:effectLst/>
                          <a:latin typeface="Segoe UI" panose="020B0502040204020203" pitchFamily="34" charset="0"/>
                          <a:cs typeface="Segoe UI" panose="020B0502040204020203" pitchFamily="34" charset="0"/>
                        </a:rPr>
                        <a:t>DENY ALL INBOUND</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65500</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DENY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5342134"/>
                  </a:ext>
                </a:extLst>
              </a:tr>
            </a:tbl>
          </a:graphicData>
        </a:graphic>
      </p:graphicFrame>
    </p:spTree>
    <p:extLst>
      <p:ext uri="{BB962C8B-B14F-4D97-AF65-F5344CB8AC3E}">
        <p14:creationId xmlns:p14="http://schemas.microsoft.com/office/powerpoint/2010/main" val="345492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F727-FCE4-46C1-87C3-A586FD847B09}"/>
              </a:ext>
            </a:extLst>
          </p:cNvPr>
          <p:cNvSpPr>
            <a:spLocks noGrp="1"/>
          </p:cNvSpPr>
          <p:nvPr>
            <p:ph type="title"/>
          </p:nvPr>
        </p:nvSpPr>
        <p:spPr/>
        <p:txBody>
          <a:bodyPr/>
          <a:lstStyle/>
          <a:p>
            <a:r>
              <a:rPr lang="en-US" dirty="0"/>
              <a:t>Azure Virtual Network (VNET) Architecture</a:t>
            </a:r>
          </a:p>
        </p:txBody>
      </p:sp>
      <p:grpSp>
        <p:nvGrpSpPr>
          <p:cNvPr id="4" name="Group 3" descr="Diagram showing a VNET connected cross-premises">
            <a:extLst>
              <a:ext uri="{FF2B5EF4-FFF2-40B4-BE49-F238E27FC236}">
                <a16:creationId xmlns:a16="http://schemas.microsoft.com/office/drawing/2014/main" id="{F9660E1C-E371-4582-B31D-8A27E6E0FF28}"/>
              </a:ext>
            </a:extLst>
          </p:cNvPr>
          <p:cNvGrpSpPr>
            <a:grpSpLocks noChangeAspect="1"/>
          </p:cNvGrpSpPr>
          <p:nvPr/>
        </p:nvGrpSpPr>
        <p:grpSpPr>
          <a:xfrm>
            <a:off x="479756" y="2378228"/>
            <a:ext cx="8229600" cy="3194215"/>
            <a:chOff x="164446" y="1463823"/>
            <a:chExt cx="11700798" cy="4541514"/>
          </a:xfrm>
        </p:grpSpPr>
        <p:sp>
          <p:nvSpPr>
            <p:cNvPr id="5" name="TextBox 4">
              <a:extLst>
                <a:ext uri="{FF2B5EF4-FFF2-40B4-BE49-F238E27FC236}">
                  <a16:creationId xmlns:a16="http://schemas.microsoft.com/office/drawing/2014/main" id="{C241625C-8B94-45BC-9A63-4FCB6813E6CD}"/>
                </a:ext>
              </a:extLst>
            </p:cNvPr>
            <p:cNvSpPr txBox="1"/>
            <p:nvPr/>
          </p:nvSpPr>
          <p:spPr>
            <a:xfrm>
              <a:off x="1195656" y="2963536"/>
              <a:ext cx="1466451" cy="963090"/>
            </a:xfrm>
            <a:prstGeom prst="rect">
              <a:avLst/>
            </a:prstGeom>
            <a:noFill/>
          </p:spPr>
          <p:txBody>
            <a:bodyPr wrap="square" lIns="179237" tIns="143389" rIns="179237" bIns="143389" rtlCol="0">
              <a:spAutoFit/>
            </a:bodyPr>
            <a:lstStyle/>
            <a:p>
              <a:pPr lvl="0" algn="ctr">
                <a:lnSpc>
                  <a:spcPct val="90000"/>
                </a:lnSpc>
                <a:defRPr/>
              </a:pPr>
              <a:r>
                <a:rPr lang="en-US" sz="1400" spc="-49" dirty="0">
                  <a:gradFill>
                    <a:gsLst>
                      <a:gs pos="2917">
                        <a:srgbClr val="000000"/>
                      </a:gs>
                      <a:gs pos="30000">
                        <a:srgbClr val="000000"/>
                      </a:gs>
                    </a:gsLst>
                    <a:lin ang="5400000" scaled="0"/>
                  </a:gradFill>
                  <a:latin typeface="Segoe UI"/>
                </a:rPr>
                <a:t>Public Internet</a:t>
              </a:r>
            </a:p>
          </p:txBody>
        </p:sp>
        <p:grpSp>
          <p:nvGrpSpPr>
            <p:cNvPr id="6" name="Group 5">
              <a:extLst>
                <a:ext uri="{FF2B5EF4-FFF2-40B4-BE49-F238E27FC236}">
                  <a16:creationId xmlns:a16="http://schemas.microsoft.com/office/drawing/2014/main" id="{10378DAA-733B-4F8A-AAB0-C97A8C3E5270}"/>
                </a:ext>
              </a:extLst>
            </p:cNvPr>
            <p:cNvGrpSpPr/>
            <p:nvPr/>
          </p:nvGrpSpPr>
          <p:grpSpPr>
            <a:xfrm>
              <a:off x="164446" y="1923470"/>
              <a:ext cx="1048294" cy="1048294"/>
              <a:chOff x="3379883" y="1211263"/>
              <a:chExt cx="2246098" cy="2246098"/>
            </a:xfrm>
          </p:grpSpPr>
          <p:sp>
            <p:nvSpPr>
              <p:cNvPr id="24" name="Oval 23">
                <a:extLst>
                  <a:ext uri="{FF2B5EF4-FFF2-40B4-BE49-F238E27FC236}">
                    <a16:creationId xmlns:a16="http://schemas.microsoft.com/office/drawing/2014/main" id="{3DD1BB91-6B69-4108-B070-AADEE4816E96}"/>
                  </a:ext>
                </a:extLst>
              </p:cNvPr>
              <p:cNvSpPr/>
              <p:nvPr/>
            </p:nvSpPr>
            <p:spPr bwMode="auto">
              <a:xfrm>
                <a:off x="3379883" y="1211263"/>
                <a:ext cx="2246098" cy="2246098"/>
              </a:xfrm>
              <a:prstGeom prst="ellipse">
                <a:avLst/>
              </a:prstGeom>
              <a:solidFill>
                <a:srgbClr val="7030A0"/>
              </a:solidFill>
              <a:ln w="571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7" tIns="143389" rIns="179237" bIns="143389" numCol="1" spcCol="0" rtlCol="0" fromWordArt="0" anchor="t" anchorCtr="0" forceAA="0" compatLnSpc="1">
                <a:prstTxWarp prst="textNoShape">
                  <a:avLst/>
                </a:prstTxWarp>
                <a:noAutofit/>
              </a:bodyPr>
              <a:lstStyle/>
              <a:p>
                <a:pPr lvl="0" defTabSz="895943">
                  <a:lnSpc>
                    <a:spcPct val="90000"/>
                  </a:lnSpc>
                  <a:defRPr/>
                </a:pPr>
                <a:endParaRPr lang="en-US" sz="2353" spc="-49" dirty="0">
                  <a:solidFill>
                    <a:srgbClr val="000000"/>
                  </a:solidFill>
                  <a:latin typeface="Segoe UI"/>
                </a:endParaRPr>
              </a:p>
            </p:txBody>
          </p:sp>
          <p:grpSp>
            <p:nvGrpSpPr>
              <p:cNvPr id="25" name="Group 740">
                <a:extLst>
                  <a:ext uri="{FF2B5EF4-FFF2-40B4-BE49-F238E27FC236}">
                    <a16:creationId xmlns:a16="http://schemas.microsoft.com/office/drawing/2014/main" id="{02BD277E-DFFE-4F6C-8242-D88C88BA8B1E}"/>
                  </a:ext>
                </a:extLst>
              </p:cNvPr>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 name="Freeform 741">
                  <a:extLst>
                    <a:ext uri="{FF2B5EF4-FFF2-40B4-BE49-F238E27FC236}">
                      <a16:creationId xmlns:a16="http://schemas.microsoft.com/office/drawing/2014/main" id="{ADB1D204-50BE-4052-86DD-58221D6F1CD8}"/>
                    </a:ext>
                  </a:extLst>
                </p:cNvPr>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7" name="Oval 742">
                  <a:extLst>
                    <a:ext uri="{FF2B5EF4-FFF2-40B4-BE49-F238E27FC236}">
                      <a16:creationId xmlns:a16="http://schemas.microsoft.com/office/drawing/2014/main" id="{A73D43B3-8D31-4EBF-8190-9B2C26F9BFDB}"/>
                    </a:ext>
                  </a:extLst>
                </p:cNvPr>
                <p:cNvSpPr>
                  <a:spLocks noChangeArrowheads="1"/>
                </p:cNvSpPr>
                <p:nvPr/>
              </p:nvSpPr>
              <p:spPr bwMode="auto">
                <a:xfrm>
                  <a:off x="7616" y="-2816"/>
                  <a:ext cx="127" cy="12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8" name="Freeform 743">
                  <a:extLst>
                    <a:ext uri="{FF2B5EF4-FFF2-40B4-BE49-F238E27FC236}">
                      <a16:creationId xmlns:a16="http://schemas.microsoft.com/office/drawing/2014/main" id="{791DEB03-4CD9-49E1-BC95-11FC7417E358}"/>
                    </a:ext>
                  </a:extLst>
                </p:cNvPr>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29" name="Oval 744">
                  <a:extLst>
                    <a:ext uri="{FF2B5EF4-FFF2-40B4-BE49-F238E27FC236}">
                      <a16:creationId xmlns:a16="http://schemas.microsoft.com/office/drawing/2014/main" id="{889019A7-B76C-4954-B4BE-17586EAEC2A5}"/>
                    </a:ext>
                  </a:extLst>
                </p:cNvPr>
                <p:cNvSpPr>
                  <a:spLocks noChangeArrowheads="1"/>
                </p:cNvSpPr>
                <p:nvPr/>
              </p:nvSpPr>
              <p:spPr bwMode="auto">
                <a:xfrm>
                  <a:off x="7866" y="-2780"/>
                  <a:ext cx="109" cy="10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30" name="Freeform 745">
                  <a:extLst>
                    <a:ext uri="{FF2B5EF4-FFF2-40B4-BE49-F238E27FC236}">
                      <a16:creationId xmlns:a16="http://schemas.microsoft.com/office/drawing/2014/main" id="{1A81FD06-580C-4973-B148-C443FF7E2F1C}"/>
                    </a:ext>
                  </a:extLst>
                </p:cNvPr>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sp>
              <p:nvSpPr>
                <p:cNvPr id="31" name="Oval 746">
                  <a:extLst>
                    <a:ext uri="{FF2B5EF4-FFF2-40B4-BE49-F238E27FC236}">
                      <a16:creationId xmlns:a16="http://schemas.microsoft.com/office/drawing/2014/main" id="{782E5336-F30E-4CF4-9F91-D1B6B21B841C}"/>
                    </a:ext>
                  </a:extLst>
                </p:cNvPr>
                <p:cNvSpPr>
                  <a:spLocks noChangeArrowheads="1"/>
                </p:cNvSpPr>
                <p:nvPr/>
              </p:nvSpPr>
              <p:spPr bwMode="auto">
                <a:xfrm>
                  <a:off x="7384" y="-2780"/>
                  <a:ext cx="109" cy="108"/>
                </a:xfrm>
                <a:prstGeom prst="ellipse">
                  <a:avLst/>
                </a:prstGeom>
                <a:solidFill>
                  <a:schemeClr val="bg1"/>
                </a:solidFill>
                <a:ln w="9525">
                  <a:noFill/>
                  <a:round/>
                  <a:headEnd/>
                  <a:tailEnd/>
                </a:ln>
                <a:extLst/>
              </p:spPr>
              <p:txBody>
                <a:bodyPr vert="horz" wrap="square" lIns="89618" tIns="44809" rIns="89618" bIns="44809" numCol="1" anchor="t" anchorCtr="0" compatLnSpc="1">
                  <a:prstTxWarp prst="textNoShape">
                    <a:avLst/>
                  </a:prstTxWarp>
                </a:bodyPr>
                <a:lstStyle/>
                <a:p>
                  <a:pPr lvl="0" defTabSz="896202">
                    <a:defRPr/>
                  </a:pPr>
                  <a:endParaRPr lang="en-US" sz="1766" dirty="0">
                    <a:solidFill>
                      <a:srgbClr val="000000"/>
                    </a:solidFill>
                    <a:latin typeface="Segoe UI"/>
                  </a:endParaRPr>
                </a:p>
              </p:txBody>
            </p:sp>
          </p:grpSp>
        </p:grpSp>
        <p:sp>
          <p:nvSpPr>
            <p:cNvPr id="7" name="TextBox 6">
              <a:extLst>
                <a:ext uri="{FF2B5EF4-FFF2-40B4-BE49-F238E27FC236}">
                  <a16:creationId xmlns:a16="http://schemas.microsoft.com/office/drawing/2014/main" id="{3A6942A5-38A5-4F3F-B2E2-AE9313D91DC3}"/>
                </a:ext>
              </a:extLst>
            </p:cNvPr>
            <p:cNvSpPr txBox="1"/>
            <p:nvPr/>
          </p:nvSpPr>
          <p:spPr>
            <a:xfrm>
              <a:off x="9045119" y="4823102"/>
              <a:ext cx="1669934" cy="689212"/>
            </a:xfrm>
            <a:prstGeom prst="rect">
              <a:avLst/>
            </a:prstGeom>
            <a:noFill/>
          </p:spPr>
          <p:txBody>
            <a:bodyPr wrap="square" lIns="0" tIns="0" rIns="0" bIns="0" rtlCol="0">
              <a:spAutoFit/>
            </a:bodyPr>
            <a:lstStyle/>
            <a:p>
              <a:pPr lvl="0" algn="ctr" defTabSz="914367">
                <a:lnSpc>
                  <a:spcPct val="90000"/>
                </a:lnSpc>
                <a:defRPr/>
              </a:pPr>
              <a:r>
                <a:rPr lang="en-US" sz="1400" spc="-49" dirty="0">
                  <a:gradFill>
                    <a:gsLst>
                      <a:gs pos="2917">
                        <a:srgbClr val="000000"/>
                      </a:gs>
                      <a:gs pos="30000">
                        <a:srgbClr val="000000"/>
                      </a:gs>
                    </a:gsLst>
                    <a:lin ang="5400000" scaled="0"/>
                  </a:gradFill>
                  <a:latin typeface="Segoe UI"/>
                </a:rPr>
                <a:t>Cross premises Connectivity</a:t>
              </a:r>
            </a:p>
            <a:p>
              <a:pPr lvl="0" algn="ctr" defTabSz="914367">
                <a:lnSpc>
                  <a:spcPct val="90000"/>
                </a:lnSpc>
                <a:defRPr/>
              </a:pPr>
              <a:endParaRPr lang="en-US" sz="600" spc="-49" dirty="0">
                <a:solidFill>
                  <a:srgbClr val="000000"/>
                </a:solidFill>
                <a:latin typeface="Segoe UI"/>
              </a:endParaRPr>
            </a:p>
          </p:txBody>
        </p:sp>
        <p:cxnSp>
          <p:nvCxnSpPr>
            <p:cNvPr id="8" name="Straight Arrow Connector 7">
              <a:extLst>
                <a:ext uri="{FF2B5EF4-FFF2-40B4-BE49-F238E27FC236}">
                  <a16:creationId xmlns:a16="http://schemas.microsoft.com/office/drawing/2014/main" id="{2F974566-3799-496C-A418-BA7EAC53E804}"/>
                </a:ext>
              </a:extLst>
            </p:cNvPr>
            <p:cNvCxnSpPr>
              <a:cxnSpLocks/>
            </p:cNvCxnSpPr>
            <p:nvPr/>
          </p:nvCxnSpPr>
          <p:spPr>
            <a:xfrm flipH="1" flipV="1">
              <a:off x="9260754" y="4562273"/>
              <a:ext cx="1245990" cy="8567"/>
            </a:xfrm>
            <a:prstGeom prst="straightConnector1">
              <a:avLst/>
            </a:prstGeom>
            <a:ln w="60325" cap="rnd">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C5DC1A-5A88-4604-BACF-D5D2A259AA00}"/>
                </a:ext>
              </a:extLst>
            </p:cNvPr>
            <p:cNvCxnSpPr>
              <a:cxnSpLocks/>
            </p:cNvCxnSpPr>
            <p:nvPr/>
          </p:nvCxnSpPr>
          <p:spPr>
            <a:xfrm flipH="1" flipV="1">
              <a:off x="1416117" y="2418046"/>
              <a:ext cx="1509963" cy="934706"/>
            </a:xfrm>
            <a:prstGeom prst="straightConnector1">
              <a:avLst/>
            </a:prstGeom>
            <a:ln w="60325" cap="rnd">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reeform 128">
              <a:extLst>
                <a:ext uri="{FF2B5EF4-FFF2-40B4-BE49-F238E27FC236}">
                  <a16:creationId xmlns:a16="http://schemas.microsoft.com/office/drawing/2014/main" id="{E0AC8764-F724-42B2-97E8-6FDB1D9BB993}"/>
                </a:ext>
              </a:extLst>
            </p:cNvPr>
            <p:cNvSpPr>
              <a:spLocks noChangeAspect="1"/>
            </p:cNvSpPr>
            <p:nvPr/>
          </p:nvSpPr>
          <p:spPr bwMode="black">
            <a:xfrm>
              <a:off x="2278117" y="1463823"/>
              <a:ext cx="6896754" cy="39692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47625">
              <a:solidFill>
                <a:srgbClr val="002060"/>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9618" tIns="44809" rIns="89618" bIns="44809" numCol="1" anchor="t" anchorCtr="0" compatLnSpc="1">
              <a:prstTxWarp prst="textNoShape">
                <a:avLst/>
              </a:prstTxWarp>
            </a:bodyPr>
            <a:lstStyle/>
            <a:p>
              <a:pPr lvl="0" defTabSz="914367">
                <a:defRPr/>
              </a:pPr>
              <a:endParaRPr lang="en-US" sz="1766" dirty="0">
                <a:solidFill>
                  <a:srgbClr val="FFFFFF"/>
                </a:solidFill>
                <a:latin typeface="Segoe UI"/>
              </a:endParaRPr>
            </a:p>
          </p:txBody>
        </p:sp>
        <p:sp>
          <p:nvSpPr>
            <p:cNvPr id="11" name="TextBox 10">
              <a:extLst>
                <a:ext uri="{FF2B5EF4-FFF2-40B4-BE49-F238E27FC236}">
                  <a16:creationId xmlns:a16="http://schemas.microsoft.com/office/drawing/2014/main" id="{EA1E9827-41C4-4394-B0E0-3AFFA5EC004C}"/>
                </a:ext>
              </a:extLst>
            </p:cNvPr>
            <p:cNvSpPr txBox="1"/>
            <p:nvPr/>
          </p:nvSpPr>
          <p:spPr>
            <a:xfrm>
              <a:off x="4384375" y="1740559"/>
              <a:ext cx="2060525" cy="682647"/>
            </a:xfrm>
            <a:prstGeom prst="rect">
              <a:avLst/>
            </a:prstGeom>
            <a:noFill/>
          </p:spPr>
          <p:txBody>
            <a:bodyPr wrap="none" rtlCol="0">
              <a:spAutoFit/>
            </a:bodyPr>
            <a:lstStyle/>
            <a:p>
              <a:pPr lvl="0" algn="ctr">
                <a:lnSpc>
                  <a:spcPct val="90000"/>
                </a:lnSpc>
                <a:defRPr/>
              </a:pPr>
              <a:r>
                <a:rPr lang="en-US" sz="1400" spc="-49" dirty="0">
                  <a:gradFill>
                    <a:gsLst>
                      <a:gs pos="2917">
                        <a:srgbClr val="000000"/>
                      </a:gs>
                      <a:gs pos="30000">
                        <a:srgbClr val="000000"/>
                      </a:gs>
                    </a:gsLst>
                    <a:lin ang="5400000" scaled="0"/>
                  </a:gradFill>
                  <a:latin typeface="Segoe UI"/>
                </a:rPr>
                <a:t>Virtual Network</a:t>
              </a:r>
            </a:p>
            <a:p>
              <a:pPr lvl="0" algn="ctr">
                <a:lnSpc>
                  <a:spcPct val="90000"/>
                </a:lnSpc>
                <a:defRPr/>
              </a:pPr>
              <a:r>
                <a:rPr lang="en-US" sz="1400" spc="-49" dirty="0">
                  <a:gradFill>
                    <a:gsLst>
                      <a:gs pos="2917">
                        <a:srgbClr val="000000"/>
                      </a:gs>
                      <a:gs pos="30000">
                        <a:srgbClr val="000000"/>
                      </a:gs>
                    </a:gsLst>
                    <a:lin ang="5400000" scaled="0"/>
                  </a:gradFill>
                  <a:latin typeface="Segoe UI"/>
                </a:rPr>
                <a:t>Azure Region 1</a:t>
              </a:r>
            </a:p>
          </p:txBody>
        </p:sp>
        <p:pic>
          <p:nvPicPr>
            <p:cNvPr id="12" name="Picture 11">
              <a:extLst>
                <a:ext uri="{FF2B5EF4-FFF2-40B4-BE49-F238E27FC236}">
                  <a16:creationId xmlns:a16="http://schemas.microsoft.com/office/drawing/2014/main" id="{5C7B3249-602E-46C3-936F-519093125449}"/>
                </a:ext>
              </a:extLst>
            </p:cNvPr>
            <p:cNvPicPr>
              <a:picLocks noChangeAspect="1"/>
            </p:cNvPicPr>
            <p:nvPr/>
          </p:nvPicPr>
          <p:blipFill>
            <a:blip r:embed="rId3" cstate="email">
              <a:biLevel thresh="75000"/>
              <a:extLst>
                <a:ext uri="{28A0092B-C50C-407E-A947-70E740481C1C}">
                  <a14:useLocalDpi xmlns:a14="http://schemas.microsoft.com/office/drawing/2010/main"/>
                </a:ext>
              </a:extLst>
            </a:blip>
            <a:stretch>
              <a:fillRect/>
            </a:stretch>
          </p:blipFill>
          <p:spPr>
            <a:xfrm>
              <a:off x="5014066" y="4370448"/>
              <a:ext cx="796476" cy="803629"/>
            </a:xfrm>
            <a:prstGeom prst="rect">
              <a:avLst/>
            </a:prstGeom>
          </p:spPr>
        </p:pic>
        <p:pic>
          <p:nvPicPr>
            <p:cNvPr id="13" name="Picture 12">
              <a:extLst>
                <a:ext uri="{FF2B5EF4-FFF2-40B4-BE49-F238E27FC236}">
                  <a16:creationId xmlns:a16="http://schemas.microsoft.com/office/drawing/2014/main" id="{5330EDAC-476B-43FD-97D6-68B1421587AA}"/>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6096000" y="4276488"/>
              <a:ext cx="619116" cy="619116"/>
            </a:xfrm>
            <a:prstGeom prst="rect">
              <a:avLst/>
            </a:prstGeom>
          </p:spPr>
        </p:pic>
        <p:pic>
          <p:nvPicPr>
            <p:cNvPr id="14" name="Picture 13">
              <a:extLst>
                <a:ext uri="{FF2B5EF4-FFF2-40B4-BE49-F238E27FC236}">
                  <a16:creationId xmlns:a16="http://schemas.microsoft.com/office/drawing/2014/main" id="{9B959481-444D-459E-A31C-D6CC1F88F2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8341" y="3898144"/>
              <a:ext cx="1326903" cy="1326903"/>
            </a:xfrm>
            <a:prstGeom prst="rect">
              <a:avLst/>
            </a:prstGeom>
          </p:spPr>
        </p:pic>
        <p:pic>
          <p:nvPicPr>
            <p:cNvPr id="15" name="Picture 14">
              <a:extLst>
                <a:ext uri="{FF2B5EF4-FFF2-40B4-BE49-F238E27FC236}">
                  <a16:creationId xmlns:a16="http://schemas.microsoft.com/office/drawing/2014/main" id="{2AF04F7B-AF08-41DB-B168-88BEBDDB07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1403" y="2830486"/>
              <a:ext cx="688101" cy="688101"/>
            </a:xfrm>
            <a:prstGeom prst="rect">
              <a:avLst/>
            </a:prstGeom>
          </p:spPr>
        </p:pic>
        <p:pic>
          <p:nvPicPr>
            <p:cNvPr id="16" name="Picture 15">
              <a:extLst>
                <a:ext uri="{FF2B5EF4-FFF2-40B4-BE49-F238E27FC236}">
                  <a16:creationId xmlns:a16="http://schemas.microsoft.com/office/drawing/2014/main" id="{558139C7-7F9D-4778-AE48-6AB71B3BC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6666" y="2937886"/>
              <a:ext cx="737098" cy="737098"/>
            </a:xfrm>
            <a:prstGeom prst="rect">
              <a:avLst/>
            </a:prstGeom>
          </p:spPr>
        </p:pic>
        <p:pic>
          <p:nvPicPr>
            <p:cNvPr id="17" name="Picture 16">
              <a:extLst>
                <a:ext uri="{FF2B5EF4-FFF2-40B4-BE49-F238E27FC236}">
                  <a16:creationId xmlns:a16="http://schemas.microsoft.com/office/drawing/2014/main" id="{C255AFB7-2F00-4E12-9BEA-98CCFFEEF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8469" y="4264805"/>
              <a:ext cx="576347" cy="576347"/>
            </a:xfrm>
            <a:prstGeom prst="rect">
              <a:avLst/>
            </a:prstGeom>
          </p:spPr>
        </p:pic>
        <p:pic>
          <p:nvPicPr>
            <p:cNvPr id="18" name="Picture 17">
              <a:extLst>
                <a:ext uri="{FF2B5EF4-FFF2-40B4-BE49-F238E27FC236}">
                  <a16:creationId xmlns:a16="http://schemas.microsoft.com/office/drawing/2014/main" id="{6D1E0F25-49F4-48DC-B917-2C8E8DD7F6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18607" y="4091601"/>
              <a:ext cx="749551" cy="749551"/>
            </a:xfrm>
            <a:prstGeom prst="rect">
              <a:avLst/>
            </a:prstGeom>
          </p:spPr>
        </p:pic>
        <p:pic>
          <p:nvPicPr>
            <p:cNvPr id="19" name="Picture 18">
              <a:extLst>
                <a:ext uri="{FF2B5EF4-FFF2-40B4-BE49-F238E27FC236}">
                  <a16:creationId xmlns:a16="http://schemas.microsoft.com/office/drawing/2014/main" id="{D1DA4289-95F7-4FF6-8ADB-4859507FCF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0737" y="2971764"/>
              <a:ext cx="780290" cy="780290"/>
            </a:xfrm>
            <a:prstGeom prst="rect">
              <a:avLst/>
            </a:prstGeom>
          </p:spPr>
        </p:pic>
        <p:pic>
          <p:nvPicPr>
            <p:cNvPr id="20" name="Picture 19">
              <a:extLst>
                <a:ext uri="{FF2B5EF4-FFF2-40B4-BE49-F238E27FC236}">
                  <a16:creationId xmlns:a16="http://schemas.microsoft.com/office/drawing/2014/main" id="{E9E2E8CC-6DE5-46C0-8276-F80CF5EA5875}"/>
                </a:ext>
              </a:extLst>
            </p:cNvPr>
            <p:cNvPicPr>
              <a:picLocks noChangeAspect="1"/>
            </p:cNvPicPr>
            <p:nvPr/>
          </p:nvPicPr>
          <p:blipFill>
            <a:blip r:embed="rId11">
              <a:duotone>
                <a:prstClr val="black"/>
                <a:schemeClr val="accent6">
                  <a:tint val="45000"/>
                  <a:satMod val="400000"/>
                </a:schemeClr>
              </a:duotone>
              <a:extLst>
                <a:ext uri="{BEBA8EAE-BF5A-486C-A8C5-ECC9F3942E4B}">
                  <a14:imgProps xmlns:a14="http://schemas.microsoft.com/office/drawing/2010/main">
                    <a14:imgLayer r:embed="rId12">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273966" y="5225047"/>
              <a:ext cx="780290" cy="780290"/>
            </a:xfrm>
            <a:prstGeom prst="rect">
              <a:avLst/>
            </a:prstGeom>
          </p:spPr>
        </p:pic>
        <p:pic>
          <p:nvPicPr>
            <p:cNvPr id="21" name="Picture 20">
              <a:extLst>
                <a:ext uri="{FF2B5EF4-FFF2-40B4-BE49-F238E27FC236}">
                  <a16:creationId xmlns:a16="http://schemas.microsoft.com/office/drawing/2014/main" id="{A7208434-0D2D-4D32-9A14-CF7195CF712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01056" y="4264805"/>
              <a:ext cx="780290" cy="780290"/>
            </a:xfrm>
            <a:prstGeom prst="rect">
              <a:avLst/>
            </a:prstGeom>
          </p:spPr>
        </p:pic>
        <p:pic>
          <p:nvPicPr>
            <p:cNvPr id="22" name="Picture 21">
              <a:extLst>
                <a:ext uri="{FF2B5EF4-FFF2-40B4-BE49-F238E27FC236}">
                  <a16:creationId xmlns:a16="http://schemas.microsoft.com/office/drawing/2014/main" id="{D797AF38-38E5-42B5-B452-99B53A84C94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47454" y="3365918"/>
              <a:ext cx="780290" cy="780290"/>
            </a:xfrm>
            <a:prstGeom prst="rect">
              <a:avLst/>
            </a:prstGeom>
          </p:spPr>
        </p:pic>
        <p:pic>
          <p:nvPicPr>
            <p:cNvPr id="23" name="Picture 22">
              <a:extLst>
                <a:ext uri="{FF2B5EF4-FFF2-40B4-BE49-F238E27FC236}">
                  <a16:creationId xmlns:a16="http://schemas.microsoft.com/office/drawing/2014/main" id="{6ABA830C-675D-4CD6-BC55-FA97D45FEFA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37128" y="3242610"/>
              <a:ext cx="780290" cy="780290"/>
            </a:xfrm>
            <a:prstGeom prst="rect">
              <a:avLst/>
            </a:prstGeom>
          </p:spPr>
        </p:pic>
      </p:grpSp>
    </p:spTree>
    <p:extLst>
      <p:ext uri="{BB962C8B-B14F-4D97-AF65-F5344CB8AC3E}">
        <p14:creationId xmlns:p14="http://schemas.microsoft.com/office/powerpoint/2010/main" val="1259417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2c7bacff-ba41-426a-aa8a-3388fa392e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34F-1302-46A5-95C8-1B5477238C45}"/>
              </a:ext>
            </a:extLst>
          </p:cNvPr>
          <p:cNvSpPr>
            <a:spLocks noGrp="1"/>
          </p:cNvSpPr>
          <p:nvPr>
            <p:ph type="title"/>
          </p:nvPr>
        </p:nvSpPr>
        <p:spPr/>
        <p:txBody>
          <a:bodyPr/>
          <a:lstStyle/>
          <a:p>
            <a:r>
              <a:rPr lang="en-US" dirty="0"/>
              <a:t>Default Outbound Rules</a:t>
            </a:r>
          </a:p>
        </p:txBody>
      </p:sp>
      <p:graphicFrame>
        <p:nvGraphicFramePr>
          <p:cNvPr id="4" name="Table 3" descr="Default NSG outbound security rules">
            <a:extLst>
              <a:ext uri="{FF2B5EF4-FFF2-40B4-BE49-F238E27FC236}">
                <a16:creationId xmlns:a16="http://schemas.microsoft.com/office/drawing/2014/main" id="{541CCC98-AAF8-4493-B0A0-1D8E97D95A1F}"/>
              </a:ext>
            </a:extLst>
          </p:cNvPr>
          <p:cNvGraphicFramePr>
            <a:graphicFrameLocks noGrp="1"/>
          </p:cNvGraphicFramePr>
          <p:nvPr>
            <p:extLst>
              <p:ext uri="{D42A27DB-BD31-4B8C-83A1-F6EECF244321}">
                <p14:modId xmlns:p14="http://schemas.microsoft.com/office/powerpoint/2010/main" val="1372243632"/>
              </p:ext>
            </p:extLst>
          </p:nvPr>
        </p:nvGraphicFramePr>
        <p:xfrm>
          <a:off x="304800" y="1328929"/>
          <a:ext cx="8522208" cy="4848036"/>
        </p:xfrm>
        <a:graphic>
          <a:graphicData uri="http://schemas.openxmlformats.org/drawingml/2006/table">
            <a:tbl>
              <a:tblPr/>
              <a:tblGrid>
                <a:gridCol w="1065276">
                  <a:extLst>
                    <a:ext uri="{9D8B030D-6E8A-4147-A177-3AD203B41FA5}">
                      <a16:colId xmlns:a16="http://schemas.microsoft.com/office/drawing/2014/main" val="377522596"/>
                    </a:ext>
                  </a:extLst>
                </a:gridCol>
                <a:gridCol w="1065276">
                  <a:extLst>
                    <a:ext uri="{9D8B030D-6E8A-4147-A177-3AD203B41FA5}">
                      <a16:colId xmlns:a16="http://schemas.microsoft.com/office/drawing/2014/main" val="2840395803"/>
                    </a:ext>
                  </a:extLst>
                </a:gridCol>
                <a:gridCol w="1065276">
                  <a:extLst>
                    <a:ext uri="{9D8B030D-6E8A-4147-A177-3AD203B41FA5}">
                      <a16:colId xmlns:a16="http://schemas.microsoft.com/office/drawing/2014/main" val="2583783191"/>
                    </a:ext>
                  </a:extLst>
                </a:gridCol>
                <a:gridCol w="1065276">
                  <a:extLst>
                    <a:ext uri="{9D8B030D-6E8A-4147-A177-3AD203B41FA5}">
                      <a16:colId xmlns:a16="http://schemas.microsoft.com/office/drawing/2014/main" val="4066385463"/>
                    </a:ext>
                  </a:extLst>
                </a:gridCol>
                <a:gridCol w="1065276">
                  <a:extLst>
                    <a:ext uri="{9D8B030D-6E8A-4147-A177-3AD203B41FA5}">
                      <a16:colId xmlns:a16="http://schemas.microsoft.com/office/drawing/2014/main" val="4122056898"/>
                    </a:ext>
                  </a:extLst>
                </a:gridCol>
                <a:gridCol w="1065276">
                  <a:extLst>
                    <a:ext uri="{9D8B030D-6E8A-4147-A177-3AD203B41FA5}">
                      <a16:colId xmlns:a16="http://schemas.microsoft.com/office/drawing/2014/main" val="1023065776"/>
                    </a:ext>
                  </a:extLst>
                </a:gridCol>
                <a:gridCol w="1065276">
                  <a:extLst>
                    <a:ext uri="{9D8B030D-6E8A-4147-A177-3AD203B41FA5}">
                      <a16:colId xmlns:a16="http://schemas.microsoft.com/office/drawing/2014/main" val="3730787967"/>
                    </a:ext>
                  </a:extLst>
                </a:gridCol>
                <a:gridCol w="1065276">
                  <a:extLst>
                    <a:ext uri="{9D8B030D-6E8A-4147-A177-3AD203B41FA5}">
                      <a16:colId xmlns:a16="http://schemas.microsoft.com/office/drawing/2014/main" val="1193280532"/>
                    </a:ext>
                  </a:extLst>
                </a:gridCol>
              </a:tblGrid>
              <a:tr h="852401">
                <a:tc>
                  <a:txBody>
                    <a:bodyPr/>
                    <a:lstStyle/>
                    <a:p>
                      <a:pPr fontAlgn="base"/>
                      <a:r>
                        <a:rPr lang="en-US" sz="1100" b="1" dirty="0">
                          <a:effectLst/>
                          <a:latin typeface="Segoe UI" panose="020B0502040204020203" pitchFamily="34" charset="0"/>
                          <a:cs typeface="Segoe UI" panose="020B0502040204020203" pitchFamily="34" charset="0"/>
                        </a:rPr>
                        <a:t>NAME</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PRIORITY</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SOURCE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IP</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DESTINATION PORT</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PROTOCOL</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fontAlgn="base"/>
                      <a:r>
                        <a:rPr lang="en-US" sz="1100" b="1" dirty="0">
                          <a:effectLst/>
                          <a:latin typeface="Segoe UI" panose="020B0502040204020203" pitchFamily="34" charset="0"/>
                          <a:cs typeface="Segoe UI" panose="020B0502040204020203" pitchFamily="34" charset="0"/>
                        </a:rPr>
                        <a:t>ACCESS</a:t>
                      </a:r>
                    </a:p>
                  </a:txBody>
                  <a:tcPr marL="59771" marR="59771" marT="59771" marB="5977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4012297952"/>
                  </a:ext>
                </a:extLst>
              </a:tr>
              <a:tr h="1092140">
                <a:tc>
                  <a:txBody>
                    <a:bodyPr/>
                    <a:lstStyle/>
                    <a:p>
                      <a:pPr fontAlgn="base"/>
                      <a:r>
                        <a:rPr lang="en-US" sz="1100" b="1" dirty="0">
                          <a:effectLst/>
                          <a:latin typeface="Segoe UI" panose="020B0502040204020203" pitchFamily="34" charset="0"/>
                          <a:cs typeface="Segoe UI" panose="020B0502040204020203" pitchFamily="34" charset="0"/>
                        </a:rPr>
                        <a:t>ALLOW VNET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65000</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VIRTUAL_</a:t>
                      </a:r>
                      <a:br>
                        <a:rPr lang="en-US" sz="1400" dirty="0">
                          <a:effectLst/>
                          <a:latin typeface="Segoe UI" panose="020B0502040204020203" pitchFamily="34" charset="0"/>
                          <a:cs typeface="Segoe UI" panose="020B0502040204020203" pitchFamily="34" charset="0"/>
                        </a:rPr>
                      </a:br>
                      <a:r>
                        <a:rPr lang="en-US" sz="1400" dirty="0">
                          <a:effectLst/>
                          <a:latin typeface="Segoe UI" panose="020B0502040204020203" pitchFamily="34" charset="0"/>
                          <a:cs typeface="Segoe UI" panose="020B0502040204020203" pitchFamily="34" charset="0"/>
                        </a:rPr>
                        <a:t>NETWORK</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9655093"/>
                  </a:ext>
                </a:extLst>
              </a:tr>
              <a:tr h="1811355">
                <a:tc>
                  <a:txBody>
                    <a:bodyPr/>
                    <a:lstStyle/>
                    <a:p>
                      <a:pPr fontAlgn="base"/>
                      <a:r>
                        <a:rPr lang="en-US" sz="1100" b="1" dirty="0">
                          <a:effectLst/>
                          <a:latin typeface="Segoe UI" panose="020B0502040204020203" pitchFamily="34" charset="0"/>
                          <a:cs typeface="Segoe UI" panose="020B0502040204020203" pitchFamily="34" charset="0"/>
                        </a:rPr>
                        <a:t>ALLOW INTERNET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65001</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INTERNET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ALLOW</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9527636"/>
                  </a:ext>
                </a:extLst>
              </a:tr>
              <a:tr h="1092140">
                <a:tc>
                  <a:txBody>
                    <a:bodyPr/>
                    <a:lstStyle/>
                    <a:p>
                      <a:pPr fontAlgn="base"/>
                      <a:r>
                        <a:rPr lang="en-US" sz="1100" b="1" dirty="0">
                          <a:effectLst/>
                          <a:latin typeface="Segoe UI" panose="020B0502040204020203" pitchFamily="34" charset="0"/>
                          <a:cs typeface="Segoe UI" panose="020B0502040204020203" pitchFamily="34" charset="0"/>
                        </a:rPr>
                        <a:t>DENY ALL OUTBOUND</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65500</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fontAlgn="base"/>
                      <a:r>
                        <a:rPr lang="en-US" sz="1400" dirty="0">
                          <a:effectLst/>
                          <a:latin typeface="Segoe UI" panose="020B0502040204020203" pitchFamily="34" charset="0"/>
                          <a:cs typeface="Segoe UI" panose="020B0502040204020203" pitchFamily="34" charset="0"/>
                        </a:rPr>
                        <a:t>DENY</a:t>
                      </a:r>
                    </a:p>
                  </a:txBody>
                  <a:tcPr marL="76200" marR="76200" marT="76200" marB="762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5342134"/>
                  </a:ext>
                </a:extLst>
              </a:tr>
            </a:tbl>
          </a:graphicData>
        </a:graphic>
      </p:graphicFrame>
    </p:spTree>
    <p:extLst>
      <p:ext uri="{BB962C8B-B14F-4D97-AF65-F5344CB8AC3E}">
        <p14:creationId xmlns:p14="http://schemas.microsoft.com/office/powerpoint/2010/main" val="3316890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1be17413-2e9b-46f4-af88-21e1fff966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5F64-39A4-4D05-9902-C7244E1629A2}"/>
              </a:ext>
            </a:extLst>
          </p:cNvPr>
          <p:cNvSpPr>
            <a:spLocks noGrp="1"/>
          </p:cNvSpPr>
          <p:nvPr>
            <p:ph type="title"/>
          </p:nvPr>
        </p:nvSpPr>
        <p:spPr/>
        <p:txBody>
          <a:bodyPr/>
          <a:lstStyle/>
          <a:p>
            <a:r>
              <a:rPr lang="en-US" dirty="0"/>
              <a:t>Lesson 5: Networking Case Study</a:t>
            </a:r>
          </a:p>
        </p:txBody>
      </p:sp>
      <p:sp>
        <p:nvSpPr>
          <p:cNvPr id="3" name="Text Placeholder 2">
            <a:extLst>
              <a:ext uri="{FF2B5EF4-FFF2-40B4-BE49-F238E27FC236}">
                <a16:creationId xmlns:a16="http://schemas.microsoft.com/office/drawing/2014/main" id="{4C726764-F2AC-42C8-862A-A79E9F1A8F06}"/>
              </a:ext>
            </a:extLst>
          </p:cNvPr>
          <p:cNvSpPr>
            <a:spLocks noGrp="1"/>
          </p:cNvSpPr>
          <p:nvPr>
            <p:ph type="body" idx="1"/>
          </p:nvPr>
        </p:nvSpPr>
        <p:spPr/>
        <p:txBody>
          <a:bodyPr/>
          <a:lstStyle/>
          <a:p>
            <a:r>
              <a:rPr lang="en-US" dirty="0"/>
              <a:t>Case Study Overview
Case Study Solution</a:t>
            </a:r>
          </a:p>
        </p:txBody>
      </p:sp>
    </p:spTree>
    <p:extLst>
      <p:ext uri="{BB962C8B-B14F-4D97-AF65-F5344CB8AC3E}">
        <p14:creationId xmlns:p14="http://schemas.microsoft.com/office/powerpoint/2010/main" val="211859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c35b3325-3cf2-48ea-b6d3-b90b96446b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31DE-90E7-446B-B1B5-6DDE2B20417E}"/>
              </a:ext>
            </a:extLst>
          </p:cNvPr>
          <p:cNvSpPr>
            <a:spLocks noGrp="1"/>
          </p:cNvSpPr>
          <p:nvPr>
            <p:ph type="title"/>
          </p:nvPr>
        </p:nvSpPr>
        <p:spPr/>
        <p:txBody>
          <a:bodyPr/>
          <a:lstStyle/>
          <a:p>
            <a:r>
              <a:rPr lang="en-US" dirty="0"/>
              <a:t>Case Study Overview</a:t>
            </a:r>
          </a:p>
        </p:txBody>
      </p:sp>
      <p:pic>
        <p:nvPicPr>
          <p:cNvPr id="4" name="Picture 3" descr="Case Study Overview">
            <a:extLst>
              <a:ext uri="{FF2B5EF4-FFF2-40B4-BE49-F238E27FC236}">
                <a16:creationId xmlns:a16="http://schemas.microsoft.com/office/drawing/2014/main" id="{35A1B0FE-E2FF-461D-8C8A-1767C78A4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4068"/>
            <a:ext cx="9144000" cy="5023932"/>
          </a:xfrm>
          <a:prstGeom prst="rect">
            <a:avLst/>
          </a:prstGeom>
        </p:spPr>
      </p:pic>
      <p:sp>
        <p:nvSpPr>
          <p:cNvPr id="5" name="Content Placeholder 2">
            <a:extLst>
              <a:ext uri="{FF2B5EF4-FFF2-40B4-BE49-F238E27FC236}">
                <a16:creationId xmlns:a16="http://schemas.microsoft.com/office/drawing/2014/main" id="{9D4DBCE1-DB28-41A1-96AD-87427BB17A0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5000"/>
              </a:lnSpc>
            </a:pPr>
            <a:r>
              <a:rPr lang="en-US" sz="2400" b="0" kern="0" dirty="0">
                <a:solidFill>
                  <a:srgbClr val="000000"/>
                </a:solidFill>
              </a:rPr>
              <a:t>Review the case study requirements</a:t>
            </a:r>
          </a:p>
          <a:p>
            <a:pPr lvl="0">
              <a:lnSpc>
                <a:spcPct val="125000"/>
              </a:lnSpc>
            </a:pPr>
            <a:r>
              <a:rPr lang="en-US" sz="2400" b="0" kern="0" dirty="0">
                <a:solidFill>
                  <a:srgbClr val="000000"/>
                </a:solidFill>
              </a:rPr>
              <a:t>Design a solution to the customer business problem</a:t>
            </a:r>
          </a:p>
          <a:p>
            <a:pPr lvl="0">
              <a:lnSpc>
                <a:spcPct val="125000"/>
              </a:lnSpc>
            </a:pPr>
            <a:r>
              <a:rPr lang="en-US" sz="2400" b="0" kern="0" dirty="0">
                <a:solidFill>
                  <a:srgbClr val="000000"/>
                </a:solidFill>
              </a:rPr>
              <a:t>Present your solution</a:t>
            </a:r>
          </a:p>
          <a:p>
            <a:pPr lvl="0">
              <a:lnSpc>
                <a:spcPct val="125000"/>
              </a:lnSpc>
            </a:pPr>
            <a:r>
              <a:rPr lang="en-US" sz="2400" b="0" kern="0" dirty="0">
                <a:solidFill>
                  <a:srgbClr val="000000"/>
                </a:solidFill>
              </a:rPr>
              <a:t>Respond to questions and objections</a:t>
            </a:r>
          </a:p>
          <a:p>
            <a:pPr lvl="0">
              <a:lnSpc>
                <a:spcPct val="125000"/>
              </a:lnSpc>
            </a:pPr>
            <a:r>
              <a:rPr lang="en-US" sz="2400" b="0" kern="0" dirty="0">
                <a:solidFill>
                  <a:srgbClr val="000000"/>
                </a:solidFill>
              </a:rPr>
              <a:t>Review a potential solution</a:t>
            </a:r>
          </a:p>
          <a:p>
            <a:pPr lvl="0">
              <a:lnSpc>
                <a:spcPct val="125000"/>
              </a:lnSpc>
            </a:pPr>
            <a:endParaRPr lang="en-US" sz="2400" b="0" kern="0" dirty="0">
              <a:solidFill>
                <a:srgbClr val="000000"/>
              </a:solidFill>
            </a:endParaRPr>
          </a:p>
        </p:txBody>
      </p:sp>
    </p:spTree>
    <p:extLst>
      <p:ext uri="{BB962C8B-B14F-4D97-AF65-F5344CB8AC3E}">
        <p14:creationId xmlns:p14="http://schemas.microsoft.com/office/powerpoint/2010/main" val="68274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98ad9998-7e31-49b9-b0f4-fc24d608164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0BEC-8313-4D22-96CD-C2216744EBCA}"/>
              </a:ext>
            </a:extLst>
          </p:cNvPr>
          <p:cNvSpPr>
            <a:spLocks noGrp="1"/>
          </p:cNvSpPr>
          <p:nvPr>
            <p:ph type="title"/>
          </p:nvPr>
        </p:nvSpPr>
        <p:spPr/>
        <p:txBody>
          <a:bodyPr/>
          <a:lstStyle/>
          <a:p>
            <a:r>
              <a:rPr lang="en-US" dirty="0"/>
              <a:t>Customer Business Problem</a:t>
            </a:r>
          </a:p>
        </p:txBody>
      </p:sp>
      <p:sp>
        <p:nvSpPr>
          <p:cNvPr id="4" name="Content Placeholder 2">
            <a:extLst>
              <a:ext uri="{FF2B5EF4-FFF2-40B4-BE49-F238E27FC236}">
                <a16:creationId xmlns:a16="http://schemas.microsoft.com/office/drawing/2014/main" id="{75E3513D-9D62-4B46-ACFF-5382BF82F7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Fabrikam Residences:</a:t>
            </a:r>
          </a:p>
          <a:p>
            <a:pPr lvl="1"/>
            <a:r>
              <a:rPr lang="en-US" b="0" kern="0" dirty="0">
                <a:solidFill>
                  <a:srgbClr val="000000"/>
                </a:solidFill>
              </a:rPr>
              <a:t>National Real Estate Services Group:</a:t>
            </a:r>
          </a:p>
          <a:p>
            <a:pPr lvl="2"/>
            <a:r>
              <a:rPr lang="en-US" b="0" kern="0" dirty="0">
                <a:solidFill>
                  <a:srgbClr val="000000"/>
                </a:solidFill>
              </a:rPr>
              <a:t>Rapid growth slowed by expensive and unresponsive datacenter infrastructure</a:t>
            </a:r>
          </a:p>
          <a:p>
            <a:pPr lvl="1"/>
            <a:r>
              <a:rPr lang="en-US" b="0" kern="0" dirty="0">
                <a:solidFill>
                  <a:srgbClr val="000000"/>
                </a:solidFill>
              </a:rPr>
              <a:t>“We are a national real estate firm, we want to make investments that support our core business, and buying and managing servers is not our core business.”</a:t>
            </a:r>
          </a:p>
          <a:p>
            <a:pPr marL="681037" lvl="2" indent="0">
              <a:buNone/>
            </a:pPr>
            <a:r>
              <a:rPr lang="en-US" b="0" kern="0" dirty="0">
                <a:solidFill>
                  <a:srgbClr val="000000"/>
                </a:solidFill>
              </a:rPr>
              <a:t>-Craig Jones, CIO </a:t>
            </a:r>
          </a:p>
          <a:p>
            <a:pPr lvl="1"/>
            <a:r>
              <a:rPr lang="en-US" b="0" kern="0" dirty="0">
                <a:solidFill>
                  <a:srgbClr val="000000"/>
                </a:solidFill>
              </a:rPr>
              <a:t>DOS Strategy:</a:t>
            </a:r>
          </a:p>
          <a:p>
            <a:pPr lvl="2"/>
            <a:r>
              <a:rPr lang="en-US" b="0" kern="0" dirty="0">
                <a:solidFill>
                  <a:srgbClr val="000000"/>
                </a:solidFill>
              </a:rPr>
              <a:t>“Don’t own stuff”</a:t>
            </a:r>
          </a:p>
          <a:p>
            <a:pPr lvl="2"/>
            <a:r>
              <a:rPr lang="en-US" b="0" kern="0" dirty="0">
                <a:solidFill>
                  <a:srgbClr val="000000"/>
                </a:solidFill>
              </a:rPr>
              <a:t>Focus on investments directly relevant to core business</a:t>
            </a:r>
          </a:p>
          <a:p>
            <a:pPr lvl="2"/>
            <a:r>
              <a:rPr lang="en-US" b="0" kern="0" dirty="0">
                <a:solidFill>
                  <a:srgbClr val="000000"/>
                </a:solidFill>
              </a:rPr>
              <a:t>Avoid being an asset-intensive organization</a:t>
            </a:r>
          </a:p>
          <a:p>
            <a:pPr lvl="1"/>
            <a:endParaRPr lang="en-US" b="0" kern="0" dirty="0">
              <a:solidFill>
                <a:srgbClr val="000000"/>
              </a:solidFill>
            </a:endParaRPr>
          </a:p>
        </p:txBody>
      </p:sp>
    </p:spTree>
    <p:extLst>
      <p:ext uri="{BB962C8B-B14F-4D97-AF65-F5344CB8AC3E}">
        <p14:creationId xmlns:p14="http://schemas.microsoft.com/office/powerpoint/2010/main" val="2036642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fce565f0-aa3e-4bb6-a137-2d18dc3deb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276D-5B03-4CCC-ABE5-919F4FEB0E40}"/>
              </a:ext>
            </a:extLst>
          </p:cNvPr>
          <p:cNvSpPr>
            <a:spLocks noGrp="1"/>
          </p:cNvSpPr>
          <p:nvPr>
            <p:ph type="title"/>
          </p:nvPr>
        </p:nvSpPr>
        <p:spPr/>
        <p:txBody>
          <a:bodyPr/>
          <a:lstStyle/>
          <a:p>
            <a:r>
              <a:rPr lang="en-US" dirty="0"/>
              <a:t>Customer Inventory</a:t>
            </a:r>
          </a:p>
        </p:txBody>
      </p:sp>
      <p:sp>
        <p:nvSpPr>
          <p:cNvPr id="4" name="Content Placeholder 2">
            <a:extLst>
              <a:ext uri="{FF2B5EF4-FFF2-40B4-BE49-F238E27FC236}">
                <a16:creationId xmlns:a16="http://schemas.microsoft.com/office/drawing/2014/main" id="{BDA737DA-1301-4ED8-AE76-03F7B77891C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Existing Applications</a:t>
            </a:r>
          </a:p>
        </p:txBody>
      </p:sp>
      <p:grpSp>
        <p:nvGrpSpPr>
          <p:cNvPr id="3" name="Group 2" descr="Customer Inventory">
            <a:extLst>
              <a:ext uri="{FF2B5EF4-FFF2-40B4-BE49-F238E27FC236}">
                <a16:creationId xmlns:a16="http://schemas.microsoft.com/office/drawing/2014/main" id="{4C552961-EA95-4E4A-B58C-7E1EE555FEE8}"/>
              </a:ext>
            </a:extLst>
          </p:cNvPr>
          <p:cNvGrpSpPr/>
          <p:nvPr/>
        </p:nvGrpSpPr>
        <p:grpSpPr>
          <a:xfrm>
            <a:off x="457198" y="2560320"/>
            <a:ext cx="7517648" cy="2103203"/>
            <a:chOff x="457198" y="2560320"/>
            <a:chExt cx="7517648" cy="2103203"/>
          </a:xfrm>
        </p:grpSpPr>
        <p:sp>
          <p:nvSpPr>
            <p:cNvPr id="5" name="Text Placeholder 5">
              <a:extLst>
                <a:ext uri="{FF2B5EF4-FFF2-40B4-BE49-F238E27FC236}">
                  <a16:creationId xmlns:a16="http://schemas.microsoft.com/office/drawing/2014/main" id="{0782B2FD-29E4-41D8-9285-21DEB0144364}"/>
                </a:ext>
              </a:extLst>
            </p:cNvPr>
            <p:cNvSpPr txBox="1">
              <a:spLocks/>
            </p:cNvSpPr>
            <p:nvPr/>
          </p:nvSpPr>
          <p:spPr>
            <a:xfrm>
              <a:off x="5460246" y="2560320"/>
              <a:ext cx="2514600" cy="2103120"/>
            </a:xfrm>
            <a:prstGeom prst="rect">
              <a:avLst/>
            </a:prstGeom>
            <a:solidFill>
              <a:srgbClr val="A80000"/>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b="0" dirty="0">
                  <a:solidFill>
                    <a:srgbClr val="FFFFFF"/>
                  </a:solidFill>
                  <a:latin typeface="Segoe UI"/>
                  <a:cs typeface="Arial" charset="0"/>
                </a:rPr>
                <a:t>Misc. servers distributed geographically</a:t>
              </a:r>
            </a:p>
            <a:p>
              <a:pPr lvl="0">
                <a:defRPr/>
              </a:pPr>
              <a:endParaRPr lang="en-US" b="0" dirty="0">
                <a:solidFill>
                  <a:srgbClr val="FFFFFF"/>
                </a:solidFill>
                <a:latin typeface="Segoe UI"/>
                <a:cs typeface="Arial" charset="0"/>
              </a:endParaRPr>
            </a:p>
            <a:p>
              <a:pPr lvl="0">
                <a:defRPr/>
              </a:pPr>
              <a:r>
                <a:rPr lang="en-US" b="0" dirty="0">
                  <a:solidFill>
                    <a:srgbClr val="FFFFFF"/>
                  </a:solidFill>
                  <a:latin typeface="Segoe UI"/>
                  <a:cs typeface="Arial" charset="0"/>
                </a:rPr>
                <a:t>Est. hundreds</a:t>
              </a:r>
            </a:p>
          </p:txBody>
        </p:sp>
        <p:sp>
          <p:nvSpPr>
            <p:cNvPr id="6" name="Text Placeholder 6">
              <a:extLst>
                <a:ext uri="{FF2B5EF4-FFF2-40B4-BE49-F238E27FC236}">
                  <a16:creationId xmlns:a16="http://schemas.microsoft.com/office/drawing/2014/main" id="{095422CE-02F3-4E3B-AC30-5E415BCEF1A7}"/>
                </a:ext>
              </a:extLst>
            </p:cNvPr>
            <p:cNvSpPr txBox="1">
              <a:spLocks/>
            </p:cNvSpPr>
            <p:nvPr/>
          </p:nvSpPr>
          <p:spPr>
            <a:xfrm>
              <a:off x="2945646" y="2560403"/>
              <a:ext cx="2514600" cy="2103120"/>
            </a:xfrm>
            <a:prstGeom prst="rect">
              <a:avLst/>
            </a:prstGeom>
            <a:solidFill>
              <a:srgbClr val="00B294"/>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b="0" dirty="0">
                  <a:solidFill>
                    <a:srgbClr val="FFFFFF"/>
                  </a:solidFill>
                  <a:latin typeface="Segoe UI"/>
                  <a:cs typeface="Arial" charset="0"/>
                </a:rPr>
                <a:t>Virginia Datacenter</a:t>
              </a:r>
            </a:p>
            <a:p>
              <a:pPr lvl="0">
                <a:defRPr/>
              </a:pPr>
              <a:endParaRPr lang="en-US" b="0" dirty="0">
                <a:solidFill>
                  <a:srgbClr val="FFFFFF"/>
                </a:solidFill>
                <a:latin typeface="Segoe UI"/>
                <a:cs typeface="Arial" charset="0"/>
              </a:endParaRPr>
            </a:p>
            <a:p>
              <a:pPr lvl="0">
                <a:defRPr/>
              </a:pPr>
              <a:r>
                <a:rPr lang="en-US" b="0" dirty="0">
                  <a:solidFill>
                    <a:srgbClr val="FFFFFF"/>
                  </a:solidFill>
                  <a:latin typeface="Segoe UI"/>
                  <a:cs typeface="Arial" charset="0"/>
                </a:rPr>
                <a:t>110 servers</a:t>
              </a:r>
            </a:p>
          </p:txBody>
        </p:sp>
        <p:sp>
          <p:nvSpPr>
            <p:cNvPr id="7" name="Text Placeholder 7">
              <a:extLst>
                <a:ext uri="{FF2B5EF4-FFF2-40B4-BE49-F238E27FC236}">
                  <a16:creationId xmlns:a16="http://schemas.microsoft.com/office/drawing/2014/main" id="{03D85859-D7C4-4CB8-B11B-8089BFD9594D}"/>
                </a:ext>
              </a:extLst>
            </p:cNvPr>
            <p:cNvSpPr txBox="1">
              <a:spLocks/>
            </p:cNvSpPr>
            <p:nvPr/>
          </p:nvSpPr>
          <p:spPr>
            <a:xfrm>
              <a:off x="457198" y="2560320"/>
              <a:ext cx="2514600" cy="2103120"/>
            </a:xfrm>
            <a:prstGeom prst="rect">
              <a:avLst/>
            </a:prstGeom>
            <a:solidFill>
              <a:srgbClr val="107C10"/>
            </a:solidFill>
          </p:spPr>
          <p:txBody>
            <a:bodyPr vert="horz" wrap="square" lIns="365760" tIns="91440" rIns="365760" bIns="91440" rtlCol="0" anchor="ctr">
              <a:noAutofit/>
            </a:bodyPr>
            <a:lstStyle>
              <a:lvl1pPr marL="0" marR="0" indent="0" algn="ctr" defTabSz="932742" rtl="0" eaLnBrk="1" fontAlgn="auto" latinLnBrk="0" hangingPunct="1">
                <a:lnSpc>
                  <a:spcPct val="100000"/>
                </a:lnSpc>
                <a:spcBef>
                  <a:spcPts val="600"/>
                </a:spcBef>
                <a:spcAft>
                  <a:spcPts val="0"/>
                </a:spcAft>
                <a:buClrTx/>
                <a:buSzPct val="90000"/>
                <a:buFont typeface="Arial" pitchFamily="34" charset="0"/>
                <a:buNone/>
                <a:tabLst/>
                <a:defRPr sz="2000" kern="1200" spc="0" baseline="0">
                  <a:solidFill>
                    <a:schemeClr val="bg1"/>
                  </a:soli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b="0" dirty="0">
                  <a:solidFill>
                    <a:srgbClr val="FFFFFF"/>
                  </a:solidFill>
                  <a:latin typeface="Segoe UI"/>
                  <a:cs typeface="Arial" charset="0"/>
                </a:rPr>
                <a:t>California Datacenter</a:t>
              </a:r>
            </a:p>
            <a:p>
              <a:pPr lvl="0">
                <a:defRPr/>
              </a:pPr>
              <a:endParaRPr lang="en-US" b="0" dirty="0">
                <a:solidFill>
                  <a:srgbClr val="FFFFFF"/>
                </a:solidFill>
                <a:latin typeface="Segoe UI"/>
                <a:cs typeface="Arial" charset="0"/>
              </a:endParaRPr>
            </a:p>
            <a:p>
              <a:pPr lvl="0">
                <a:defRPr/>
              </a:pPr>
              <a:r>
                <a:rPr lang="en-US" b="0" dirty="0">
                  <a:solidFill>
                    <a:srgbClr val="FFFFFF"/>
                  </a:solidFill>
                  <a:latin typeface="Segoe UI"/>
                  <a:cs typeface="Arial" charset="0"/>
                </a:rPr>
                <a:t>250 servers</a:t>
              </a:r>
            </a:p>
          </p:txBody>
        </p:sp>
      </p:grpSp>
    </p:spTree>
    <p:extLst>
      <p:ext uri="{BB962C8B-B14F-4D97-AF65-F5344CB8AC3E}">
        <p14:creationId xmlns:p14="http://schemas.microsoft.com/office/powerpoint/2010/main" val="3313119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2215471d-3346-44f1-8928-2fd6dcf76a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0D0C-DF10-45FB-8CD6-C250C6CF36F4}"/>
              </a:ext>
            </a:extLst>
          </p:cNvPr>
          <p:cNvSpPr>
            <a:spLocks noGrp="1"/>
          </p:cNvSpPr>
          <p:nvPr>
            <p:ph type="title"/>
          </p:nvPr>
        </p:nvSpPr>
        <p:spPr/>
        <p:txBody>
          <a:bodyPr/>
          <a:lstStyle/>
          <a:p>
            <a:r>
              <a:rPr lang="en-US" dirty="0"/>
              <a:t>Customer Goals</a:t>
            </a:r>
          </a:p>
        </p:txBody>
      </p:sp>
      <p:sp>
        <p:nvSpPr>
          <p:cNvPr id="6" name="TextBox 5">
            <a:extLst>
              <a:ext uri="{FF2B5EF4-FFF2-40B4-BE49-F238E27FC236}">
                <a16:creationId xmlns:a16="http://schemas.microsoft.com/office/drawing/2014/main" id="{1D68607C-D1B7-4645-9143-9FB70714163F}"/>
              </a:ext>
            </a:extLst>
          </p:cNvPr>
          <p:cNvSpPr txBox="1"/>
          <p:nvPr/>
        </p:nvSpPr>
        <p:spPr>
          <a:xfrm>
            <a:off x="1647508" y="1021215"/>
            <a:ext cx="4297680" cy="1005840"/>
          </a:xfrm>
          <a:prstGeom prst="rect">
            <a:avLst/>
          </a:prstGeom>
          <a:noFill/>
        </p:spPr>
        <p:txBody>
          <a:bodyPr wrap="square" lIns="91440" tIns="91440" rIns="91440" bIns="91440" rtlCol="0">
            <a:noAutofit/>
          </a:bodyPr>
          <a:lstStyle/>
          <a:p>
            <a:pPr lvl="0">
              <a:spcAft>
                <a:spcPts val="600"/>
              </a:spcAft>
            </a:pPr>
            <a:r>
              <a:rPr lang="en-US" sz="2000" dirty="0">
                <a:solidFill>
                  <a:srgbClr val="0072C6"/>
                </a:solidFill>
                <a:latin typeface="Segoe UI" panose="020B0502040204020203" pitchFamily="34" charset="0"/>
                <a:cs typeface="Segoe UI" panose="020B0502040204020203" pitchFamily="34" charset="0"/>
              </a:rPr>
              <a:t>Migration:</a:t>
            </a:r>
            <a:r>
              <a:rPr lang="en-US" sz="2000" dirty="0">
                <a:solidFill>
                  <a:srgbClr val="000000"/>
                </a:solidFill>
                <a:latin typeface="Segoe UI" panose="020B0502040204020203" pitchFamily="34" charset="0"/>
                <a:cs typeface="Segoe UI" panose="020B0502040204020203" pitchFamily="34" charset="0"/>
              </a:rPr>
              <a:t> </a:t>
            </a:r>
            <a:r>
              <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Migrate majority of their workloads to Azure</a:t>
            </a:r>
          </a:p>
        </p:txBody>
      </p:sp>
      <p:sp>
        <p:nvSpPr>
          <p:cNvPr id="7" name="TextBox 6">
            <a:extLst>
              <a:ext uri="{FF2B5EF4-FFF2-40B4-BE49-F238E27FC236}">
                <a16:creationId xmlns:a16="http://schemas.microsoft.com/office/drawing/2014/main" id="{14234B70-61FE-4889-9353-90038A41B1F3}"/>
              </a:ext>
            </a:extLst>
          </p:cNvPr>
          <p:cNvSpPr txBox="1"/>
          <p:nvPr/>
        </p:nvSpPr>
        <p:spPr>
          <a:xfrm>
            <a:off x="1647508" y="2392815"/>
            <a:ext cx="4297680" cy="1005840"/>
          </a:xfrm>
          <a:prstGeom prst="rect">
            <a:avLst/>
          </a:prstGeom>
          <a:noFill/>
        </p:spPr>
        <p:txBody>
          <a:bodyPr wrap="square" lIns="91440" tIns="91440" rIns="91440" bIns="91440" rtlCol="0">
            <a:noAutofit/>
          </a:bodyPr>
          <a:lstStyle/>
          <a:p>
            <a:pPr lvl="0">
              <a:spcAft>
                <a:spcPts val="600"/>
              </a:spcAft>
            </a:pPr>
            <a:r>
              <a:rPr lang="en-US" sz="2000" dirty="0">
                <a:solidFill>
                  <a:srgbClr val="0072C6"/>
                </a:solidFill>
                <a:latin typeface="Segoe UI" panose="020B0502040204020203" pitchFamily="34" charset="0"/>
                <a:cs typeface="Segoe UI" panose="020B0502040204020203" pitchFamily="34" charset="0"/>
              </a:rPr>
              <a:t>CRM:</a:t>
            </a:r>
            <a:r>
              <a:rPr lang="en-US" sz="2000" dirty="0">
                <a:solidFill>
                  <a:srgbClr val="000000"/>
                </a:solidFill>
                <a:latin typeface="Segoe UI" panose="020B0502040204020203" pitchFamily="34" charset="0"/>
                <a:cs typeface="Segoe UI" panose="020B0502040204020203" pitchFamily="34" charset="0"/>
              </a:rPr>
              <a:t> </a:t>
            </a:r>
            <a:r>
              <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rPr>
              <a:t>Migrate custom web application that runs on IIS 8 and SQL Server 2012</a:t>
            </a:r>
          </a:p>
        </p:txBody>
      </p:sp>
      <p:sp>
        <p:nvSpPr>
          <p:cNvPr id="8" name="TextBox 7">
            <a:extLst>
              <a:ext uri="{FF2B5EF4-FFF2-40B4-BE49-F238E27FC236}">
                <a16:creationId xmlns:a16="http://schemas.microsoft.com/office/drawing/2014/main" id="{40E7740B-7847-4F32-A2E7-16B0F8E5B153}"/>
              </a:ext>
            </a:extLst>
          </p:cNvPr>
          <p:cNvSpPr txBox="1"/>
          <p:nvPr/>
        </p:nvSpPr>
        <p:spPr>
          <a:xfrm>
            <a:off x="1647508" y="3764415"/>
            <a:ext cx="4297680" cy="1005840"/>
          </a:xfrm>
          <a:prstGeom prst="rect">
            <a:avLst/>
          </a:prstGeom>
          <a:noFill/>
        </p:spPr>
        <p:txBody>
          <a:bodyPr wrap="square" lIns="91440" tIns="91440" rIns="91440" bIns="91440" rtlCol="0">
            <a:noAutofit/>
          </a:bodyPr>
          <a:lstStyle/>
          <a:p>
            <a:pPr>
              <a:spcAft>
                <a:spcPts val="600"/>
              </a:spcAft>
            </a:pPr>
            <a:r>
              <a:rPr lang="en-US" sz="2000" b="1" dirty="0">
                <a:solidFill>
                  <a:srgbClr val="0072C6"/>
                </a:solidFill>
                <a:latin typeface="Segoe UI" panose="020B0502040204020203" pitchFamily="34" charset="0"/>
                <a:cs typeface="Segoe UI" panose="020B0502040204020203" pitchFamily="34" charset="0"/>
              </a:rPr>
              <a:t>Scale to usage:</a:t>
            </a:r>
            <a:r>
              <a:rPr lang="en-US" sz="2000" b="1" dirty="0">
                <a:solidFill>
                  <a:schemeClr val="tx2"/>
                </a:solidFill>
                <a:latin typeface="Segoe UI" panose="020B0502040204020203" pitchFamily="34" charset="0"/>
                <a:cs typeface="Segoe UI" panose="020B0502040204020203" pitchFamily="34" charset="0"/>
              </a:rPr>
              <a:t> </a:t>
            </a:r>
            <a:r>
              <a:rPr lang="en-US" sz="2000" b="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Application should perform well at peak usage while not being overprovisioned</a:t>
            </a:r>
          </a:p>
        </p:txBody>
      </p:sp>
      <p:grpSp>
        <p:nvGrpSpPr>
          <p:cNvPr id="3" name="Group 2" descr="Customer Goals">
            <a:extLst>
              <a:ext uri="{FF2B5EF4-FFF2-40B4-BE49-F238E27FC236}">
                <a16:creationId xmlns:a16="http://schemas.microsoft.com/office/drawing/2014/main" id="{CF3C1D96-EBF9-4A92-B524-033CA688618F}"/>
              </a:ext>
            </a:extLst>
          </p:cNvPr>
          <p:cNvGrpSpPr/>
          <p:nvPr/>
        </p:nvGrpSpPr>
        <p:grpSpPr>
          <a:xfrm>
            <a:off x="458788" y="1021215"/>
            <a:ext cx="914400" cy="3657600"/>
            <a:chOff x="458788" y="1021215"/>
            <a:chExt cx="914400" cy="3657600"/>
          </a:xfrm>
        </p:grpSpPr>
        <p:pic>
          <p:nvPicPr>
            <p:cNvPr id="4" name="Picture 3">
              <a:extLst>
                <a:ext uri="{FF2B5EF4-FFF2-40B4-BE49-F238E27FC236}">
                  <a16:creationId xmlns:a16="http://schemas.microsoft.com/office/drawing/2014/main" id="{57499EBA-5084-43D1-B4BA-356862290159}"/>
                </a:ext>
              </a:extLst>
            </p:cNvPr>
            <p:cNvPicPr>
              <a:picLocks noChangeAspect="1"/>
            </p:cNvPicPr>
            <p:nvPr/>
          </p:nvPicPr>
          <p:blipFill>
            <a:blip r:embed="rId3"/>
            <a:stretch>
              <a:fillRect/>
            </a:stretch>
          </p:blipFill>
          <p:spPr>
            <a:xfrm>
              <a:off x="458788" y="1021215"/>
              <a:ext cx="914400" cy="914400"/>
            </a:xfrm>
            <a:prstGeom prst="rect">
              <a:avLst/>
            </a:prstGeom>
          </p:spPr>
        </p:pic>
        <p:pic>
          <p:nvPicPr>
            <p:cNvPr id="5" name="Picture 4">
              <a:extLst>
                <a:ext uri="{FF2B5EF4-FFF2-40B4-BE49-F238E27FC236}">
                  <a16:creationId xmlns:a16="http://schemas.microsoft.com/office/drawing/2014/main" id="{AF4B374F-0070-4FD0-A68A-CCC12EFFB2E2}"/>
                </a:ext>
              </a:extLst>
            </p:cNvPr>
            <p:cNvPicPr>
              <a:picLocks noChangeAspect="1"/>
            </p:cNvPicPr>
            <p:nvPr/>
          </p:nvPicPr>
          <p:blipFill>
            <a:blip r:embed="rId4"/>
            <a:stretch>
              <a:fillRect/>
            </a:stretch>
          </p:blipFill>
          <p:spPr>
            <a:xfrm>
              <a:off x="458788" y="2392815"/>
              <a:ext cx="914400" cy="914400"/>
            </a:xfrm>
            <a:prstGeom prst="rect">
              <a:avLst/>
            </a:prstGeom>
          </p:spPr>
        </p:pic>
        <p:pic>
          <p:nvPicPr>
            <p:cNvPr id="9" name="Picture 8">
              <a:extLst>
                <a:ext uri="{FF2B5EF4-FFF2-40B4-BE49-F238E27FC236}">
                  <a16:creationId xmlns:a16="http://schemas.microsoft.com/office/drawing/2014/main" id="{9D67B79F-3AB8-421B-BEE4-25CBDE9FE91E}"/>
                </a:ext>
              </a:extLst>
            </p:cNvPr>
            <p:cNvPicPr>
              <a:picLocks noChangeAspect="1"/>
            </p:cNvPicPr>
            <p:nvPr/>
          </p:nvPicPr>
          <p:blipFill>
            <a:blip r:embed="rId5"/>
            <a:stretch>
              <a:fillRect/>
            </a:stretch>
          </p:blipFill>
          <p:spPr>
            <a:xfrm>
              <a:off x="458788" y="3764415"/>
              <a:ext cx="914400" cy="914400"/>
            </a:xfrm>
            <a:prstGeom prst="rect">
              <a:avLst/>
            </a:prstGeom>
          </p:spPr>
        </p:pic>
      </p:grpSp>
    </p:spTree>
    <p:extLst>
      <p:ext uri="{BB962C8B-B14F-4D97-AF65-F5344CB8AC3E}">
        <p14:creationId xmlns:p14="http://schemas.microsoft.com/office/powerpoint/2010/main" val="3861013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49038d3-96f0-4a14-8106-cf1ad7ec3f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52DB-CD70-4542-9E1D-83C34C9C12E4}"/>
              </a:ext>
            </a:extLst>
          </p:cNvPr>
          <p:cNvSpPr>
            <a:spLocks noGrp="1"/>
          </p:cNvSpPr>
          <p:nvPr>
            <p:ph type="title"/>
          </p:nvPr>
        </p:nvSpPr>
        <p:spPr/>
        <p:txBody>
          <a:bodyPr/>
          <a:lstStyle/>
          <a:p>
            <a:r>
              <a:rPr lang="en-US" dirty="0"/>
              <a:t>Customer Needs</a:t>
            </a:r>
          </a:p>
        </p:txBody>
      </p:sp>
      <p:sp>
        <p:nvSpPr>
          <p:cNvPr id="4" name="Content Placeholder 2">
            <a:extLst>
              <a:ext uri="{FF2B5EF4-FFF2-40B4-BE49-F238E27FC236}">
                <a16:creationId xmlns:a16="http://schemas.microsoft.com/office/drawing/2014/main" id="{EE994243-248F-4CEE-9AB9-19C38272CA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Reduce on-premise server presence through public </a:t>
            </a:r>
            <a:br>
              <a:rPr lang="en-US" sz="2400" b="0" kern="0" dirty="0">
                <a:solidFill>
                  <a:srgbClr val="000000"/>
                </a:solidFill>
              </a:rPr>
            </a:br>
            <a:r>
              <a:rPr lang="en-US" sz="2400" b="0" kern="0" dirty="0">
                <a:solidFill>
                  <a:srgbClr val="000000"/>
                </a:solidFill>
              </a:rPr>
              <a:t>cloud consolidation</a:t>
            </a:r>
          </a:p>
          <a:p>
            <a:pPr lvl="0"/>
            <a:r>
              <a:rPr lang="en-US" sz="2400" b="0" kern="0" dirty="0">
                <a:solidFill>
                  <a:srgbClr val="000000"/>
                </a:solidFill>
              </a:rPr>
              <a:t>Migrated servers should be located in closest Azure region</a:t>
            </a:r>
          </a:p>
          <a:p>
            <a:pPr lvl="0"/>
            <a:r>
              <a:rPr lang="en-US" sz="2400" b="0" kern="0" dirty="0">
                <a:solidFill>
                  <a:srgbClr val="000000"/>
                </a:solidFill>
              </a:rPr>
              <a:t>Maintain security and privacy of their infrastructure connect-throughs</a:t>
            </a:r>
          </a:p>
          <a:p>
            <a:pPr lvl="0"/>
            <a:r>
              <a:rPr lang="en-US" sz="2400" b="0" kern="0" dirty="0">
                <a:solidFill>
                  <a:srgbClr val="000000"/>
                </a:solidFill>
              </a:rPr>
              <a:t>CRM application must be able to scale to meet peak demand while not being overprovisioned during liger usage periods</a:t>
            </a:r>
          </a:p>
          <a:p>
            <a:pPr lvl="0"/>
            <a:r>
              <a:rPr lang="en-US" sz="2400" b="0" kern="0" dirty="0">
                <a:solidFill>
                  <a:srgbClr val="000000"/>
                </a:solidFill>
              </a:rPr>
              <a:t>The CRM application must be highly available and only accessible from the corporate intranet</a:t>
            </a:r>
          </a:p>
          <a:p>
            <a:pPr lvl="0"/>
            <a:endParaRPr lang="en-US" sz="2400" b="0" kern="0" dirty="0">
              <a:solidFill>
                <a:srgbClr val="000000"/>
              </a:solidFill>
            </a:endParaRPr>
          </a:p>
        </p:txBody>
      </p:sp>
    </p:spTree>
    <p:extLst>
      <p:ext uri="{BB962C8B-B14F-4D97-AF65-F5344CB8AC3E}">
        <p14:creationId xmlns:p14="http://schemas.microsoft.com/office/powerpoint/2010/main" val="2238587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72306fd5-fbdd-4e5e-8950-08b22e5167e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6DAC-6F45-4948-AF34-CFDDE3B38FFB}"/>
              </a:ext>
            </a:extLst>
          </p:cNvPr>
          <p:cNvSpPr>
            <a:spLocks noGrp="1"/>
          </p:cNvSpPr>
          <p:nvPr>
            <p:ph type="title"/>
          </p:nvPr>
        </p:nvSpPr>
        <p:spPr/>
        <p:txBody>
          <a:bodyPr/>
          <a:lstStyle/>
          <a:p>
            <a:r>
              <a:rPr lang="en-US" dirty="0"/>
              <a:t>Customer Objections</a:t>
            </a:r>
          </a:p>
        </p:txBody>
      </p:sp>
      <p:sp>
        <p:nvSpPr>
          <p:cNvPr id="4" name="Content Placeholder 2">
            <a:extLst>
              <a:ext uri="{FF2B5EF4-FFF2-40B4-BE49-F238E27FC236}">
                <a16:creationId xmlns:a16="http://schemas.microsoft.com/office/drawing/2014/main" id="{46A374AA-2CBE-4709-AA11-3095159477F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5000"/>
              </a:lnSpc>
            </a:pPr>
            <a:r>
              <a:rPr lang="en-US" sz="2400" b="0" kern="0" dirty="0">
                <a:solidFill>
                  <a:srgbClr val="000000"/>
                </a:solidFill>
              </a:rPr>
              <a:t>We have a national business and we need connectivity that can accommodate connectivity from coast-to-coast</a:t>
            </a:r>
          </a:p>
          <a:p>
            <a:pPr lvl="0">
              <a:lnSpc>
                <a:spcPct val="125000"/>
              </a:lnSpc>
            </a:pPr>
            <a:r>
              <a:rPr lang="en-US" sz="2400" b="0" kern="0" dirty="0">
                <a:solidFill>
                  <a:srgbClr val="000000"/>
                </a:solidFill>
              </a:rPr>
              <a:t>Our workloads are very seasonal. I do not want to pay for more resources than I need</a:t>
            </a:r>
          </a:p>
          <a:p>
            <a:pPr lvl="0">
              <a:lnSpc>
                <a:spcPct val="125000"/>
              </a:lnSpc>
            </a:pPr>
            <a:r>
              <a:rPr lang="en-US" sz="2400" b="0" kern="0" dirty="0">
                <a:solidFill>
                  <a:srgbClr val="000000"/>
                </a:solidFill>
              </a:rPr>
              <a:t>The data that crosses our network is very confidential. Is Azure secure?</a:t>
            </a:r>
          </a:p>
          <a:p>
            <a:pPr lvl="0">
              <a:lnSpc>
                <a:spcPct val="125000"/>
              </a:lnSpc>
            </a:pPr>
            <a:r>
              <a:rPr lang="en-US" sz="2400" b="0" kern="0" dirty="0">
                <a:solidFill>
                  <a:srgbClr val="000000"/>
                </a:solidFill>
              </a:rPr>
              <a:t>I need to deploy an intranet-based solutions and I have heard that Azure requires an on-premises load-balancer for internal facing workloads</a:t>
            </a:r>
          </a:p>
          <a:p>
            <a:pPr lvl="0">
              <a:lnSpc>
                <a:spcPct val="125000"/>
              </a:lnSpc>
            </a:pPr>
            <a:endParaRPr lang="en-US" sz="2400" b="0" kern="0" dirty="0">
              <a:solidFill>
                <a:srgbClr val="000000"/>
              </a:solidFill>
            </a:endParaRPr>
          </a:p>
        </p:txBody>
      </p:sp>
    </p:spTree>
    <p:extLst>
      <p:ext uri="{BB962C8B-B14F-4D97-AF65-F5344CB8AC3E}">
        <p14:creationId xmlns:p14="http://schemas.microsoft.com/office/powerpoint/2010/main" val="1880375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d6855aad-1f9f-49c3-8177-97d1b1acf6c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6C33-799B-4BB8-AEDE-01940E175AAE}"/>
              </a:ext>
            </a:extLst>
          </p:cNvPr>
          <p:cNvSpPr>
            <a:spLocks noGrp="1"/>
          </p:cNvSpPr>
          <p:nvPr>
            <p:ph type="title"/>
          </p:nvPr>
        </p:nvSpPr>
        <p:spPr/>
        <p:txBody>
          <a:bodyPr/>
          <a:lstStyle/>
          <a:p>
            <a:r>
              <a:rPr lang="en-US" dirty="0"/>
              <a:t>Customer Objections</a:t>
            </a:r>
          </a:p>
        </p:txBody>
      </p:sp>
      <p:sp>
        <p:nvSpPr>
          <p:cNvPr id="4" name="Content Placeholder 2">
            <a:extLst>
              <a:ext uri="{FF2B5EF4-FFF2-40B4-BE49-F238E27FC236}">
                <a16:creationId xmlns:a16="http://schemas.microsoft.com/office/drawing/2014/main" id="{A7D773EB-3622-431C-B775-67CFAAB00F2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25000"/>
              </a:lnSpc>
            </a:pPr>
            <a:r>
              <a:rPr lang="en-US" sz="2400" b="0" kern="0" dirty="0">
                <a:solidFill>
                  <a:srgbClr val="000000"/>
                </a:solidFill>
              </a:rPr>
              <a:t>I have heard that the public IP address of an Azure deployment can change and break my application</a:t>
            </a:r>
          </a:p>
          <a:p>
            <a:pPr lvl="0">
              <a:lnSpc>
                <a:spcPct val="125000"/>
              </a:lnSpc>
            </a:pPr>
            <a:r>
              <a:rPr lang="en-US" sz="2400" b="0" kern="0" dirty="0">
                <a:solidFill>
                  <a:srgbClr val="000000"/>
                </a:solidFill>
              </a:rPr>
              <a:t>My workloads require static IP addresses. I have heard Azure does not support this scenario</a:t>
            </a:r>
          </a:p>
          <a:p>
            <a:pPr lvl="0">
              <a:lnSpc>
                <a:spcPct val="125000"/>
              </a:lnSpc>
            </a:pPr>
            <a:r>
              <a:rPr lang="en-US" sz="2400" b="0" kern="0" dirty="0">
                <a:solidFill>
                  <a:srgbClr val="000000"/>
                </a:solidFill>
              </a:rPr>
              <a:t>I have some workloads that require multiple network interfaces on my virtual machines</a:t>
            </a:r>
          </a:p>
          <a:p>
            <a:pPr lvl="0">
              <a:lnSpc>
                <a:spcPct val="125000"/>
              </a:lnSpc>
            </a:pPr>
            <a:r>
              <a:rPr lang="en-US" sz="2400" b="0" kern="0" dirty="0">
                <a:solidFill>
                  <a:srgbClr val="000000"/>
                </a:solidFill>
              </a:rPr>
              <a:t>Some deployments require the segmenting of network traffic. Does Azure support this?</a:t>
            </a:r>
          </a:p>
          <a:p>
            <a:pPr lvl="0">
              <a:lnSpc>
                <a:spcPct val="125000"/>
              </a:lnSpc>
            </a:pPr>
            <a:endParaRPr lang="en-US" sz="2400" b="0" kern="0" dirty="0">
              <a:solidFill>
                <a:srgbClr val="000000"/>
              </a:solidFill>
            </a:endParaRPr>
          </a:p>
        </p:txBody>
      </p:sp>
    </p:spTree>
    <p:extLst>
      <p:ext uri="{BB962C8B-B14F-4D97-AF65-F5344CB8AC3E}">
        <p14:creationId xmlns:p14="http://schemas.microsoft.com/office/powerpoint/2010/main" val="1766692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7d88ece1-a112-48b5-ba50-46f66b2239d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4132-F6DE-45CB-BFE2-8EFC280C8A9D}"/>
              </a:ext>
            </a:extLst>
          </p:cNvPr>
          <p:cNvSpPr>
            <a:spLocks noGrp="1"/>
          </p:cNvSpPr>
          <p:nvPr>
            <p:ph type="title"/>
          </p:nvPr>
        </p:nvSpPr>
        <p:spPr/>
        <p:txBody>
          <a:bodyPr/>
          <a:lstStyle/>
          <a:p>
            <a:r>
              <a:rPr lang="en-US" dirty="0"/>
              <a:t>Call to Action</a:t>
            </a:r>
          </a:p>
        </p:txBody>
      </p:sp>
      <p:grpSp>
        <p:nvGrpSpPr>
          <p:cNvPr id="3" name="Group 2" descr="Call to Action">
            <a:extLst>
              <a:ext uri="{FF2B5EF4-FFF2-40B4-BE49-F238E27FC236}">
                <a16:creationId xmlns:a16="http://schemas.microsoft.com/office/drawing/2014/main" id="{0AEFE775-1675-48B2-9128-7FD5984B8403}"/>
              </a:ext>
            </a:extLst>
          </p:cNvPr>
          <p:cNvGrpSpPr/>
          <p:nvPr/>
        </p:nvGrpSpPr>
        <p:grpSpPr>
          <a:xfrm>
            <a:off x="532140" y="2039044"/>
            <a:ext cx="3408698" cy="3657600"/>
            <a:chOff x="532140" y="2039044"/>
            <a:chExt cx="3408698" cy="3657600"/>
          </a:xfrm>
        </p:grpSpPr>
        <p:pic>
          <p:nvPicPr>
            <p:cNvPr id="4" name="Picture 3">
              <a:extLst>
                <a:ext uri="{FF2B5EF4-FFF2-40B4-BE49-F238E27FC236}">
                  <a16:creationId xmlns:a16="http://schemas.microsoft.com/office/drawing/2014/main" id="{CD9823E3-DC0C-471C-9EF3-AE840730AA22}"/>
                </a:ext>
              </a:extLst>
            </p:cNvPr>
            <p:cNvPicPr>
              <a:picLocks noChangeAspect="1"/>
            </p:cNvPicPr>
            <p:nvPr/>
          </p:nvPicPr>
          <p:blipFill>
            <a:blip r:embed="rId3"/>
            <a:stretch>
              <a:fillRect/>
            </a:stretch>
          </p:blipFill>
          <p:spPr>
            <a:xfrm>
              <a:off x="3001038" y="3410644"/>
              <a:ext cx="914400" cy="914400"/>
            </a:xfrm>
            <a:prstGeom prst="rect">
              <a:avLst/>
            </a:prstGeom>
          </p:spPr>
        </p:pic>
        <p:pic>
          <p:nvPicPr>
            <p:cNvPr id="5" name="Picture 4">
              <a:extLst>
                <a:ext uri="{FF2B5EF4-FFF2-40B4-BE49-F238E27FC236}">
                  <a16:creationId xmlns:a16="http://schemas.microsoft.com/office/drawing/2014/main" id="{F3134460-E4BD-4FCF-84A6-82585B872AAA}"/>
                </a:ext>
              </a:extLst>
            </p:cNvPr>
            <p:cNvPicPr>
              <a:picLocks noChangeAspect="1"/>
            </p:cNvPicPr>
            <p:nvPr/>
          </p:nvPicPr>
          <p:blipFill>
            <a:blip r:embed="rId4"/>
            <a:stretch>
              <a:fillRect/>
            </a:stretch>
          </p:blipFill>
          <p:spPr>
            <a:xfrm>
              <a:off x="2998815" y="4782244"/>
              <a:ext cx="914400" cy="914400"/>
            </a:xfrm>
            <a:prstGeom prst="rect">
              <a:avLst/>
            </a:prstGeom>
          </p:spPr>
        </p:pic>
        <p:pic>
          <p:nvPicPr>
            <p:cNvPr id="6" name="Picture 5">
              <a:extLst>
                <a:ext uri="{FF2B5EF4-FFF2-40B4-BE49-F238E27FC236}">
                  <a16:creationId xmlns:a16="http://schemas.microsoft.com/office/drawing/2014/main" id="{40C1451A-47F9-4A6E-BC6C-9D99DEE91F06}"/>
                </a:ext>
              </a:extLst>
            </p:cNvPr>
            <p:cNvPicPr>
              <a:picLocks noChangeAspect="1"/>
            </p:cNvPicPr>
            <p:nvPr/>
          </p:nvPicPr>
          <p:blipFill>
            <a:blip r:embed="rId5"/>
            <a:stretch>
              <a:fillRect/>
            </a:stretch>
          </p:blipFill>
          <p:spPr>
            <a:xfrm>
              <a:off x="2975638" y="2039044"/>
              <a:ext cx="965200" cy="914400"/>
            </a:xfrm>
            <a:prstGeom prst="rect">
              <a:avLst/>
            </a:prstGeom>
          </p:spPr>
        </p:pic>
        <p:pic>
          <p:nvPicPr>
            <p:cNvPr id="7" name="Picture 6">
              <a:extLst>
                <a:ext uri="{FF2B5EF4-FFF2-40B4-BE49-F238E27FC236}">
                  <a16:creationId xmlns:a16="http://schemas.microsoft.com/office/drawing/2014/main" id="{27DDE117-1B50-47ED-B792-800E0DF58EF9}"/>
                </a:ext>
              </a:extLst>
            </p:cNvPr>
            <p:cNvPicPr>
              <a:picLocks noChangeAspect="1"/>
            </p:cNvPicPr>
            <p:nvPr/>
          </p:nvPicPr>
          <p:blipFill>
            <a:blip r:embed="rId6"/>
            <a:stretch>
              <a:fillRect/>
            </a:stretch>
          </p:blipFill>
          <p:spPr>
            <a:xfrm>
              <a:off x="532140" y="2912493"/>
              <a:ext cx="2002142" cy="2002142"/>
            </a:xfrm>
            <a:prstGeom prst="rect">
              <a:avLst/>
            </a:prstGeom>
          </p:spPr>
        </p:pic>
      </p:grpSp>
      <p:sp>
        <p:nvSpPr>
          <p:cNvPr id="8" name="TextBox 7">
            <a:extLst>
              <a:ext uri="{FF2B5EF4-FFF2-40B4-BE49-F238E27FC236}">
                <a16:creationId xmlns:a16="http://schemas.microsoft.com/office/drawing/2014/main" id="{47683C85-E13A-4260-A089-08DE83AE3395}"/>
              </a:ext>
            </a:extLst>
          </p:cNvPr>
          <p:cNvSpPr txBox="1"/>
          <p:nvPr/>
        </p:nvSpPr>
        <p:spPr>
          <a:xfrm>
            <a:off x="4189758" y="2039044"/>
            <a:ext cx="4297680" cy="1005840"/>
          </a:xfrm>
          <a:prstGeom prst="rect">
            <a:avLst/>
          </a:prstGeom>
          <a:noFill/>
        </p:spPr>
        <p:txBody>
          <a:bodyPr wrap="square" lIns="91440" tIns="91440" rIns="91440" bIns="91440" rtlCol="0" anchor="ctr">
            <a:noAutofit/>
          </a:bodyPr>
          <a:lstStyle/>
          <a:p>
            <a:pPr lvl="0">
              <a:spcAft>
                <a:spcPts val="600"/>
              </a:spcAft>
            </a:pPr>
            <a:r>
              <a:rPr lang="en-US" sz="2000" b="0" dirty="0">
                <a:solidFill>
                  <a:srgbClr val="0072C6"/>
                </a:solidFill>
                <a:latin typeface="Segoe UI" panose="020B0502040204020203" pitchFamily="34" charset="0"/>
                <a:cs typeface="Segoe UI" panose="020B0502040204020203" pitchFamily="34" charset="0"/>
              </a:rPr>
              <a:t>Who are the business decision makers and stakeholders?</a:t>
            </a:r>
            <a:endPar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69895EBC-0F5B-4546-8CF1-A91CAC5E3994}"/>
              </a:ext>
            </a:extLst>
          </p:cNvPr>
          <p:cNvSpPr txBox="1"/>
          <p:nvPr/>
        </p:nvSpPr>
        <p:spPr>
          <a:xfrm>
            <a:off x="4189758" y="3410644"/>
            <a:ext cx="4297680" cy="1005840"/>
          </a:xfrm>
          <a:prstGeom prst="rect">
            <a:avLst/>
          </a:prstGeom>
          <a:noFill/>
        </p:spPr>
        <p:txBody>
          <a:bodyPr wrap="square" lIns="91440" tIns="91440" rIns="91440" bIns="91440" rtlCol="0" anchor="ctr">
            <a:noAutofit/>
          </a:bodyPr>
          <a:lstStyle/>
          <a:p>
            <a:pPr lvl="0">
              <a:spcAft>
                <a:spcPts val="600"/>
              </a:spcAft>
            </a:pPr>
            <a:r>
              <a:rPr lang="en-US" sz="2000" b="0" dirty="0">
                <a:solidFill>
                  <a:srgbClr val="0072C6"/>
                </a:solidFill>
                <a:latin typeface="Segoe UI" panose="020B0502040204020203" pitchFamily="34" charset="0"/>
                <a:cs typeface="Segoe UI" panose="020B0502040204020203" pitchFamily="34" charset="0"/>
              </a:rPr>
              <a:t>What customer business needs do you need to address with your solution?</a:t>
            </a:r>
            <a:endPar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FC057132-40B1-4E98-9D39-8475BBEDB8A3}"/>
              </a:ext>
            </a:extLst>
          </p:cNvPr>
          <p:cNvSpPr txBox="1"/>
          <p:nvPr/>
        </p:nvSpPr>
        <p:spPr>
          <a:xfrm>
            <a:off x="4189758" y="4782244"/>
            <a:ext cx="4297680" cy="1005840"/>
          </a:xfrm>
          <a:prstGeom prst="rect">
            <a:avLst/>
          </a:prstGeom>
          <a:noFill/>
        </p:spPr>
        <p:txBody>
          <a:bodyPr wrap="square" lIns="91440" tIns="91440" rIns="91440" bIns="91440" rtlCol="0" anchor="ctr">
            <a:noAutofit/>
          </a:bodyPr>
          <a:lstStyle/>
          <a:p>
            <a:pPr lvl="0">
              <a:spcAft>
                <a:spcPts val="600"/>
              </a:spcAft>
            </a:pPr>
            <a:r>
              <a:rPr lang="en-US" sz="2000" b="0" dirty="0">
                <a:solidFill>
                  <a:srgbClr val="0072C6"/>
                </a:solidFill>
                <a:latin typeface="Segoe UI" panose="020B0502040204020203" pitchFamily="34" charset="0"/>
                <a:cs typeface="Segoe UI" panose="020B0502040204020203" pitchFamily="34" charset="0"/>
              </a:rPr>
              <a:t>Diagram your proposed solution</a:t>
            </a:r>
            <a:endParaRPr lang="en-US" sz="2000" b="0" dirty="0">
              <a:gradFill>
                <a:gsLst>
                  <a:gs pos="2917">
                    <a:srgbClr val="000000"/>
                  </a:gs>
                  <a:gs pos="30000">
                    <a:srgbClr val="000000"/>
                  </a:gs>
                </a:gsLst>
                <a:lin ang="5400000" scaled="0"/>
              </a:gra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C1FE46AA-CB4A-4E05-9ADF-9CB7AB96ACA6}"/>
              </a:ext>
            </a:extLst>
          </p:cNvPr>
          <p:cNvSpPr txBox="1"/>
          <p:nvPr/>
        </p:nvSpPr>
        <p:spPr>
          <a:xfrm>
            <a:off x="2293883" y="1261241"/>
            <a:ext cx="4556235" cy="369332"/>
          </a:xfrm>
          <a:prstGeom prst="rect">
            <a:avLst/>
          </a:prstGeom>
          <a:noFill/>
        </p:spPr>
        <p:txBody>
          <a:bodyPr wrap="square" rtlCol="0">
            <a:spAutoFit/>
          </a:bodyPr>
          <a:lstStyle/>
          <a:p>
            <a:pPr lvl="0" algn="ctr"/>
            <a:r>
              <a:rPr lang="en-US" b="0" spc="300" dirty="0">
                <a:solidFill>
                  <a:srgbClr val="000000">
                    <a:lumMod val="75000"/>
                    <a:lumOff val="25000"/>
                  </a:srgbClr>
                </a:solidFill>
                <a:latin typeface="Segoe UI" panose="020B0502040204020203" pitchFamily="34" charset="0"/>
                <a:cs typeface="Segoe UI" panose="020B0502040204020203" pitchFamily="34" charset="0"/>
              </a:rPr>
              <a:t>Case Study Timing: 60 Minutes</a:t>
            </a:r>
          </a:p>
        </p:txBody>
      </p:sp>
    </p:spTree>
    <p:extLst>
      <p:ext uri="{BB962C8B-B14F-4D97-AF65-F5344CB8AC3E}">
        <p14:creationId xmlns:p14="http://schemas.microsoft.com/office/powerpoint/2010/main" val="298510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D92C-7181-4C4E-A9A1-A989BAF56351}"/>
              </a:ext>
            </a:extLst>
          </p:cNvPr>
          <p:cNvSpPr>
            <a:spLocks noGrp="1"/>
          </p:cNvSpPr>
          <p:nvPr>
            <p:ph type="title"/>
          </p:nvPr>
        </p:nvSpPr>
        <p:spPr/>
        <p:txBody>
          <a:bodyPr/>
          <a:lstStyle/>
          <a:p>
            <a:r>
              <a:rPr lang="en-US" dirty="0"/>
              <a:t>Multi-Region Virtual Network Architecture</a:t>
            </a:r>
          </a:p>
        </p:txBody>
      </p:sp>
      <p:grpSp>
        <p:nvGrpSpPr>
          <p:cNvPr id="3" name="Group 2" descr="Virtual Networks located in multiple regions with VNET peering enabled">
            <a:extLst>
              <a:ext uri="{FF2B5EF4-FFF2-40B4-BE49-F238E27FC236}">
                <a16:creationId xmlns:a16="http://schemas.microsoft.com/office/drawing/2014/main" id="{9B295238-AC12-4C74-84D1-24C50D52E0A5}"/>
              </a:ext>
            </a:extLst>
          </p:cNvPr>
          <p:cNvGrpSpPr/>
          <p:nvPr/>
        </p:nvGrpSpPr>
        <p:grpSpPr>
          <a:xfrm>
            <a:off x="457200" y="1209410"/>
            <a:ext cx="8229600" cy="5536049"/>
            <a:chOff x="457200" y="1209410"/>
            <a:chExt cx="8229600" cy="5536049"/>
          </a:xfrm>
        </p:grpSpPr>
        <p:sp>
          <p:nvSpPr>
            <p:cNvPr id="4" name="Rectangle 3">
              <a:extLst>
                <a:ext uri="{FF2B5EF4-FFF2-40B4-BE49-F238E27FC236}">
                  <a16:creationId xmlns:a16="http://schemas.microsoft.com/office/drawing/2014/main" id="{B86F8C5D-30C8-4801-BB9A-C22F038BB5D1}"/>
                </a:ext>
              </a:extLst>
            </p:cNvPr>
            <p:cNvSpPr/>
            <p:nvPr/>
          </p:nvSpPr>
          <p:spPr bwMode="auto">
            <a:xfrm>
              <a:off x="536264" y="1968792"/>
              <a:ext cx="3126093" cy="2198777"/>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Semilight"/>
                <a:ea typeface="MS PGothic" pitchFamily="34" charset="-128"/>
              </a:endParaRPr>
            </a:p>
          </p:txBody>
        </p:sp>
        <p:cxnSp>
          <p:nvCxnSpPr>
            <p:cNvPr id="5" name="Straight Connector 4">
              <a:extLst>
                <a:ext uri="{FF2B5EF4-FFF2-40B4-BE49-F238E27FC236}">
                  <a16:creationId xmlns:a16="http://schemas.microsoft.com/office/drawing/2014/main" id="{28D57A17-283F-4027-9BD3-4078FBE63B4E}"/>
                </a:ext>
              </a:extLst>
            </p:cNvPr>
            <p:cNvCxnSpPr>
              <a:cxnSpLocks/>
            </p:cNvCxnSpPr>
            <p:nvPr/>
          </p:nvCxnSpPr>
          <p:spPr>
            <a:xfrm>
              <a:off x="1395579" y="2004538"/>
              <a:ext cx="0" cy="2163030"/>
            </a:xfrm>
            <a:prstGeom prst="line">
              <a:avLst/>
            </a:prstGeom>
            <a:solidFill>
              <a:schemeClr val="bg1">
                <a:lumMod val="85000"/>
              </a:schemeClr>
            </a:solidFill>
            <a:ln w="28575">
              <a:solidFill>
                <a:schemeClr val="bg1">
                  <a:lumMod val="65000"/>
                </a:schemeClr>
              </a:solidFill>
              <a:prstDash val="sysDash"/>
            </a:ln>
          </p:spPr>
        </p:cxnSp>
        <p:sp>
          <p:nvSpPr>
            <p:cNvPr id="6" name="TextBox 5">
              <a:extLst>
                <a:ext uri="{FF2B5EF4-FFF2-40B4-BE49-F238E27FC236}">
                  <a16:creationId xmlns:a16="http://schemas.microsoft.com/office/drawing/2014/main" id="{15D229FE-232C-494C-99F4-EA6DDC69C410}"/>
                </a:ext>
              </a:extLst>
            </p:cNvPr>
            <p:cNvSpPr txBox="1"/>
            <p:nvPr/>
          </p:nvSpPr>
          <p:spPr>
            <a:xfrm>
              <a:off x="517090" y="1254658"/>
              <a:ext cx="3122657"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Semilight"/>
                </a:rPr>
                <a:t>Azure Region 1</a:t>
              </a:r>
            </a:p>
          </p:txBody>
        </p:sp>
        <p:pic>
          <p:nvPicPr>
            <p:cNvPr id="7" name="Picture 6">
              <a:extLst>
                <a:ext uri="{FF2B5EF4-FFF2-40B4-BE49-F238E27FC236}">
                  <a16:creationId xmlns:a16="http://schemas.microsoft.com/office/drawing/2014/main" id="{E5944B32-037D-4C94-83E3-F834795FAB2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4448" y="3020415"/>
              <a:ext cx="415499" cy="415500"/>
            </a:xfrm>
            <a:prstGeom prst="rect">
              <a:avLst/>
            </a:prstGeom>
          </p:spPr>
        </p:pic>
        <p:sp>
          <p:nvSpPr>
            <p:cNvPr id="8" name="TextBox 7">
              <a:extLst>
                <a:ext uri="{FF2B5EF4-FFF2-40B4-BE49-F238E27FC236}">
                  <a16:creationId xmlns:a16="http://schemas.microsoft.com/office/drawing/2014/main" id="{D8FFF7C7-45D7-4192-A0C4-59486E4FBD47}"/>
                </a:ext>
              </a:extLst>
            </p:cNvPr>
            <p:cNvSpPr txBox="1"/>
            <p:nvPr/>
          </p:nvSpPr>
          <p:spPr>
            <a:xfrm>
              <a:off x="5320009" y="1209410"/>
              <a:ext cx="3122657" cy="517065"/>
            </a:xfrm>
            <a:prstGeom prst="rect">
              <a:avLst/>
            </a:prstGeom>
            <a:noFill/>
          </p:spPr>
          <p:txBody>
            <a:bodyPr wrap="square" lIns="182880" tIns="146304" rIns="182880" bIns="146304" rtlCol="0">
              <a:spAutoFit/>
            </a:bodyPr>
            <a:lstStyle/>
            <a:p>
              <a:pPr lvl="0" algn="ctr" defTabSz="932742" fontAlgn="auto">
                <a:lnSpc>
                  <a:spcPct val="90000"/>
                </a:lnSpc>
                <a:spcBef>
                  <a:spcPts val="0"/>
                </a:spcBef>
                <a:spcAft>
                  <a:spcPts val="600"/>
                </a:spcAft>
                <a:defRPr/>
              </a:pPr>
              <a:r>
                <a:rPr lang="en-US" sz="1600" b="0" dirty="0">
                  <a:gradFill>
                    <a:gsLst>
                      <a:gs pos="0">
                        <a:srgbClr val="353535"/>
                      </a:gs>
                      <a:gs pos="100000">
                        <a:srgbClr val="353535"/>
                      </a:gs>
                    </a:gsLst>
                    <a:lin ang="5400000" scaled="0"/>
                  </a:gradFill>
                  <a:latin typeface="Segoe UI Semilight"/>
                </a:rPr>
                <a:t>Azure Region 2</a:t>
              </a:r>
            </a:p>
          </p:txBody>
        </p:sp>
        <p:pic>
          <p:nvPicPr>
            <p:cNvPr id="9" name="Picture 8">
              <a:extLst>
                <a:ext uri="{FF2B5EF4-FFF2-40B4-BE49-F238E27FC236}">
                  <a16:creationId xmlns:a16="http://schemas.microsoft.com/office/drawing/2014/main" id="{19AA5CC1-6368-4C46-849E-DD7DA8A059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2770" y="3578021"/>
              <a:ext cx="430643" cy="430642"/>
            </a:xfrm>
            <a:prstGeom prst="rect">
              <a:avLst/>
            </a:prstGeom>
          </p:spPr>
        </p:pic>
        <p:grpSp>
          <p:nvGrpSpPr>
            <p:cNvPr id="10" name="Group 9">
              <a:extLst>
                <a:ext uri="{FF2B5EF4-FFF2-40B4-BE49-F238E27FC236}">
                  <a16:creationId xmlns:a16="http://schemas.microsoft.com/office/drawing/2014/main" id="{DDD96925-5AB9-44CA-8AE0-95E199083A95}"/>
                </a:ext>
              </a:extLst>
            </p:cNvPr>
            <p:cNvGrpSpPr/>
            <p:nvPr/>
          </p:nvGrpSpPr>
          <p:grpSpPr>
            <a:xfrm>
              <a:off x="3669939" y="4133913"/>
              <a:ext cx="1678729" cy="1251047"/>
              <a:chOff x="2988202" y="3486894"/>
              <a:chExt cx="2524563" cy="2107413"/>
            </a:xfrm>
          </p:grpSpPr>
          <p:pic>
            <p:nvPicPr>
              <p:cNvPr id="11" name="Picture 10">
                <a:extLst>
                  <a:ext uri="{FF2B5EF4-FFF2-40B4-BE49-F238E27FC236}">
                    <a16:creationId xmlns:a16="http://schemas.microsoft.com/office/drawing/2014/main" id="{DAB7A7B1-EE9F-4E13-9567-AB27F76A017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30948" y="4293649"/>
                <a:ext cx="439164" cy="439164"/>
              </a:xfrm>
              <a:prstGeom prst="rect">
                <a:avLst/>
              </a:prstGeom>
            </p:spPr>
          </p:pic>
          <p:sp>
            <p:nvSpPr>
              <p:cNvPr id="12" name="Cylinder 11">
                <a:extLst>
                  <a:ext uri="{FF2B5EF4-FFF2-40B4-BE49-F238E27FC236}">
                    <a16:creationId xmlns:a16="http://schemas.microsoft.com/office/drawing/2014/main" id="{961A5322-1234-454F-9FC1-AA62E749902F}"/>
                  </a:ext>
                </a:extLst>
              </p:cNvPr>
              <p:cNvSpPr/>
              <p:nvPr/>
            </p:nvSpPr>
            <p:spPr bwMode="auto">
              <a:xfrm rot="19800000">
                <a:off x="3562657" y="3486894"/>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Cylinder 12">
                <a:extLst>
                  <a:ext uri="{FF2B5EF4-FFF2-40B4-BE49-F238E27FC236}">
                    <a16:creationId xmlns:a16="http://schemas.microsoft.com/office/drawing/2014/main" id="{4AC2EEAC-43AB-4CB5-91A2-53D26813DC49}"/>
                  </a:ext>
                </a:extLst>
              </p:cNvPr>
              <p:cNvSpPr/>
              <p:nvPr/>
            </p:nvSpPr>
            <p:spPr bwMode="auto">
              <a:xfrm>
                <a:off x="4130675" y="5084855"/>
                <a:ext cx="232377" cy="509452"/>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Cylinder 13">
                <a:extLst>
                  <a:ext uri="{FF2B5EF4-FFF2-40B4-BE49-F238E27FC236}">
                    <a16:creationId xmlns:a16="http://schemas.microsoft.com/office/drawing/2014/main" id="{8BBFE377-51D5-4E0E-B82A-5F27F72D4C49}"/>
                  </a:ext>
                </a:extLst>
              </p:cNvPr>
              <p:cNvSpPr/>
              <p:nvPr/>
            </p:nvSpPr>
            <p:spPr bwMode="auto">
              <a:xfrm rot="1800000">
                <a:off x="4709036" y="3486895"/>
                <a:ext cx="229365" cy="1090671"/>
              </a:xfrm>
              <a:prstGeom prst="can">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endParaRPr lang="en-US" sz="12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TextBox 14">
                <a:extLst>
                  <a:ext uri="{FF2B5EF4-FFF2-40B4-BE49-F238E27FC236}">
                    <a16:creationId xmlns:a16="http://schemas.microsoft.com/office/drawing/2014/main" id="{025F7701-BD1F-442F-B8BC-D51A42454D33}"/>
                  </a:ext>
                </a:extLst>
              </p:cNvPr>
              <p:cNvSpPr txBox="1"/>
              <p:nvPr/>
            </p:nvSpPr>
            <p:spPr>
              <a:xfrm>
                <a:off x="2988202" y="4472373"/>
                <a:ext cx="2524563" cy="917667"/>
              </a:xfrm>
              <a:prstGeom prst="rect">
                <a:avLst/>
              </a:prstGeom>
              <a:noFill/>
            </p:spPr>
            <p:txBody>
              <a:bodyPr wrap="none" lIns="182880" tIns="146304" rIns="182880" bIns="146304" rtlCol="0">
                <a:spAutoFit/>
              </a:bodyPr>
              <a:lstStyle/>
              <a:p>
                <a:pPr lvl="0" algn="ctr" defTabSz="932742" fontAlgn="auto">
                  <a:lnSpc>
                    <a:spcPct val="90000"/>
                  </a:lnSpc>
                  <a:spcBef>
                    <a:spcPts val="0"/>
                  </a:spcBef>
                  <a:spcAft>
                    <a:spcPts val="600"/>
                  </a:spcAft>
                  <a:defRPr/>
                </a:pPr>
                <a:r>
                  <a:rPr lang="en-US" b="0" dirty="0">
                    <a:gradFill>
                      <a:gsLst>
                        <a:gs pos="2917">
                          <a:srgbClr val="353535"/>
                        </a:gs>
                        <a:gs pos="30000">
                          <a:srgbClr val="353535"/>
                        </a:gs>
                      </a:gsLst>
                      <a:lin ang="5400000" scaled="0"/>
                    </a:gradFill>
                    <a:latin typeface="Segoe UI Semilight"/>
                  </a:rPr>
                  <a:t>ExpressRoute</a:t>
                </a:r>
              </a:p>
            </p:txBody>
          </p:sp>
        </p:grpSp>
        <p:sp>
          <p:nvSpPr>
            <p:cNvPr id="16" name="TextBox 15">
              <a:extLst>
                <a:ext uri="{FF2B5EF4-FFF2-40B4-BE49-F238E27FC236}">
                  <a16:creationId xmlns:a16="http://schemas.microsoft.com/office/drawing/2014/main" id="{352A12A4-453D-42F6-9C73-BCAD603D013A}"/>
                </a:ext>
              </a:extLst>
            </p:cNvPr>
            <p:cNvSpPr txBox="1"/>
            <p:nvPr/>
          </p:nvSpPr>
          <p:spPr>
            <a:xfrm>
              <a:off x="3900277" y="6113845"/>
              <a:ext cx="1310295" cy="572464"/>
            </a:xfrm>
            <a:prstGeom prst="rect">
              <a:avLst/>
            </a:prstGeom>
            <a:noFill/>
          </p:spPr>
          <p:txBody>
            <a:bodyPr wrap="none" lIns="182880" tIns="146304" rIns="182880" bIns="146304" rtlCol="0">
              <a:spAutoFit/>
            </a:bodyPr>
            <a:lstStyle/>
            <a:p>
              <a:pPr lvl="0" defTabSz="932742" fontAlgn="auto">
                <a:lnSpc>
                  <a:spcPct val="90000"/>
                </a:lnSpc>
                <a:spcBef>
                  <a:spcPts val="0"/>
                </a:spcBef>
                <a:spcAft>
                  <a:spcPts val="600"/>
                </a:spcAft>
                <a:defRPr/>
              </a:pPr>
              <a:r>
                <a:rPr lang="en-US" sz="2000" b="0" dirty="0">
                  <a:gradFill>
                    <a:gsLst>
                      <a:gs pos="2917">
                        <a:srgbClr val="353535"/>
                      </a:gs>
                      <a:gs pos="30000">
                        <a:srgbClr val="353535"/>
                      </a:gs>
                    </a:gsLst>
                    <a:lin ang="5400000" scaled="0"/>
                  </a:gradFill>
                  <a:latin typeface="Segoe UI Semilight"/>
                </a:rPr>
                <a:t>CorpNet</a:t>
              </a:r>
            </a:p>
          </p:txBody>
        </p:sp>
        <p:sp>
          <p:nvSpPr>
            <p:cNvPr id="17" name="TextBox 16">
              <a:extLst>
                <a:ext uri="{FF2B5EF4-FFF2-40B4-BE49-F238E27FC236}">
                  <a16:creationId xmlns:a16="http://schemas.microsoft.com/office/drawing/2014/main" id="{0334FA4E-9E1F-4534-87AE-EA8ED2D7346E}"/>
                </a:ext>
              </a:extLst>
            </p:cNvPr>
            <p:cNvSpPr txBox="1"/>
            <p:nvPr/>
          </p:nvSpPr>
          <p:spPr>
            <a:xfrm>
              <a:off x="1063712" y="6198533"/>
              <a:ext cx="1782228" cy="546926"/>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From Internet</a:t>
              </a:r>
            </a:p>
          </p:txBody>
        </p:sp>
        <p:grpSp>
          <p:nvGrpSpPr>
            <p:cNvPr id="18" name="Group 17">
              <a:extLst>
                <a:ext uri="{FF2B5EF4-FFF2-40B4-BE49-F238E27FC236}">
                  <a16:creationId xmlns:a16="http://schemas.microsoft.com/office/drawing/2014/main" id="{AECFA87E-B10F-4D58-A196-A6231EFAC146}"/>
                </a:ext>
              </a:extLst>
            </p:cNvPr>
            <p:cNvGrpSpPr/>
            <p:nvPr/>
          </p:nvGrpSpPr>
          <p:grpSpPr>
            <a:xfrm>
              <a:off x="457200" y="1260352"/>
              <a:ext cx="1161782" cy="672621"/>
              <a:chOff x="120969" y="1371239"/>
              <a:chExt cx="1216030" cy="704028"/>
            </a:xfrm>
          </p:grpSpPr>
          <p:sp>
            <p:nvSpPr>
              <p:cNvPr id="19" name="Freeform 11">
                <a:extLst>
                  <a:ext uri="{FF2B5EF4-FFF2-40B4-BE49-F238E27FC236}">
                    <a16:creationId xmlns:a16="http://schemas.microsoft.com/office/drawing/2014/main" id="{6B04BFF7-0A55-4536-AFEC-80D7F2A481FD}"/>
                  </a:ext>
                </a:extLst>
              </p:cNvPr>
              <p:cNvSpPr>
                <a:spLocks/>
              </p:cNvSpPr>
              <p:nvPr/>
            </p:nvSpPr>
            <p:spPr bwMode="auto">
              <a:xfrm>
                <a:off x="120969" y="1371239"/>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a:endParaRPr>
              </a:p>
            </p:txBody>
          </p:sp>
          <p:sp>
            <p:nvSpPr>
              <p:cNvPr id="20" name="TextBox 19">
                <a:extLst>
                  <a:ext uri="{FF2B5EF4-FFF2-40B4-BE49-F238E27FC236}">
                    <a16:creationId xmlns:a16="http://schemas.microsoft.com/office/drawing/2014/main" id="{DDE8C4E6-3ED7-4E2B-BE44-6E6AA85A1419}"/>
                  </a:ext>
                </a:extLst>
              </p:cNvPr>
              <p:cNvSpPr txBox="1"/>
              <p:nvPr/>
            </p:nvSpPr>
            <p:spPr>
              <a:xfrm>
                <a:off x="120969" y="1505065"/>
                <a:ext cx="1216030" cy="570202"/>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grpSp>
          <p:nvGrpSpPr>
            <p:cNvPr id="21" name="Group 20">
              <a:extLst>
                <a:ext uri="{FF2B5EF4-FFF2-40B4-BE49-F238E27FC236}">
                  <a16:creationId xmlns:a16="http://schemas.microsoft.com/office/drawing/2014/main" id="{9B35B127-9DA7-4D00-A1FF-D3AE5A990414}"/>
                </a:ext>
              </a:extLst>
            </p:cNvPr>
            <p:cNvGrpSpPr/>
            <p:nvPr/>
          </p:nvGrpSpPr>
          <p:grpSpPr>
            <a:xfrm>
              <a:off x="7525018" y="1272451"/>
              <a:ext cx="1161782" cy="672621"/>
              <a:chOff x="7405306" y="1314792"/>
              <a:chExt cx="1216030" cy="704028"/>
            </a:xfrm>
          </p:grpSpPr>
          <p:sp>
            <p:nvSpPr>
              <p:cNvPr id="22" name="Freeform 11">
                <a:extLst>
                  <a:ext uri="{FF2B5EF4-FFF2-40B4-BE49-F238E27FC236}">
                    <a16:creationId xmlns:a16="http://schemas.microsoft.com/office/drawing/2014/main" id="{23318C33-D0DB-4F10-9801-0814F915B8FD}"/>
                  </a:ext>
                </a:extLst>
              </p:cNvPr>
              <p:cNvSpPr>
                <a:spLocks/>
              </p:cNvSpPr>
              <p:nvPr/>
            </p:nvSpPr>
            <p:spPr bwMode="auto">
              <a:xfrm>
                <a:off x="7405306" y="1314792"/>
                <a:ext cx="1152480" cy="673979"/>
              </a:xfrm>
              <a:custGeom>
                <a:avLst/>
                <a:gdLst>
                  <a:gd name="T0" fmla="*/ 800 w 800"/>
                  <a:gd name="T1" fmla="*/ 404 h 497"/>
                  <a:gd name="T2" fmla="*/ 707 w 800"/>
                  <a:gd name="T3" fmla="*/ 312 h 497"/>
                  <a:gd name="T4" fmla="*/ 696 w 800"/>
                  <a:gd name="T5" fmla="*/ 312 h 497"/>
                  <a:gd name="T6" fmla="*/ 705 w 800"/>
                  <a:gd name="T7" fmla="*/ 247 h 497"/>
                  <a:gd name="T8" fmla="*/ 458 w 800"/>
                  <a:gd name="T9" fmla="*/ 0 h 497"/>
                  <a:gd name="T10" fmla="*/ 224 w 800"/>
                  <a:gd name="T11" fmla="*/ 169 h 497"/>
                  <a:gd name="T12" fmla="*/ 169 w 800"/>
                  <a:gd name="T13" fmla="*/ 159 h 497"/>
                  <a:gd name="T14" fmla="*/ 0 w 800"/>
                  <a:gd name="T15" fmla="*/ 328 h 497"/>
                  <a:gd name="T16" fmla="*/ 169 w 800"/>
                  <a:gd name="T17" fmla="*/ 497 h 497"/>
                  <a:gd name="T18" fmla="*/ 169 w 800"/>
                  <a:gd name="T19" fmla="*/ 497 h 497"/>
                  <a:gd name="T20" fmla="*/ 169 w 800"/>
                  <a:gd name="T21" fmla="*/ 497 h 497"/>
                  <a:gd name="T22" fmla="*/ 715 w 800"/>
                  <a:gd name="T23" fmla="*/ 497 h 497"/>
                  <a:gd name="T24" fmla="*/ 715 w 800"/>
                  <a:gd name="T25" fmla="*/ 496 h 497"/>
                  <a:gd name="T26" fmla="*/ 800 w 800"/>
                  <a:gd name="T27" fmla="*/ 40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497">
                    <a:moveTo>
                      <a:pt x="800" y="404"/>
                    </a:moveTo>
                    <a:cubicBezTo>
                      <a:pt x="800" y="353"/>
                      <a:pt x="758" y="312"/>
                      <a:pt x="707" y="312"/>
                    </a:cubicBezTo>
                    <a:cubicBezTo>
                      <a:pt x="703" y="312"/>
                      <a:pt x="700" y="312"/>
                      <a:pt x="696" y="312"/>
                    </a:cubicBezTo>
                    <a:cubicBezTo>
                      <a:pt x="702" y="292"/>
                      <a:pt x="705" y="270"/>
                      <a:pt x="705" y="247"/>
                    </a:cubicBezTo>
                    <a:cubicBezTo>
                      <a:pt x="705" y="111"/>
                      <a:pt x="594" y="0"/>
                      <a:pt x="458" y="0"/>
                    </a:cubicBezTo>
                    <a:cubicBezTo>
                      <a:pt x="349" y="0"/>
                      <a:pt x="257" y="71"/>
                      <a:pt x="224" y="169"/>
                    </a:cubicBezTo>
                    <a:cubicBezTo>
                      <a:pt x="207" y="163"/>
                      <a:pt x="188" y="159"/>
                      <a:pt x="169" y="159"/>
                    </a:cubicBezTo>
                    <a:cubicBezTo>
                      <a:pt x="76" y="159"/>
                      <a:pt x="0" y="235"/>
                      <a:pt x="0" y="328"/>
                    </a:cubicBezTo>
                    <a:cubicBezTo>
                      <a:pt x="0" y="421"/>
                      <a:pt x="76" y="497"/>
                      <a:pt x="169" y="497"/>
                    </a:cubicBezTo>
                    <a:cubicBezTo>
                      <a:pt x="169" y="497"/>
                      <a:pt x="169" y="497"/>
                      <a:pt x="169" y="497"/>
                    </a:cubicBezTo>
                    <a:lnTo>
                      <a:pt x="169" y="497"/>
                    </a:lnTo>
                    <a:lnTo>
                      <a:pt x="715" y="497"/>
                    </a:lnTo>
                    <a:lnTo>
                      <a:pt x="715" y="496"/>
                    </a:lnTo>
                    <a:cubicBezTo>
                      <a:pt x="762" y="492"/>
                      <a:pt x="800" y="453"/>
                      <a:pt x="800" y="404"/>
                    </a:cubicBezTo>
                    <a:close/>
                  </a:path>
                </a:pathLst>
              </a:custGeom>
              <a:solidFill>
                <a:srgbClr val="00B0F0"/>
              </a:solidFill>
              <a:ln w="28575" cap="flat">
                <a:solidFill>
                  <a:srgbClr val="002060"/>
                </a:solidFill>
                <a:prstDash val="solid"/>
                <a:miter lim="800000"/>
                <a:headEnd/>
                <a:tailEnd/>
              </a:ln>
            </p:spPr>
            <p:txBody>
              <a:bodyPr vert="horz" wrap="square" lIns="91440" tIns="45720" rIns="91440" bIns="45720" numCol="1" anchor="t" anchorCtr="0" compatLnSpc="1">
                <a:prstTxWarp prst="textNoShape">
                  <a:avLst/>
                </a:prstTxWarp>
              </a:bodyPr>
              <a:lstStyle/>
              <a:p>
                <a:pPr lvl="0" fontAlgn="auto">
                  <a:spcBef>
                    <a:spcPts val="0"/>
                  </a:spcBef>
                  <a:spcAft>
                    <a:spcPts val="0"/>
                  </a:spcAft>
                  <a:defRPr/>
                </a:pPr>
                <a:endParaRPr lang="en-US" b="0" kern="0" dirty="0">
                  <a:solidFill>
                    <a:sysClr val="windowText" lastClr="000000"/>
                  </a:solidFill>
                  <a:latin typeface="Segoe UI"/>
                </a:endParaRPr>
              </a:p>
            </p:txBody>
          </p:sp>
          <p:sp>
            <p:nvSpPr>
              <p:cNvPr id="23" name="TextBox 22">
                <a:extLst>
                  <a:ext uri="{FF2B5EF4-FFF2-40B4-BE49-F238E27FC236}">
                    <a16:creationId xmlns:a16="http://schemas.microsoft.com/office/drawing/2014/main" id="{FC9F7E01-C1FD-4C85-87AA-8AD0FAD4D148}"/>
                  </a:ext>
                </a:extLst>
              </p:cNvPr>
              <p:cNvSpPr txBox="1"/>
              <p:nvPr/>
            </p:nvSpPr>
            <p:spPr>
              <a:xfrm>
                <a:off x="7405306" y="1448618"/>
                <a:ext cx="1216030" cy="570202"/>
              </a:xfrm>
              <a:prstGeom prst="rect">
                <a:avLst/>
              </a:prstGeom>
              <a:noFill/>
            </p:spPr>
            <p:txBody>
              <a:bodyPr wrap="square" lIns="182880" tIns="146304" rIns="182880" bIns="146304" rtlCol="0">
                <a:spAutoFit/>
              </a:bodyPr>
              <a:lstStyle/>
              <a:p>
                <a:pPr lvl="0" algn="ctr" fontAlgn="auto">
                  <a:lnSpc>
                    <a:spcPct val="90000"/>
                  </a:lnSpc>
                  <a:spcBef>
                    <a:spcPts val="0"/>
                  </a:spcBef>
                  <a:spcAft>
                    <a:spcPts val="2400"/>
                  </a:spcAft>
                  <a:defRPr/>
                </a:pPr>
                <a:r>
                  <a:rPr lang="en-US" b="0" kern="0" dirty="0">
                    <a:gradFill>
                      <a:gsLst>
                        <a:gs pos="125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sp>
          <p:nvSpPr>
            <p:cNvPr id="24" name="Laptop_E770" descr="Laptop&#10;">
              <a:extLst>
                <a:ext uri="{FF2B5EF4-FFF2-40B4-BE49-F238E27FC236}">
                  <a16:creationId xmlns:a16="http://schemas.microsoft.com/office/drawing/2014/main" id="{392DF2FC-4979-4512-93ED-D0E929DB18B3}"/>
                </a:ext>
              </a:extLst>
            </p:cNvPr>
            <p:cNvSpPr>
              <a:spLocks noChangeAspect="1" noEditPoints="1"/>
            </p:cNvSpPr>
            <p:nvPr/>
          </p:nvSpPr>
          <p:spPr bwMode="auto">
            <a:xfrm>
              <a:off x="2148465" y="5901024"/>
              <a:ext cx="436804" cy="29146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endParaRPr>
            </a:p>
          </p:txBody>
        </p:sp>
        <p:sp>
          <p:nvSpPr>
            <p:cNvPr id="25" name="Laptop_E770" descr="Laptop&#10;">
              <a:extLst>
                <a:ext uri="{FF2B5EF4-FFF2-40B4-BE49-F238E27FC236}">
                  <a16:creationId xmlns:a16="http://schemas.microsoft.com/office/drawing/2014/main" id="{4860E53D-A9E0-4087-8A7A-2FA0FBCFC2A5}"/>
                </a:ext>
              </a:extLst>
            </p:cNvPr>
            <p:cNvSpPr>
              <a:spLocks noChangeAspect="1" noEditPoints="1"/>
            </p:cNvSpPr>
            <p:nvPr/>
          </p:nvSpPr>
          <p:spPr bwMode="auto">
            <a:xfrm>
              <a:off x="1485369" y="5896641"/>
              <a:ext cx="436804" cy="29146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900" dirty="0">
                <a:gradFill>
                  <a:gsLst>
                    <a:gs pos="0">
                      <a:srgbClr val="505050"/>
                    </a:gs>
                    <a:gs pos="100000">
                      <a:srgbClr val="505050"/>
                    </a:gs>
                  </a:gsLst>
                </a:gradFill>
              </a:endParaRPr>
            </a:p>
          </p:txBody>
        </p:sp>
        <p:grpSp>
          <p:nvGrpSpPr>
            <p:cNvPr id="26" name="Group 25">
              <a:extLst>
                <a:ext uri="{FF2B5EF4-FFF2-40B4-BE49-F238E27FC236}">
                  <a16:creationId xmlns:a16="http://schemas.microsoft.com/office/drawing/2014/main" id="{DCAA86CA-B10A-42A8-A09F-2059EE9C3B54}"/>
                </a:ext>
              </a:extLst>
            </p:cNvPr>
            <p:cNvGrpSpPr/>
            <p:nvPr/>
          </p:nvGrpSpPr>
          <p:grpSpPr>
            <a:xfrm>
              <a:off x="2779423" y="2033340"/>
              <a:ext cx="741372" cy="462617"/>
              <a:chOff x="2565094" y="2071811"/>
              <a:chExt cx="775990" cy="484218"/>
            </a:xfrm>
          </p:grpSpPr>
          <p:sp>
            <p:nvSpPr>
              <p:cNvPr id="27" name="Rectangle: Rounded Corners 26">
                <a:extLst>
                  <a:ext uri="{FF2B5EF4-FFF2-40B4-BE49-F238E27FC236}">
                    <a16:creationId xmlns:a16="http://schemas.microsoft.com/office/drawing/2014/main" id="{74696F87-346B-42AF-8360-660A2D72F953}"/>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 name="Group 27">
                <a:extLst>
                  <a:ext uri="{FF2B5EF4-FFF2-40B4-BE49-F238E27FC236}">
                    <a16:creationId xmlns:a16="http://schemas.microsoft.com/office/drawing/2014/main" id="{4AAEB13B-FADA-4ACA-9355-68DFC163D143}"/>
                  </a:ext>
                </a:extLst>
              </p:cNvPr>
              <p:cNvGrpSpPr/>
              <p:nvPr/>
            </p:nvGrpSpPr>
            <p:grpSpPr>
              <a:xfrm>
                <a:off x="2672694" y="2281255"/>
                <a:ext cx="564275" cy="261058"/>
                <a:chOff x="2673609" y="2280821"/>
                <a:chExt cx="564275" cy="261058"/>
              </a:xfrm>
            </p:grpSpPr>
            <p:pic>
              <p:nvPicPr>
                <p:cNvPr id="29" name="Picture 28">
                  <a:extLst>
                    <a:ext uri="{FF2B5EF4-FFF2-40B4-BE49-F238E27FC236}">
                      <a16:creationId xmlns:a16="http://schemas.microsoft.com/office/drawing/2014/main" id="{CA1CAEC0-7733-4356-A359-1E526473765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30" name="Picture 29">
                  <a:extLst>
                    <a:ext uri="{FF2B5EF4-FFF2-40B4-BE49-F238E27FC236}">
                      <a16:creationId xmlns:a16="http://schemas.microsoft.com/office/drawing/2014/main" id="{90DF294D-9C6F-46A8-8DFA-5BA3603E203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31" name="Group 30">
              <a:extLst>
                <a:ext uri="{FF2B5EF4-FFF2-40B4-BE49-F238E27FC236}">
                  <a16:creationId xmlns:a16="http://schemas.microsoft.com/office/drawing/2014/main" id="{E702712B-ADE0-49D8-8422-F04DB93A6986}"/>
                </a:ext>
              </a:extLst>
            </p:cNvPr>
            <p:cNvGrpSpPr/>
            <p:nvPr/>
          </p:nvGrpSpPr>
          <p:grpSpPr>
            <a:xfrm>
              <a:off x="1415222" y="1986216"/>
              <a:ext cx="2116266" cy="2044702"/>
              <a:chOff x="701734" y="1812841"/>
              <a:chExt cx="2215083" cy="2140177"/>
            </a:xfrm>
          </p:grpSpPr>
          <p:sp>
            <p:nvSpPr>
              <p:cNvPr id="32" name="Rectangle: Rounded Corners 31">
                <a:extLst>
                  <a:ext uri="{FF2B5EF4-FFF2-40B4-BE49-F238E27FC236}">
                    <a16:creationId xmlns:a16="http://schemas.microsoft.com/office/drawing/2014/main" id="{FE1999F7-640A-4467-8AB9-E40B003E6A1D}"/>
                  </a:ext>
                </a:extLst>
              </p:cNvPr>
              <p:cNvSpPr/>
              <p:nvPr/>
            </p:nvSpPr>
            <p:spPr bwMode="auto">
              <a:xfrm>
                <a:off x="1084200" y="2822696"/>
                <a:ext cx="1810433" cy="1130322"/>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3" name="Group 32">
                <a:extLst>
                  <a:ext uri="{FF2B5EF4-FFF2-40B4-BE49-F238E27FC236}">
                    <a16:creationId xmlns:a16="http://schemas.microsoft.com/office/drawing/2014/main" id="{E0AA49E5-0381-45D2-9D66-6125CB35E559}"/>
                  </a:ext>
                </a:extLst>
              </p:cNvPr>
              <p:cNvGrpSpPr/>
              <p:nvPr/>
            </p:nvGrpSpPr>
            <p:grpSpPr>
              <a:xfrm>
                <a:off x="1415905" y="2960441"/>
                <a:ext cx="1049450" cy="919973"/>
                <a:chOff x="6042258" y="1994045"/>
                <a:chExt cx="1292997" cy="1091617"/>
              </a:xfrm>
            </p:grpSpPr>
            <p:grpSp>
              <p:nvGrpSpPr>
                <p:cNvPr id="36" name="Group 35">
                  <a:extLst>
                    <a:ext uri="{FF2B5EF4-FFF2-40B4-BE49-F238E27FC236}">
                      <a16:creationId xmlns:a16="http://schemas.microsoft.com/office/drawing/2014/main" id="{248E2FA1-7FC1-4A78-8FA2-B73D98B2D117}"/>
                    </a:ext>
                  </a:extLst>
                </p:cNvPr>
                <p:cNvGrpSpPr/>
                <p:nvPr/>
              </p:nvGrpSpPr>
              <p:grpSpPr>
                <a:xfrm>
                  <a:off x="6042258" y="1994045"/>
                  <a:ext cx="1074070" cy="326939"/>
                  <a:chOff x="6042258" y="1994045"/>
                  <a:chExt cx="1074070" cy="326939"/>
                </a:xfrm>
              </p:grpSpPr>
              <p:pic>
                <p:nvPicPr>
                  <p:cNvPr id="45" name="Picture 44">
                    <a:extLst>
                      <a:ext uri="{FF2B5EF4-FFF2-40B4-BE49-F238E27FC236}">
                        <a16:creationId xmlns:a16="http://schemas.microsoft.com/office/drawing/2014/main" id="{7B3773A9-DE4A-4EFB-93F8-07840AD7A79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46" name="Picture 45">
                    <a:extLst>
                      <a:ext uri="{FF2B5EF4-FFF2-40B4-BE49-F238E27FC236}">
                        <a16:creationId xmlns:a16="http://schemas.microsoft.com/office/drawing/2014/main" id="{09D14162-04E4-4BD1-8073-B0E127A2D7C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47" name="Picture 46">
                    <a:extLst>
                      <a:ext uri="{FF2B5EF4-FFF2-40B4-BE49-F238E27FC236}">
                        <a16:creationId xmlns:a16="http://schemas.microsoft.com/office/drawing/2014/main" id="{7BBBCDE6-6C83-4C75-A8F6-56A62238555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37" name="Group 36">
                  <a:extLst>
                    <a:ext uri="{FF2B5EF4-FFF2-40B4-BE49-F238E27FC236}">
                      <a16:creationId xmlns:a16="http://schemas.microsoft.com/office/drawing/2014/main" id="{5564277C-FDBA-4025-8800-03EECCB2F390}"/>
                    </a:ext>
                  </a:extLst>
                </p:cNvPr>
                <p:cNvGrpSpPr/>
                <p:nvPr/>
              </p:nvGrpSpPr>
              <p:grpSpPr>
                <a:xfrm>
                  <a:off x="6261186" y="2388938"/>
                  <a:ext cx="1074069" cy="318109"/>
                  <a:chOff x="6042259" y="2018713"/>
                  <a:chExt cx="1074069" cy="318109"/>
                </a:xfrm>
              </p:grpSpPr>
              <p:pic>
                <p:nvPicPr>
                  <p:cNvPr id="42" name="Picture 41">
                    <a:extLst>
                      <a:ext uri="{FF2B5EF4-FFF2-40B4-BE49-F238E27FC236}">
                        <a16:creationId xmlns:a16="http://schemas.microsoft.com/office/drawing/2014/main" id="{307887E0-BFB0-4C62-8E47-DE054CC6DC8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3" name="Picture 42">
                    <a:extLst>
                      <a:ext uri="{FF2B5EF4-FFF2-40B4-BE49-F238E27FC236}">
                        <a16:creationId xmlns:a16="http://schemas.microsoft.com/office/drawing/2014/main" id="{8110B688-C08D-4DCC-8F7B-2A81CD92CCE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44" name="Picture 43">
                    <a:extLst>
                      <a:ext uri="{FF2B5EF4-FFF2-40B4-BE49-F238E27FC236}">
                        <a16:creationId xmlns:a16="http://schemas.microsoft.com/office/drawing/2014/main" id="{4BA41C96-6007-4AA5-A4D4-02334AA4A05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38" name="Group 37">
                  <a:extLst>
                    <a:ext uri="{FF2B5EF4-FFF2-40B4-BE49-F238E27FC236}">
                      <a16:creationId xmlns:a16="http://schemas.microsoft.com/office/drawing/2014/main" id="{F7C5322B-44B6-4F2F-811E-F6ADB8273757}"/>
                    </a:ext>
                  </a:extLst>
                </p:cNvPr>
                <p:cNvGrpSpPr/>
                <p:nvPr/>
              </p:nvGrpSpPr>
              <p:grpSpPr>
                <a:xfrm>
                  <a:off x="6042259" y="2759163"/>
                  <a:ext cx="1097234" cy="326499"/>
                  <a:chOff x="6042259" y="2018713"/>
                  <a:chExt cx="1097234" cy="326499"/>
                </a:xfrm>
              </p:grpSpPr>
              <p:pic>
                <p:nvPicPr>
                  <p:cNvPr id="39" name="Picture 38">
                    <a:extLst>
                      <a:ext uri="{FF2B5EF4-FFF2-40B4-BE49-F238E27FC236}">
                        <a16:creationId xmlns:a16="http://schemas.microsoft.com/office/drawing/2014/main" id="{054B56EC-3BB5-4654-8C98-7FFA7AF1997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40" name="Picture 39">
                    <a:extLst>
                      <a:ext uri="{FF2B5EF4-FFF2-40B4-BE49-F238E27FC236}">
                        <a16:creationId xmlns:a16="http://schemas.microsoft.com/office/drawing/2014/main" id="{AC7EF36D-CCC8-4E0F-AD6B-286FAE4DEC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41" name="Picture 40">
                    <a:extLst>
                      <a:ext uri="{FF2B5EF4-FFF2-40B4-BE49-F238E27FC236}">
                        <a16:creationId xmlns:a16="http://schemas.microsoft.com/office/drawing/2014/main" id="{AA2DDCC3-C44E-4E9D-9B5F-06041BAACC6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34" name="Picture 33">
                <a:extLst>
                  <a:ext uri="{FF2B5EF4-FFF2-40B4-BE49-F238E27FC236}">
                    <a16:creationId xmlns:a16="http://schemas.microsoft.com/office/drawing/2014/main" id="{79B7F446-489E-47AF-8672-D4FC4435278D}"/>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2559567" y="3568940"/>
                <a:ext cx="357250" cy="262061"/>
              </a:xfrm>
              <a:prstGeom prst="rect">
                <a:avLst/>
              </a:prstGeom>
            </p:spPr>
          </p:pic>
          <p:pic>
            <p:nvPicPr>
              <p:cNvPr id="35" name="Picture 34">
                <a:extLst>
                  <a:ext uri="{FF2B5EF4-FFF2-40B4-BE49-F238E27FC236}">
                    <a16:creationId xmlns:a16="http://schemas.microsoft.com/office/drawing/2014/main" id="{D4D3AD12-5524-4A7C-A378-3F332197A34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1734" y="1812841"/>
                <a:ext cx="315587" cy="315588"/>
              </a:xfrm>
              <a:prstGeom prst="rect">
                <a:avLst/>
              </a:prstGeom>
            </p:spPr>
          </p:pic>
        </p:grpSp>
        <p:grpSp>
          <p:nvGrpSpPr>
            <p:cNvPr id="48" name="Group 47">
              <a:extLst>
                <a:ext uri="{FF2B5EF4-FFF2-40B4-BE49-F238E27FC236}">
                  <a16:creationId xmlns:a16="http://schemas.microsoft.com/office/drawing/2014/main" id="{D0689143-4854-4BC7-B2CC-F00FA3547460}"/>
                </a:ext>
              </a:extLst>
            </p:cNvPr>
            <p:cNvGrpSpPr/>
            <p:nvPr/>
          </p:nvGrpSpPr>
          <p:grpSpPr>
            <a:xfrm>
              <a:off x="1828845" y="2033340"/>
              <a:ext cx="741372" cy="462617"/>
              <a:chOff x="2565094" y="2071811"/>
              <a:chExt cx="775990" cy="484218"/>
            </a:xfrm>
          </p:grpSpPr>
          <p:sp>
            <p:nvSpPr>
              <p:cNvPr id="49" name="Rectangle: Rounded Corners 48">
                <a:extLst>
                  <a:ext uri="{FF2B5EF4-FFF2-40B4-BE49-F238E27FC236}">
                    <a16:creationId xmlns:a16="http://schemas.microsoft.com/office/drawing/2014/main" id="{34E0F2B3-8733-4BEE-AC93-8553D59DA685}"/>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0" name="Group 49">
                <a:extLst>
                  <a:ext uri="{FF2B5EF4-FFF2-40B4-BE49-F238E27FC236}">
                    <a16:creationId xmlns:a16="http://schemas.microsoft.com/office/drawing/2014/main" id="{94474B68-60DC-45F6-9FB6-815452F6D7A0}"/>
                  </a:ext>
                </a:extLst>
              </p:cNvPr>
              <p:cNvGrpSpPr/>
              <p:nvPr/>
            </p:nvGrpSpPr>
            <p:grpSpPr>
              <a:xfrm>
                <a:off x="2672694" y="2281255"/>
                <a:ext cx="564275" cy="261058"/>
                <a:chOff x="2673609" y="2280821"/>
                <a:chExt cx="564275" cy="261058"/>
              </a:xfrm>
            </p:grpSpPr>
            <p:pic>
              <p:nvPicPr>
                <p:cNvPr id="51" name="Picture 50">
                  <a:extLst>
                    <a:ext uri="{FF2B5EF4-FFF2-40B4-BE49-F238E27FC236}">
                      <a16:creationId xmlns:a16="http://schemas.microsoft.com/office/drawing/2014/main" id="{CA4957FF-DF4F-4B99-9CA2-021481BBCF7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52" name="Picture 51">
                  <a:extLst>
                    <a:ext uri="{FF2B5EF4-FFF2-40B4-BE49-F238E27FC236}">
                      <a16:creationId xmlns:a16="http://schemas.microsoft.com/office/drawing/2014/main" id="{CCAC4511-3920-4C20-B340-3EB60CBD52E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pic>
          <p:nvPicPr>
            <p:cNvPr id="53" name="Picture 52">
              <a:extLst>
                <a:ext uri="{FF2B5EF4-FFF2-40B4-BE49-F238E27FC236}">
                  <a16:creationId xmlns:a16="http://schemas.microsoft.com/office/drawing/2014/main" id="{CECE7C55-7930-498F-A848-ED501F8EB100}"/>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22588" y="2045131"/>
              <a:ext cx="387918" cy="387918"/>
            </a:xfrm>
            <a:prstGeom prst="rect">
              <a:avLst/>
            </a:prstGeom>
          </p:spPr>
        </p:pic>
        <p:pic>
          <p:nvPicPr>
            <p:cNvPr id="54" name="Picture 53">
              <a:extLst>
                <a:ext uri="{FF2B5EF4-FFF2-40B4-BE49-F238E27FC236}">
                  <a16:creationId xmlns:a16="http://schemas.microsoft.com/office/drawing/2014/main" id="{0FCB5034-BA62-421A-BE00-4B21C7EAF22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4448" y="2508571"/>
              <a:ext cx="436321" cy="436322"/>
            </a:xfrm>
            <a:prstGeom prst="rect">
              <a:avLst/>
            </a:prstGeom>
          </p:spPr>
        </p:pic>
        <p:pic>
          <p:nvPicPr>
            <p:cNvPr id="55" name="Picture 54">
              <a:extLst>
                <a:ext uri="{FF2B5EF4-FFF2-40B4-BE49-F238E27FC236}">
                  <a16:creationId xmlns:a16="http://schemas.microsoft.com/office/drawing/2014/main" id="{E0899BBE-9641-4C3D-B12C-3FC7BE29A13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985915" y="2582152"/>
              <a:ext cx="228501" cy="228501"/>
            </a:xfrm>
            <a:prstGeom prst="rect">
              <a:avLst/>
            </a:prstGeom>
          </p:spPr>
        </p:pic>
        <p:cxnSp>
          <p:nvCxnSpPr>
            <p:cNvPr id="56" name="Straight Arrow Connector 55">
              <a:extLst>
                <a:ext uri="{FF2B5EF4-FFF2-40B4-BE49-F238E27FC236}">
                  <a16:creationId xmlns:a16="http://schemas.microsoft.com/office/drawing/2014/main" id="{5071B352-8DD2-4D76-A784-3CEDD857A49A}"/>
                </a:ext>
              </a:extLst>
            </p:cNvPr>
            <p:cNvCxnSpPr>
              <a:cxnSpLocks/>
            </p:cNvCxnSpPr>
            <p:nvPr/>
          </p:nvCxnSpPr>
          <p:spPr>
            <a:xfrm flipH="1">
              <a:off x="2199530" y="2495956"/>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0AC41010-7F3A-49CA-A63E-0A8EDEBA9036}"/>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081571" y="2603057"/>
              <a:ext cx="228501" cy="228501"/>
            </a:xfrm>
            <a:prstGeom prst="rect">
              <a:avLst/>
            </a:prstGeom>
          </p:spPr>
        </p:pic>
        <p:cxnSp>
          <p:nvCxnSpPr>
            <p:cNvPr id="58" name="Straight Arrow Connector 57">
              <a:extLst>
                <a:ext uri="{FF2B5EF4-FFF2-40B4-BE49-F238E27FC236}">
                  <a16:creationId xmlns:a16="http://schemas.microsoft.com/office/drawing/2014/main" id="{54173448-040E-4958-9B29-0222898FB92C}"/>
                </a:ext>
              </a:extLst>
            </p:cNvPr>
            <p:cNvCxnSpPr/>
            <p:nvPr/>
          </p:nvCxnSpPr>
          <p:spPr>
            <a:xfrm flipH="1">
              <a:off x="3103045" y="2482307"/>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26239E6C-8496-4CED-A6AF-25833F7251BF}"/>
                </a:ext>
              </a:extLst>
            </p:cNvPr>
            <p:cNvSpPr/>
            <p:nvPr/>
          </p:nvSpPr>
          <p:spPr bwMode="auto">
            <a:xfrm>
              <a:off x="5342619" y="1964218"/>
              <a:ext cx="3126093" cy="2198777"/>
            </a:xfrm>
            <a:prstGeom prst="rect">
              <a:avLst/>
            </a:prstGeom>
            <a:solidFill>
              <a:schemeClr val="bg1">
                <a:lumMod val="85000"/>
              </a:schemeClr>
            </a:solidFill>
            <a:ln w="28575">
              <a:solidFill>
                <a:schemeClr val="bg1">
                  <a:lumMod val="65000"/>
                </a:schemeClr>
              </a:solidFill>
            </a:ln>
          </p:spPr>
          <p:txBody>
            <a:bodyPr lIns="182880" tIns="146304" rIns="182880" bIns="146304" anchor="t" anchorCtr="0"/>
            <a:lstStyle/>
            <a:p>
              <a:pPr lvl="0" algn="ctr" defTabSz="950782" fontAlgn="auto">
                <a:spcBef>
                  <a:spcPts val="0"/>
                </a:spcBef>
                <a:spcAft>
                  <a:spcPts val="0"/>
                </a:spcAft>
                <a:defRPr/>
              </a:pPr>
              <a:endParaRPr lang="en-US" sz="1428" b="0" kern="0" dirty="0">
                <a:gradFill>
                  <a:gsLst>
                    <a:gs pos="1250">
                      <a:srgbClr val="353535"/>
                    </a:gs>
                    <a:gs pos="100000">
                      <a:srgbClr val="353535"/>
                    </a:gs>
                  </a:gsLst>
                  <a:lin ang="5400000" scaled="0"/>
                </a:gradFill>
                <a:latin typeface="Segoe UI Semilight"/>
                <a:ea typeface="MS PGothic" pitchFamily="34" charset="-128"/>
              </a:endParaRPr>
            </a:p>
          </p:txBody>
        </p:sp>
        <p:cxnSp>
          <p:nvCxnSpPr>
            <p:cNvPr id="60" name="Straight Connector 59">
              <a:extLst>
                <a:ext uri="{FF2B5EF4-FFF2-40B4-BE49-F238E27FC236}">
                  <a16:creationId xmlns:a16="http://schemas.microsoft.com/office/drawing/2014/main" id="{F7122E15-67A8-4F8E-9883-2A258FC426A9}"/>
                </a:ext>
              </a:extLst>
            </p:cNvPr>
            <p:cNvCxnSpPr>
              <a:cxnSpLocks/>
            </p:cNvCxnSpPr>
            <p:nvPr/>
          </p:nvCxnSpPr>
          <p:spPr>
            <a:xfrm>
              <a:off x="7793715" y="1999965"/>
              <a:ext cx="0" cy="2163030"/>
            </a:xfrm>
            <a:prstGeom prst="line">
              <a:avLst/>
            </a:prstGeom>
            <a:solidFill>
              <a:schemeClr val="bg1">
                <a:lumMod val="85000"/>
              </a:schemeClr>
            </a:solidFill>
            <a:ln w="28575">
              <a:solidFill>
                <a:schemeClr val="bg1">
                  <a:lumMod val="65000"/>
                </a:schemeClr>
              </a:solidFill>
              <a:prstDash val="sysDash"/>
            </a:ln>
          </p:spPr>
        </p:cxnSp>
        <p:pic>
          <p:nvPicPr>
            <p:cNvPr id="61" name="Picture 60">
              <a:extLst>
                <a:ext uri="{FF2B5EF4-FFF2-40B4-BE49-F238E27FC236}">
                  <a16:creationId xmlns:a16="http://schemas.microsoft.com/office/drawing/2014/main" id="{3390A9B1-98B1-4974-B866-F32FE7733FB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90588" y="3605509"/>
              <a:ext cx="430643" cy="430642"/>
            </a:xfrm>
            <a:prstGeom prst="rect">
              <a:avLst/>
            </a:prstGeom>
          </p:spPr>
        </p:pic>
        <p:pic>
          <p:nvPicPr>
            <p:cNvPr id="62" name="Picture 61">
              <a:extLst>
                <a:ext uri="{FF2B5EF4-FFF2-40B4-BE49-F238E27FC236}">
                  <a16:creationId xmlns:a16="http://schemas.microsoft.com/office/drawing/2014/main" id="{7084B47D-583D-4F07-99EB-9B267AC4E9B5}"/>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87742" y="2039885"/>
              <a:ext cx="387918" cy="387918"/>
            </a:xfrm>
            <a:prstGeom prst="rect">
              <a:avLst/>
            </a:prstGeom>
          </p:spPr>
        </p:pic>
        <p:pic>
          <p:nvPicPr>
            <p:cNvPr id="63" name="Picture 62">
              <a:extLst>
                <a:ext uri="{FF2B5EF4-FFF2-40B4-BE49-F238E27FC236}">
                  <a16:creationId xmlns:a16="http://schemas.microsoft.com/office/drawing/2014/main" id="{9D476959-15FD-4254-8C86-1C2BDB0DC60F}"/>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73952" y="2514699"/>
              <a:ext cx="436321" cy="436322"/>
            </a:xfrm>
            <a:prstGeom prst="rect">
              <a:avLst/>
            </a:prstGeom>
          </p:spPr>
        </p:pic>
        <p:sp>
          <p:nvSpPr>
            <p:cNvPr id="64" name="Rectangle: Rounded Corners 63">
              <a:extLst>
                <a:ext uri="{FF2B5EF4-FFF2-40B4-BE49-F238E27FC236}">
                  <a16:creationId xmlns:a16="http://schemas.microsoft.com/office/drawing/2014/main" id="{C00BEE94-C0F8-44B9-8AEF-C679965CC950}"/>
                </a:ext>
              </a:extLst>
            </p:cNvPr>
            <p:cNvSpPr/>
            <p:nvPr/>
          </p:nvSpPr>
          <p:spPr bwMode="auto">
            <a:xfrm>
              <a:off x="5658063" y="2966501"/>
              <a:ext cx="1729668" cy="107989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65" name="Group 64">
              <a:extLst>
                <a:ext uri="{FF2B5EF4-FFF2-40B4-BE49-F238E27FC236}">
                  <a16:creationId xmlns:a16="http://schemas.microsoft.com/office/drawing/2014/main" id="{C9816E7B-2FED-4A7F-81D8-0DA144AC2190}"/>
                </a:ext>
              </a:extLst>
            </p:cNvPr>
            <p:cNvGrpSpPr/>
            <p:nvPr/>
          </p:nvGrpSpPr>
          <p:grpSpPr>
            <a:xfrm>
              <a:off x="6179033" y="3098101"/>
              <a:ext cx="1002633" cy="878932"/>
              <a:chOff x="6042258" y="1994045"/>
              <a:chExt cx="1292997" cy="1091617"/>
            </a:xfrm>
          </p:grpSpPr>
          <p:grpSp>
            <p:nvGrpSpPr>
              <p:cNvPr id="66" name="Group 65">
                <a:extLst>
                  <a:ext uri="{FF2B5EF4-FFF2-40B4-BE49-F238E27FC236}">
                    <a16:creationId xmlns:a16="http://schemas.microsoft.com/office/drawing/2014/main" id="{4F9F1BEF-0F35-4F5F-BACD-B80F015763BD}"/>
                  </a:ext>
                </a:extLst>
              </p:cNvPr>
              <p:cNvGrpSpPr/>
              <p:nvPr/>
            </p:nvGrpSpPr>
            <p:grpSpPr>
              <a:xfrm>
                <a:off x="6042258" y="1994045"/>
                <a:ext cx="1074070" cy="326939"/>
                <a:chOff x="6042258" y="1994045"/>
                <a:chExt cx="1074070" cy="326939"/>
              </a:xfrm>
            </p:grpSpPr>
            <p:pic>
              <p:nvPicPr>
                <p:cNvPr id="75" name="Picture 74">
                  <a:extLst>
                    <a:ext uri="{FF2B5EF4-FFF2-40B4-BE49-F238E27FC236}">
                      <a16:creationId xmlns:a16="http://schemas.microsoft.com/office/drawing/2014/main" id="{6448B35C-42AE-4F83-8385-B02233FD097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8" y="1994045"/>
                  <a:ext cx="318111" cy="318109"/>
                </a:xfrm>
                <a:prstGeom prst="rect">
                  <a:avLst/>
                </a:prstGeom>
              </p:spPr>
            </p:pic>
            <p:pic>
              <p:nvPicPr>
                <p:cNvPr id="76" name="Picture 75">
                  <a:extLst>
                    <a:ext uri="{FF2B5EF4-FFF2-40B4-BE49-F238E27FC236}">
                      <a16:creationId xmlns:a16="http://schemas.microsoft.com/office/drawing/2014/main" id="{1290EB10-817A-49CE-BD32-6B3B0D606E6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39" y="2000555"/>
                  <a:ext cx="318110" cy="318109"/>
                </a:xfrm>
                <a:prstGeom prst="rect">
                  <a:avLst/>
                </a:prstGeom>
              </p:spPr>
            </p:pic>
            <p:pic>
              <p:nvPicPr>
                <p:cNvPr id="77" name="Picture 76">
                  <a:extLst>
                    <a:ext uri="{FF2B5EF4-FFF2-40B4-BE49-F238E27FC236}">
                      <a16:creationId xmlns:a16="http://schemas.microsoft.com/office/drawing/2014/main" id="{6F673E88-2138-4849-8F19-BA783CF639F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8" y="2002874"/>
                  <a:ext cx="318110" cy="318110"/>
                </a:xfrm>
                <a:prstGeom prst="rect">
                  <a:avLst/>
                </a:prstGeom>
              </p:spPr>
            </p:pic>
          </p:grpSp>
          <p:grpSp>
            <p:nvGrpSpPr>
              <p:cNvPr id="67" name="Group 66">
                <a:extLst>
                  <a:ext uri="{FF2B5EF4-FFF2-40B4-BE49-F238E27FC236}">
                    <a16:creationId xmlns:a16="http://schemas.microsoft.com/office/drawing/2014/main" id="{B1325665-29E2-4A12-9928-0FAC7E5F0B4D}"/>
                  </a:ext>
                </a:extLst>
              </p:cNvPr>
              <p:cNvGrpSpPr/>
              <p:nvPr/>
            </p:nvGrpSpPr>
            <p:grpSpPr>
              <a:xfrm>
                <a:off x="6261186" y="2388938"/>
                <a:ext cx="1074069" cy="318109"/>
                <a:chOff x="6042259" y="2018713"/>
                <a:chExt cx="1074069" cy="318109"/>
              </a:xfrm>
            </p:grpSpPr>
            <p:pic>
              <p:nvPicPr>
                <p:cNvPr id="72" name="Picture 71">
                  <a:extLst>
                    <a:ext uri="{FF2B5EF4-FFF2-40B4-BE49-F238E27FC236}">
                      <a16:creationId xmlns:a16="http://schemas.microsoft.com/office/drawing/2014/main" id="{F548DA7B-6F57-499A-9A80-C49D61F32E4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3" name="Picture 72">
                  <a:extLst>
                    <a:ext uri="{FF2B5EF4-FFF2-40B4-BE49-F238E27FC236}">
                      <a16:creationId xmlns:a16="http://schemas.microsoft.com/office/drawing/2014/main" id="{FCD1BC6D-E9AB-4265-BC7C-9CA18F468D9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0241" y="2018713"/>
                  <a:ext cx="318109" cy="318109"/>
                </a:xfrm>
                <a:prstGeom prst="rect">
                  <a:avLst/>
                </a:prstGeom>
              </p:spPr>
            </p:pic>
            <p:pic>
              <p:nvPicPr>
                <p:cNvPr id="74" name="Picture 73">
                  <a:extLst>
                    <a:ext uri="{FF2B5EF4-FFF2-40B4-BE49-F238E27FC236}">
                      <a16:creationId xmlns:a16="http://schemas.microsoft.com/office/drawing/2014/main" id="{A2501727-2DCC-42B8-91E0-EC1A075D9BE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98219" y="2018713"/>
                  <a:ext cx="318109" cy="318109"/>
                </a:xfrm>
                <a:prstGeom prst="rect">
                  <a:avLst/>
                </a:prstGeom>
              </p:spPr>
            </p:pic>
          </p:grpSp>
          <p:grpSp>
            <p:nvGrpSpPr>
              <p:cNvPr id="68" name="Group 67">
                <a:extLst>
                  <a:ext uri="{FF2B5EF4-FFF2-40B4-BE49-F238E27FC236}">
                    <a16:creationId xmlns:a16="http://schemas.microsoft.com/office/drawing/2014/main" id="{F9216552-3E65-472D-8E9D-D1C7497A80F7}"/>
                  </a:ext>
                </a:extLst>
              </p:cNvPr>
              <p:cNvGrpSpPr/>
              <p:nvPr/>
            </p:nvGrpSpPr>
            <p:grpSpPr>
              <a:xfrm>
                <a:off x="6042259" y="2759163"/>
                <a:ext cx="1097234" cy="326499"/>
                <a:chOff x="6042259" y="2018713"/>
                <a:chExt cx="1097234" cy="326499"/>
              </a:xfrm>
            </p:grpSpPr>
            <p:pic>
              <p:nvPicPr>
                <p:cNvPr id="69" name="Picture 68">
                  <a:extLst>
                    <a:ext uri="{FF2B5EF4-FFF2-40B4-BE49-F238E27FC236}">
                      <a16:creationId xmlns:a16="http://schemas.microsoft.com/office/drawing/2014/main" id="{EE3A8F83-6608-4238-897B-2B4628126DF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2259" y="2018713"/>
                  <a:ext cx="318109" cy="318109"/>
                </a:xfrm>
                <a:prstGeom prst="rect">
                  <a:avLst/>
                </a:prstGeom>
              </p:spPr>
            </p:pic>
            <p:pic>
              <p:nvPicPr>
                <p:cNvPr id="70" name="Picture 69">
                  <a:extLst>
                    <a:ext uri="{FF2B5EF4-FFF2-40B4-BE49-F238E27FC236}">
                      <a16:creationId xmlns:a16="http://schemas.microsoft.com/office/drawing/2014/main" id="{C1D70820-92C0-4B3E-89B1-7C2A62D5EEB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821385" y="2027029"/>
                  <a:ext cx="318108" cy="318109"/>
                </a:xfrm>
                <a:prstGeom prst="rect">
                  <a:avLst/>
                </a:prstGeom>
              </p:spPr>
            </p:pic>
            <p:pic>
              <p:nvPicPr>
                <p:cNvPr id="71" name="Picture 70">
                  <a:extLst>
                    <a:ext uri="{FF2B5EF4-FFF2-40B4-BE49-F238E27FC236}">
                      <a16:creationId xmlns:a16="http://schemas.microsoft.com/office/drawing/2014/main" id="{6C403D35-5021-41D6-AC23-70717E6E6EE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29175" y="2027103"/>
                  <a:ext cx="318108" cy="318109"/>
                </a:xfrm>
                <a:prstGeom prst="rect">
                  <a:avLst/>
                </a:prstGeom>
              </p:spPr>
            </p:pic>
          </p:grpSp>
        </p:grpSp>
        <p:pic>
          <p:nvPicPr>
            <p:cNvPr id="78" name="Picture 77">
              <a:extLst>
                <a:ext uri="{FF2B5EF4-FFF2-40B4-BE49-F238E27FC236}">
                  <a16:creationId xmlns:a16="http://schemas.microsoft.com/office/drawing/2014/main" id="{3429D585-0146-4381-81DE-9BCB637E4D6F}"/>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t="1" b="26644"/>
            <a:stretch/>
          </p:blipFill>
          <p:spPr>
            <a:xfrm>
              <a:off x="5675892" y="3708903"/>
              <a:ext cx="341313" cy="250370"/>
            </a:xfrm>
            <a:prstGeom prst="rect">
              <a:avLst/>
            </a:prstGeom>
          </p:spPr>
        </p:pic>
        <p:pic>
          <p:nvPicPr>
            <p:cNvPr id="79" name="Picture 78">
              <a:extLst>
                <a:ext uri="{FF2B5EF4-FFF2-40B4-BE49-F238E27FC236}">
                  <a16:creationId xmlns:a16="http://schemas.microsoft.com/office/drawing/2014/main" id="{7261CB85-DE3A-405B-A3C9-B2E5B055AF4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054994" y="2950657"/>
              <a:ext cx="301508" cy="301509"/>
            </a:xfrm>
            <a:prstGeom prst="rect">
              <a:avLst/>
            </a:prstGeom>
          </p:spPr>
        </p:pic>
        <p:pic>
          <p:nvPicPr>
            <p:cNvPr id="80" name="Picture 79">
              <a:extLst>
                <a:ext uri="{FF2B5EF4-FFF2-40B4-BE49-F238E27FC236}">
                  <a16:creationId xmlns:a16="http://schemas.microsoft.com/office/drawing/2014/main" id="{8618B4CC-EB33-4E87-8325-9AEDB171B3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73952" y="3083028"/>
              <a:ext cx="415499" cy="415500"/>
            </a:xfrm>
            <a:prstGeom prst="rect">
              <a:avLst/>
            </a:prstGeom>
          </p:spPr>
        </p:pic>
        <p:grpSp>
          <p:nvGrpSpPr>
            <p:cNvPr id="81" name="Group 80">
              <a:extLst>
                <a:ext uri="{FF2B5EF4-FFF2-40B4-BE49-F238E27FC236}">
                  <a16:creationId xmlns:a16="http://schemas.microsoft.com/office/drawing/2014/main" id="{CA1BA6A3-AF33-4AA9-8BF6-28E3C28D06B0}"/>
                </a:ext>
              </a:extLst>
            </p:cNvPr>
            <p:cNvGrpSpPr/>
            <p:nvPr/>
          </p:nvGrpSpPr>
          <p:grpSpPr>
            <a:xfrm>
              <a:off x="6674236" y="2050190"/>
              <a:ext cx="741372" cy="491040"/>
              <a:chOff x="2565094" y="2042060"/>
              <a:chExt cx="775990" cy="513969"/>
            </a:xfrm>
          </p:grpSpPr>
          <p:sp>
            <p:nvSpPr>
              <p:cNvPr id="82" name="Rectangle: Rounded Corners 81">
                <a:extLst>
                  <a:ext uri="{FF2B5EF4-FFF2-40B4-BE49-F238E27FC236}">
                    <a16:creationId xmlns:a16="http://schemas.microsoft.com/office/drawing/2014/main" id="{5C5CEB85-85E0-4066-8635-C5EDDA95EB9A}"/>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3" name="Picture 82">
                <a:extLst>
                  <a:ext uri="{FF2B5EF4-FFF2-40B4-BE49-F238E27FC236}">
                    <a16:creationId xmlns:a16="http://schemas.microsoft.com/office/drawing/2014/main" id="{67710578-6469-43F7-9DA1-1E6A094F1CD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84" name="Group 83">
                <a:extLst>
                  <a:ext uri="{FF2B5EF4-FFF2-40B4-BE49-F238E27FC236}">
                    <a16:creationId xmlns:a16="http://schemas.microsoft.com/office/drawing/2014/main" id="{BF36C6A8-9CF1-403D-A632-5E594A6034E3}"/>
                  </a:ext>
                </a:extLst>
              </p:cNvPr>
              <p:cNvGrpSpPr/>
              <p:nvPr/>
            </p:nvGrpSpPr>
            <p:grpSpPr>
              <a:xfrm>
                <a:off x="2672694" y="2281255"/>
                <a:ext cx="564275" cy="261058"/>
                <a:chOff x="2673609" y="2280821"/>
                <a:chExt cx="564275" cy="261058"/>
              </a:xfrm>
            </p:grpSpPr>
            <p:pic>
              <p:nvPicPr>
                <p:cNvPr id="85" name="Picture 84">
                  <a:extLst>
                    <a:ext uri="{FF2B5EF4-FFF2-40B4-BE49-F238E27FC236}">
                      <a16:creationId xmlns:a16="http://schemas.microsoft.com/office/drawing/2014/main" id="{86049E48-5EA4-422B-86B2-18193C917A9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86" name="Picture 85">
                  <a:extLst>
                    <a:ext uri="{FF2B5EF4-FFF2-40B4-BE49-F238E27FC236}">
                      <a16:creationId xmlns:a16="http://schemas.microsoft.com/office/drawing/2014/main" id="{74C4BA3A-3C76-4138-B19D-6E8685FD51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grpSp>
          <p:nvGrpSpPr>
            <p:cNvPr id="87" name="Group 86">
              <a:extLst>
                <a:ext uri="{FF2B5EF4-FFF2-40B4-BE49-F238E27FC236}">
                  <a16:creationId xmlns:a16="http://schemas.microsoft.com/office/drawing/2014/main" id="{56684D43-5C91-4404-B604-B1956D34985C}"/>
                </a:ext>
              </a:extLst>
            </p:cNvPr>
            <p:cNvGrpSpPr/>
            <p:nvPr/>
          </p:nvGrpSpPr>
          <p:grpSpPr>
            <a:xfrm>
              <a:off x="5650033" y="2059201"/>
              <a:ext cx="741372" cy="491040"/>
              <a:chOff x="2565094" y="2042060"/>
              <a:chExt cx="775990" cy="513969"/>
            </a:xfrm>
          </p:grpSpPr>
          <p:sp>
            <p:nvSpPr>
              <p:cNvPr id="88" name="Rectangle: Rounded Corners 87">
                <a:extLst>
                  <a:ext uri="{FF2B5EF4-FFF2-40B4-BE49-F238E27FC236}">
                    <a16:creationId xmlns:a16="http://schemas.microsoft.com/office/drawing/2014/main" id="{B3CB8B2C-CEB3-40C9-A481-EAAC64BE95C4}"/>
                  </a:ext>
                </a:extLst>
              </p:cNvPr>
              <p:cNvSpPr/>
              <p:nvPr/>
            </p:nvSpPr>
            <p:spPr bwMode="auto">
              <a:xfrm>
                <a:off x="2565094" y="2071811"/>
                <a:ext cx="775990" cy="484218"/>
              </a:xfrm>
              <a:prstGeom prst="roundRect">
                <a:avLst>
                  <a:gd name="adj" fmla="val 0"/>
                </a:avLst>
              </a:prstGeom>
              <a:solidFill>
                <a:srgbClr val="E6E6E6"/>
              </a:solidFill>
              <a:ln w="28575">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defRPr/>
                </a:pPr>
                <a:endParaRPr lang="en-US" sz="2400"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39D296A4-282B-47EA-B212-1F53EF903DD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837385" y="2042060"/>
                <a:ext cx="231407" cy="240281"/>
              </a:xfrm>
              <a:prstGeom prst="rect">
                <a:avLst/>
              </a:prstGeom>
            </p:spPr>
          </p:pic>
          <p:grpSp>
            <p:nvGrpSpPr>
              <p:cNvPr id="90" name="Group 89">
                <a:extLst>
                  <a:ext uri="{FF2B5EF4-FFF2-40B4-BE49-F238E27FC236}">
                    <a16:creationId xmlns:a16="http://schemas.microsoft.com/office/drawing/2014/main" id="{CED6C962-FDBA-41FC-A873-840C9D4DC6AE}"/>
                  </a:ext>
                </a:extLst>
              </p:cNvPr>
              <p:cNvGrpSpPr/>
              <p:nvPr/>
            </p:nvGrpSpPr>
            <p:grpSpPr>
              <a:xfrm>
                <a:off x="2672694" y="2281255"/>
                <a:ext cx="564275" cy="261058"/>
                <a:chOff x="2673609" y="2280821"/>
                <a:chExt cx="564275" cy="261058"/>
              </a:xfrm>
            </p:grpSpPr>
            <p:pic>
              <p:nvPicPr>
                <p:cNvPr id="91" name="Picture 90">
                  <a:extLst>
                    <a:ext uri="{FF2B5EF4-FFF2-40B4-BE49-F238E27FC236}">
                      <a16:creationId xmlns:a16="http://schemas.microsoft.com/office/drawing/2014/main" id="{97705D3B-272B-420E-BB49-612FC240658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73609" y="2280821"/>
                  <a:ext cx="258192" cy="258190"/>
                </a:xfrm>
                <a:prstGeom prst="rect">
                  <a:avLst/>
                </a:prstGeom>
              </p:spPr>
            </p:pic>
            <p:pic>
              <p:nvPicPr>
                <p:cNvPr id="92" name="Picture 91">
                  <a:extLst>
                    <a:ext uri="{FF2B5EF4-FFF2-40B4-BE49-F238E27FC236}">
                      <a16:creationId xmlns:a16="http://schemas.microsoft.com/office/drawing/2014/main" id="{6E1700C3-ABA0-4A83-AEAC-213D5938BF6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79692" y="2283689"/>
                  <a:ext cx="258192" cy="258190"/>
                </a:xfrm>
                <a:prstGeom prst="rect">
                  <a:avLst/>
                </a:prstGeom>
              </p:spPr>
            </p:pic>
          </p:grpSp>
        </p:grpSp>
        <p:cxnSp>
          <p:nvCxnSpPr>
            <p:cNvPr id="93" name="Straight Arrow Connector 92">
              <a:extLst>
                <a:ext uri="{FF2B5EF4-FFF2-40B4-BE49-F238E27FC236}">
                  <a16:creationId xmlns:a16="http://schemas.microsoft.com/office/drawing/2014/main" id="{67DB6C96-6F6E-44FB-9B28-93423D01FAEC}"/>
                </a:ext>
              </a:extLst>
            </p:cNvPr>
            <p:cNvCxnSpPr/>
            <p:nvPr/>
          </p:nvCxnSpPr>
          <p:spPr>
            <a:xfrm flipH="1">
              <a:off x="6007987" y="2513152"/>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ECBB1E4-4DF8-43B0-BC9C-B59B936C6DC5}"/>
                </a:ext>
              </a:extLst>
            </p:cNvPr>
            <p:cNvCxnSpPr/>
            <p:nvPr/>
          </p:nvCxnSpPr>
          <p:spPr>
            <a:xfrm flipH="1">
              <a:off x="7054993" y="2546618"/>
              <a:ext cx="1" cy="4489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5" name="Picture 94">
              <a:extLst>
                <a:ext uri="{FF2B5EF4-FFF2-40B4-BE49-F238E27FC236}">
                  <a16:creationId xmlns:a16="http://schemas.microsoft.com/office/drawing/2014/main" id="{F1EC5A2B-6821-4AEB-85B4-86A9C5090E6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893736" y="2639615"/>
              <a:ext cx="228501" cy="228501"/>
            </a:xfrm>
            <a:prstGeom prst="rect">
              <a:avLst/>
            </a:prstGeom>
          </p:spPr>
        </p:pic>
        <p:pic>
          <p:nvPicPr>
            <p:cNvPr id="96" name="Picture 95">
              <a:extLst>
                <a:ext uri="{FF2B5EF4-FFF2-40B4-BE49-F238E27FC236}">
                  <a16:creationId xmlns:a16="http://schemas.microsoft.com/office/drawing/2014/main" id="{7597FA8D-B213-45A1-9CCC-DD7C359387EA}"/>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940742" y="2654717"/>
              <a:ext cx="228501" cy="228501"/>
            </a:xfrm>
            <a:prstGeom prst="rect">
              <a:avLst/>
            </a:prstGeom>
          </p:spPr>
        </p:pic>
        <p:sp>
          <p:nvSpPr>
            <p:cNvPr id="97" name="Cylinder 96">
              <a:extLst>
                <a:ext uri="{FF2B5EF4-FFF2-40B4-BE49-F238E27FC236}">
                  <a16:creationId xmlns:a16="http://schemas.microsoft.com/office/drawing/2014/main" id="{5AC18F20-7095-4609-9CB4-43CED07D7CE5}"/>
                </a:ext>
              </a:extLst>
            </p:cNvPr>
            <p:cNvSpPr/>
            <p:nvPr/>
          </p:nvSpPr>
          <p:spPr bwMode="auto">
            <a:xfrm rot="16200000">
              <a:off x="4394632" y="3006119"/>
              <a:ext cx="210462" cy="1660005"/>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1000" b="0" dirty="0">
                  <a:gradFill>
                    <a:gsLst>
                      <a:gs pos="0">
                        <a:srgbClr val="FFFFFF"/>
                      </a:gs>
                      <a:gs pos="100000">
                        <a:srgbClr val="FFFFFF"/>
                      </a:gs>
                    </a:gsLst>
                    <a:lin ang="5400000" scaled="0"/>
                  </a:gradFill>
                  <a:latin typeface="Segoe UI Semilight"/>
                  <a:ea typeface="Segoe UI" pitchFamily="34" charset="0"/>
                  <a:cs typeface="Segoe UI" pitchFamily="34" charset="0"/>
                </a:rPr>
                <a:t>Vnet-to-VNet Tunnel</a:t>
              </a:r>
            </a:p>
          </p:txBody>
        </p:sp>
        <p:sp>
          <p:nvSpPr>
            <p:cNvPr id="98" name="globe_2">
              <a:extLst>
                <a:ext uri="{FF2B5EF4-FFF2-40B4-BE49-F238E27FC236}">
                  <a16:creationId xmlns:a16="http://schemas.microsoft.com/office/drawing/2014/main" id="{FA160933-4D99-4E1C-8512-BFDD1FB124F3}"/>
                </a:ext>
              </a:extLst>
            </p:cNvPr>
            <p:cNvSpPr>
              <a:spLocks noChangeAspect="1" noEditPoints="1"/>
            </p:cNvSpPr>
            <p:nvPr/>
          </p:nvSpPr>
          <p:spPr bwMode="auto">
            <a:xfrm>
              <a:off x="4260621" y="1237428"/>
              <a:ext cx="460435" cy="460436"/>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defTabSz="932742" fontAlgn="auto">
                <a:spcBef>
                  <a:spcPts val="0"/>
                </a:spcBef>
                <a:spcAft>
                  <a:spcPts val="0"/>
                </a:spcAft>
                <a:defRPr/>
              </a:pPr>
              <a:endParaRPr lang="en-US" sz="900" b="0" dirty="0">
                <a:gradFill>
                  <a:gsLst>
                    <a:gs pos="0">
                      <a:srgbClr val="505050"/>
                    </a:gs>
                    <a:gs pos="100000">
                      <a:srgbClr val="505050"/>
                    </a:gs>
                  </a:gsLst>
                </a:gradFill>
                <a:latin typeface="Segoe UI Semilight"/>
              </a:endParaRPr>
            </a:p>
          </p:txBody>
        </p:sp>
        <p:cxnSp>
          <p:nvCxnSpPr>
            <p:cNvPr id="99" name="Connector: Elbow 98">
              <a:extLst>
                <a:ext uri="{FF2B5EF4-FFF2-40B4-BE49-F238E27FC236}">
                  <a16:creationId xmlns:a16="http://schemas.microsoft.com/office/drawing/2014/main" id="{CC9B837E-1D4B-4A9A-A0E5-F45C0661486D}"/>
                </a:ext>
              </a:extLst>
            </p:cNvPr>
            <p:cNvCxnSpPr>
              <a:cxnSpLocks/>
            </p:cNvCxnSpPr>
            <p:nvPr/>
          </p:nvCxnSpPr>
          <p:spPr>
            <a:xfrm rot="10800000" flipV="1">
              <a:off x="3653398" y="2379212"/>
              <a:ext cx="676501" cy="239919"/>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98083B75-712D-4687-A7B8-D26574A4448A}"/>
                </a:ext>
              </a:extLst>
            </p:cNvPr>
            <p:cNvCxnSpPr>
              <a:cxnSpLocks/>
            </p:cNvCxnSpPr>
            <p:nvPr/>
          </p:nvCxnSpPr>
          <p:spPr>
            <a:xfrm>
              <a:off x="4663113" y="2406246"/>
              <a:ext cx="675266" cy="223846"/>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87F7B7-2AC8-4A57-9248-46797D725AD4}"/>
                </a:ext>
              </a:extLst>
            </p:cNvPr>
            <p:cNvCxnSpPr>
              <a:cxnSpLocks/>
            </p:cNvCxnSpPr>
            <p:nvPr/>
          </p:nvCxnSpPr>
          <p:spPr>
            <a:xfrm flipV="1">
              <a:off x="4490839" y="1697863"/>
              <a:ext cx="688" cy="520407"/>
            </a:xfrm>
            <a:prstGeom prst="straightConnector1">
              <a:avLst/>
            </a:prstGeom>
            <a:ln w="19050">
              <a:solidFill>
                <a:srgbClr val="5C2D91"/>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id="{98006F33-405E-455E-8D9A-3039F2B005A7}"/>
                </a:ext>
              </a:extLst>
            </p:cNvPr>
            <p:cNvPicPr>
              <a:picLocks noChangeAspect="1"/>
            </p:cNvPicPr>
            <p:nvPr/>
          </p:nvPicPr>
          <p:blipFill>
            <a:blip r:embed="rId12" cstate="email">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4329898" y="2218270"/>
              <a:ext cx="321882" cy="321882"/>
            </a:xfrm>
            <a:prstGeom prst="rect">
              <a:avLst/>
            </a:prstGeom>
          </p:spPr>
        </p:pic>
        <p:cxnSp>
          <p:nvCxnSpPr>
            <p:cNvPr id="103" name="Straight Arrow Connector 102">
              <a:extLst>
                <a:ext uri="{FF2B5EF4-FFF2-40B4-BE49-F238E27FC236}">
                  <a16:creationId xmlns:a16="http://schemas.microsoft.com/office/drawing/2014/main" id="{66182E1C-2D3F-4A0C-AD9B-CA1B62EF0CF0}"/>
                </a:ext>
              </a:extLst>
            </p:cNvPr>
            <p:cNvCxnSpPr/>
            <p:nvPr/>
          </p:nvCxnSpPr>
          <p:spPr>
            <a:xfrm flipV="1">
              <a:off x="1703771" y="3954798"/>
              <a:ext cx="1594218" cy="185731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4B0ED29-7F66-46B5-AB63-5528BDF006BE}"/>
                </a:ext>
              </a:extLst>
            </p:cNvPr>
            <p:cNvCxnSpPr>
              <a:cxnSpLocks/>
            </p:cNvCxnSpPr>
            <p:nvPr/>
          </p:nvCxnSpPr>
          <p:spPr>
            <a:xfrm flipV="1">
              <a:off x="2378432" y="3948758"/>
              <a:ext cx="918028" cy="189504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1472310C-F7D5-4A91-A025-8E4A6A49FE2F}"/>
                </a:ext>
              </a:extLst>
            </p:cNvPr>
            <p:cNvCxnSpPr>
              <a:cxnSpLocks/>
            </p:cNvCxnSpPr>
            <p:nvPr/>
          </p:nvCxnSpPr>
          <p:spPr>
            <a:xfrm flipH="1">
              <a:off x="3100167" y="1468333"/>
              <a:ext cx="1160455" cy="447617"/>
            </a:xfrm>
            <a:prstGeom prst="bentConnector3">
              <a:avLst>
                <a:gd name="adj1" fmla="val 10030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F30BF5-777F-42C2-8650-8432D5BC1EE4}"/>
                </a:ext>
              </a:extLst>
            </p:cNvPr>
            <p:cNvCxnSpPr>
              <a:cxnSpLocks/>
            </p:cNvCxnSpPr>
            <p:nvPr/>
          </p:nvCxnSpPr>
          <p:spPr>
            <a:xfrm>
              <a:off x="4721057" y="1468333"/>
              <a:ext cx="1278450" cy="495885"/>
            </a:xfrm>
            <a:prstGeom prst="bentConnector3">
              <a:avLst>
                <a:gd name="adj1" fmla="val 10037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2B681076-BD7D-41F5-B92B-FDAC06FC3792}"/>
                </a:ext>
              </a:extLst>
            </p:cNvPr>
            <p:cNvGrpSpPr/>
            <p:nvPr/>
          </p:nvGrpSpPr>
          <p:grpSpPr>
            <a:xfrm>
              <a:off x="3275561" y="3941352"/>
              <a:ext cx="191781" cy="1659855"/>
              <a:chOff x="8864427" y="3957837"/>
              <a:chExt cx="221792" cy="2015546"/>
            </a:xfrm>
          </p:grpSpPr>
          <p:cxnSp>
            <p:nvCxnSpPr>
              <p:cNvPr id="108" name="Straight Arrow Connector 107">
                <a:extLst>
                  <a:ext uri="{FF2B5EF4-FFF2-40B4-BE49-F238E27FC236}">
                    <a16:creationId xmlns:a16="http://schemas.microsoft.com/office/drawing/2014/main" id="{D8A11DEE-ACE7-4032-8E89-919BBBEE4044}"/>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Cylinder 108">
                <a:extLst>
                  <a:ext uri="{FF2B5EF4-FFF2-40B4-BE49-F238E27FC236}">
                    <a16:creationId xmlns:a16="http://schemas.microsoft.com/office/drawing/2014/main" id="{05DFFF61-2FE8-4FE4-A23F-994961C27488}"/>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grpSp>
          <p:nvGrpSpPr>
            <p:cNvPr id="110" name="Group 109">
              <a:extLst>
                <a:ext uri="{FF2B5EF4-FFF2-40B4-BE49-F238E27FC236}">
                  <a16:creationId xmlns:a16="http://schemas.microsoft.com/office/drawing/2014/main" id="{1B26A6CE-8BD1-4508-9ABB-49806A29B3B9}"/>
                </a:ext>
              </a:extLst>
            </p:cNvPr>
            <p:cNvGrpSpPr/>
            <p:nvPr/>
          </p:nvGrpSpPr>
          <p:grpSpPr>
            <a:xfrm>
              <a:off x="5763970" y="3976973"/>
              <a:ext cx="191781" cy="1659855"/>
              <a:chOff x="8864427" y="3957837"/>
              <a:chExt cx="221792" cy="2015546"/>
            </a:xfrm>
          </p:grpSpPr>
          <p:cxnSp>
            <p:nvCxnSpPr>
              <p:cNvPr id="111" name="Straight Arrow Connector 110">
                <a:extLst>
                  <a:ext uri="{FF2B5EF4-FFF2-40B4-BE49-F238E27FC236}">
                    <a16:creationId xmlns:a16="http://schemas.microsoft.com/office/drawing/2014/main" id="{F0B9E851-B997-410E-8E9D-348571B885FF}"/>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2" name="Cylinder 111">
                <a:extLst>
                  <a:ext uri="{FF2B5EF4-FFF2-40B4-BE49-F238E27FC236}">
                    <a16:creationId xmlns:a16="http://schemas.microsoft.com/office/drawing/2014/main" id="{00048ED6-465E-487B-A2DC-1EE7A5122D15}"/>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S2S VPN</a:t>
                </a:r>
              </a:p>
            </p:txBody>
          </p:sp>
        </p:grpSp>
        <p:pic>
          <p:nvPicPr>
            <p:cNvPr id="113" name="Picture 112">
              <a:extLst>
                <a:ext uri="{FF2B5EF4-FFF2-40B4-BE49-F238E27FC236}">
                  <a16:creationId xmlns:a16="http://schemas.microsoft.com/office/drawing/2014/main" id="{14973220-41B9-46E3-8400-0F0C1E729B7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02289" y="5645685"/>
              <a:ext cx="882912" cy="882912"/>
            </a:xfrm>
            <a:prstGeom prst="rect">
              <a:avLst/>
            </a:prstGeom>
          </p:spPr>
        </p:pic>
        <p:pic>
          <p:nvPicPr>
            <p:cNvPr id="114" name="Picture 113">
              <a:extLst>
                <a:ext uri="{FF2B5EF4-FFF2-40B4-BE49-F238E27FC236}">
                  <a16:creationId xmlns:a16="http://schemas.microsoft.com/office/drawing/2014/main" id="{5D48C3AB-EC64-4920-B446-34D5169768B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03293" y="5648561"/>
              <a:ext cx="882912" cy="882912"/>
            </a:xfrm>
            <a:prstGeom prst="rect">
              <a:avLst/>
            </a:prstGeom>
          </p:spPr>
        </p:pic>
        <p:sp>
          <p:nvSpPr>
            <p:cNvPr id="115" name="Cylinder 114">
              <a:extLst>
                <a:ext uri="{FF2B5EF4-FFF2-40B4-BE49-F238E27FC236}">
                  <a16:creationId xmlns:a16="http://schemas.microsoft.com/office/drawing/2014/main" id="{6A2D9E2C-3C39-4FD1-B531-52FD08DA017E}"/>
                </a:ext>
              </a:extLst>
            </p:cNvPr>
            <p:cNvSpPr/>
            <p:nvPr/>
          </p:nvSpPr>
          <p:spPr bwMode="auto">
            <a:xfrm rot="16200000">
              <a:off x="4397164" y="2600636"/>
              <a:ext cx="210462" cy="1660005"/>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lvl="0" algn="ctr" defTabSz="932472">
                <a:lnSpc>
                  <a:spcPct val="90000"/>
                </a:lnSpc>
                <a:defRPr/>
              </a:pPr>
              <a:r>
                <a:rPr lang="en-US" sz="1000" b="0" dirty="0">
                  <a:gradFill>
                    <a:gsLst>
                      <a:gs pos="0">
                        <a:srgbClr val="FFFFFF"/>
                      </a:gs>
                      <a:gs pos="100000">
                        <a:srgbClr val="FFFFFF"/>
                      </a:gs>
                    </a:gsLst>
                    <a:lin ang="5400000" scaled="0"/>
                  </a:gradFill>
                  <a:latin typeface="Segoe UI Semilight"/>
                  <a:ea typeface="Segoe UI" pitchFamily="34" charset="0"/>
                  <a:cs typeface="Segoe UI" pitchFamily="34" charset="0"/>
                </a:rPr>
                <a:t>VNET Peering</a:t>
              </a:r>
            </a:p>
          </p:txBody>
        </p:sp>
        <p:grpSp>
          <p:nvGrpSpPr>
            <p:cNvPr id="116" name="Group 115">
              <a:extLst>
                <a:ext uri="{FF2B5EF4-FFF2-40B4-BE49-F238E27FC236}">
                  <a16:creationId xmlns:a16="http://schemas.microsoft.com/office/drawing/2014/main" id="{7AD680D2-C59B-4ECE-9AC5-E72D9CE67890}"/>
                </a:ext>
              </a:extLst>
            </p:cNvPr>
            <p:cNvGrpSpPr/>
            <p:nvPr/>
          </p:nvGrpSpPr>
          <p:grpSpPr>
            <a:xfrm rot="1484661">
              <a:off x="1951020" y="4190603"/>
              <a:ext cx="193708" cy="1645089"/>
              <a:chOff x="8864427" y="3957837"/>
              <a:chExt cx="221792" cy="2015546"/>
            </a:xfrm>
          </p:grpSpPr>
          <p:cxnSp>
            <p:nvCxnSpPr>
              <p:cNvPr id="117" name="Straight Arrow Connector 116">
                <a:extLst>
                  <a:ext uri="{FF2B5EF4-FFF2-40B4-BE49-F238E27FC236}">
                    <a16:creationId xmlns:a16="http://schemas.microsoft.com/office/drawing/2014/main" id="{87BD99FA-06D3-4664-8DA2-7E138F9FA4A4}"/>
                  </a:ext>
                </a:extLst>
              </p:cNvPr>
              <p:cNvCxnSpPr>
                <a:cxnSpLocks/>
              </p:cNvCxnSpPr>
              <p:nvPr/>
            </p:nvCxnSpPr>
            <p:spPr>
              <a:xfrm flipH="1" flipV="1">
                <a:off x="8957847" y="3957837"/>
                <a:ext cx="20266" cy="2015546"/>
              </a:xfrm>
              <a:prstGeom prst="straightConnector1">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8" name="Cylinder 117">
                <a:extLst>
                  <a:ext uri="{FF2B5EF4-FFF2-40B4-BE49-F238E27FC236}">
                    <a16:creationId xmlns:a16="http://schemas.microsoft.com/office/drawing/2014/main" id="{9829BAFF-5418-4465-806B-9D77BE38095A}"/>
                  </a:ext>
                </a:extLst>
              </p:cNvPr>
              <p:cNvSpPr/>
              <p:nvPr/>
            </p:nvSpPr>
            <p:spPr bwMode="auto">
              <a:xfrm>
                <a:off x="8864427" y="4253261"/>
                <a:ext cx="221792" cy="134128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0" tIns="0" rIns="0" bIns="0" numCol="1" spcCol="0" rtlCol="0" fromWordArt="0" anchor="ctr" anchorCtr="0" forceAA="0" compatLnSpc="1">
                <a:prstTxWarp prst="textNoShape">
                  <a:avLst/>
                </a:prstTxWarp>
                <a:noAutofit/>
              </a:bodyPr>
              <a:lstStyle/>
              <a:p>
                <a:pPr lvl="0" algn="ctr" defTabSz="932472">
                  <a:lnSpc>
                    <a:spcPct val="90000"/>
                  </a:lnSpc>
                </a:pPr>
                <a:r>
                  <a:rPr lang="en-US" sz="1000" dirty="0">
                    <a:gradFill>
                      <a:gsLst>
                        <a:gs pos="0">
                          <a:srgbClr val="FFFFFF"/>
                        </a:gs>
                        <a:gs pos="100000">
                          <a:srgbClr val="FFFFFF"/>
                        </a:gs>
                      </a:gsLst>
                      <a:lin ang="5400000" scaled="0"/>
                    </a:gradFill>
                    <a:ea typeface="Segoe UI" pitchFamily="34" charset="0"/>
                    <a:cs typeface="Segoe UI" pitchFamily="34" charset="0"/>
                  </a:rPr>
                  <a:t>P2S VPN</a:t>
                </a:r>
              </a:p>
            </p:txBody>
          </p:sp>
        </p:grpSp>
        <p:pic>
          <p:nvPicPr>
            <p:cNvPr id="119" name="Picture 118">
              <a:extLst>
                <a:ext uri="{FF2B5EF4-FFF2-40B4-BE49-F238E27FC236}">
                  <a16:creationId xmlns:a16="http://schemas.microsoft.com/office/drawing/2014/main" id="{F6754183-33EC-4D7B-9DD4-47102479C1A0}"/>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359500" y="3803699"/>
              <a:ext cx="346548" cy="346548"/>
            </a:xfrm>
            <a:prstGeom prst="rect">
              <a:avLst/>
            </a:prstGeom>
          </p:spPr>
        </p:pic>
        <p:pic>
          <p:nvPicPr>
            <p:cNvPr id="120" name="Picture 119">
              <a:extLst>
                <a:ext uri="{FF2B5EF4-FFF2-40B4-BE49-F238E27FC236}">
                  <a16:creationId xmlns:a16="http://schemas.microsoft.com/office/drawing/2014/main" id="{E17DA02A-5AA5-48A7-8481-DDDEF608C122}"/>
                </a:ext>
              </a:extLst>
            </p:cNvPr>
            <p:cNvPicPr>
              <a:picLocks noChangeAspect="1"/>
            </p:cNvPicPr>
            <p:nvPr/>
          </p:nvPicPr>
          <p:blipFill>
            <a:blip r:embed="rId14">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403600" y="3741070"/>
              <a:ext cx="346548" cy="346548"/>
            </a:xfrm>
            <a:prstGeom prst="rect">
              <a:avLst/>
            </a:prstGeom>
          </p:spPr>
        </p:pic>
        <p:pic>
          <p:nvPicPr>
            <p:cNvPr id="121" name="Picture 120">
              <a:extLst>
                <a:ext uri="{FF2B5EF4-FFF2-40B4-BE49-F238E27FC236}">
                  <a16:creationId xmlns:a16="http://schemas.microsoft.com/office/drawing/2014/main" id="{6977403D-3F89-4472-8753-3DE54DCB540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475517" y="1984729"/>
              <a:ext cx="301508" cy="301509"/>
            </a:xfrm>
            <a:prstGeom prst="rect">
              <a:avLst/>
            </a:prstGeom>
          </p:spPr>
        </p:pic>
      </p:grpSp>
    </p:spTree>
    <p:extLst>
      <p:ext uri="{BB962C8B-B14F-4D97-AF65-F5344CB8AC3E}">
        <p14:creationId xmlns:p14="http://schemas.microsoft.com/office/powerpoint/2010/main" val="3253631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feadb3f2-1234-4fb9-88b9-a84e876e699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14B5-E8E6-4502-A8E6-60BEEDFDA031}"/>
              </a:ext>
            </a:extLst>
          </p:cNvPr>
          <p:cNvSpPr>
            <a:spLocks noGrp="1"/>
          </p:cNvSpPr>
          <p:nvPr>
            <p:ph type="title"/>
          </p:nvPr>
        </p:nvSpPr>
        <p:spPr/>
        <p:txBody>
          <a:bodyPr/>
          <a:lstStyle/>
          <a:p>
            <a:r>
              <a:rPr lang="en-US" dirty="0"/>
              <a:t>Case Study Solution</a:t>
            </a:r>
          </a:p>
        </p:txBody>
      </p:sp>
      <p:sp>
        <p:nvSpPr>
          <p:cNvPr id="4" name="Content Placeholder 2">
            <a:extLst>
              <a:ext uri="{FF2B5EF4-FFF2-40B4-BE49-F238E27FC236}">
                <a16:creationId xmlns:a16="http://schemas.microsoft.com/office/drawing/2014/main" id="{3C4CC5AC-786D-49AC-849E-EF49F6FC220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50000"/>
              </a:lnSpc>
            </a:pPr>
            <a:r>
              <a:rPr lang="en-US" sz="3200" b="0" kern="0" dirty="0">
                <a:solidFill>
                  <a:srgbClr val="000000"/>
                </a:solidFill>
              </a:rPr>
              <a:t>Target Audience</a:t>
            </a:r>
          </a:p>
          <a:p>
            <a:pPr lvl="0">
              <a:lnSpc>
                <a:spcPct val="150000"/>
              </a:lnSpc>
            </a:pPr>
            <a:r>
              <a:rPr lang="en-US" sz="3200" b="0" kern="0" dirty="0">
                <a:solidFill>
                  <a:srgbClr val="000000"/>
                </a:solidFill>
              </a:rPr>
              <a:t>Potential Solution</a:t>
            </a:r>
          </a:p>
          <a:p>
            <a:pPr lvl="0">
              <a:lnSpc>
                <a:spcPct val="150000"/>
              </a:lnSpc>
            </a:pPr>
            <a:r>
              <a:rPr lang="en-US" sz="3200" b="0" kern="0" dirty="0">
                <a:solidFill>
                  <a:srgbClr val="000000"/>
                </a:solidFill>
              </a:rPr>
              <a:t>Benefits</a:t>
            </a:r>
          </a:p>
          <a:p>
            <a:pPr lvl="0">
              <a:lnSpc>
                <a:spcPct val="150000"/>
              </a:lnSpc>
            </a:pPr>
            <a:r>
              <a:rPr lang="en-US" sz="3200" b="0" kern="0" dirty="0">
                <a:solidFill>
                  <a:srgbClr val="000000"/>
                </a:solidFill>
              </a:rPr>
              <a:t>Customer Quote</a:t>
            </a:r>
          </a:p>
        </p:txBody>
      </p:sp>
    </p:spTree>
    <p:extLst>
      <p:ext uri="{BB962C8B-B14F-4D97-AF65-F5344CB8AC3E}">
        <p14:creationId xmlns:p14="http://schemas.microsoft.com/office/powerpoint/2010/main" val="2200742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ce5e3b50-291f-4fa4-9a14-e4f8a12a59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77F8-C142-4656-8FBC-99EF61903DA5}"/>
              </a:ext>
            </a:extLst>
          </p:cNvPr>
          <p:cNvSpPr>
            <a:spLocks noGrp="1"/>
          </p:cNvSpPr>
          <p:nvPr>
            <p:ph type="title"/>
          </p:nvPr>
        </p:nvSpPr>
        <p:spPr/>
        <p:txBody>
          <a:bodyPr/>
          <a:lstStyle/>
          <a:p>
            <a:r>
              <a:rPr lang="en-US" dirty="0"/>
              <a:t>Target Audience</a:t>
            </a:r>
          </a:p>
        </p:txBody>
      </p:sp>
      <p:sp>
        <p:nvSpPr>
          <p:cNvPr id="4" name="Content Placeholder 2">
            <a:extLst>
              <a:ext uri="{FF2B5EF4-FFF2-40B4-BE49-F238E27FC236}">
                <a16:creationId xmlns:a16="http://schemas.microsoft.com/office/drawing/2014/main" id="{5458C4C9-D9FA-44EB-814D-888BFB7FEA0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Craig Jones, CIO</a:t>
            </a:r>
          </a:p>
          <a:p>
            <a:pPr lvl="0"/>
            <a:r>
              <a:rPr lang="en-US" b="0" kern="0" dirty="0">
                <a:solidFill>
                  <a:srgbClr val="000000"/>
                </a:solidFill>
              </a:rPr>
              <a:t>IT Directory</a:t>
            </a:r>
          </a:p>
          <a:p>
            <a:pPr lvl="0"/>
            <a:r>
              <a:rPr lang="en-US" b="0" kern="0" dirty="0">
                <a:solidFill>
                  <a:srgbClr val="000000"/>
                </a:solidFill>
              </a:rPr>
              <a:t>Network Administrator</a:t>
            </a:r>
          </a:p>
          <a:p>
            <a:pPr lvl="0"/>
            <a:r>
              <a:rPr lang="en-US" b="0" kern="0" dirty="0">
                <a:solidFill>
                  <a:srgbClr val="000000"/>
                </a:solidFill>
              </a:rPr>
              <a:t>Security Lead</a:t>
            </a:r>
          </a:p>
          <a:p>
            <a:pPr lvl="0"/>
            <a:r>
              <a:rPr lang="en-US" b="0" kern="0" dirty="0">
                <a:solidFill>
                  <a:srgbClr val="000000"/>
                </a:solidFill>
              </a:rPr>
              <a:t>Business Decision Makers</a:t>
            </a:r>
          </a:p>
          <a:p>
            <a:pPr lvl="0"/>
            <a:r>
              <a:rPr lang="en-US" b="0" kern="0" dirty="0">
                <a:solidFill>
                  <a:srgbClr val="000000"/>
                </a:solidFill>
              </a:rPr>
              <a:t>Technology Decision Makers</a:t>
            </a:r>
          </a:p>
          <a:p>
            <a:pPr lvl="0"/>
            <a:endParaRPr lang="en-US" b="0" kern="0" dirty="0">
              <a:solidFill>
                <a:srgbClr val="000000"/>
              </a:solidFill>
            </a:endParaRPr>
          </a:p>
        </p:txBody>
      </p:sp>
    </p:spTree>
    <p:extLst>
      <p:ext uri="{BB962C8B-B14F-4D97-AF65-F5344CB8AC3E}">
        <p14:creationId xmlns:p14="http://schemas.microsoft.com/office/powerpoint/2010/main" val="3160949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ba7a42f0-c363-4b57-b800-4a8f6fdb5a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A29B-61D7-4437-AD25-958535D46237}"/>
              </a:ext>
            </a:extLst>
          </p:cNvPr>
          <p:cNvSpPr>
            <a:spLocks noGrp="1"/>
          </p:cNvSpPr>
          <p:nvPr>
            <p:ph type="title"/>
          </p:nvPr>
        </p:nvSpPr>
        <p:spPr/>
        <p:txBody>
          <a:bodyPr/>
          <a:lstStyle/>
          <a:p>
            <a:r>
              <a:rPr lang="en-US" dirty="0"/>
              <a:t>Potential Solution</a:t>
            </a:r>
          </a:p>
        </p:txBody>
      </p:sp>
      <p:sp>
        <p:nvSpPr>
          <p:cNvPr id="4" name="Content Placeholder 2">
            <a:extLst>
              <a:ext uri="{FF2B5EF4-FFF2-40B4-BE49-F238E27FC236}">
                <a16:creationId xmlns:a16="http://schemas.microsoft.com/office/drawing/2014/main" id="{6934CB89-6CF3-4B3F-A64B-36ED7236F71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Deploying ExpressRoute Over an Existing MPLS Network</a:t>
            </a:r>
          </a:p>
          <a:p>
            <a:pPr marL="0" lvl="0" indent="0">
              <a:buNone/>
            </a:pPr>
            <a:endParaRPr lang="en-US" b="0" kern="0" dirty="0">
              <a:solidFill>
                <a:srgbClr val="000000"/>
              </a:solidFill>
            </a:endParaRPr>
          </a:p>
        </p:txBody>
      </p:sp>
      <p:pic>
        <p:nvPicPr>
          <p:cNvPr id="5" name="Picture 4" descr="Solution with Azure ExpressRoute">
            <a:extLst>
              <a:ext uri="{FF2B5EF4-FFF2-40B4-BE49-F238E27FC236}">
                <a16:creationId xmlns:a16="http://schemas.microsoft.com/office/drawing/2014/main" id="{AAEE51EE-B537-4408-88D3-D01F47F621CC}"/>
              </a:ext>
            </a:extLst>
          </p:cNvPr>
          <p:cNvPicPr>
            <a:picLocks noChangeAspect="1"/>
          </p:cNvPicPr>
          <p:nvPr/>
        </p:nvPicPr>
        <p:blipFill>
          <a:blip r:embed="rId3"/>
          <a:stretch>
            <a:fillRect/>
          </a:stretch>
        </p:blipFill>
        <p:spPr>
          <a:xfrm>
            <a:off x="1089366" y="1978517"/>
            <a:ext cx="6858000" cy="4494338"/>
          </a:xfrm>
          <a:prstGeom prst="rect">
            <a:avLst/>
          </a:prstGeom>
        </p:spPr>
      </p:pic>
    </p:spTree>
    <p:extLst>
      <p:ext uri="{BB962C8B-B14F-4D97-AF65-F5344CB8AC3E}">
        <p14:creationId xmlns:p14="http://schemas.microsoft.com/office/powerpoint/2010/main" val="52589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d54de1e4-26ba-43e7-9f40-685be0eb4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F48-F0A7-4B94-B7F0-291635727825}"/>
              </a:ext>
            </a:extLst>
          </p:cNvPr>
          <p:cNvSpPr>
            <a:spLocks noGrp="1"/>
          </p:cNvSpPr>
          <p:nvPr>
            <p:ph type="title"/>
          </p:nvPr>
        </p:nvSpPr>
        <p:spPr/>
        <p:txBody>
          <a:bodyPr/>
          <a:lstStyle/>
          <a:p>
            <a:r>
              <a:rPr lang="en-US" dirty="0"/>
              <a:t>Potential Solution</a:t>
            </a:r>
          </a:p>
        </p:txBody>
      </p:sp>
      <p:sp>
        <p:nvSpPr>
          <p:cNvPr id="4" name="Content Placeholder 2">
            <a:extLst>
              <a:ext uri="{FF2B5EF4-FFF2-40B4-BE49-F238E27FC236}">
                <a16:creationId xmlns:a16="http://schemas.microsoft.com/office/drawing/2014/main" id="{5CFC43F2-4142-403D-9A21-3966E0C29D0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Active Directory Deployment</a:t>
            </a:r>
          </a:p>
        </p:txBody>
      </p:sp>
      <p:pic>
        <p:nvPicPr>
          <p:cNvPr id="5" name="Picture 4" descr="Active Directory deployed in each region">
            <a:extLst>
              <a:ext uri="{FF2B5EF4-FFF2-40B4-BE49-F238E27FC236}">
                <a16:creationId xmlns:a16="http://schemas.microsoft.com/office/drawing/2014/main" id="{4910985B-F07F-4CD2-82A6-CD726363C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14" y="2331043"/>
            <a:ext cx="7725103" cy="2527698"/>
          </a:xfrm>
          <a:prstGeom prst="rect">
            <a:avLst/>
          </a:prstGeom>
        </p:spPr>
      </p:pic>
    </p:spTree>
    <p:extLst>
      <p:ext uri="{BB962C8B-B14F-4D97-AF65-F5344CB8AC3E}">
        <p14:creationId xmlns:p14="http://schemas.microsoft.com/office/powerpoint/2010/main" val="3653802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9e9a843b-0c9c-4ddd-abde-cef2dad5ca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5065-467F-4DB7-A556-67DE73073490}"/>
              </a:ext>
            </a:extLst>
          </p:cNvPr>
          <p:cNvSpPr>
            <a:spLocks noGrp="1"/>
          </p:cNvSpPr>
          <p:nvPr>
            <p:ph type="title"/>
          </p:nvPr>
        </p:nvSpPr>
        <p:spPr/>
        <p:txBody>
          <a:bodyPr/>
          <a:lstStyle/>
          <a:p>
            <a:r>
              <a:rPr lang="en-US" dirty="0"/>
              <a:t>Potential Solution</a:t>
            </a:r>
          </a:p>
        </p:txBody>
      </p:sp>
      <p:sp>
        <p:nvSpPr>
          <p:cNvPr id="4" name="Content Placeholder 2">
            <a:extLst>
              <a:ext uri="{FF2B5EF4-FFF2-40B4-BE49-F238E27FC236}">
                <a16:creationId xmlns:a16="http://schemas.microsoft.com/office/drawing/2014/main" id="{6A6028B3-3FAB-4E7A-A8AB-3F0319E0538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CRM Webservers deployment</a:t>
            </a:r>
          </a:p>
        </p:txBody>
      </p:sp>
      <p:pic>
        <p:nvPicPr>
          <p:cNvPr id="5" name="Picture 4" descr="CRM web servers deployed to an availability set">
            <a:extLst>
              <a:ext uri="{FF2B5EF4-FFF2-40B4-BE49-F238E27FC236}">
                <a16:creationId xmlns:a16="http://schemas.microsoft.com/office/drawing/2014/main" id="{A343ED78-6EA0-40A1-AACC-51CEA3927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14" y="2103871"/>
            <a:ext cx="7267903" cy="2982043"/>
          </a:xfrm>
          <a:prstGeom prst="rect">
            <a:avLst/>
          </a:prstGeom>
        </p:spPr>
      </p:pic>
    </p:spTree>
    <p:extLst>
      <p:ext uri="{BB962C8B-B14F-4D97-AF65-F5344CB8AC3E}">
        <p14:creationId xmlns:p14="http://schemas.microsoft.com/office/powerpoint/2010/main" val="1601927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6feae92f-9d49-4079-8a89-61c7788777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F2AD-E808-4D7A-870B-BD88059BE494}"/>
              </a:ext>
            </a:extLst>
          </p:cNvPr>
          <p:cNvSpPr>
            <a:spLocks noGrp="1"/>
          </p:cNvSpPr>
          <p:nvPr>
            <p:ph type="title"/>
          </p:nvPr>
        </p:nvSpPr>
        <p:spPr/>
        <p:txBody>
          <a:bodyPr/>
          <a:lstStyle/>
          <a:p>
            <a:r>
              <a:rPr lang="en-US" dirty="0"/>
              <a:t>Benefits</a:t>
            </a:r>
          </a:p>
        </p:txBody>
      </p:sp>
      <p:sp>
        <p:nvSpPr>
          <p:cNvPr id="4" name="Content Placeholder 2">
            <a:extLst>
              <a:ext uri="{FF2B5EF4-FFF2-40B4-BE49-F238E27FC236}">
                <a16:creationId xmlns:a16="http://schemas.microsoft.com/office/drawing/2014/main" id="{C77F36D8-1861-468B-A934-61379A1BD8B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Security/Privacy:</a:t>
            </a:r>
          </a:p>
          <a:p>
            <a:pPr lvl="1"/>
            <a:r>
              <a:rPr lang="en-US" b="0" kern="0" dirty="0">
                <a:solidFill>
                  <a:srgbClr val="000000"/>
                </a:solidFill>
              </a:rPr>
              <a:t>Request are isolated using industry-standard VLANs. Requests do not traverse the public internet</a:t>
            </a:r>
          </a:p>
          <a:p>
            <a:pPr lvl="0"/>
            <a:r>
              <a:rPr lang="en-US" b="0" kern="0" dirty="0">
                <a:solidFill>
                  <a:srgbClr val="000000"/>
                </a:solidFill>
              </a:rPr>
              <a:t>Network Performance:</a:t>
            </a:r>
          </a:p>
          <a:p>
            <a:pPr lvl="1"/>
            <a:r>
              <a:rPr lang="en-US" b="0" kern="0" dirty="0">
                <a:solidFill>
                  <a:srgbClr val="000000"/>
                </a:solidFill>
              </a:rPr>
              <a:t>Predictable network performance since you are not competing with other traffic</a:t>
            </a:r>
          </a:p>
          <a:p>
            <a:pPr lvl="0"/>
            <a:r>
              <a:rPr lang="en-US" b="0" kern="0" dirty="0">
                <a:solidFill>
                  <a:srgbClr val="000000"/>
                </a:solidFill>
              </a:rPr>
              <a:t>Public Peering:</a:t>
            </a:r>
          </a:p>
          <a:p>
            <a:pPr lvl="1"/>
            <a:r>
              <a:rPr lang="en-US" b="0" kern="0" dirty="0">
                <a:solidFill>
                  <a:srgbClr val="000000"/>
                </a:solidFill>
              </a:rPr>
              <a:t>Private connectivity between Azure services</a:t>
            </a:r>
          </a:p>
          <a:p>
            <a:pPr lvl="0"/>
            <a:r>
              <a:rPr lang="en-US" b="0" kern="0" dirty="0">
                <a:solidFill>
                  <a:srgbClr val="000000"/>
                </a:solidFill>
              </a:rPr>
              <a:t>Cross-Region Connectivity:</a:t>
            </a:r>
          </a:p>
          <a:p>
            <a:pPr lvl="1"/>
            <a:r>
              <a:rPr lang="en-US" b="0" kern="0" dirty="0">
                <a:solidFill>
                  <a:srgbClr val="000000"/>
                </a:solidFill>
              </a:rPr>
              <a:t>Connect multiple virtual networks using the same ExpressRoute circuit</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7963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34d39764-246a-4011-952f-08e8c2909f7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D23A-63E1-4D76-98F4-D6370E2D705A}"/>
              </a:ext>
            </a:extLst>
          </p:cNvPr>
          <p:cNvSpPr>
            <a:spLocks noGrp="1"/>
          </p:cNvSpPr>
          <p:nvPr>
            <p:ph type="title"/>
          </p:nvPr>
        </p:nvSpPr>
        <p:spPr/>
        <p:txBody>
          <a:bodyPr/>
          <a:lstStyle/>
          <a:p>
            <a:r>
              <a:rPr lang="en-US" dirty="0"/>
              <a:t>Benefits</a:t>
            </a:r>
          </a:p>
        </p:txBody>
      </p:sp>
      <p:sp>
        <p:nvSpPr>
          <p:cNvPr id="4" name="Content Placeholder 2">
            <a:extLst>
              <a:ext uri="{FF2B5EF4-FFF2-40B4-BE49-F238E27FC236}">
                <a16:creationId xmlns:a16="http://schemas.microsoft.com/office/drawing/2014/main" id="{2901FCBE-7F7A-46E0-821C-BA961E0A1F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Service Provider Model:</a:t>
            </a:r>
          </a:p>
          <a:p>
            <a:pPr lvl="1"/>
            <a:r>
              <a:rPr lang="en-US" b="0" kern="0" dirty="0">
                <a:solidFill>
                  <a:srgbClr val="000000"/>
                </a:solidFill>
              </a:rPr>
              <a:t>Existing provider is responsible for establishing connectivity to Azure</a:t>
            </a:r>
          </a:p>
          <a:p>
            <a:pPr lvl="0"/>
            <a:endParaRPr lang="en-US" b="0" kern="0" dirty="0">
              <a:solidFill>
                <a:srgbClr val="000000"/>
              </a:solidFill>
            </a:endParaRPr>
          </a:p>
        </p:txBody>
      </p:sp>
    </p:spTree>
    <p:extLst>
      <p:ext uri="{BB962C8B-B14F-4D97-AF65-F5344CB8AC3E}">
        <p14:creationId xmlns:p14="http://schemas.microsoft.com/office/powerpoint/2010/main" val="2085885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270abdc2-0eb5-4e56-becd-923468deb4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8326-3256-4B3E-8FFF-29EC25FC8E2B}"/>
              </a:ext>
            </a:extLst>
          </p:cNvPr>
          <p:cNvSpPr>
            <a:spLocks noGrp="1"/>
          </p:cNvSpPr>
          <p:nvPr>
            <p:ph type="title"/>
          </p:nvPr>
        </p:nvSpPr>
        <p:spPr/>
        <p:txBody>
          <a:bodyPr/>
          <a:lstStyle/>
          <a:p>
            <a:r>
              <a:rPr lang="en-US" dirty="0"/>
              <a:t>Customer Quote</a:t>
            </a:r>
          </a:p>
        </p:txBody>
      </p:sp>
      <p:sp>
        <p:nvSpPr>
          <p:cNvPr id="4" name="Content Placeholder 2">
            <a:extLst>
              <a:ext uri="{FF2B5EF4-FFF2-40B4-BE49-F238E27FC236}">
                <a16:creationId xmlns:a16="http://schemas.microsoft.com/office/drawing/2014/main" id="{E58EBBDD-83C3-4153-8609-264521B112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“With our Microsoft cloud infrastructure, we have reduced our IT costs by 75 percent and gotten out of the business of owning so much IT stuff”</a:t>
            </a:r>
            <a:br>
              <a:rPr lang="en-US" b="0" kern="0" dirty="0">
                <a:solidFill>
                  <a:srgbClr val="000000"/>
                </a:solidFill>
              </a:rPr>
            </a:br>
            <a:br>
              <a:rPr lang="en-US" b="0" kern="0" dirty="0">
                <a:solidFill>
                  <a:srgbClr val="000000"/>
                </a:solidFill>
              </a:rPr>
            </a:br>
            <a:r>
              <a:rPr lang="en-US" b="0" kern="0" dirty="0">
                <a:solidFill>
                  <a:srgbClr val="000000"/>
                </a:solidFill>
              </a:rPr>
              <a:t>Craig Jones, CIO</a:t>
            </a:r>
            <a:br>
              <a:rPr lang="en-US" b="0" kern="0" dirty="0">
                <a:solidFill>
                  <a:srgbClr val="000000"/>
                </a:solidFill>
              </a:rPr>
            </a:br>
            <a:r>
              <a:rPr lang="en-US" b="0" kern="0" dirty="0">
                <a:solidFill>
                  <a:srgbClr val="000000"/>
                </a:solidFill>
              </a:rPr>
              <a:t>Fabrikam Residences</a:t>
            </a:r>
          </a:p>
        </p:txBody>
      </p:sp>
    </p:spTree>
    <p:extLst>
      <p:ext uri="{BB962C8B-B14F-4D97-AF65-F5344CB8AC3E}">
        <p14:creationId xmlns:p14="http://schemas.microsoft.com/office/powerpoint/2010/main" val="2848669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0CC8-F803-47E8-A327-4A796483816C}"/>
              </a:ext>
            </a:extLst>
          </p:cNvPr>
          <p:cNvSpPr>
            <a:spLocks noGrp="1"/>
          </p:cNvSpPr>
          <p:nvPr>
            <p:ph type="title"/>
          </p:nvPr>
        </p:nvSpPr>
        <p:spPr/>
        <p:txBody>
          <a:bodyPr/>
          <a:lstStyle/>
          <a:p>
            <a:r>
              <a:rPr lang="en-US" dirty="0"/>
              <a:t>Lab: Deploying Network Components for Use in Azure Solutions</a:t>
            </a:r>
          </a:p>
        </p:txBody>
      </p:sp>
      <p:sp>
        <p:nvSpPr>
          <p:cNvPr id="3" name="Text Placeholder 2">
            <a:extLst>
              <a:ext uri="{FF2B5EF4-FFF2-40B4-BE49-F238E27FC236}">
                <a16:creationId xmlns:a16="http://schemas.microsoft.com/office/drawing/2014/main" id="{8A78A215-77AC-4D51-974F-2E4D58E20EDF}"/>
              </a:ext>
            </a:extLst>
          </p:cNvPr>
          <p:cNvSpPr>
            <a:spLocks noGrp="1"/>
          </p:cNvSpPr>
          <p:nvPr>
            <p:ph type="body" idx="1"/>
          </p:nvPr>
        </p:nvSpPr>
        <p:spPr/>
        <p:txBody>
          <a:bodyPr/>
          <a:lstStyle/>
          <a:p>
            <a:r>
              <a:rPr lang="en-US" dirty="0"/>
              <a:t>Exercise 1: Creating an ARM Template for a </a:t>
            </a:r>
            <a:br>
              <a:rPr lang="en-US" dirty="0"/>
            </a:br>
            <a:r>
              <a:rPr lang="en-US" dirty="0"/>
              <a:t>Linux VM
Exercise 2: Duplicating the VM Resources
Exercise 3: Creating a Load Balancer Resource
Exercise 4: Cleanup Subscription</a:t>
            </a:r>
          </a:p>
        </p:txBody>
      </p:sp>
      <p:sp>
        <p:nvSpPr>
          <p:cNvPr id="4" name="TextBox 3">
            <a:extLst>
              <a:ext uri="{FF2B5EF4-FFF2-40B4-BE49-F238E27FC236}">
                <a16:creationId xmlns:a16="http://schemas.microsoft.com/office/drawing/2014/main" id="{1D925DB4-00AC-4C00-BB97-7C6292FC914A}"/>
              </a:ext>
            </a:extLst>
          </p:cNvPr>
          <p:cNvSpPr txBox="1"/>
          <p:nvPr/>
        </p:nvSpPr>
        <p:spPr>
          <a:xfrm>
            <a:off x="458788" y="372836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A5933B12-CE90-4960-B862-86DA30EA190A}"/>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C6353104-B683-4B48-BAA6-F5265E3B7FFA}"/>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3566367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F863-A54D-43DF-BE70-00A050E09FF4}"/>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E793C367-6539-4A22-9765-94C67BD69CBA}"/>
              </a:ext>
            </a:extLst>
          </p:cNvPr>
          <p:cNvSpPr txBox="1"/>
          <p:nvPr/>
        </p:nvSpPr>
        <p:spPr>
          <a:xfrm>
            <a:off x="458788" y="1021215"/>
            <a:ext cx="8119156" cy="3970318"/>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Your newest client has purchased a third-party web application that they have been custom branded and is ready for deployment. The web application is hosted on Linux servers using nginx as the web server. The CTO of your client’s company has specifically requested that the solution is triple-redundant at a minimum with three load-balanced machines hosting the web application.</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68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e47e8b4-2792-4257-8f69-ee15709c97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BFFD-1147-439D-98A5-7F22AF9A3581}"/>
              </a:ext>
            </a:extLst>
          </p:cNvPr>
          <p:cNvSpPr>
            <a:spLocks noGrp="1"/>
          </p:cNvSpPr>
          <p:nvPr>
            <p:ph type="title"/>
          </p:nvPr>
        </p:nvSpPr>
        <p:spPr/>
        <p:txBody>
          <a:bodyPr/>
          <a:lstStyle/>
          <a:p>
            <a:r>
              <a:rPr lang="en-US" dirty="0"/>
              <a:t>Multi-Region Virtual Network Architecture</a:t>
            </a:r>
          </a:p>
        </p:txBody>
      </p:sp>
      <p:sp>
        <p:nvSpPr>
          <p:cNvPr id="4" name="Content Placeholder 2">
            <a:extLst>
              <a:ext uri="{FF2B5EF4-FFF2-40B4-BE49-F238E27FC236}">
                <a16:creationId xmlns:a16="http://schemas.microsoft.com/office/drawing/2014/main" id="{86EECD83-1470-4EE3-86D8-36E564D8028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Traffic Manager provides DNS based traffic distribution &amp; failover across Azure Regions</a:t>
            </a:r>
          </a:p>
          <a:p>
            <a:pPr lvl="0"/>
            <a:r>
              <a:rPr lang="en-US" b="0" kern="0" dirty="0">
                <a:solidFill>
                  <a:srgbClr val="000000"/>
                </a:solidFill>
              </a:rPr>
              <a:t>IAAS &amp; PAAS VNet inter-communication</a:t>
            </a:r>
          </a:p>
          <a:p>
            <a:pPr lvl="0"/>
            <a:r>
              <a:rPr lang="en-US" b="0" kern="0" dirty="0">
                <a:solidFill>
                  <a:srgbClr val="000000"/>
                </a:solidFill>
              </a:rPr>
              <a:t>Isolate VM workloads in SubNets/Vnet</a:t>
            </a:r>
          </a:p>
          <a:p>
            <a:pPr lvl="0"/>
            <a:r>
              <a:rPr lang="en-US" b="0" kern="0" dirty="0">
                <a:solidFill>
                  <a:srgbClr val="000000"/>
                </a:solidFill>
              </a:rPr>
              <a:t>ExpressRoute and/or S2S VPN for CorpNet connectivity or Azure-to-Azure Region traffic</a:t>
            </a:r>
          </a:p>
          <a:p>
            <a:pPr lvl="0"/>
            <a:r>
              <a:rPr lang="en-US" b="0" kern="0" dirty="0">
                <a:solidFill>
                  <a:srgbClr val="000000"/>
                </a:solidFill>
              </a:rPr>
              <a:t>NSGs secure the in/outgoing traffic on VNet or NIC level</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4009483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E1C2-4092-4398-9549-16CA11ED6000}"/>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77ADA7B6-1289-4F54-9C1F-03CF9F3929C6}"/>
              </a:ext>
            </a:extLst>
          </p:cNvPr>
          <p:cNvSpPr>
            <a:spLocks noGrp="1"/>
          </p:cNvSpPr>
          <p:nvPr>
            <p:ph type="body" idx="1"/>
          </p:nvPr>
        </p:nvSpPr>
        <p:spPr/>
        <p:txBody>
          <a:bodyPr/>
          <a:lstStyle/>
          <a:p>
            <a:r>
              <a:rPr lang="en-US" dirty="0"/>
              <a:t>When you create a load balancer, how should you probe your servers to ensure they are available?</a:t>
            </a:r>
          </a:p>
        </p:txBody>
      </p:sp>
    </p:spTree>
    <p:extLst>
      <p:ext uri="{BB962C8B-B14F-4D97-AF65-F5344CB8AC3E}">
        <p14:creationId xmlns:p14="http://schemas.microsoft.com/office/powerpoint/2010/main" val="42368018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681A-8221-4851-A5B5-B18DDA8561E1}"/>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899D45BD-8B40-4CD5-91B8-D7C21605561E}"/>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721862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5859-D10F-4F7B-94D5-CA15E76FBA1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4FE14C6-0E18-44C4-B640-786F104E919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861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6B69-D8B8-4387-838C-5B94E6D09148}"/>
              </a:ext>
            </a:extLst>
          </p:cNvPr>
          <p:cNvSpPr>
            <a:spLocks noGrp="1"/>
          </p:cNvSpPr>
          <p:nvPr>
            <p:ph type="title"/>
          </p:nvPr>
        </p:nvSpPr>
        <p:spPr/>
        <p:txBody>
          <a:bodyPr/>
          <a:lstStyle/>
          <a:p>
            <a:r>
              <a:rPr lang="en-US" dirty="0"/>
              <a:t>VNETs &amp; Subnets</a:t>
            </a:r>
          </a:p>
        </p:txBody>
      </p:sp>
      <p:sp>
        <p:nvSpPr>
          <p:cNvPr id="4" name="Content Placeholder 2">
            <a:extLst>
              <a:ext uri="{FF2B5EF4-FFF2-40B4-BE49-F238E27FC236}">
                <a16:creationId xmlns:a16="http://schemas.microsoft.com/office/drawing/2014/main" id="{F2EAFEAF-AC25-4146-8ED0-1308677423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b="0" kern="0" dirty="0">
                <a:solidFill>
                  <a:srgbClr val="000000"/>
                </a:solidFill>
              </a:rPr>
              <a:t>Networking Topology:</a:t>
            </a:r>
          </a:p>
          <a:p>
            <a:pPr lvl="2"/>
            <a:r>
              <a:rPr lang="en-US" sz="1800" b="0" kern="0" dirty="0">
                <a:solidFill>
                  <a:srgbClr val="000000"/>
                </a:solidFill>
              </a:rPr>
              <a:t>Define 1 or more VNets within an Azure Region, and configure an address space for each</a:t>
            </a:r>
          </a:p>
          <a:p>
            <a:pPr lvl="2"/>
            <a:r>
              <a:rPr lang="en-US" sz="1800" b="0" kern="0" dirty="0">
                <a:solidFill>
                  <a:srgbClr val="000000"/>
                </a:solidFill>
              </a:rPr>
              <a:t>Define 1 or more SubNets within a VNet, and configure address space within the VNet range</a:t>
            </a:r>
          </a:p>
          <a:p>
            <a:pPr lvl="2"/>
            <a:r>
              <a:rPr lang="en-US" sz="1800" b="0" kern="0" dirty="0">
                <a:solidFill>
                  <a:srgbClr val="000000"/>
                </a:solidFill>
              </a:rPr>
              <a:t>VNets and SubNets are using CIDR notation (x.x.x.x/24, x.x.x.x/16,…)</a:t>
            </a:r>
          </a:p>
          <a:p>
            <a:pPr lvl="2"/>
            <a:r>
              <a:rPr lang="en-US" sz="1800" b="0" kern="0" dirty="0">
                <a:solidFill>
                  <a:srgbClr val="000000"/>
                </a:solidFill>
              </a:rPr>
              <a:t>Configure Network Security Group settings on VNet level</a:t>
            </a:r>
          </a:p>
          <a:p>
            <a:pPr lvl="2"/>
            <a:r>
              <a:rPr lang="en-US" sz="1800" b="0" kern="0" dirty="0">
                <a:solidFill>
                  <a:srgbClr val="000000"/>
                </a:solidFill>
              </a:rPr>
              <a:t>Attach a NIC to a SubNet</a:t>
            </a:r>
          </a:p>
          <a:p>
            <a:pPr lvl="1"/>
            <a:endParaRPr lang="en-US" sz="2000" b="0" kern="0" dirty="0">
              <a:solidFill>
                <a:srgbClr val="000000"/>
              </a:solidFill>
            </a:endParaRPr>
          </a:p>
          <a:p>
            <a:pPr lvl="1"/>
            <a:r>
              <a:rPr lang="en-US" sz="2000" b="0" kern="0" dirty="0">
                <a:solidFill>
                  <a:srgbClr val="000000"/>
                </a:solidFill>
              </a:rPr>
              <a:t>SubNet IP Addressing:</a:t>
            </a:r>
          </a:p>
          <a:p>
            <a:pPr lvl="2"/>
            <a:r>
              <a:rPr lang="en-US" sz="1800" b="0" kern="0" dirty="0">
                <a:solidFill>
                  <a:srgbClr val="000000"/>
                </a:solidFill>
              </a:rPr>
              <a:t>IP-address gets allocated to a NIC during provisioning of the NIC</a:t>
            </a:r>
          </a:p>
          <a:p>
            <a:pPr lvl="2"/>
            <a:r>
              <a:rPr lang="en-US" sz="1800" b="0" kern="0" dirty="0">
                <a:solidFill>
                  <a:srgbClr val="000000"/>
                </a:solidFill>
              </a:rPr>
              <a:t>First available IP-address in a SubNet range is x.x.x.4</a:t>
            </a:r>
          </a:p>
          <a:p>
            <a:pPr lvl="2"/>
            <a:r>
              <a:rPr lang="en-US" sz="1800" b="0" kern="0" dirty="0">
                <a:solidFill>
                  <a:srgbClr val="000000"/>
                </a:solidFill>
              </a:rPr>
              <a:t>Azure SubNets support dynamic (=default) and static IP addressing</a:t>
            </a: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p:txBody>
      </p:sp>
    </p:spTree>
    <p:extLst>
      <p:ext uri="{BB962C8B-B14F-4D97-AF65-F5344CB8AC3E}">
        <p14:creationId xmlns:p14="http://schemas.microsoft.com/office/powerpoint/2010/main" val="3258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923e7d1-bb42-478f-beec-e8e556c7ef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8A42-4FD9-4C0D-813D-38472E72E963}"/>
              </a:ext>
            </a:extLst>
          </p:cNvPr>
          <p:cNvSpPr>
            <a:spLocks noGrp="1"/>
          </p:cNvSpPr>
          <p:nvPr>
            <p:ph type="title"/>
          </p:nvPr>
        </p:nvSpPr>
        <p:spPr/>
        <p:txBody>
          <a:bodyPr/>
          <a:lstStyle/>
          <a:p>
            <a:r>
              <a:rPr lang="en-US" dirty="0"/>
              <a:t>Public &amp; Private IP-addressing</a:t>
            </a:r>
          </a:p>
        </p:txBody>
      </p:sp>
      <p:sp>
        <p:nvSpPr>
          <p:cNvPr id="4" name="Content Placeholder 2">
            <a:extLst>
              <a:ext uri="{FF2B5EF4-FFF2-40B4-BE49-F238E27FC236}">
                <a16:creationId xmlns:a16="http://schemas.microsoft.com/office/drawing/2014/main" id="{FFEF214D-1EE7-4DD3-9248-3C2EE29E2B4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Public IP-addressing:</a:t>
            </a:r>
          </a:p>
          <a:p>
            <a:pPr lvl="1"/>
            <a:r>
              <a:rPr lang="en-US" sz="2000" b="0" kern="0" dirty="0">
                <a:solidFill>
                  <a:srgbClr val="000000"/>
                </a:solidFill>
              </a:rPr>
              <a:t>Used for all public internet-facing </a:t>
            </a:r>
            <a:br>
              <a:rPr lang="en-US" sz="2000" b="0" kern="0" dirty="0">
                <a:solidFill>
                  <a:srgbClr val="000000"/>
                </a:solidFill>
              </a:rPr>
            </a:br>
            <a:r>
              <a:rPr lang="en-US" sz="2000" b="0" kern="0" dirty="0">
                <a:solidFill>
                  <a:srgbClr val="000000"/>
                </a:solidFill>
              </a:rPr>
              <a:t>communication</a:t>
            </a:r>
          </a:p>
          <a:p>
            <a:pPr lvl="1"/>
            <a:r>
              <a:rPr lang="en-US" sz="2000" b="0" kern="0" dirty="0">
                <a:solidFill>
                  <a:srgbClr val="000000"/>
                </a:solidFill>
              </a:rPr>
              <a:t>Required parameter when creating</a:t>
            </a:r>
            <a:br>
              <a:rPr lang="en-US" sz="2000" b="0" kern="0" dirty="0">
                <a:solidFill>
                  <a:srgbClr val="000000"/>
                </a:solidFill>
              </a:rPr>
            </a:br>
            <a:r>
              <a:rPr lang="en-US" sz="2000" b="0" kern="0" dirty="0">
                <a:solidFill>
                  <a:srgbClr val="000000"/>
                </a:solidFill>
              </a:rPr>
              <a:t>a VM from the portal</a:t>
            </a:r>
          </a:p>
          <a:p>
            <a:pPr lvl="0"/>
            <a:endParaRPr lang="en-US" sz="2400" b="0" kern="0" dirty="0">
              <a:solidFill>
                <a:srgbClr val="000000"/>
              </a:solidFill>
            </a:endParaRPr>
          </a:p>
          <a:p>
            <a:pPr lvl="0"/>
            <a:r>
              <a:rPr lang="en-US" sz="2400" b="0" kern="0" dirty="0">
                <a:solidFill>
                  <a:srgbClr val="000000"/>
                </a:solidFill>
              </a:rPr>
              <a:t>Private IP-addressing:</a:t>
            </a:r>
          </a:p>
          <a:p>
            <a:pPr lvl="1"/>
            <a:r>
              <a:rPr lang="en-US" sz="2000" b="0" kern="0" dirty="0">
                <a:solidFill>
                  <a:srgbClr val="000000"/>
                </a:solidFill>
              </a:rPr>
              <a:t>Used for all inter-VNet </a:t>
            </a:r>
            <a:br>
              <a:rPr lang="en-US" sz="2000" b="0" kern="0" dirty="0">
                <a:solidFill>
                  <a:srgbClr val="000000"/>
                </a:solidFill>
              </a:rPr>
            </a:br>
            <a:r>
              <a:rPr lang="en-US" sz="2000" b="0" kern="0" dirty="0">
                <a:solidFill>
                  <a:srgbClr val="000000"/>
                </a:solidFill>
              </a:rPr>
              <a:t>communication</a:t>
            </a:r>
          </a:p>
          <a:p>
            <a:pPr lvl="1"/>
            <a:r>
              <a:rPr lang="en-US" sz="2000" b="0" kern="0" dirty="0">
                <a:solidFill>
                  <a:srgbClr val="000000"/>
                </a:solidFill>
              </a:rPr>
              <a:t>Used for all communication </a:t>
            </a:r>
            <a:br>
              <a:rPr lang="en-US" sz="2000" b="0" kern="0" dirty="0">
                <a:solidFill>
                  <a:srgbClr val="000000"/>
                </a:solidFill>
              </a:rPr>
            </a:br>
            <a:r>
              <a:rPr lang="en-US" sz="2000" b="0" kern="0" dirty="0">
                <a:solidFill>
                  <a:srgbClr val="000000"/>
                </a:solidFill>
              </a:rPr>
              <a:t>between an Azure VNet and </a:t>
            </a:r>
            <a:br>
              <a:rPr lang="en-US" sz="2000" b="0" kern="0" dirty="0">
                <a:solidFill>
                  <a:srgbClr val="000000"/>
                </a:solidFill>
              </a:rPr>
            </a:br>
            <a:r>
              <a:rPr lang="en-US" sz="2000" b="0" kern="0" dirty="0">
                <a:solidFill>
                  <a:srgbClr val="000000"/>
                </a:solidFill>
              </a:rPr>
              <a:t>an on-premises VNet</a:t>
            </a:r>
          </a:p>
          <a:p>
            <a:pPr lvl="0"/>
            <a:endParaRPr lang="en-US" b="0" kern="0" dirty="0">
              <a:solidFill>
                <a:srgbClr val="000000"/>
              </a:solidFill>
            </a:endParaRPr>
          </a:p>
          <a:p>
            <a:pPr lvl="0"/>
            <a:endParaRPr lang="en-US" b="0" kern="0" dirty="0">
              <a:solidFill>
                <a:srgbClr val="000000"/>
              </a:solidFill>
            </a:endParaRPr>
          </a:p>
        </p:txBody>
      </p:sp>
      <p:grpSp>
        <p:nvGrpSpPr>
          <p:cNvPr id="5" name="Group 4" descr="Images from the Azure Portal for Public and Private IPs">
            <a:extLst>
              <a:ext uri="{FF2B5EF4-FFF2-40B4-BE49-F238E27FC236}">
                <a16:creationId xmlns:a16="http://schemas.microsoft.com/office/drawing/2014/main" id="{301A20F5-CF7A-49FC-B7A8-A38928015D12}"/>
              </a:ext>
            </a:extLst>
          </p:cNvPr>
          <p:cNvGrpSpPr/>
          <p:nvPr/>
        </p:nvGrpSpPr>
        <p:grpSpPr>
          <a:xfrm>
            <a:off x="5062547" y="1717150"/>
            <a:ext cx="3515397" cy="2949443"/>
            <a:chOff x="5403242" y="992493"/>
            <a:chExt cx="6600336" cy="5537730"/>
          </a:xfrm>
        </p:grpSpPr>
        <p:pic>
          <p:nvPicPr>
            <p:cNvPr id="6" name="Picture 5">
              <a:extLst>
                <a:ext uri="{FF2B5EF4-FFF2-40B4-BE49-F238E27FC236}">
                  <a16:creationId xmlns:a16="http://schemas.microsoft.com/office/drawing/2014/main" id="{9DFC1A86-46DC-4CF5-AB09-3725F8D0D0EF}"/>
                </a:ext>
              </a:extLst>
            </p:cNvPr>
            <p:cNvPicPr>
              <a:picLocks noChangeAspect="1"/>
            </p:cNvPicPr>
            <p:nvPr/>
          </p:nvPicPr>
          <p:blipFill>
            <a:blip r:embed="rId3"/>
            <a:stretch>
              <a:fillRect/>
            </a:stretch>
          </p:blipFill>
          <p:spPr>
            <a:xfrm>
              <a:off x="5403242" y="3602061"/>
              <a:ext cx="6600336" cy="2928162"/>
            </a:xfrm>
            <a:prstGeom prst="rect">
              <a:avLst/>
            </a:prstGeom>
            <a:ln>
              <a:solidFill>
                <a:schemeClr val="tx1"/>
              </a:solidFill>
            </a:ln>
          </p:spPr>
        </p:pic>
        <p:pic>
          <p:nvPicPr>
            <p:cNvPr id="7" name="Picture 6">
              <a:extLst>
                <a:ext uri="{FF2B5EF4-FFF2-40B4-BE49-F238E27FC236}">
                  <a16:creationId xmlns:a16="http://schemas.microsoft.com/office/drawing/2014/main" id="{2779D02F-6D05-4D64-BF34-7B59E1907180}"/>
                </a:ext>
              </a:extLst>
            </p:cNvPr>
            <p:cNvPicPr>
              <a:picLocks noChangeAspect="1"/>
            </p:cNvPicPr>
            <p:nvPr/>
          </p:nvPicPr>
          <p:blipFill>
            <a:blip r:embed="rId4"/>
            <a:stretch>
              <a:fillRect/>
            </a:stretch>
          </p:blipFill>
          <p:spPr>
            <a:xfrm>
              <a:off x="5403242" y="992493"/>
              <a:ext cx="6600336" cy="2183541"/>
            </a:xfrm>
            <a:prstGeom prst="rect">
              <a:avLst/>
            </a:prstGeom>
            <a:ln>
              <a:solidFill>
                <a:schemeClr val="tx1"/>
              </a:solidFill>
            </a:ln>
          </p:spPr>
        </p:pic>
      </p:grpSp>
    </p:spTree>
    <p:extLst>
      <p:ext uri="{BB962C8B-B14F-4D97-AF65-F5344CB8AC3E}">
        <p14:creationId xmlns:p14="http://schemas.microsoft.com/office/powerpoint/2010/main" val="398932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a13967c-9388-48ed-a82d-74b22ed9d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2CB1-C772-494F-8107-CC9CC6608F24}"/>
              </a:ext>
            </a:extLst>
          </p:cNvPr>
          <p:cNvSpPr>
            <a:spLocks noGrp="1"/>
          </p:cNvSpPr>
          <p:nvPr>
            <p:ph type="title"/>
          </p:nvPr>
        </p:nvSpPr>
        <p:spPr/>
        <p:txBody>
          <a:bodyPr/>
          <a:lstStyle/>
          <a:p>
            <a:r>
              <a:rPr lang="en-US" dirty="0"/>
              <a:t>Azure DNS Resolving</a:t>
            </a:r>
          </a:p>
        </p:txBody>
      </p:sp>
      <p:sp>
        <p:nvSpPr>
          <p:cNvPr id="4" name="Content Placeholder 2">
            <a:extLst>
              <a:ext uri="{FF2B5EF4-FFF2-40B4-BE49-F238E27FC236}">
                <a16:creationId xmlns:a16="http://schemas.microsoft.com/office/drawing/2014/main" id="{050F809E-1B78-4472-A05D-4C7253BB4DF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DNS Server settings are configured on VNET level</a:t>
            </a:r>
          </a:p>
          <a:p>
            <a:pPr lvl="0"/>
            <a:r>
              <a:rPr lang="en-US" b="0" kern="0" dirty="0">
                <a:solidFill>
                  <a:srgbClr val="000000"/>
                </a:solidFill>
              </a:rPr>
              <a:t>Use Azure DNS (Default)</a:t>
            </a:r>
          </a:p>
          <a:p>
            <a:pPr lvl="0"/>
            <a:r>
              <a:rPr lang="en-US" b="0" kern="0" dirty="0">
                <a:solidFill>
                  <a:srgbClr val="000000"/>
                </a:solidFill>
              </a:rPr>
              <a:t>Or use your custom DNS configuration: </a:t>
            </a:r>
          </a:p>
          <a:p>
            <a:pPr lvl="1"/>
            <a:r>
              <a:rPr lang="en-US" b="0" kern="0" dirty="0">
                <a:solidFill>
                  <a:srgbClr val="000000"/>
                </a:solidFill>
              </a:rPr>
              <a:t>Azure DNS Appliance (from Azure MarketPlace)</a:t>
            </a:r>
          </a:p>
          <a:p>
            <a:pPr lvl="1"/>
            <a:r>
              <a:rPr lang="en-US" b="0" kern="0" dirty="0">
                <a:solidFill>
                  <a:srgbClr val="000000"/>
                </a:solidFill>
              </a:rPr>
              <a:t>Azure VM (e.g. Windows ADDS with DNS)</a:t>
            </a:r>
          </a:p>
          <a:p>
            <a:pPr lvl="1"/>
            <a:r>
              <a:rPr lang="en-US" b="0" kern="0" dirty="0">
                <a:solidFill>
                  <a:srgbClr val="000000"/>
                </a:solidFill>
              </a:rPr>
              <a:t>On-premises DNS solution (requires connectivity)</a:t>
            </a:r>
            <a:br>
              <a:rPr lang="en-US" b="0" kern="0" dirty="0">
                <a:solidFill>
                  <a:srgbClr val="000000"/>
                </a:solidFill>
              </a:rPr>
            </a:br>
            <a:endParaRPr lang="en-US" b="0" kern="0" dirty="0">
              <a:solidFill>
                <a:srgbClr val="000000"/>
              </a:solidFill>
            </a:endParaRPr>
          </a:p>
          <a:p>
            <a:pPr lvl="0"/>
            <a:r>
              <a:rPr lang="en-US" b="0" kern="0" dirty="0">
                <a:solidFill>
                  <a:srgbClr val="000000"/>
                </a:solidFill>
              </a:rPr>
              <a:t>Public DNS names (available for </a:t>
            </a:r>
            <a:br>
              <a:rPr lang="en-US" b="0" kern="0" dirty="0">
                <a:solidFill>
                  <a:srgbClr val="000000"/>
                </a:solidFill>
              </a:rPr>
            </a:br>
            <a:r>
              <a:rPr lang="en-US" b="0" kern="0" dirty="0">
                <a:solidFill>
                  <a:srgbClr val="000000"/>
                </a:solidFill>
              </a:rPr>
              <a:t>VMs and App Services) must be </a:t>
            </a:r>
            <a:br>
              <a:rPr lang="en-US" b="0" kern="0" dirty="0">
                <a:solidFill>
                  <a:srgbClr val="000000"/>
                </a:solidFill>
              </a:rPr>
            </a:br>
            <a:r>
              <a:rPr lang="en-US" b="0" kern="0" dirty="0">
                <a:solidFill>
                  <a:srgbClr val="000000"/>
                </a:solidFill>
              </a:rPr>
              <a:t>unique across Azure regions:</a:t>
            </a:r>
          </a:p>
          <a:p>
            <a:pPr marL="288925" lvl="1" indent="0">
              <a:buNone/>
            </a:pPr>
            <a:r>
              <a:rPr lang="en-US" b="0" kern="0" dirty="0">
                <a:solidFill>
                  <a:srgbClr val="000000"/>
                </a:solidFill>
              </a:rPr>
              <a:t>&lt;host.region.cloudapp.azure.com&gt;</a:t>
            </a:r>
          </a:p>
          <a:p>
            <a:pPr lvl="0"/>
            <a:endParaRPr lang="en-US" b="0" kern="0" dirty="0">
              <a:solidFill>
                <a:srgbClr val="000000"/>
              </a:solidFill>
            </a:endParaRPr>
          </a:p>
        </p:txBody>
      </p:sp>
      <p:pic>
        <p:nvPicPr>
          <p:cNvPr id="5" name="Picture 4" descr="DNS Resolution in the Azure Portal">
            <a:extLst>
              <a:ext uri="{FF2B5EF4-FFF2-40B4-BE49-F238E27FC236}">
                <a16:creationId xmlns:a16="http://schemas.microsoft.com/office/drawing/2014/main" id="{90387C6B-CAF6-452E-B9B8-B56EF89000B5}"/>
              </a:ext>
            </a:extLst>
          </p:cNvPr>
          <p:cNvPicPr>
            <a:picLocks noChangeAspect="1"/>
          </p:cNvPicPr>
          <p:nvPr/>
        </p:nvPicPr>
        <p:blipFill>
          <a:blip r:embed="rId3"/>
          <a:stretch>
            <a:fillRect/>
          </a:stretch>
        </p:blipFill>
        <p:spPr>
          <a:xfrm>
            <a:off x="6032172" y="4065227"/>
            <a:ext cx="2545772" cy="2103344"/>
          </a:xfrm>
          <a:prstGeom prst="rect">
            <a:avLst/>
          </a:prstGeom>
          <a:ln>
            <a:solidFill>
              <a:schemeClr val="tx1"/>
            </a:solidFill>
          </a:ln>
        </p:spPr>
      </p:pic>
    </p:spTree>
    <p:extLst>
      <p:ext uri="{BB962C8B-B14F-4D97-AF65-F5344CB8AC3E}">
        <p14:creationId xmlns:p14="http://schemas.microsoft.com/office/powerpoint/2010/main" val="173914430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5304</Words>
  <Application>Microsoft Office PowerPoint</Application>
  <PresentationFormat>On-screen Show (4:3)</PresentationFormat>
  <Paragraphs>814</Paragraphs>
  <Slides>62</Slides>
  <Notes>62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Wingdings</vt:lpstr>
      <vt:lpstr>Symbol</vt:lpstr>
      <vt:lpstr>Times New Roman</vt:lpstr>
      <vt:lpstr>Segoe UI Semilight</vt:lpstr>
      <vt:lpstr>Segoe UI</vt:lpstr>
      <vt:lpstr>MS PGothic</vt:lpstr>
      <vt:lpstr>Verdana</vt:lpstr>
      <vt:lpstr>NG_MOC_Core_ModuleNew2</vt:lpstr>
      <vt:lpstr>Module 8</vt:lpstr>
      <vt:lpstr>Module Overview</vt:lpstr>
      <vt:lpstr>Lesson 1: Virtual Networks</vt:lpstr>
      <vt:lpstr>Azure Virtual Network (VNET) Architecture</vt:lpstr>
      <vt:lpstr>Multi-Region Virtual Network Architecture</vt:lpstr>
      <vt:lpstr>Multi-Region Virtual Network Architecture</vt:lpstr>
      <vt:lpstr>VNETs &amp; Subnets</vt:lpstr>
      <vt:lpstr>Public &amp; Private IP-addressing</vt:lpstr>
      <vt:lpstr>Azure DNS Resolving</vt:lpstr>
      <vt:lpstr>Discussion</vt:lpstr>
      <vt:lpstr>Lesson 2: Load Balancing</vt:lpstr>
      <vt:lpstr>Load Balancing Solutions</vt:lpstr>
      <vt:lpstr>Azure Load Balancer</vt:lpstr>
      <vt:lpstr>Load Balancer Basic</vt:lpstr>
      <vt:lpstr>Load Balancer Standard</vt:lpstr>
      <vt:lpstr>Internal Load Balancer</vt:lpstr>
      <vt:lpstr>Azure Application Gateway</vt:lpstr>
      <vt:lpstr>URL-based Routing</vt:lpstr>
      <vt:lpstr>SSL Termination</vt:lpstr>
      <vt:lpstr>Web Application Firewall (WAF)</vt:lpstr>
      <vt:lpstr>Web Application Firewall</vt:lpstr>
      <vt:lpstr>Azure Load Balancing Marketplace Appliances</vt:lpstr>
      <vt:lpstr>Azure Traffic Manager</vt:lpstr>
      <vt:lpstr>Lesson 3: External Connectivity</vt:lpstr>
      <vt:lpstr>On-Premises to Azure Connectivity</vt:lpstr>
      <vt:lpstr>Connectivity Options</vt:lpstr>
      <vt:lpstr>High-Performance VPN Gateway SKUs</vt:lpstr>
      <vt:lpstr>VNET Peering</vt:lpstr>
      <vt:lpstr>VNet Peering</vt:lpstr>
      <vt:lpstr>Multi-Region VPN Connectivity</vt:lpstr>
      <vt:lpstr>Multi-Region VPN Connectivity</vt:lpstr>
      <vt:lpstr>Forced Tunneling</vt:lpstr>
      <vt:lpstr>Forced Tunneling</vt:lpstr>
      <vt:lpstr>Securing Access to PaaS Services</vt:lpstr>
      <vt:lpstr>Securing Access to PaaS Services</vt:lpstr>
      <vt:lpstr>Discussion</vt:lpstr>
      <vt:lpstr>Lesson 4: Secure Connectivity</vt:lpstr>
      <vt:lpstr>Network Security Groups</vt:lpstr>
      <vt:lpstr>Default Inbound Rules</vt:lpstr>
      <vt:lpstr>Default Outbound Rules</vt:lpstr>
      <vt:lpstr>Lesson 5: Networking Case Study</vt:lpstr>
      <vt:lpstr>Case Study Overview</vt:lpstr>
      <vt:lpstr>Customer Business Problem</vt:lpstr>
      <vt:lpstr>Customer Inventory</vt:lpstr>
      <vt:lpstr>Customer Goals</vt:lpstr>
      <vt:lpstr>Customer Needs</vt:lpstr>
      <vt:lpstr>Customer Objections</vt:lpstr>
      <vt:lpstr>Customer Objections</vt:lpstr>
      <vt:lpstr>Call to Action</vt:lpstr>
      <vt:lpstr>Case Study Solution</vt:lpstr>
      <vt:lpstr>Target Audience</vt:lpstr>
      <vt:lpstr>Potential Solution</vt:lpstr>
      <vt:lpstr>Potential Solution</vt:lpstr>
      <vt:lpstr>Potential Solution</vt:lpstr>
      <vt:lpstr>Benefits</vt:lpstr>
      <vt:lpstr>Benefits</vt:lpstr>
      <vt:lpstr>Customer Quote</vt:lpstr>
      <vt:lpstr>Lab: Deploying Network Components for Use in Azure Solutions</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2018-01-11T01:13:55Z</dcterms:created>
  <dcterms:modified xsi:type="dcterms:W3CDTF">2018-01-17T16:34:19Z</dcterms:modified>
</cp:coreProperties>
</file>