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embeddedFontLst>
    <p:embeddedFont>
      <p:font typeface="Segoe UI Black" panose="020B0A02040204020203" pitchFamily="34" charset="0"/>
      <p:bold r:id="rId41"/>
      <p:boldItalic r:id="rId42"/>
    </p:embeddedFont>
    <p:embeddedFont>
      <p:font typeface="Segoe Light" panose="000B0500000000000000" pitchFamily="34" charset="0"/>
      <p:regular r:id="rId43"/>
      <p:italic r:id="rId44"/>
    </p:embeddedFont>
    <p:embeddedFont>
      <p:font typeface="Segoe UI Semibold" panose="020B0702040204020203" pitchFamily="34" charset="0"/>
      <p:bold r:id="rId45"/>
      <p:boldItalic r:id="rId46"/>
    </p:embeddedFont>
    <p:embeddedFont>
      <p:font typeface="Segoe UI Semilight" panose="020B0402040204020203" pitchFamily="34" charset="0"/>
      <p:regular r:id="rId47"/>
      <p:italic r:id="rId48"/>
    </p:embeddedFont>
    <p:embeddedFont>
      <p:font typeface="Segoe UI Light" panose="020B0502040204020203" pitchFamily="34" charset="0"/>
      <p:regular r:id="rId49"/>
      <p:italic r:id="rId50"/>
    </p:embeddedFont>
    <p:embeddedFont>
      <p:font typeface="Segoe UI" panose="020B0502040204020203" pitchFamily="34" charset="0"/>
      <p:regular r:id="rId51"/>
      <p:bold r:id="rId52"/>
      <p:italic r:id="rId53"/>
      <p:boldItalic r:id="rId54"/>
    </p:embeddedFont>
    <p:embeddedFont>
      <p:font typeface="Calibri" panose="020F0502020204030204" pitchFamily="34" charset="0"/>
      <p:regular r:id="rId55"/>
      <p:bold r:id="rId56"/>
      <p:italic r:id="rId57"/>
      <p:boldItalic r:id="rId58"/>
    </p:embeddedFont>
    <p:embeddedFont>
      <p:font typeface="Verdana" panose="020B0604030504040204" pitchFamily="34" charset="0"/>
      <p:regular r:id="rId59"/>
      <p:bold r:id="rId60"/>
      <p:italic r:id="rId61"/>
      <p:boldItalic r:id="rId6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41" autoAdjust="0"/>
    <p:restoredTop sz="94660"/>
  </p:normalViewPr>
  <p:slideViewPr>
    <p:cSldViewPr snapToGrid="0">
      <p:cViewPr varScale="1">
        <p:scale>
          <a:sx n="114" d="100"/>
          <a:sy n="114" d="100"/>
        </p:scale>
        <p:origin x="230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61"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661D7A-EA62-4894-8960-3853C6ACE9E5}" type="doc">
      <dgm:prSet loTypeId="urn:microsoft.com/office/officeart/2005/8/layout/hierarchy5" loCatId="hierarchy" qsTypeId="urn:microsoft.com/office/officeart/2005/8/quickstyle/simple1" qsCatId="simple" csTypeId="urn:microsoft.com/office/officeart/2005/8/colors/accent2_1" csCatId="accent2" phldr="1"/>
      <dgm:spPr/>
      <dgm:t>
        <a:bodyPr/>
        <a:lstStyle/>
        <a:p>
          <a:endParaRPr lang="en-US"/>
        </a:p>
      </dgm:t>
    </dgm:pt>
    <dgm:pt modelId="{2B4492D7-1BA6-4CBA-87B1-E18CD304225C}">
      <dgm:prSet phldrT="[Text]"/>
      <dgm:spPr/>
      <dgm:t>
        <a:bodyPr/>
        <a:lstStyle/>
        <a:p>
          <a:r>
            <a:rPr lang="en-US" dirty="0"/>
            <a:t>Service Or Application</a:t>
          </a:r>
        </a:p>
      </dgm:t>
    </dgm:pt>
    <dgm:pt modelId="{DDF1D22D-9594-40DF-B5A1-95368F11A154}" type="parTrans" cxnId="{347982E5-FDD1-4514-BDCC-B91AD01E864E}">
      <dgm:prSet/>
      <dgm:spPr/>
      <dgm:t>
        <a:bodyPr/>
        <a:lstStyle/>
        <a:p>
          <a:endParaRPr lang="en-US"/>
        </a:p>
      </dgm:t>
    </dgm:pt>
    <dgm:pt modelId="{A2BA29E1-B2B4-4FA4-9F61-1A3826DD8B68}" type="sibTrans" cxnId="{347982E5-FDD1-4514-BDCC-B91AD01E864E}">
      <dgm:prSet/>
      <dgm:spPr/>
      <dgm:t>
        <a:bodyPr/>
        <a:lstStyle/>
        <a:p>
          <a:endParaRPr lang="en-US"/>
        </a:p>
      </dgm:t>
    </dgm:pt>
    <dgm:pt modelId="{485D74BA-7E98-46FB-A771-FD84E6BCB260}">
      <dgm:prSet phldrT="[Text]"/>
      <dgm:spPr/>
      <dgm:t>
        <a:bodyPr/>
        <a:lstStyle/>
        <a:p>
          <a:r>
            <a:rPr lang="en-US" dirty="0"/>
            <a:t>Queue</a:t>
          </a:r>
        </a:p>
      </dgm:t>
    </dgm:pt>
    <dgm:pt modelId="{A30B4B9B-432F-4205-816D-38277349CA69}" type="parTrans" cxnId="{F5510299-2580-492C-A18B-F08F5C7CB4E9}">
      <dgm:prSet/>
      <dgm:spPr/>
      <dgm:t>
        <a:bodyPr/>
        <a:lstStyle/>
        <a:p>
          <a:endParaRPr lang="en-US" dirty="0"/>
        </a:p>
      </dgm:t>
    </dgm:pt>
    <dgm:pt modelId="{F97B14C1-19E8-4B88-B9D1-E2A9656E4FAF}" type="sibTrans" cxnId="{F5510299-2580-492C-A18B-F08F5C7CB4E9}">
      <dgm:prSet/>
      <dgm:spPr/>
      <dgm:t>
        <a:bodyPr/>
        <a:lstStyle/>
        <a:p>
          <a:endParaRPr lang="en-US"/>
        </a:p>
      </dgm:t>
    </dgm:pt>
    <dgm:pt modelId="{7A432A80-22BC-41C2-BB75-6B018D761D56}">
      <dgm:prSet phldrT="[Text]"/>
      <dgm:spPr/>
      <dgm:t>
        <a:bodyPr/>
        <a:lstStyle/>
        <a:p>
          <a:r>
            <a:rPr lang="en-US" dirty="0"/>
            <a:t>Web App</a:t>
          </a:r>
        </a:p>
      </dgm:t>
    </dgm:pt>
    <dgm:pt modelId="{FDC82DDB-EB10-4DA9-A1CB-31C8CCF58BC7}" type="parTrans" cxnId="{6F98AB4D-C0A2-4F80-A072-E65C7DF94175}">
      <dgm:prSet/>
      <dgm:spPr/>
      <dgm:t>
        <a:bodyPr/>
        <a:lstStyle/>
        <a:p>
          <a:endParaRPr lang="en-US" dirty="0"/>
        </a:p>
      </dgm:t>
    </dgm:pt>
    <dgm:pt modelId="{B1111EB9-2801-45F0-9ED2-7B748D020D50}" type="sibTrans" cxnId="{6F98AB4D-C0A2-4F80-A072-E65C7DF94175}">
      <dgm:prSet/>
      <dgm:spPr/>
      <dgm:t>
        <a:bodyPr/>
        <a:lstStyle/>
        <a:p>
          <a:endParaRPr lang="en-US"/>
        </a:p>
      </dgm:t>
    </dgm:pt>
    <dgm:pt modelId="{80E0CDAA-0136-4C85-A1E3-90EEE787B671}">
      <dgm:prSet phldrT="[Text]"/>
      <dgm:spPr/>
      <dgm:t>
        <a:bodyPr/>
        <a:lstStyle/>
        <a:p>
          <a:r>
            <a:rPr lang="en-US" dirty="0"/>
            <a:t>Mobile App</a:t>
          </a:r>
        </a:p>
      </dgm:t>
    </dgm:pt>
    <dgm:pt modelId="{8B053610-C68F-4229-ADC7-EF40C565A481}" type="parTrans" cxnId="{54888CE2-0C7F-4333-B569-E46868318C2E}">
      <dgm:prSet/>
      <dgm:spPr/>
      <dgm:t>
        <a:bodyPr/>
        <a:lstStyle/>
        <a:p>
          <a:endParaRPr lang="en-US" dirty="0"/>
        </a:p>
      </dgm:t>
    </dgm:pt>
    <dgm:pt modelId="{E531E3B1-A3E6-40BC-811A-625F836C89D7}" type="sibTrans" cxnId="{54888CE2-0C7F-4333-B569-E46868318C2E}">
      <dgm:prSet/>
      <dgm:spPr/>
      <dgm:t>
        <a:bodyPr/>
        <a:lstStyle/>
        <a:p>
          <a:endParaRPr lang="en-US"/>
        </a:p>
      </dgm:t>
    </dgm:pt>
    <dgm:pt modelId="{106493A6-F426-4FDE-8630-FD52E55833BE}">
      <dgm:prSet phldrT="[Text]"/>
      <dgm:spPr/>
      <dgm:t>
        <a:bodyPr/>
        <a:lstStyle/>
        <a:p>
          <a:r>
            <a:rPr lang="en-US" dirty="0"/>
            <a:t>Service</a:t>
          </a:r>
        </a:p>
      </dgm:t>
    </dgm:pt>
    <dgm:pt modelId="{E05D199F-0E0C-4398-BF8A-376F9F8DAE56}" type="parTrans" cxnId="{4F87FB3A-AEBB-4EDA-920A-BBFD83D24ADB}">
      <dgm:prSet/>
      <dgm:spPr/>
      <dgm:t>
        <a:bodyPr/>
        <a:lstStyle/>
        <a:p>
          <a:endParaRPr lang="en-US" dirty="0"/>
        </a:p>
      </dgm:t>
    </dgm:pt>
    <dgm:pt modelId="{2F086A5B-1EF1-42D6-A86D-A50DF86C4035}" type="sibTrans" cxnId="{4F87FB3A-AEBB-4EDA-920A-BBFD83D24ADB}">
      <dgm:prSet/>
      <dgm:spPr/>
      <dgm:t>
        <a:bodyPr/>
        <a:lstStyle/>
        <a:p>
          <a:endParaRPr lang="en-US"/>
        </a:p>
      </dgm:t>
    </dgm:pt>
    <dgm:pt modelId="{14B7B8CB-EEAC-458A-A0E4-66C1BB958318}">
      <dgm:prSet phldrT="[Text]"/>
      <dgm:spPr/>
      <dgm:t>
        <a:bodyPr/>
        <a:lstStyle/>
        <a:p>
          <a:r>
            <a:rPr lang="en-US" dirty="0"/>
            <a:t>Message Receiver</a:t>
          </a:r>
        </a:p>
      </dgm:t>
    </dgm:pt>
    <dgm:pt modelId="{C1A14DF4-C87F-40A6-A5CE-088A54E60523}" type="parTrans" cxnId="{36D75CA4-DE21-4133-AD8C-B4B00FCBA879}">
      <dgm:prSet/>
      <dgm:spPr/>
      <dgm:t>
        <a:bodyPr/>
        <a:lstStyle/>
        <a:p>
          <a:endParaRPr lang="en-US"/>
        </a:p>
      </dgm:t>
    </dgm:pt>
    <dgm:pt modelId="{B54BEC1F-F69C-4DE6-B695-48045163F685}" type="sibTrans" cxnId="{36D75CA4-DE21-4133-AD8C-B4B00FCBA879}">
      <dgm:prSet/>
      <dgm:spPr/>
      <dgm:t>
        <a:bodyPr/>
        <a:lstStyle/>
        <a:p>
          <a:endParaRPr lang="en-US"/>
        </a:p>
      </dgm:t>
    </dgm:pt>
    <dgm:pt modelId="{9000C25E-99F6-482E-8111-F88D525E33A0}">
      <dgm:prSet phldrT="[Text]"/>
      <dgm:spPr/>
      <dgm:t>
        <a:bodyPr/>
        <a:lstStyle/>
        <a:p>
          <a:r>
            <a:rPr lang="en-US" dirty="0"/>
            <a:t>Service Bus Namespace</a:t>
          </a:r>
        </a:p>
      </dgm:t>
    </dgm:pt>
    <dgm:pt modelId="{3CC19386-8959-45C1-B12D-01A46BF81142}" type="parTrans" cxnId="{B805D40E-ED92-4921-A468-5DECC219445C}">
      <dgm:prSet/>
      <dgm:spPr/>
      <dgm:t>
        <a:bodyPr/>
        <a:lstStyle/>
        <a:p>
          <a:endParaRPr lang="en-US"/>
        </a:p>
      </dgm:t>
    </dgm:pt>
    <dgm:pt modelId="{E89CAFD9-8E80-4A43-963D-648FBC3377E0}" type="sibTrans" cxnId="{B805D40E-ED92-4921-A468-5DECC219445C}">
      <dgm:prSet/>
      <dgm:spPr/>
      <dgm:t>
        <a:bodyPr/>
        <a:lstStyle/>
        <a:p>
          <a:endParaRPr lang="en-US"/>
        </a:p>
      </dgm:t>
    </dgm:pt>
    <dgm:pt modelId="{C816DCCD-EA1E-4B71-8B5F-708F7CC6F6B4}">
      <dgm:prSet phldrT="[Text]"/>
      <dgm:spPr/>
      <dgm:t>
        <a:bodyPr/>
        <a:lstStyle/>
        <a:p>
          <a:r>
            <a:rPr lang="en-US" dirty="0"/>
            <a:t>Message Sender</a:t>
          </a:r>
        </a:p>
      </dgm:t>
    </dgm:pt>
    <dgm:pt modelId="{68165755-1187-406D-B2D5-FEA4322EC8AC}" type="parTrans" cxnId="{6869719C-9D18-4CC3-9AA1-D5982F31F822}">
      <dgm:prSet/>
      <dgm:spPr/>
      <dgm:t>
        <a:bodyPr/>
        <a:lstStyle/>
        <a:p>
          <a:endParaRPr lang="en-US"/>
        </a:p>
      </dgm:t>
    </dgm:pt>
    <dgm:pt modelId="{5F69259E-3448-4D4D-AA8D-BF0CCAC9DA85}" type="sibTrans" cxnId="{6869719C-9D18-4CC3-9AA1-D5982F31F822}">
      <dgm:prSet/>
      <dgm:spPr/>
      <dgm:t>
        <a:bodyPr/>
        <a:lstStyle/>
        <a:p>
          <a:endParaRPr lang="en-US"/>
        </a:p>
      </dgm:t>
    </dgm:pt>
    <dgm:pt modelId="{00D7EA8B-B159-4D62-B3CD-47DDEF5AB261}" type="pres">
      <dgm:prSet presAssocID="{6A661D7A-EA62-4894-8960-3853C6ACE9E5}" presName="mainComposite" presStyleCnt="0">
        <dgm:presLayoutVars>
          <dgm:chPref val="1"/>
          <dgm:dir val="rev"/>
          <dgm:animOne val="branch"/>
          <dgm:animLvl val="lvl"/>
          <dgm:resizeHandles val="exact"/>
        </dgm:presLayoutVars>
      </dgm:prSet>
      <dgm:spPr/>
    </dgm:pt>
    <dgm:pt modelId="{07CFA1D7-C496-41AE-9E76-D948A175FEF4}" type="pres">
      <dgm:prSet presAssocID="{6A661D7A-EA62-4894-8960-3853C6ACE9E5}" presName="hierFlow" presStyleCnt="0"/>
      <dgm:spPr/>
    </dgm:pt>
    <dgm:pt modelId="{18B10C48-1621-4EF3-BCF1-63A74A206ED5}" type="pres">
      <dgm:prSet presAssocID="{6A661D7A-EA62-4894-8960-3853C6ACE9E5}" presName="firstBuf" presStyleCnt="0"/>
      <dgm:spPr/>
    </dgm:pt>
    <dgm:pt modelId="{214847C4-B63F-4E09-B06E-7E4B0B1A8288}" type="pres">
      <dgm:prSet presAssocID="{6A661D7A-EA62-4894-8960-3853C6ACE9E5}" presName="hierChild1" presStyleCnt="0">
        <dgm:presLayoutVars>
          <dgm:chPref val="1"/>
          <dgm:animOne val="branch"/>
          <dgm:animLvl val="lvl"/>
        </dgm:presLayoutVars>
      </dgm:prSet>
      <dgm:spPr/>
    </dgm:pt>
    <dgm:pt modelId="{9F1FAD67-7CB5-4F53-8059-77F0388D485A}" type="pres">
      <dgm:prSet presAssocID="{2B4492D7-1BA6-4CBA-87B1-E18CD304225C}" presName="Name17" presStyleCnt="0"/>
      <dgm:spPr/>
    </dgm:pt>
    <dgm:pt modelId="{68101AFE-EF97-4327-842F-EE3636FB0838}" type="pres">
      <dgm:prSet presAssocID="{2B4492D7-1BA6-4CBA-87B1-E18CD304225C}" presName="level1Shape" presStyleLbl="node0" presStyleIdx="0" presStyleCnt="1">
        <dgm:presLayoutVars>
          <dgm:chPref val="3"/>
        </dgm:presLayoutVars>
      </dgm:prSet>
      <dgm:spPr/>
    </dgm:pt>
    <dgm:pt modelId="{5A7C57CA-6BC1-4CFF-8CB2-1AEAB299C9BB}" type="pres">
      <dgm:prSet presAssocID="{2B4492D7-1BA6-4CBA-87B1-E18CD304225C}" presName="hierChild2" presStyleCnt="0"/>
      <dgm:spPr/>
    </dgm:pt>
    <dgm:pt modelId="{42DE79A4-B1FC-47BE-A388-107A77BF7BA2}" type="pres">
      <dgm:prSet presAssocID="{A30B4B9B-432F-4205-816D-38277349CA69}" presName="Name25" presStyleLbl="parChTrans1D2" presStyleIdx="0" presStyleCnt="1"/>
      <dgm:spPr/>
    </dgm:pt>
    <dgm:pt modelId="{07A4B354-605B-487B-B839-B95246813316}" type="pres">
      <dgm:prSet presAssocID="{A30B4B9B-432F-4205-816D-38277349CA69}" presName="connTx" presStyleLbl="parChTrans1D2" presStyleIdx="0" presStyleCnt="1"/>
      <dgm:spPr/>
    </dgm:pt>
    <dgm:pt modelId="{452FA60B-D31F-4935-AA5F-235AB23A36A9}" type="pres">
      <dgm:prSet presAssocID="{485D74BA-7E98-46FB-A771-FD84E6BCB260}" presName="Name30" presStyleCnt="0"/>
      <dgm:spPr/>
    </dgm:pt>
    <dgm:pt modelId="{B72CFA13-E81C-4683-8D32-F639F803EDFD}" type="pres">
      <dgm:prSet presAssocID="{485D74BA-7E98-46FB-A771-FD84E6BCB260}" presName="level2Shape" presStyleLbl="node2" presStyleIdx="0" presStyleCnt="1" custLinFactNeighborX="406" custLinFactNeighborY="-991"/>
      <dgm:spPr/>
    </dgm:pt>
    <dgm:pt modelId="{033B8F87-1F44-4E05-A960-5289E6549BBB}" type="pres">
      <dgm:prSet presAssocID="{485D74BA-7E98-46FB-A771-FD84E6BCB260}" presName="hierChild3" presStyleCnt="0"/>
      <dgm:spPr/>
    </dgm:pt>
    <dgm:pt modelId="{1C293859-A235-49D3-91DF-46E133FE4EFF}" type="pres">
      <dgm:prSet presAssocID="{FDC82DDB-EB10-4DA9-A1CB-31C8CCF58BC7}" presName="Name25" presStyleLbl="parChTrans1D3" presStyleIdx="0" presStyleCnt="3"/>
      <dgm:spPr/>
    </dgm:pt>
    <dgm:pt modelId="{E814B02C-4B79-4E6E-A9E6-BDCFDF2B2D0E}" type="pres">
      <dgm:prSet presAssocID="{FDC82DDB-EB10-4DA9-A1CB-31C8CCF58BC7}" presName="connTx" presStyleLbl="parChTrans1D3" presStyleIdx="0" presStyleCnt="3"/>
      <dgm:spPr/>
    </dgm:pt>
    <dgm:pt modelId="{91057F9D-6F45-43FF-B75F-4C945CC19EE3}" type="pres">
      <dgm:prSet presAssocID="{7A432A80-22BC-41C2-BB75-6B018D761D56}" presName="Name30" presStyleCnt="0"/>
      <dgm:spPr/>
    </dgm:pt>
    <dgm:pt modelId="{0A187271-2FE7-4CB4-B951-B3F97A638BF7}" type="pres">
      <dgm:prSet presAssocID="{7A432A80-22BC-41C2-BB75-6B018D761D56}" presName="level2Shape" presStyleLbl="node3" presStyleIdx="0" presStyleCnt="3"/>
      <dgm:spPr/>
    </dgm:pt>
    <dgm:pt modelId="{00842322-C8E1-407C-B811-1553BA6765A2}" type="pres">
      <dgm:prSet presAssocID="{7A432A80-22BC-41C2-BB75-6B018D761D56}" presName="hierChild3" presStyleCnt="0"/>
      <dgm:spPr/>
    </dgm:pt>
    <dgm:pt modelId="{92653A6E-D9F0-4631-8932-86CD54DBDFB1}" type="pres">
      <dgm:prSet presAssocID="{8B053610-C68F-4229-ADC7-EF40C565A481}" presName="Name25" presStyleLbl="parChTrans1D3" presStyleIdx="1" presStyleCnt="3"/>
      <dgm:spPr/>
    </dgm:pt>
    <dgm:pt modelId="{7AC37947-400B-4827-8189-DEA1CFDF3879}" type="pres">
      <dgm:prSet presAssocID="{8B053610-C68F-4229-ADC7-EF40C565A481}" presName="connTx" presStyleLbl="parChTrans1D3" presStyleIdx="1" presStyleCnt="3"/>
      <dgm:spPr/>
    </dgm:pt>
    <dgm:pt modelId="{2318C04B-AF16-4666-A868-E6FCC8F9DA24}" type="pres">
      <dgm:prSet presAssocID="{80E0CDAA-0136-4C85-A1E3-90EEE787B671}" presName="Name30" presStyleCnt="0"/>
      <dgm:spPr/>
    </dgm:pt>
    <dgm:pt modelId="{323508CF-F909-432E-98A2-DFE14E379E32}" type="pres">
      <dgm:prSet presAssocID="{80E0CDAA-0136-4C85-A1E3-90EEE787B671}" presName="level2Shape" presStyleLbl="node3" presStyleIdx="1" presStyleCnt="3"/>
      <dgm:spPr/>
    </dgm:pt>
    <dgm:pt modelId="{40E1CF91-413E-4275-B103-F59E201760AF}" type="pres">
      <dgm:prSet presAssocID="{80E0CDAA-0136-4C85-A1E3-90EEE787B671}" presName="hierChild3" presStyleCnt="0"/>
      <dgm:spPr/>
    </dgm:pt>
    <dgm:pt modelId="{71B8983B-46FF-481F-99F5-523DAC77969E}" type="pres">
      <dgm:prSet presAssocID="{E05D199F-0E0C-4398-BF8A-376F9F8DAE56}" presName="Name25" presStyleLbl="parChTrans1D3" presStyleIdx="2" presStyleCnt="3"/>
      <dgm:spPr/>
    </dgm:pt>
    <dgm:pt modelId="{D41103F1-5332-49C8-9B00-FA370F8BD200}" type="pres">
      <dgm:prSet presAssocID="{E05D199F-0E0C-4398-BF8A-376F9F8DAE56}" presName="connTx" presStyleLbl="parChTrans1D3" presStyleIdx="2" presStyleCnt="3"/>
      <dgm:spPr/>
    </dgm:pt>
    <dgm:pt modelId="{287921F6-6BE8-45B7-83B2-B90D94AD463A}" type="pres">
      <dgm:prSet presAssocID="{106493A6-F426-4FDE-8630-FD52E55833BE}" presName="Name30" presStyleCnt="0"/>
      <dgm:spPr/>
    </dgm:pt>
    <dgm:pt modelId="{7DD5D666-D9B8-41BE-A084-41A83612CBD9}" type="pres">
      <dgm:prSet presAssocID="{106493A6-F426-4FDE-8630-FD52E55833BE}" presName="level2Shape" presStyleLbl="node3" presStyleIdx="2" presStyleCnt="3"/>
      <dgm:spPr/>
    </dgm:pt>
    <dgm:pt modelId="{C64C2CBC-EE71-4862-A509-ECF6A297B7B3}" type="pres">
      <dgm:prSet presAssocID="{106493A6-F426-4FDE-8630-FD52E55833BE}" presName="hierChild3" presStyleCnt="0"/>
      <dgm:spPr/>
    </dgm:pt>
    <dgm:pt modelId="{DEFCE4E2-63B7-4039-A001-83BB8FCC19E6}" type="pres">
      <dgm:prSet presAssocID="{6A661D7A-EA62-4894-8960-3853C6ACE9E5}" presName="bgShapesFlow" presStyleCnt="0"/>
      <dgm:spPr/>
    </dgm:pt>
    <dgm:pt modelId="{5308710D-509A-492B-873A-AB0D0F48646B}" type="pres">
      <dgm:prSet presAssocID="{14B7B8CB-EEAC-458A-A0E4-66C1BB958318}" presName="rectComp" presStyleCnt="0"/>
      <dgm:spPr/>
    </dgm:pt>
    <dgm:pt modelId="{56EDFB30-49B6-47C9-9AB9-9077C9C949A5}" type="pres">
      <dgm:prSet presAssocID="{14B7B8CB-EEAC-458A-A0E4-66C1BB958318}" presName="bgRect" presStyleLbl="bgShp" presStyleIdx="0" presStyleCnt="3"/>
      <dgm:spPr/>
    </dgm:pt>
    <dgm:pt modelId="{248BA35C-7094-49ED-8A55-802E5C7AE3C3}" type="pres">
      <dgm:prSet presAssocID="{14B7B8CB-EEAC-458A-A0E4-66C1BB958318}" presName="bgRectTx" presStyleLbl="bgShp" presStyleIdx="0" presStyleCnt="3">
        <dgm:presLayoutVars>
          <dgm:bulletEnabled val="1"/>
        </dgm:presLayoutVars>
      </dgm:prSet>
      <dgm:spPr/>
    </dgm:pt>
    <dgm:pt modelId="{F6C16172-D8EC-448C-B336-79782FF41754}" type="pres">
      <dgm:prSet presAssocID="{14B7B8CB-EEAC-458A-A0E4-66C1BB958318}" presName="spComp" presStyleCnt="0"/>
      <dgm:spPr/>
    </dgm:pt>
    <dgm:pt modelId="{387D6618-7773-4960-A39C-854C444D14B4}" type="pres">
      <dgm:prSet presAssocID="{14B7B8CB-EEAC-458A-A0E4-66C1BB958318}" presName="hSp" presStyleCnt="0"/>
      <dgm:spPr/>
    </dgm:pt>
    <dgm:pt modelId="{B5F74A7E-362D-4A21-9235-61686BAE43BA}" type="pres">
      <dgm:prSet presAssocID="{9000C25E-99F6-482E-8111-F88D525E33A0}" presName="rectComp" presStyleCnt="0"/>
      <dgm:spPr/>
    </dgm:pt>
    <dgm:pt modelId="{3DF6A18E-B91D-4208-B59D-3D65062D915F}" type="pres">
      <dgm:prSet presAssocID="{9000C25E-99F6-482E-8111-F88D525E33A0}" presName="bgRect" presStyleLbl="bgShp" presStyleIdx="1" presStyleCnt="3"/>
      <dgm:spPr/>
    </dgm:pt>
    <dgm:pt modelId="{5AD7CCB6-77B4-4B05-9B94-B2EF4B3CFCAD}" type="pres">
      <dgm:prSet presAssocID="{9000C25E-99F6-482E-8111-F88D525E33A0}" presName="bgRectTx" presStyleLbl="bgShp" presStyleIdx="1" presStyleCnt="3">
        <dgm:presLayoutVars>
          <dgm:bulletEnabled val="1"/>
        </dgm:presLayoutVars>
      </dgm:prSet>
      <dgm:spPr/>
    </dgm:pt>
    <dgm:pt modelId="{624A5400-228C-4968-BB55-998C8D597F79}" type="pres">
      <dgm:prSet presAssocID="{9000C25E-99F6-482E-8111-F88D525E33A0}" presName="spComp" presStyleCnt="0"/>
      <dgm:spPr/>
    </dgm:pt>
    <dgm:pt modelId="{D051C7F9-67F1-46A6-9AA8-C3BCF936718D}" type="pres">
      <dgm:prSet presAssocID="{9000C25E-99F6-482E-8111-F88D525E33A0}" presName="hSp" presStyleCnt="0"/>
      <dgm:spPr/>
    </dgm:pt>
    <dgm:pt modelId="{91D1F555-4C26-403E-ADA3-CB6C335C0FAF}" type="pres">
      <dgm:prSet presAssocID="{C816DCCD-EA1E-4B71-8B5F-708F7CC6F6B4}" presName="rectComp" presStyleCnt="0"/>
      <dgm:spPr/>
    </dgm:pt>
    <dgm:pt modelId="{65BC92DD-35FF-46D4-BEB1-685BA8AE9231}" type="pres">
      <dgm:prSet presAssocID="{C816DCCD-EA1E-4B71-8B5F-708F7CC6F6B4}" presName="bgRect" presStyleLbl="bgShp" presStyleIdx="2" presStyleCnt="3"/>
      <dgm:spPr/>
    </dgm:pt>
    <dgm:pt modelId="{5A842B02-A968-4BEE-87F1-30571732CF0E}" type="pres">
      <dgm:prSet presAssocID="{C816DCCD-EA1E-4B71-8B5F-708F7CC6F6B4}" presName="bgRectTx" presStyleLbl="bgShp" presStyleIdx="2" presStyleCnt="3">
        <dgm:presLayoutVars>
          <dgm:bulletEnabled val="1"/>
        </dgm:presLayoutVars>
      </dgm:prSet>
      <dgm:spPr/>
    </dgm:pt>
  </dgm:ptLst>
  <dgm:cxnLst>
    <dgm:cxn modelId="{B805D40E-ED92-4921-A468-5DECC219445C}" srcId="{6A661D7A-EA62-4894-8960-3853C6ACE9E5}" destId="{9000C25E-99F6-482E-8111-F88D525E33A0}" srcOrd="2" destOrd="0" parTransId="{3CC19386-8959-45C1-B12D-01A46BF81142}" sibTransId="{E89CAFD9-8E80-4A43-963D-648FBC3377E0}"/>
    <dgm:cxn modelId="{B6ABAD0F-2F85-4F53-9880-52A78D3D7E1F}" type="presOf" srcId="{9000C25E-99F6-482E-8111-F88D525E33A0}" destId="{3DF6A18E-B91D-4208-B59D-3D65062D915F}" srcOrd="0" destOrd="0" presId="urn:microsoft.com/office/officeart/2005/8/layout/hierarchy5"/>
    <dgm:cxn modelId="{20FDB511-5039-4522-87E3-5A261114F7DE}" type="presOf" srcId="{485D74BA-7E98-46FB-A771-FD84E6BCB260}" destId="{B72CFA13-E81C-4683-8D32-F639F803EDFD}" srcOrd="0" destOrd="0" presId="urn:microsoft.com/office/officeart/2005/8/layout/hierarchy5"/>
    <dgm:cxn modelId="{5E289613-83FC-4A86-9DE8-0517AABEAE1E}" type="presOf" srcId="{106493A6-F426-4FDE-8630-FD52E55833BE}" destId="{7DD5D666-D9B8-41BE-A084-41A83612CBD9}" srcOrd="0" destOrd="0" presId="urn:microsoft.com/office/officeart/2005/8/layout/hierarchy5"/>
    <dgm:cxn modelId="{B68B1414-5FED-4D15-9372-C7AA05CFD002}" type="presOf" srcId="{C816DCCD-EA1E-4B71-8B5F-708F7CC6F6B4}" destId="{5A842B02-A968-4BEE-87F1-30571732CF0E}" srcOrd="1" destOrd="0" presId="urn:microsoft.com/office/officeart/2005/8/layout/hierarchy5"/>
    <dgm:cxn modelId="{059F671B-5097-4303-ABD3-51C224AC245F}" type="presOf" srcId="{A30B4B9B-432F-4205-816D-38277349CA69}" destId="{42DE79A4-B1FC-47BE-A388-107A77BF7BA2}" srcOrd="0" destOrd="0" presId="urn:microsoft.com/office/officeart/2005/8/layout/hierarchy5"/>
    <dgm:cxn modelId="{BB40C433-F69A-4195-9577-52A2D176EC7C}" type="presOf" srcId="{8B053610-C68F-4229-ADC7-EF40C565A481}" destId="{7AC37947-400B-4827-8189-DEA1CFDF3879}" srcOrd="1" destOrd="0" presId="urn:microsoft.com/office/officeart/2005/8/layout/hierarchy5"/>
    <dgm:cxn modelId="{2C267436-3B46-408F-836B-4CDC72C9BB1F}" type="presOf" srcId="{FDC82DDB-EB10-4DA9-A1CB-31C8CCF58BC7}" destId="{E814B02C-4B79-4E6E-A9E6-BDCFDF2B2D0E}" srcOrd="1" destOrd="0" presId="urn:microsoft.com/office/officeart/2005/8/layout/hierarchy5"/>
    <dgm:cxn modelId="{4F87FB3A-AEBB-4EDA-920A-BBFD83D24ADB}" srcId="{485D74BA-7E98-46FB-A771-FD84E6BCB260}" destId="{106493A6-F426-4FDE-8630-FD52E55833BE}" srcOrd="2" destOrd="0" parTransId="{E05D199F-0E0C-4398-BF8A-376F9F8DAE56}" sibTransId="{2F086A5B-1EF1-42D6-A86D-A50DF86C4035}"/>
    <dgm:cxn modelId="{84F5B864-5569-4DC8-8C40-47A409575557}" type="presOf" srcId="{2B4492D7-1BA6-4CBA-87B1-E18CD304225C}" destId="{68101AFE-EF97-4327-842F-EE3636FB0838}" srcOrd="0" destOrd="0" presId="urn:microsoft.com/office/officeart/2005/8/layout/hierarchy5"/>
    <dgm:cxn modelId="{BF890D4B-77F8-4AF0-B502-CF2DDA1DE183}" type="presOf" srcId="{80E0CDAA-0136-4C85-A1E3-90EEE787B671}" destId="{323508CF-F909-432E-98A2-DFE14E379E32}" srcOrd="0" destOrd="0" presId="urn:microsoft.com/office/officeart/2005/8/layout/hierarchy5"/>
    <dgm:cxn modelId="{38CC5E4C-1474-43B7-9CE3-63AE37AF5476}" type="presOf" srcId="{7A432A80-22BC-41C2-BB75-6B018D761D56}" destId="{0A187271-2FE7-4CB4-B951-B3F97A638BF7}" srcOrd="0" destOrd="0" presId="urn:microsoft.com/office/officeart/2005/8/layout/hierarchy5"/>
    <dgm:cxn modelId="{6F98AB4D-C0A2-4F80-A072-E65C7DF94175}" srcId="{485D74BA-7E98-46FB-A771-FD84E6BCB260}" destId="{7A432A80-22BC-41C2-BB75-6B018D761D56}" srcOrd="0" destOrd="0" parTransId="{FDC82DDB-EB10-4DA9-A1CB-31C8CCF58BC7}" sibTransId="{B1111EB9-2801-45F0-9ED2-7B748D020D50}"/>
    <dgm:cxn modelId="{7FD68B74-BFAC-433C-A6B1-3692B0D051AA}" type="presOf" srcId="{A30B4B9B-432F-4205-816D-38277349CA69}" destId="{07A4B354-605B-487B-B839-B95246813316}" srcOrd="1" destOrd="0" presId="urn:microsoft.com/office/officeart/2005/8/layout/hierarchy5"/>
    <dgm:cxn modelId="{62DE0275-07E1-4EF9-B493-ECA1B7B3F853}" type="presOf" srcId="{8B053610-C68F-4229-ADC7-EF40C565A481}" destId="{92653A6E-D9F0-4631-8932-86CD54DBDFB1}" srcOrd="0" destOrd="0" presId="urn:microsoft.com/office/officeart/2005/8/layout/hierarchy5"/>
    <dgm:cxn modelId="{8972D484-710B-48EC-A620-FD6768C637EC}" type="presOf" srcId="{9000C25E-99F6-482E-8111-F88D525E33A0}" destId="{5AD7CCB6-77B4-4B05-9B94-B2EF4B3CFCAD}" srcOrd="1" destOrd="0" presId="urn:microsoft.com/office/officeart/2005/8/layout/hierarchy5"/>
    <dgm:cxn modelId="{F5510299-2580-492C-A18B-F08F5C7CB4E9}" srcId="{2B4492D7-1BA6-4CBA-87B1-E18CD304225C}" destId="{485D74BA-7E98-46FB-A771-FD84E6BCB260}" srcOrd="0" destOrd="0" parTransId="{A30B4B9B-432F-4205-816D-38277349CA69}" sibTransId="{F97B14C1-19E8-4B88-B9D1-E2A9656E4FAF}"/>
    <dgm:cxn modelId="{6869719C-9D18-4CC3-9AA1-D5982F31F822}" srcId="{6A661D7A-EA62-4894-8960-3853C6ACE9E5}" destId="{C816DCCD-EA1E-4B71-8B5F-708F7CC6F6B4}" srcOrd="3" destOrd="0" parTransId="{68165755-1187-406D-B2D5-FEA4322EC8AC}" sibTransId="{5F69259E-3448-4D4D-AA8D-BF0CCAC9DA85}"/>
    <dgm:cxn modelId="{36D75CA4-DE21-4133-AD8C-B4B00FCBA879}" srcId="{6A661D7A-EA62-4894-8960-3853C6ACE9E5}" destId="{14B7B8CB-EEAC-458A-A0E4-66C1BB958318}" srcOrd="1" destOrd="0" parTransId="{C1A14DF4-C87F-40A6-A5CE-088A54E60523}" sibTransId="{B54BEC1F-F69C-4DE6-B695-48045163F685}"/>
    <dgm:cxn modelId="{5E2AB6B3-AD53-42FB-A792-E8802EEEC438}" type="presOf" srcId="{FDC82DDB-EB10-4DA9-A1CB-31C8CCF58BC7}" destId="{1C293859-A235-49D3-91DF-46E133FE4EFF}" srcOrd="0" destOrd="0" presId="urn:microsoft.com/office/officeart/2005/8/layout/hierarchy5"/>
    <dgm:cxn modelId="{D255EAB3-0B6A-48DE-AC5A-6A62239BBEE3}" type="presOf" srcId="{C816DCCD-EA1E-4B71-8B5F-708F7CC6F6B4}" destId="{65BC92DD-35FF-46D4-BEB1-685BA8AE9231}" srcOrd="0" destOrd="0" presId="urn:microsoft.com/office/officeart/2005/8/layout/hierarchy5"/>
    <dgm:cxn modelId="{EF2EE7B4-1722-45EC-AFC5-4295CFC3B385}" type="presOf" srcId="{E05D199F-0E0C-4398-BF8A-376F9F8DAE56}" destId="{71B8983B-46FF-481F-99F5-523DAC77969E}" srcOrd="0" destOrd="0" presId="urn:microsoft.com/office/officeart/2005/8/layout/hierarchy5"/>
    <dgm:cxn modelId="{A235C5BA-76D7-49B1-A20A-7638ADB15AF3}" type="presOf" srcId="{14B7B8CB-EEAC-458A-A0E4-66C1BB958318}" destId="{248BA35C-7094-49ED-8A55-802E5C7AE3C3}" srcOrd="1" destOrd="0" presId="urn:microsoft.com/office/officeart/2005/8/layout/hierarchy5"/>
    <dgm:cxn modelId="{AAA2B1D9-A372-4F39-9F9E-B980DEF5B56B}" type="presOf" srcId="{E05D199F-0E0C-4398-BF8A-376F9F8DAE56}" destId="{D41103F1-5332-49C8-9B00-FA370F8BD200}" srcOrd="1" destOrd="0" presId="urn:microsoft.com/office/officeart/2005/8/layout/hierarchy5"/>
    <dgm:cxn modelId="{54888CE2-0C7F-4333-B569-E46868318C2E}" srcId="{485D74BA-7E98-46FB-A771-FD84E6BCB260}" destId="{80E0CDAA-0136-4C85-A1E3-90EEE787B671}" srcOrd="1" destOrd="0" parTransId="{8B053610-C68F-4229-ADC7-EF40C565A481}" sibTransId="{E531E3B1-A3E6-40BC-811A-625F836C89D7}"/>
    <dgm:cxn modelId="{347982E5-FDD1-4514-BDCC-B91AD01E864E}" srcId="{6A661D7A-EA62-4894-8960-3853C6ACE9E5}" destId="{2B4492D7-1BA6-4CBA-87B1-E18CD304225C}" srcOrd="0" destOrd="0" parTransId="{DDF1D22D-9594-40DF-B5A1-95368F11A154}" sibTransId="{A2BA29E1-B2B4-4FA4-9F61-1A3826DD8B68}"/>
    <dgm:cxn modelId="{47D6CDEC-60FD-4E23-BA3B-4EE73E276A0D}" type="presOf" srcId="{6A661D7A-EA62-4894-8960-3853C6ACE9E5}" destId="{00D7EA8B-B159-4D62-B3CD-47DDEF5AB261}" srcOrd="0" destOrd="0" presId="urn:microsoft.com/office/officeart/2005/8/layout/hierarchy5"/>
    <dgm:cxn modelId="{BA88CFEE-F3DB-4B0D-A6A1-6BE41705A69F}" type="presOf" srcId="{14B7B8CB-EEAC-458A-A0E4-66C1BB958318}" destId="{56EDFB30-49B6-47C9-9AB9-9077C9C949A5}" srcOrd="0" destOrd="0" presId="urn:microsoft.com/office/officeart/2005/8/layout/hierarchy5"/>
    <dgm:cxn modelId="{DF55C4B2-5B5E-42F2-A933-C17463448E53}" type="presParOf" srcId="{00D7EA8B-B159-4D62-B3CD-47DDEF5AB261}" destId="{07CFA1D7-C496-41AE-9E76-D948A175FEF4}" srcOrd="0" destOrd="0" presId="urn:microsoft.com/office/officeart/2005/8/layout/hierarchy5"/>
    <dgm:cxn modelId="{51C7E92D-9145-4121-B393-4FAEBB4795EA}" type="presParOf" srcId="{07CFA1D7-C496-41AE-9E76-D948A175FEF4}" destId="{18B10C48-1621-4EF3-BCF1-63A74A206ED5}" srcOrd="0" destOrd="0" presId="urn:microsoft.com/office/officeart/2005/8/layout/hierarchy5"/>
    <dgm:cxn modelId="{83651CA6-BA16-46B5-948E-9D7B8F6150D3}" type="presParOf" srcId="{07CFA1D7-C496-41AE-9E76-D948A175FEF4}" destId="{214847C4-B63F-4E09-B06E-7E4B0B1A8288}" srcOrd="1" destOrd="0" presId="urn:microsoft.com/office/officeart/2005/8/layout/hierarchy5"/>
    <dgm:cxn modelId="{1BE685D2-1CE6-49AC-923D-1F56E4C03A7B}" type="presParOf" srcId="{214847C4-B63F-4E09-B06E-7E4B0B1A8288}" destId="{9F1FAD67-7CB5-4F53-8059-77F0388D485A}" srcOrd="0" destOrd="0" presId="urn:microsoft.com/office/officeart/2005/8/layout/hierarchy5"/>
    <dgm:cxn modelId="{CD673EF2-7962-4F03-9442-2E88CCC34D74}" type="presParOf" srcId="{9F1FAD67-7CB5-4F53-8059-77F0388D485A}" destId="{68101AFE-EF97-4327-842F-EE3636FB0838}" srcOrd="0" destOrd="0" presId="urn:microsoft.com/office/officeart/2005/8/layout/hierarchy5"/>
    <dgm:cxn modelId="{B155CE5B-1731-41BF-8A9D-AF6C26B6E3CD}" type="presParOf" srcId="{9F1FAD67-7CB5-4F53-8059-77F0388D485A}" destId="{5A7C57CA-6BC1-4CFF-8CB2-1AEAB299C9BB}" srcOrd="1" destOrd="0" presId="urn:microsoft.com/office/officeart/2005/8/layout/hierarchy5"/>
    <dgm:cxn modelId="{0535257B-9238-4A35-A002-DE98706C664C}" type="presParOf" srcId="{5A7C57CA-6BC1-4CFF-8CB2-1AEAB299C9BB}" destId="{42DE79A4-B1FC-47BE-A388-107A77BF7BA2}" srcOrd="0" destOrd="0" presId="urn:microsoft.com/office/officeart/2005/8/layout/hierarchy5"/>
    <dgm:cxn modelId="{A821B5EE-3D24-4E5F-A01C-7B6EB6219E0A}" type="presParOf" srcId="{42DE79A4-B1FC-47BE-A388-107A77BF7BA2}" destId="{07A4B354-605B-487B-B839-B95246813316}" srcOrd="0" destOrd="0" presId="urn:microsoft.com/office/officeart/2005/8/layout/hierarchy5"/>
    <dgm:cxn modelId="{250F8B59-5C9C-4384-8502-2AE339C4F40F}" type="presParOf" srcId="{5A7C57CA-6BC1-4CFF-8CB2-1AEAB299C9BB}" destId="{452FA60B-D31F-4935-AA5F-235AB23A36A9}" srcOrd="1" destOrd="0" presId="urn:microsoft.com/office/officeart/2005/8/layout/hierarchy5"/>
    <dgm:cxn modelId="{314D80EF-0852-45DF-906A-6ABC2D7D7DDC}" type="presParOf" srcId="{452FA60B-D31F-4935-AA5F-235AB23A36A9}" destId="{B72CFA13-E81C-4683-8D32-F639F803EDFD}" srcOrd="0" destOrd="0" presId="urn:microsoft.com/office/officeart/2005/8/layout/hierarchy5"/>
    <dgm:cxn modelId="{88BE977B-C336-46DB-B549-A0D2FEAA13B0}" type="presParOf" srcId="{452FA60B-D31F-4935-AA5F-235AB23A36A9}" destId="{033B8F87-1F44-4E05-A960-5289E6549BBB}" srcOrd="1" destOrd="0" presId="urn:microsoft.com/office/officeart/2005/8/layout/hierarchy5"/>
    <dgm:cxn modelId="{2F9C3159-4107-4690-8C31-0364DC467B41}" type="presParOf" srcId="{033B8F87-1F44-4E05-A960-5289E6549BBB}" destId="{1C293859-A235-49D3-91DF-46E133FE4EFF}" srcOrd="0" destOrd="0" presId="urn:microsoft.com/office/officeart/2005/8/layout/hierarchy5"/>
    <dgm:cxn modelId="{A5413710-24BE-4FFE-86EA-DC73BE787006}" type="presParOf" srcId="{1C293859-A235-49D3-91DF-46E133FE4EFF}" destId="{E814B02C-4B79-4E6E-A9E6-BDCFDF2B2D0E}" srcOrd="0" destOrd="0" presId="urn:microsoft.com/office/officeart/2005/8/layout/hierarchy5"/>
    <dgm:cxn modelId="{F2549EA9-B3F2-440A-9A11-F2A52B336432}" type="presParOf" srcId="{033B8F87-1F44-4E05-A960-5289E6549BBB}" destId="{91057F9D-6F45-43FF-B75F-4C945CC19EE3}" srcOrd="1" destOrd="0" presId="urn:microsoft.com/office/officeart/2005/8/layout/hierarchy5"/>
    <dgm:cxn modelId="{CB6BEA69-78BA-4449-A10C-42E938C0454B}" type="presParOf" srcId="{91057F9D-6F45-43FF-B75F-4C945CC19EE3}" destId="{0A187271-2FE7-4CB4-B951-B3F97A638BF7}" srcOrd="0" destOrd="0" presId="urn:microsoft.com/office/officeart/2005/8/layout/hierarchy5"/>
    <dgm:cxn modelId="{506382C3-9D7D-4642-87E4-68B841B82C15}" type="presParOf" srcId="{91057F9D-6F45-43FF-B75F-4C945CC19EE3}" destId="{00842322-C8E1-407C-B811-1553BA6765A2}" srcOrd="1" destOrd="0" presId="urn:microsoft.com/office/officeart/2005/8/layout/hierarchy5"/>
    <dgm:cxn modelId="{FF070F06-1D1B-446E-A561-BEB7E0F05A07}" type="presParOf" srcId="{033B8F87-1F44-4E05-A960-5289E6549BBB}" destId="{92653A6E-D9F0-4631-8932-86CD54DBDFB1}" srcOrd="2" destOrd="0" presId="urn:microsoft.com/office/officeart/2005/8/layout/hierarchy5"/>
    <dgm:cxn modelId="{ABD7CC6E-AB6A-4134-A946-846AB05FFC4D}" type="presParOf" srcId="{92653A6E-D9F0-4631-8932-86CD54DBDFB1}" destId="{7AC37947-400B-4827-8189-DEA1CFDF3879}" srcOrd="0" destOrd="0" presId="urn:microsoft.com/office/officeart/2005/8/layout/hierarchy5"/>
    <dgm:cxn modelId="{0BE1B8CB-156B-4696-9441-D44A27DE68D0}" type="presParOf" srcId="{033B8F87-1F44-4E05-A960-5289E6549BBB}" destId="{2318C04B-AF16-4666-A868-E6FCC8F9DA24}" srcOrd="3" destOrd="0" presId="urn:microsoft.com/office/officeart/2005/8/layout/hierarchy5"/>
    <dgm:cxn modelId="{A240728E-5815-4B92-BEF7-0B4E11CC8404}" type="presParOf" srcId="{2318C04B-AF16-4666-A868-E6FCC8F9DA24}" destId="{323508CF-F909-432E-98A2-DFE14E379E32}" srcOrd="0" destOrd="0" presId="urn:microsoft.com/office/officeart/2005/8/layout/hierarchy5"/>
    <dgm:cxn modelId="{6D40C62D-A194-4DC0-961D-13850EC8AEA6}" type="presParOf" srcId="{2318C04B-AF16-4666-A868-E6FCC8F9DA24}" destId="{40E1CF91-413E-4275-B103-F59E201760AF}" srcOrd="1" destOrd="0" presId="urn:microsoft.com/office/officeart/2005/8/layout/hierarchy5"/>
    <dgm:cxn modelId="{3529616D-FAEF-4FD1-863A-3158F0BA7BCE}" type="presParOf" srcId="{033B8F87-1F44-4E05-A960-5289E6549BBB}" destId="{71B8983B-46FF-481F-99F5-523DAC77969E}" srcOrd="4" destOrd="0" presId="urn:microsoft.com/office/officeart/2005/8/layout/hierarchy5"/>
    <dgm:cxn modelId="{532ABF65-10D6-41FE-A791-982FDF044BF1}" type="presParOf" srcId="{71B8983B-46FF-481F-99F5-523DAC77969E}" destId="{D41103F1-5332-49C8-9B00-FA370F8BD200}" srcOrd="0" destOrd="0" presId="urn:microsoft.com/office/officeart/2005/8/layout/hierarchy5"/>
    <dgm:cxn modelId="{2AF52C5F-1DD9-421D-992C-8114528DDCAF}" type="presParOf" srcId="{033B8F87-1F44-4E05-A960-5289E6549BBB}" destId="{287921F6-6BE8-45B7-83B2-B90D94AD463A}" srcOrd="5" destOrd="0" presId="urn:microsoft.com/office/officeart/2005/8/layout/hierarchy5"/>
    <dgm:cxn modelId="{1D66A110-212E-4D24-A920-E0D9201EBE83}" type="presParOf" srcId="{287921F6-6BE8-45B7-83B2-B90D94AD463A}" destId="{7DD5D666-D9B8-41BE-A084-41A83612CBD9}" srcOrd="0" destOrd="0" presId="urn:microsoft.com/office/officeart/2005/8/layout/hierarchy5"/>
    <dgm:cxn modelId="{2EFFA6AB-F056-4D2C-80F3-BD38E181E01D}" type="presParOf" srcId="{287921F6-6BE8-45B7-83B2-B90D94AD463A}" destId="{C64C2CBC-EE71-4862-A509-ECF6A297B7B3}" srcOrd="1" destOrd="0" presId="urn:microsoft.com/office/officeart/2005/8/layout/hierarchy5"/>
    <dgm:cxn modelId="{A0BBF8AE-C093-40DD-959B-C68F8E32F7DA}" type="presParOf" srcId="{00D7EA8B-B159-4D62-B3CD-47DDEF5AB261}" destId="{DEFCE4E2-63B7-4039-A001-83BB8FCC19E6}" srcOrd="1" destOrd="0" presId="urn:microsoft.com/office/officeart/2005/8/layout/hierarchy5"/>
    <dgm:cxn modelId="{E24076DA-0ED1-488F-99A7-C19E7976EA30}" type="presParOf" srcId="{DEFCE4E2-63B7-4039-A001-83BB8FCC19E6}" destId="{5308710D-509A-492B-873A-AB0D0F48646B}" srcOrd="0" destOrd="0" presId="urn:microsoft.com/office/officeart/2005/8/layout/hierarchy5"/>
    <dgm:cxn modelId="{5D72F1EE-F41C-4FAA-BB73-D6F68FF555FD}" type="presParOf" srcId="{5308710D-509A-492B-873A-AB0D0F48646B}" destId="{56EDFB30-49B6-47C9-9AB9-9077C9C949A5}" srcOrd="0" destOrd="0" presId="urn:microsoft.com/office/officeart/2005/8/layout/hierarchy5"/>
    <dgm:cxn modelId="{2CC53F87-8EB0-412F-A0D4-08B54F54F4F1}" type="presParOf" srcId="{5308710D-509A-492B-873A-AB0D0F48646B}" destId="{248BA35C-7094-49ED-8A55-802E5C7AE3C3}" srcOrd="1" destOrd="0" presId="urn:microsoft.com/office/officeart/2005/8/layout/hierarchy5"/>
    <dgm:cxn modelId="{9F8669F8-31AC-4CA6-8718-0B9085D1CA3A}" type="presParOf" srcId="{DEFCE4E2-63B7-4039-A001-83BB8FCC19E6}" destId="{F6C16172-D8EC-448C-B336-79782FF41754}" srcOrd="1" destOrd="0" presId="urn:microsoft.com/office/officeart/2005/8/layout/hierarchy5"/>
    <dgm:cxn modelId="{976DBA76-4E1B-4429-9F6D-635927C637C5}" type="presParOf" srcId="{F6C16172-D8EC-448C-B336-79782FF41754}" destId="{387D6618-7773-4960-A39C-854C444D14B4}" srcOrd="0" destOrd="0" presId="urn:microsoft.com/office/officeart/2005/8/layout/hierarchy5"/>
    <dgm:cxn modelId="{05BDDD19-E2C0-4EBA-A248-708BD303DD37}" type="presParOf" srcId="{DEFCE4E2-63B7-4039-A001-83BB8FCC19E6}" destId="{B5F74A7E-362D-4A21-9235-61686BAE43BA}" srcOrd="2" destOrd="0" presId="urn:microsoft.com/office/officeart/2005/8/layout/hierarchy5"/>
    <dgm:cxn modelId="{7F58FECD-F983-4728-9D88-CCC577CB57F9}" type="presParOf" srcId="{B5F74A7E-362D-4A21-9235-61686BAE43BA}" destId="{3DF6A18E-B91D-4208-B59D-3D65062D915F}" srcOrd="0" destOrd="0" presId="urn:microsoft.com/office/officeart/2005/8/layout/hierarchy5"/>
    <dgm:cxn modelId="{97BBE026-8555-49B7-B14D-44B308465BFC}" type="presParOf" srcId="{B5F74A7E-362D-4A21-9235-61686BAE43BA}" destId="{5AD7CCB6-77B4-4B05-9B94-B2EF4B3CFCAD}" srcOrd="1" destOrd="0" presId="urn:microsoft.com/office/officeart/2005/8/layout/hierarchy5"/>
    <dgm:cxn modelId="{B56BEE2D-1861-4733-B87B-B77B7ECFCBAF}" type="presParOf" srcId="{DEFCE4E2-63B7-4039-A001-83BB8FCC19E6}" destId="{624A5400-228C-4968-BB55-998C8D597F79}" srcOrd="3" destOrd="0" presId="urn:microsoft.com/office/officeart/2005/8/layout/hierarchy5"/>
    <dgm:cxn modelId="{61FB513F-F6C8-4644-B80F-9DE345713C17}" type="presParOf" srcId="{624A5400-228C-4968-BB55-998C8D597F79}" destId="{D051C7F9-67F1-46A6-9AA8-C3BCF936718D}" srcOrd="0" destOrd="0" presId="urn:microsoft.com/office/officeart/2005/8/layout/hierarchy5"/>
    <dgm:cxn modelId="{750D8388-B368-473A-A9BF-4147992345D2}" type="presParOf" srcId="{DEFCE4E2-63B7-4039-A001-83BB8FCC19E6}" destId="{91D1F555-4C26-403E-ADA3-CB6C335C0FAF}" srcOrd="4" destOrd="0" presId="urn:microsoft.com/office/officeart/2005/8/layout/hierarchy5"/>
    <dgm:cxn modelId="{83E97620-0330-4580-B240-28718179B52B}" type="presParOf" srcId="{91D1F555-4C26-403E-ADA3-CB6C335C0FAF}" destId="{65BC92DD-35FF-46D4-BEB1-685BA8AE9231}" srcOrd="0" destOrd="0" presId="urn:microsoft.com/office/officeart/2005/8/layout/hierarchy5"/>
    <dgm:cxn modelId="{8FA9B308-FA9B-4479-84D4-3BF6A2D5216A}" type="presParOf" srcId="{91D1F555-4C26-403E-ADA3-CB6C335C0FAF}" destId="{5A842B02-A968-4BEE-87F1-30571732CF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B50EB7-174A-4367-8D3E-F8C434CE3627}" type="doc">
      <dgm:prSet loTypeId="urn:microsoft.com/office/officeart/2005/8/layout/radial1" loCatId="relationship" qsTypeId="urn:microsoft.com/office/officeart/2005/8/quickstyle/simple1" qsCatId="simple" csTypeId="urn:microsoft.com/office/officeart/2005/8/colors/accent6_2" csCatId="accent6" phldr="1"/>
      <dgm:spPr/>
      <dgm:t>
        <a:bodyPr/>
        <a:lstStyle/>
        <a:p>
          <a:endParaRPr lang="en-US"/>
        </a:p>
      </dgm:t>
    </dgm:pt>
    <dgm:pt modelId="{7F050290-2E32-4702-A5E9-D53FD2809D83}">
      <dgm:prSet phldrT="[Text]" custT="1"/>
      <dgm:spPr/>
      <dgm:t>
        <a:bodyPr/>
        <a:lstStyle/>
        <a:p>
          <a:r>
            <a:rPr lang="en-US" sz="2000" dirty="0"/>
            <a:t>Service Bus Relay</a:t>
          </a:r>
        </a:p>
      </dgm:t>
    </dgm:pt>
    <dgm:pt modelId="{96F6C2A6-2DC5-479F-BA27-5FCEB657D564}" type="parTrans" cxnId="{0C439195-FF2A-4A44-AF3E-0C820C8430B0}">
      <dgm:prSet/>
      <dgm:spPr/>
      <dgm:t>
        <a:bodyPr/>
        <a:lstStyle/>
        <a:p>
          <a:endParaRPr lang="en-US"/>
        </a:p>
      </dgm:t>
    </dgm:pt>
    <dgm:pt modelId="{007A5B37-D021-4629-B64D-F77B1DB7EEA7}" type="sibTrans" cxnId="{0C439195-FF2A-4A44-AF3E-0C820C8430B0}">
      <dgm:prSet/>
      <dgm:spPr/>
      <dgm:t>
        <a:bodyPr/>
        <a:lstStyle/>
        <a:p>
          <a:endParaRPr lang="en-US"/>
        </a:p>
      </dgm:t>
    </dgm:pt>
    <dgm:pt modelId="{365399AF-53F7-42F8-A745-6332F25A7A1D}">
      <dgm:prSet phldrT="[Text]" custT="1"/>
      <dgm:spPr/>
      <dgm:t>
        <a:bodyPr/>
        <a:lstStyle/>
        <a:p>
          <a:r>
            <a:rPr lang="en-US" sz="2400" dirty="0"/>
            <a:t>Service Application</a:t>
          </a:r>
        </a:p>
        <a:p>
          <a:r>
            <a:rPr lang="en-US" sz="2400" dirty="0"/>
            <a:t>Send/Receive</a:t>
          </a:r>
          <a:endParaRPr lang="en-US" sz="1800" dirty="0"/>
        </a:p>
      </dgm:t>
    </dgm:pt>
    <dgm:pt modelId="{04905921-D3E6-4B98-AF04-793859624986}" type="parTrans" cxnId="{B56A0277-D1E3-4403-AB47-F4788E5FDB63}">
      <dgm:prSet/>
      <dgm:spPr/>
      <dgm:t>
        <a:bodyPr/>
        <a:lstStyle/>
        <a:p>
          <a:endParaRPr lang="en-US" dirty="0"/>
        </a:p>
      </dgm:t>
    </dgm:pt>
    <dgm:pt modelId="{BFFDF92E-9B09-4A90-8C33-B257E29056CB}" type="sibTrans" cxnId="{B56A0277-D1E3-4403-AB47-F4788E5FDB63}">
      <dgm:prSet/>
      <dgm:spPr/>
      <dgm:t>
        <a:bodyPr/>
        <a:lstStyle/>
        <a:p>
          <a:endParaRPr lang="en-US"/>
        </a:p>
      </dgm:t>
    </dgm:pt>
    <dgm:pt modelId="{C3F3AAE4-7F6E-4B4D-8A41-352F0BEE8C16}">
      <dgm:prSet phldrT="[Text]"/>
      <dgm:spPr/>
      <dgm:t>
        <a:bodyPr/>
        <a:lstStyle/>
        <a:p>
          <a:r>
            <a:rPr lang="en-US" dirty="0"/>
            <a:t>Client Application</a:t>
          </a:r>
        </a:p>
      </dgm:t>
    </dgm:pt>
    <dgm:pt modelId="{E746C67B-4DED-4F87-89EB-E5F97681FCE7}" type="parTrans" cxnId="{BFAAE24A-720B-4520-B718-2C79721FEEEA}">
      <dgm:prSet/>
      <dgm:spPr/>
      <dgm:t>
        <a:bodyPr/>
        <a:lstStyle/>
        <a:p>
          <a:endParaRPr lang="en-US" dirty="0"/>
        </a:p>
      </dgm:t>
    </dgm:pt>
    <dgm:pt modelId="{6345D353-A8CA-4274-A9BB-F8F235E00D4F}" type="sibTrans" cxnId="{BFAAE24A-720B-4520-B718-2C79721FEEEA}">
      <dgm:prSet/>
      <dgm:spPr/>
      <dgm:t>
        <a:bodyPr/>
        <a:lstStyle/>
        <a:p>
          <a:endParaRPr lang="en-US"/>
        </a:p>
      </dgm:t>
    </dgm:pt>
    <dgm:pt modelId="{64F86C27-D221-42D3-B094-EEB54A34282F}">
      <dgm:prSet phldrT="[Text]"/>
      <dgm:spPr/>
      <dgm:t>
        <a:bodyPr/>
        <a:lstStyle/>
        <a:p>
          <a:r>
            <a:rPr lang="en-US" dirty="0"/>
            <a:t>Client Application</a:t>
          </a:r>
        </a:p>
      </dgm:t>
    </dgm:pt>
    <dgm:pt modelId="{414801F7-8AA2-43ED-9152-EAC5E786AF9D}" type="parTrans" cxnId="{1BE78DCC-2B47-44C4-A494-608CC146A3E1}">
      <dgm:prSet/>
      <dgm:spPr/>
      <dgm:t>
        <a:bodyPr/>
        <a:lstStyle/>
        <a:p>
          <a:endParaRPr lang="en-US" dirty="0"/>
        </a:p>
      </dgm:t>
    </dgm:pt>
    <dgm:pt modelId="{A9C5B3CF-2195-4833-AC58-115A28EEF20D}" type="sibTrans" cxnId="{1BE78DCC-2B47-44C4-A494-608CC146A3E1}">
      <dgm:prSet/>
      <dgm:spPr/>
      <dgm:t>
        <a:bodyPr/>
        <a:lstStyle/>
        <a:p>
          <a:endParaRPr lang="en-US"/>
        </a:p>
      </dgm:t>
    </dgm:pt>
    <dgm:pt modelId="{55516179-44C9-4D7B-8407-53A83F7160FA}" type="pres">
      <dgm:prSet presAssocID="{3BB50EB7-174A-4367-8D3E-F8C434CE3627}" presName="cycle" presStyleCnt="0">
        <dgm:presLayoutVars>
          <dgm:chMax val="1"/>
          <dgm:dir/>
          <dgm:animLvl val="ctr"/>
          <dgm:resizeHandles val="exact"/>
        </dgm:presLayoutVars>
      </dgm:prSet>
      <dgm:spPr/>
    </dgm:pt>
    <dgm:pt modelId="{3B35B475-EBCC-43C2-AA96-B050B50142FF}" type="pres">
      <dgm:prSet presAssocID="{7F050290-2E32-4702-A5E9-D53FD2809D83}" presName="centerShape" presStyleLbl="node0" presStyleIdx="0" presStyleCnt="1" custLinFactNeighborX="864" custLinFactNeighborY="6911"/>
      <dgm:spPr>
        <a:prstGeom prst="rect">
          <a:avLst/>
        </a:prstGeom>
      </dgm:spPr>
    </dgm:pt>
    <dgm:pt modelId="{29D40417-043E-4C42-A922-B506FF664D2C}" type="pres">
      <dgm:prSet presAssocID="{04905921-D3E6-4B98-AF04-793859624986}" presName="Name9" presStyleLbl="parChTrans1D2" presStyleIdx="0" presStyleCnt="3"/>
      <dgm:spPr/>
    </dgm:pt>
    <dgm:pt modelId="{522CCCF7-9F38-44D3-8AAE-F57527272BA4}" type="pres">
      <dgm:prSet presAssocID="{04905921-D3E6-4B98-AF04-793859624986}" presName="connTx" presStyleLbl="parChTrans1D2" presStyleIdx="0" presStyleCnt="3"/>
      <dgm:spPr/>
    </dgm:pt>
    <dgm:pt modelId="{A731B387-A396-42C7-A49C-68D8C038A8BC}" type="pres">
      <dgm:prSet presAssocID="{365399AF-53F7-42F8-A745-6332F25A7A1D}" presName="node" presStyleLbl="node1" presStyleIdx="0" presStyleCnt="3" custScaleX="249067">
        <dgm:presLayoutVars>
          <dgm:bulletEnabled val="1"/>
        </dgm:presLayoutVars>
      </dgm:prSet>
      <dgm:spPr>
        <a:prstGeom prst="roundRect">
          <a:avLst/>
        </a:prstGeom>
      </dgm:spPr>
    </dgm:pt>
    <dgm:pt modelId="{F634C035-4374-48A6-8EB2-CD6FD9E7A041}" type="pres">
      <dgm:prSet presAssocID="{E746C67B-4DED-4F87-89EB-E5F97681FCE7}" presName="Name9" presStyleLbl="parChTrans1D2" presStyleIdx="1" presStyleCnt="3"/>
      <dgm:spPr/>
    </dgm:pt>
    <dgm:pt modelId="{E922052F-A839-4961-87DB-614EFEC364FF}" type="pres">
      <dgm:prSet presAssocID="{E746C67B-4DED-4F87-89EB-E5F97681FCE7}" presName="connTx" presStyleLbl="parChTrans1D2" presStyleIdx="1" presStyleCnt="3"/>
      <dgm:spPr/>
    </dgm:pt>
    <dgm:pt modelId="{67E80A6B-3131-4E59-88C8-C7A598D07DEE}" type="pres">
      <dgm:prSet presAssocID="{C3F3AAE4-7F6E-4B4D-8A41-352F0BEE8C16}" presName="node" presStyleLbl="node1" presStyleIdx="1" presStyleCnt="3" custRadScaleRad="147930" custRadScaleInc="-17076">
        <dgm:presLayoutVars>
          <dgm:bulletEnabled val="1"/>
        </dgm:presLayoutVars>
      </dgm:prSet>
      <dgm:spPr/>
    </dgm:pt>
    <dgm:pt modelId="{679D73D5-00A3-4061-8609-3677F83109C7}" type="pres">
      <dgm:prSet presAssocID="{414801F7-8AA2-43ED-9152-EAC5E786AF9D}" presName="Name9" presStyleLbl="parChTrans1D2" presStyleIdx="2" presStyleCnt="3"/>
      <dgm:spPr/>
    </dgm:pt>
    <dgm:pt modelId="{2CFE81DE-7294-4F68-BFC8-98C46ABDA125}" type="pres">
      <dgm:prSet presAssocID="{414801F7-8AA2-43ED-9152-EAC5E786AF9D}" presName="connTx" presStyleLbl="parChTrans1D2" presStyleIdx="2" presStyleCnt="3"/>
      <dgm:spPr/>
    </dgm:pt>
    <dgm:pt modelId="{1C6BE829-04DF-45DA-BD41-1D431069474D}" type="pres">
      <dgm:prSet presAssocID="{64F86C27-D221-42D3-B094-EEB54A34282F}" presName="node" presStyleLbl="node1" presStyleIdx="2" presStyleCnt="3" custRadScaleRad="148743" custRadScaleInc="17263">
        <dgm:presLayoutVars>
          <dgm:bulletEnabled val="1"/>
        </dgm:presLayoutVars>
      </dgm:prSet>
      <dgm:spPr/>
    </dgm:pt>
  </dgm:ptLst>
  <dgm:cxnLst>
    <dgm:cxn modelId="{77700B00-60A5-44D6-A405-A4D681369C83}" type="presOf" srcId="{414801F7-8AA2-43ED-9152-EAC5E786AF9D}" destId="{679D73D5-00A3-4061-8609-3677F83109C7}" srcOrd="0" destOrd="0" presId="urn:microsoft.com/office/officeart/2005/8/layout/radial1"/>
    <dgm:cxn modelId="{89E42C09-7578-4E28-ADC7-3A3CD3B60DA4}" type="presOf" srcId="{3BB50EB7-174A-4367-8D3E-F8C434CE3627}" destId="{55516179-44C9-4D7B-8407-53A83F7160FA}" srcOrd="0" destOrd="0" presId="urn:microsoft.com/office/officeart/2005/8/layout/radial1"/>
    <dgm:cxn modelId="{678B4F15-5A4B-4319-AC3F-053CA867F2DB}" type="presOf" srcId="{7F050290-2E32-4702-A5E9-D53FD2809D83}" destId="{3B35B475-EBCC-43C2-AA96-B050B50142FF}" srcOrd="0" destOrd="0" presId="urn:microsoft.com/office/officeart/2005/8/layout/radial1"/>
    <dgm:cxn modelId="{22630F1C-F79B-495E-8B48-715D9350D9D7}" type="presOf" srcId="{E746C67B-4DED-4F87-89EB-E5F97681FCE7}" destId="{F634C035-4374-48A6-8EB2-CD6FD9E7A041}" srcOrd="0" destOrd="0" presId="urn:microsoft.com/office/officeart/2005/8/layout/radial1"/>
    <dgm:cxn modelId="{37C06D30-E4FB-483F-9F00-21617037278C}" type="presOf" srcId="{64F86C27-D221-42D3-B094-EEB54A34282F}" destId="{1C6BE829-04DF-45DA-BD41-1D431069474D}" srcOrd="0" destOrd="0" presId="urn:microsoft.com/office/officeart/2005/8/layout/radial1"/>
    <dgm:cxn modelId="{5A244144-B0F9-49AB-AFED-3571A1D557F5}" type="presOf" srcId="{04905921-D3E6-4B98-AF04-793859624986}" destId="{29D40417-043E-4C42-A922-B506FF664D2C}" srcOrd="0" destOrd="0" presId="urn:microsoft.com/office/officeart/2005/8/layout/radial1"/>
    <dgm:cxn modelId="{BFAAE24A-720B-4520-B718-2C79721FEEEA}" srcId="{7F050290-2E32-4702-A5E9-D53FD2809D83}" destId="{C3F3AAE4-7F6E-4B4D-8A41-352F0BEE8C16}" srcOrd="1" destOrd="0" parTransId="{E746C67B-4DED-4F87-89EB-E5F97681FCE7}" sibTransId="{6345D353-A8CA-4274-A9BB-F8F235E00D4F}"/>
    <dgm:cxn modelId="{375ED250-C4C6-4AF9-A428-E4B703A12E03}" type="presOf" srcId="{365399AF-53F7-42F8-A745-6332F25A7A1D}" destId="{A731B387-A396-42C7-A49C-68D8C038A8BC}" srcOrd="0" destOrd="0" presId="urn:microsoft.com/office/officeart/2005/8/layout/radial1"/>
    <dgm:cxn modelId="{1800FD56-9CFF-4A2C-98E5-CBE99B6D1480}" type="presOf" srcId="{414801F7-8AA2-43ED-9152-EAC5E786AF9D}" destId="{2CFE81DE-7294-4F68-BFC8-98C46ABDA125}" srcOrd="1" destOrd="0" presId="urn:microsoft.com/office/officeart/2005/8/layout/radial1"/>
    <dgm:cxn modelId="{B56A0277-D1E3-4403-AB47-F4788E5FDB63}" srcId="{7F050290-2E32-4702-A5E9-D53FD2809D83}" destId="{365399AF-53F7-42F8-A745-6332F25A7A1D}" srcOrd="0" destOrd="0" parTransId="{04905921-D3E6-4B98-AF04-793859624986}" sibTransId="{BFFDF92E-9B09-4A90-8C33-B257E29056CB}"/>
    <dgm:cxn modelId="{1D685C7A-1831-400A-B00D-F66F005C6CC3}" type="presOf" srcId="{04905921-D3E6-4B98-AF04-793859624986}" destId="{522CCCF7-9F38-44D3-8AAE-F57527272BA4}" srcOrd="1" destOrd="0" presId="urn:microsoft.com/office/officeart/2005/8/layout/radial1"/>
    <dgm:cxn modelId="{0C439195-FF2A-4A44-AF3E-0C820C8430B0}" srcId="{3BB50EB7-174A-4367-8D3E-F8C434CE3627}" destId="{7F050290-2E32-4702-A5E9-D53FD2809D83}" srcOrd="0" destOrd="0" parTransId="{96F6C2A6-2DC5-479F-BA27-5FCEB657D564}" sibTransId="{007A5B37-D021-4629-B64D-F77B1DB7EEA7}"/>
    <dgm:cxn modelId="{1BE78DCC-2B47-44C4-A494-608CC146A3E1}" srcId="{7F050290-2E32-4702-A5E9-D53FD2809D83}" destId="{64F86C27-D221-42D3-B094-EEB54A34282F}" srcOrd="2" destOrd="0" parTransId="{414801F7-8AA2-43ED-9152-EAC5E786AF9D}" sibTransId="{A9C5B3CF-2195-4833-AC58-115A28EEF20D}"/>
    <dgm:cxn modelId="{F7C911CD-DE00-44E3-8F15-3CE8859BA220}" type="presOf" srcId="{C3F3AAE4-7F6E-4B4D-8A41-352F0BEE8C16}" destId="{67E80A6B-3131-4E59-88C8-C7A598D07DEE}" srcOrd="0" destOrd="0" presId="urn:microsoft.com/office/officeart/2005/8/layout/radial1"/>
    <dgm:cxn modelId="{B4122AF8-EC21-4599-985D-A153142B7C15}" type="presOf" srcId="{E746C67B-4DED-4F87-89EB-E5F97681FCE7}" destId="{E922052F-A839-4961-87DB-614EFEC364FF}" srcOrd="1" destOrd="0" presId="urn:microsoft.com/office/officeart/2005/8/layout/radial1"/>
    <dgm:cxn modelId="{CCE0759D-866C-4350-82B3-AE4DF4F13C60}" type="presParOf" srcId="{55516179-44C9-4D7B-8407-53A83F7160FA}" destId="{3B35B475-EBCC-43C2-AA96-B050B50142FF}" srcOrd="0" destOrd="0" presId="urn:microsoft.com/office/officeart/2005/8/layout/radial1"/>
    <dgm:cxn modelId="{BC8E916D-FAC8-4381-B720-054777CB5A76}" type="presParOf" srcId="{55516179-44C9-4D7B-8407-53A83F7160FA}" destId="{29D40417-043E-4C42-A922-B506FF664D2C}" srcOrd="1" destOrd="0" presId="urn:microsoft.com/office/officeart/2005/8/layout/radial1"/>
    <dgm:cxn modelId="{69BC6736-5DCE-460B-8EFD-34D1AFE4624F}" type="presParOf" srcId="{29D40417-043E-4C42-A922-B506FF664D2C}" destId="{522CCCF7-9F38-44D3-8AAE-F57527272BA4}" srcOrd="0" destOrd="0" presId="urn:microsoft.com/office/officeart/2005/8/layout/radial1"/>
    <dgm:cxn modelId="{7069BD70-2081-4357-8180-B8E7039FF223}" type="presParOf" srcId="{55516179-44C9-4D7B-8407-53A83F7160FA}" destId="{A731B387-A396-42C7-A49C-68D8C038A8BC}" srcOrd="2" destOrd="0" presId="urn:microsoft.com/office/officeart/2005/8/layout/radial1"/>
    <dgm:cxn modelId="{BA1579B3-EF9E-4E30-BBBB-C4DCC6BA4DF4}" type="presParOf" srcId="{55516179-44C9-4D7B-8407-53A83F7160FA}" destId="{F634C035-4374-48A6-8EB2-CD6FD9E7A041}" srcOrd="3" destOrd="0" presId="urn:microsoft.com/office/officeart/2005/8/layout/radial1"/>
    <dgm:cxn modelId="{C0231832-01B3-4EEE-8F17-5BC3FDE6A75C}" type="presParOf" srcId="{F634C035-4374-48A6-8EB2-CD6FD9E7A041}" destId="{E922052F-A839-4961-87DB-614EFEC364FF}" srcOrd="0" destOrd="0" presId="urn:microsoft.com/office/officeart/2005/8/layout/radial1"/>
    <dgm:cxn modelId="{3D7BB530-5744-43BB-A52D-914F4EF60A06}" type="presParOf" srcId="{55516179-44C9-4D7B-8407-53A83F7160FA}" destId="{67E80A6B-3131-4E59-88C8-C7A598D07DEE}" srcOrd="4" destOrd="0" presId="urn:microsoft.com/office/officeart/2005/8/layout/radial1"/>
    <dgm:cxn modelId="{A793A7EA-F186-4C72-83FC-4AC15220563C}" type="presParOf" srcId="{55516179-44C9-4D7B-8407-53A83F7160FA}" destId="{679D73D5-00A3-4061-8609-3677F83109C7}" srcOrd="5" destOrd="0" presId="urn:microsoft.com/office/officeart/2005/8/layout/radial1"/>
    <dgm:cxn modelId="{724F2935-6384-48C4-8C81-1B20ABD3005F}" type="presParOf" srcId="{679D73D5-00A3-4061-8609-3677F83109C7}" destId="{2CFE81DE-7294-4F68-BFC8-98C46ABDA125}" srcOrd="0" destOrd="0" presId="urn:microsoft.com/office/officeart/2005/8/layout/radial1"/>
    <dgm:cxn modelId="{8436CF4D-72DB-4AB0-BFE2-90F3A03324FC}" type="presParOf" srcId="{55516179-44C9-4D7B-8407-53A83F7160FA}" destId="{1C6BE829-04DF-45DA-BD41-1D431069474D}" srcOrd="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C92DD-35FF-46D4-BEB1-685BA8AE9231}">
      <dsp:nvSpPr>
        <dsp:cNvPr id="0" name=""/>
        <dsp:cNvSpPr/>
      </dsp:nvSpPr>
      <dsp:spPr>
        <a:xfrm>
          <a:off x="718686" y="0"/>
          <a:ext cx="1397588" cy="29123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Message Sender</a:t>
          </a:r>
        </a:p>
      </dsp:txBody>
      <dsp:txXfrm>
        <a:off x="718686" y="0"/>
        <a:ext cx="1397588" cy="873705"/>
      </dsp:txXfrm>
    </dsp:sp>
    <dsp:sp modelId="{3DF6A18E-B91D-4208-B59D-3D65062D915F}">
      <dsp:nvSpPr>
        <dsp:cNvPr id="0" name=""/>
        <dsp:cNvSpPr/>
      </dsp:nvSpPr>
      <dsp:spPr>
        <a:xfrm>
          <a:off x="2349205" y="0"/>
          <a:ext cx="1397588" cy="29123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Service Bus Namespace</a:t>
          </a:r>
        </a:p>
      </dsp:txBody>
      <dsp:txXfrm>
        <a:off x="2349205" y="0"/>
        <a:ext cx="1397588" cy="873705"/>
      </dsp:txXfrm>
    </dsp:sp>
    <dsp:sp modelId="{56EDFB30-49B6-47C9-9AB9-9077C9C949A5}">
      <dsp:nvSpPr>
        <dsp:cNvPr id="0" name=""/>
        <dsp:cNvSpPr/>
      </dsp:nvSpPr>
      <dsp:spPr>
        <a:xfrm>
          <a:off x="3979725" y="0"/>
          <a:ext cx="1397588" cy="29123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Message Receiver</a:t>
          </a:r>
        </a:p>
      </dsp:txBody>
      <dsp:txXfrm>
        <a:off x="3979725" y="0"/>
        <a:ext cx="1397588" cy="873705"/>
      </dsp:txXfrm>
    </dsp:sp>
    <dsp:sp modelId="{68101AFE-EF97-4327-842F-EE3636FB0838}">
      <dsp:nvSpPr>
        <dsp:cNvPr id="0" name=""/>
        <dsp:cNvSpPr/>
      </dsp:nvSpPr>
      <dsp:spPr>
        <a:xfrm>
          <a:off x="4096191" y="1543618"/>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Service Or Application</a:t>
          </a:r>
        </a:p>
      </dsp:txBody>
      <dsp:txXfrm>
        <a:off x="4113247" y="1560674"/>
        <a:ext cx="1130544" cy="548216"/>
      </dsp:txXfrm>
    </dsp:sp>
    <dsp:sp modelId="{42DE79A4-B1FC-47BE-A388-107A77BF7BA2}">
      <dsp:nvSpPr>
        <dsp:cNvPr id="0" name=""/>
        <dsp:cNvSpPr/>
      </dsp:nvSpPr>
      <dsp:spPr>
        <a:xfrm rot="10843020">
          <a:off x="3635038" y="1813901"/>
          <a:ext cx="461170" cy="35991"/>
        </a:xfrm>
        <a:custGeom>
          <a:avLst/>
          <a:gdLst/>
          <a:ahLst/>
          <a:cxnLst/>
          <a:rect l="0" t="0" r="0" b="0"/>
          <a:pathLst>
            <a:path>
              <a:moveTo>
                <a:pt x="0" y="17995"/>
              </a:moveTo>
              <a:lnTo>
                <a:pt x="461170" y="1799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3854094" y="1820367"/>
        <a:ext cx="23058" cy="23058"/>
      </dsp:txXfrm>
    </dsp:sp>
    <dsp:sp modelId="{B72CFA13-E81C-4683-8D32-F639F803EDFD}">
      <dsp:nvSpPr>
        <dsp:cNvPr id="0" name=""/>
        <dsp:cNvSpPr/>
      </dsp:nvSpPr>
      <dsp:spPr>
        <a:xfrm>
          <a:off x="2470400" y="1537847"/>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Queue</a:t>
          </a:r>
        </a:p>
      </dsp:txBody>
      <dsp:txXfrm>
        <a:off x="2487456" y="1554903"/>
        <a:ext cx="1130544" cy="548216"/>
      </dsp:txXfrm>
    </dsp:sp>
    <dsp:sp modelId="{1C293859-A235-49D3-91DF-46E133FE4EFF}">
      <dsp:nvSpPr>
        <dsp:cNvPr id="0" name=""/>
        <dsp:cNvSpPr/>
      </dsp:nvSpPr>
      <dsp:spPr>
        <a:xfrm rot="14080211">
          <a:off x="1828217" y="1479062"/>
          <a:ext cx="813774" cy="35991"/>
        </a:xfrm>
        <a:custGeom>
          <a:avLst/>
          <a:gdLst/>
          <a:ahLst/>
          <a:cxnLst/>
          <a:rect l="0" t="0" r="0" b="0"/>
          <a:pathLst>
            <a:path>
              <a:moveTo>
                <a:pt x="0" y="17995"/>
              </a:moveTo>
              <a:lnTo>
                <a:pt x="813774"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2214760" y="1476713"/>
        <a:ext cx="40688" cy="40688"/>
      </dsp:txXfrm>
    </dsp:sp>
    <dsp:sp modelId="{0A187271-2FE7-4CB4-B951-B3F97A638BF7}">
      <dsp:nvSpPr>
        <dsp:cNvPr id="0" name=""/>
        <dsp:cNvSpPr/>
      </dsp:nvSpPr>
      <dsp:spPr>
        <a:xfrm>
          <a:off x="835152" y="873940"/>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Web App</a:t>
          </a:r>
        </a:p>
      </dsp:txBody>
      <dsp:txXfrm>
        <a:off x="852208" y="890996"/>
        <a:ext cx="1130544" cy="548216"/>
      </dsp:txXfrm>
    </dsp:sp>
    <dsp:sp modelId="{92653A6E-D9F0-4631-8932-86CD54DBDFB1}">
      <dsp:nvSpPr>
        <dsp:cNvPr id="0" name=""/>
        <dsp:cNvSpPr/>
      </dsp:nvSpPr>
      <dsp:spPr>
        <a:xfrm rot="10757845">
          <a:off x="1999791" y="1813901"/>
          <a:ext cx="470626" cy="35991"/>
        </a:xfrm>
        <a:custGeom>
          <a:avLst/>
          <a:gdLst/>
          <a:ahLst/>
          <a:cxnLst/>
          <a:rect l="0" t="0" r="0" b="0"/>
          <a:pathLst>
            <a:path>
              <a:moveTo>
                <a:pt x="0" y="17995"/>
              </a:moveTo>
              <a:lnTo>
                <a:pt x="470626"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2223338" y="1820131"/>
        <a:ext cx="23531" cy="23531"/>
      </dsp:txXfrm>
    </dsp:sp>
    <dsp:sp modelId="{323508CF-F909-432E-98A2-DFE14E379E32}">
      <dsp:nvSpPr>
        <dsp:cNvPr id="0" name=""/>
        <dsp:cNvSpPr/>
      </dsp:nvSpPr>
      <dsp:spPr>
        <a:xfrm>
          <a:off x="835152" y="1543618"/>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Mobile App</a:t>
          </a:r>
        </a:p>
      </dsp:txBody>
      <dsp:txXfrm>
        <a:off x="852208" y="1560674"/>
        <a:ext cx="1130544" cy="548216"/>
      </dsp:txXfrm>
    </dsp:sp>
    <dsp:sp modelId="{71B8983B-46FF-481F-99F5-523DAC77969E}">
      <dsp:nvSpPr>
        <dsp:cNvPr id="0" name=""/>
        <dsp:cNvSpPr/>
      </dsp:nvSpPr>
      <dsp:spPr>
        <a:xfrm rot="7491917">
          <a:off x="1823495" y="2148740"/>
          <a:ext cx="823217" cy="35991"/>
        </a:xfrm>
        <a:custGeom>
          <a:avLst/>
          <a:gdLst/>
          <a:ahLst/>
          <a:cxnLst/>
          <a:rect l="0" t="0" r="0" b="0"/>
          <a:pathLst>
            <a:path>
              <a:moveTo>
                <a:pt x="0" y="17995"/>
              </a:moveTo>
              <a:lnTo>
                <a:pt x="823217"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2214524" y="2146155"/>
        <a:ext cx="41160" cy="41160"/>
      </dsp:txXfrm>
    </dsp:sp>
    <dsp:sp modelId="{7DD5D666-D9B8-41BE-A084-41A83612CBD9}">
      <dsp:nvSpPr>
        <dsp:cNvPr id="0" name=""/>
        <dsp:cNvSpPr/>
      </dsp:nvSpPr>
      <dsp:spPr>
        <a:xfrm>
          <a:off x="835152" y="2213295"/>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Service</a:t>
          </a:r>
        </a:p>
      </dsp:txBody>
      <dsp:txXfrm>
        <a:off x="852208" y="2230351"/>
        <a:ext cx="1130544" cy="548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5B475-EBCC-43C2-AA96-B050B50142FF}">
      <dsp:nvSpPr>
        <dsp:cNvPr id="0" name=""/>
        <dsp:cNvSpPr/>
      </dsp:nvSpPr>
      <dsp:spPr>
        <a:xfrm>
          <a:off x="3232866" y="2583186"/>
          <a:ext cx="1730577" cy="173057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Service Bus Relay</a:t>
          </a:r>
        </a:p>
      </dsp:txBody>
      <dsp:txXfrm>
        <a:off x="3232866" y="2583186"/>
        <a:ext cx="1730577" cy="1730577"/>
      </dsp:txXfrm>
    </dsp:sp>
    <dsp:sp modelId="{29D40417-043E-4C42-A922-B506FF664D2C}">
      <dsp:nvSpPr>
        <dsp:cNvPr id="0" name=""/>
        <dsp:cNvSpPr/>
      </dsp:nvSpPr>
      <dsp:spPr>
        <a:xfrm rot="16147814">
          <a:off x="3662138" y="2147590"/>
          <a:ext cx="833117" cy="38369"/>
        </a:xfrm>
        <a:custGeom>
          <a:avLst/>
          <a:gdLst/>
          <a:ahLst/>
          <a:cxnLst/>
          <a:rect l="0" t="0" r="0" b="0"/>
          <a:pathLst>
            <a:path>
              <a:moveTo>
                <a:pt x="0" y="19184"/>
              </a:moveTo>
              <a:lnTo>
                <a:pt x="833117" y="1918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4057869" y="2145947"/>
        <a:ext cx="41655" cy="41655"/>
      </dsp:txXfrm>
    </dsp:sp>
    <dsp:sp modelId="{A731B387-A396-42C7-A49C-68D8C038A8BC}">
      <dsp:nvSpPr>
        <dsp:cNvPr id="0" name=""/>
        <dsp:cNvSpPr/>
      </dsp:nvSpPr>
      <dsp:spPr>
        <a:xfrm>
          <a:off x="1904089" y="19703"/>
          <a:ext cx="4310296" cy="1730577"/>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Service Application</a:t>
          </a:r>
        </a:p>
        <a:p>
          <a:pPr marL="0" lvl="0" indent="0" algn="ctr" defTabSz="1066800">
            <a:lnSpc>
              <a:spcPct val="90000"/>
            </a:lnSpc>
            <a:spcBef>
              <a:spcPct val="0"/>
            </a:spcBef>
            <a:spcAft>
              <a:spcPct val="35000"/>
            </a:spcAft>
            <a:buNone/>
          </a:pPr>
          <a:r>
            <a:rPr lang="en-US" sz="2400" kern="1200" dirty="0"/>
            <a:t>Send/Receive</a:t>
          </a:r>
          <a:endParaRPr lang="en-US" sz="1800" kern="1200" dirty="0"/>
        </a:p>
      </dsp:txBody>
      <dsp:txXfrm>
        <a:off x="1988569" y="104183"/>
        <a:ext cx="4141336" cy="1561617"/>
      </dsp:txXfrm>
    </dsp:sp>
    <dsp:sp modelId="{F634C035-4374-48A6-8EB2-CD6FD9E7A041}">
      <dsp:nvSpPr>
        <dsp:cNvPr id="0" name=""/>
        <dsp:cNvSpPr/>
      </dsp:nvSpPr>
      <dsp:spPr>
        <a:xfrm rot="884461">
          <a:off x="4910747" y="3836672"/>
          <a:ext cx="1471488" cy="38369"/>
        </a:xfrm>
        <a:custGeom>
          <a:avLst/>
          <a:gdLst/>
          <a:ahLst/>
          <a:cxnLst/>
          <a:rect l="0" t="0" r="0" b="0"/>
          <a:pathLst>
            <a:path>
              <a:moveTo>
                <a:pt x="0" y="19184"/>
              </a:moveTo>
              <a:lnTo>
                <a:pt x="1471488" y="1918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609704" y="3819070"/>
        <a:ext cx="73574" cy="73574"/>
      </dsp:txXfrm>
    </dsp:sp>
    <dsp:sp modelId="{67E80A6B-3131-4E59-88C8-C7A598D07DEE}">
      <dsp:nvSpPr>
        <dsp:cNvPr id="0" name=""/>
        <dsp:cNvSpPr/>
      </dsp:nvSpPr>
      <dsp:spPr>
        <a:xfrm>
          <a:off x="6329539" y="3397952"/>
          <a:ext cx="1730577" cy="1730577"/>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Client Application</a:t>
          </a:r>
        </a:p>
      </dsp:txBody>
      <dsp:txXfrm>
        <a:off x="6582976" y="3651389"/>
        <a:ext cx="1223703" cy="1223703"/>
      </dsp:txXfrm>
    </dsp:sp>
    <dsp:sp modelId="{679D73D5-00A3-4061-8609-3677F83109C7}">
      <dsp:nvSpPr>
        <dsp:cNvPr id="0" name=""/>
        <dsp:cNvSpPr/>
      </dsp:nvSpPr>
      <dsp:spPr>
        <a:xfrm rot="9941342">
          <a:off x="1718348" y="3836679"/>
          <a:ext cx="1565662" cy="38369"/>
        </a:xfrm>
        <a:custGeom>
          <a:avLst/>
          <a:gdLst/>
          <a:ahLst/>
          <a:cxnLst/>
          <a:rect l="0" t="0" r="0" b="0"/>
          <a:pathLst>
            <a:path>
              <a:moveTo>
                <a:pt x="0" y="19184"/>
              </a:moveTo>
              <a:lnTo>
                <a:pt x="1565662" y="1918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2462037" y="3816722"/>
        <a:ext cx="78283" cy="78283"/>
      </dsp:txXfrm>
    </dsp:sp>
    <dsp:sp modelId="{1C6BE829-04DF-45DA-BD41-1D431069474D}">
      <dsp:nvSpPr>
        <dsp:cNvPr id="0" name=""/>
        <dsp:cNvSpPr/>
      </dsp:nvSpPr>
      <dsp:spPr>
        <a:xfrm>
          <a:off x="38914" y="3397965"/>
          <a:ext cx="1730577" cy="1730577"/>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Client Application</a:t>
          </a:r>
        </a:p>
      </dsp:txBody>
      <dsp:txXfrm>
        <a:off x="292351" y="3651402"/>
        <a:ext cx="1223703" cy="12237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FCBA8-AE82-4DAC-95CC-736D3BA74ECF}" type="datetimeFigureOut">
              <a:rPr lang="en-US" smtClean="0"/>
              <a:t>1/15/2018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B1940-C9FA-478A-89CF-FCED2EB2DF4D}" type="slidenum">
              <a:rPr lang="en-US" smtClean="0"/>
              <a:t>‹#›</a:t>
            </a:fld>
            <a:endParaRPr lang="en-US" dirty="0"/>
          </a:p>
        </p:txBody>
      </p:sp>
    </p:spTree>
    <p:extLst>
      <p:ext uri="{BB962C8B-B14F-4D97-AF65-F5344CB8AC3E}">
        <p14:creationId xmlns:p14="http://schemas.microsoft.com/office/powerpoint/2010/main" val="326453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latin typeface="Arial" panose="020B0604020202020204" pitchFamily="34" charset="0"/>
                <a:ea typeface="Calibri" panose="020F0502020204030204" pitchFamily="34" charset="0"/>
                <a:cs typeface="Times New Roman" panose="02020603050405020304" pitchFamily="18" charset="0"/>
              </a:rPr>
              <a:t>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 </a:t>
            </a:r>
            <a:r>
              <a:rPr lang="en-US" sz="1000" b="1" dirty="0">
                <a:latin typeface="Arial" panose="020B0604020202020204" pitchFamily="34" charset="0"/>
                <a:ea typeface="Calibri" panose="020F0502020204030204" pitchFamily="34" charset="0"/>
                <a:cs typeface="Times New Roman" panose="02020603050405020304" pitchFamily="18" charset="0"/>
              </a:rPr>
              <a:t>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Compare Storage Queues to Service Bus Queues.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Identify when to use Azure Functions or Logic Apps for integration components in a solution.</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Describe the differences between IoT Hubs, Event Hubs and Time Series Insights.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latin typeface="Arial" panose="020B0604020202020204" pitchFamily="34" charset="0"/>
                <a:ea typeface="Calibri" panose="020F0502020204030204" pitchFamily="34" charset="0"/>
                <a:cs typeface="Times New Roman" panose="02020603050405020304" pitchFamily="18" charset="0"/>
              </a:rPr>
              <a:t>20535A_10.pptx</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CB1940-C9FA-478A-89CF-FCED2EB2DF4D}" type="slidenum">
              <a:rPr lang="en-US" b="0" smtClean="0"/>
              <a:t>1</a:t>
            </a:fld>
            <a:endParaRPr lang="en-US" b="0" dirty="0"/>
          </a:p>
        </p:txBody>
      </p:sp>
      <p:sp>
        <p:nvSpPr>
          <p:cNvPr id="5" name="Rectangle 4">
            <a:extLst>
              <a:ext uri="{FF2B5EF4-FFF2-40B4-BE49-F238E27FC236}">
                <a16:creationId xmlns:a16="http://schemas.microsoft.com/office/drawing/2014/main" id="{AFEC5AB6-7C41-46C2-BF0C-90AF12E1383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9F03946-785C-4205-B834-39CFCCC60F2B}"/>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259252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service application creates an outbound connection with the Service Bus Relay using the binding, their Service Bus namespace, and a relative name for the relay. The Service Bus creates a relay at this point and then one or more client applications create an outbound connection to the relay using the same connection details. The relay is disposed when all of the clients and the service applications are disconnected from the endpoint.</a:t>
            </a:r>
          </a:p>
        </p:txBody>
      </p:sp>
      <p:sp>
        <p:nvSpPr>
          <p:cNvPr id="4" name="Slide Number Placeholder 3"/>
          <p:cNvSpPr>
            <a:spLocks noGrp="1"/>
          </p:cNvSpPr>
          <p:nvPr>
            <p:ph type="sldNum" sz="quarter" idx="10"/>
          </p:nvPr>
        </p:nvSpPr>
        <p:spPr/>
        <p:txBody>
          <a:bodyPr/>
          <a:lstStyle/>
          <a:p>
            <a:fld id="{1DCB1940-C9FA-478A-89CF-FCED2EB2DF4D}" type="slidenum">
              <a:rPr lang="en-US" b="0" smtClean="0"/>
              <a:t>10</a:t>
            </a:fld>
            <a:endParaRPr lang="en-US" b="0" dirty="0"/>
          </a:p>
        </p:txBody>
      </p:sp>
      <p:sp>
        <p:nvSpPr>
          <p:cNvPr id="5" name="Rectangle 4">
            <a:extLst>
              <a:ext uri="{FF2B5EF4-FFF2-40B4-BE49-F238E27FC236}">
                <a16:creationId xmlns:a16="http://schemas.microsoft.com/office/drawing/2014/main" id="{A7037BCD-64C8-49B9-AC60-B38BE4DD1B6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4921A77-A12B-4B40-8973-FC4599E82AC4}"/>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2724236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Event Grid integrates data sources with client applications that intend to consume events from those sources.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example shows an application that has an operation (or request), it then publishes an event that is subscribed to by a Logic App, Function App, custom application server and an Excel instance. Each client processes the message in a unique manner.</a:t>
            </a:r>
          </a:p>
        </p:txBody>
      </p:sp>
      <p:sp>
        <p:nvSpPr>
          <p:cNvPr id="4" name="Slide Number Placeholder 3"/>
          <p:cNvSpPr>
            <a:spLocks noGrp="1"/>
          </p:cNvSpPr>
          <p:nvPr>
            <p:ph type="sldNum" sz="quarter" idx="10"/>
          </p:nvPr>
        </p:nvSpPr>
        <p:spPr/>
        <p:txBody>
          <a:bodyPr/>
          <a:lstStyle/>
          <a:p>
            <a:fld id="{1DCB1940-C9FA-478A-89CF-FCED2EB2DF4D}" type="slidenum">
              <a:rPr lang="en-US" b="0" smtClean="0"/>
              <a:t>11</a:t>
            </a:fld>
            <a:endParaRPr lang="en-US" b="0" dirty="0"/>
          </a:p>
        </p:txBody>
      </p:sp>
      <p:sp>
        <p:nvSpPr>
          <p:cNvPr id="5" name="Rectangle 4">
            <a:extLst>
              <a:ext uri="{FF2B5EF4-FFF2-40B4-BE49-F238E27FC236}">
                <a16:creationId xmlns:a16="http://schemas.microsoft.com/office/drawing/2014/main" id="{B8B846BC-2AD6-4FD4-8286-408E9F4A4C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B562746-2774-450C-9096-C6BE99B65B82}"/>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226482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12</a:t>
            </a:fld>
            <a:endParaRPr lang="en-US" b="0" dirty="0"/>
          </a:p>
        </p:txBody>
      </p:sp>
      <p:sp>
        <p:nvSpPr>
          <p:cNvPr id="5" name="Rectangle 4">
            <a:extLst>
              <a:ext uri="{FF2B5EF4-FFF2-40B4-BE49-F238E27FC236}">
                <a16:creationId xmlns:a16="http://schemas.microsoft.com/office/drawing/2014/main" id="{536BF187-2865-41E6-AEAF-80AC03AFE68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72475F3-96FD-4E02-8F70-5B99635DE147}"/>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2543145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13</a:t>
            </a:fld>
            <a:endParaRPr lang="en-US" b="0" dirty="0"/>
          </a:p>
        </p:txBody>
      </p:sp>
      <p:sp>
        <p:nvSpPr>
          <p:cNvPr id="5" name="Rectangle 4">
            <a:extLst>
              <a:ext uri="{FF2B5EF4-FFF2-40B4-BE49-F238E27FC236}">
                <a16:creationId xmlns:a16="http://schemas.microsoft.com/office/drawing/2014/main" id="{43A158FD-2230-4999-807D-3377426362D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541A06B-6166-4AA5-9F15-FE7182B2E95F}"/>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923699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14</a:t>
            </a:fld>
            <a:endParaRPr lang="en-US" b="0" dirty="0"/>
          </a:p>
        </p:txBody>
      </p:sp>
      <p:sp>
        <p:nvSpPr>
          <p:cNvPr id="5" name="Rectangle 4">
            <a:extLst>
              <a:ext uri="{FF2B5EF4-FFF2-40B4-BE49-F238E27FC236}">
                <a16:creationId xmlns:a16="http://schemas.microsoft.com/office/drawing/2014/main" id="{31C2F364-7205-4800-9508-0B48CDBA449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929B3C8-46B7-4791-9C5B-747E2CE906ED}"/>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144399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15</a:t>
            </a:fld>
            <a:endParaRPr lang="en-US" b="0" dirty="0"/>
          </a:p>
        </p:txBody>
      </p:sp>
      <p:sp>
        <p:nvSpPr>
          <p:cNvPr id="5" name="Rectangle 4">
            <a:extLst>
              <a:ext uri="{FF2B5EF4-FFF2-40B4-BE49-F238E27FC236}">
                <a16:creationId xmlns:a16="http://schemas.microsoft.com/office/drawing/2014/main" id="{42FF0961-FBAE-48AC-9F27-5D1C5158011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3974E36-EF6B-4D29-866F-62D784607F06}"/>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2795676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16</a:t>
            </a:fld>
            <a:endParaRPr lang="en-US" b="0" dirty="0"/>
          </a:p>
        </p:txBody>
      </p:sp>
      <p:sp>
        <p:nvSpPr>
          <p:cNvPr id="5" name="Rectangle 4">
            <a:extLst>
              <a:ext uri="{FF2B5EF4-FFF2-40B4-BE49-F238E27FC236}">
                <a16:creationId xmlns:a16="http://schemas.microsoft.com/office/drawing/2014/main" id="{00DC1998-FFED-41DF-9FF3-253CE297DC5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A277821-1521-4D49-85E4-343DD7DB545D}"/>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3591838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is just a subset of all of the connectors available in Logic Apps.</a:t>
            </a:r>
          </a:p>
        </p:txBody>
      </p:sp>
      <p:sp>
        <p:nvSpPr>
          <p:cNvPr id="4" name="Slide Number Placeholder 3"/>
          <p:cNvSpPr>
            <a:spLocks noGrp="1"/>
          </p:cNvSpPr>
          <p:nvPr>
            <p:ph type="sldNum" sz="quarter" idx="10"/>
          </p:nvPr>
        </p:nvSpPr>
        <p:spPr/>
        <p:txBody>
          <a:bodyPr/>
          <a:lstStyle/>
          <a:p>
            <a:fld id="{1DCB1940-C9FA-478A-89CF-FCED2EB2DF4D}" type="slidenum">
              <a:rPr lang="en-US" b="0" smtClean="0"/>
              <a:t>17</a:t>
            </a:fld>
            <a:endParaRPr lang="en-US" b="0" dirty="0"/>
          </a:p>
        </p:txBody>
      </p:sp>
      <p:sp>
        <p:nvSpPr>
          <p:cNvPr id="5" name="Rectangle 4">
            <a:extLst>
              <a:ext uri="{FF2B5EF4-FFF2-40B4-BE49-F238E27FC236}">
                <a16:creationId xmlns:a16="http://schemas.microsoft.com/office/drawing/2014/main" id="{AF112821-3356-4EB9-AAA8-78A8B911162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40A545C-4A86-4AA5-A2CA-DB799800D286}"/>
              </a:ext>
            </a:extLst>
          </p:cNvPr>
          <p:cNvSpPr/>
          <p:nvPr/>
        </p:nvSpPr>
        <p:spPr>
          <a:xfrm>
            <a:off x="-22034"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661862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18</a:t>
            </a:fld>
            <a:endParaRPr lang="en-US" b="0" dirty="0"/>
          </a:p>
        </p:txBody>
      </p:sp>
      <p:sp>
        <p:nvSpPr>
          <p:cNvPr id="5" name="Rectangle 4">
            <a:extLst>
              <a:ext uri="{FF2B5EF4-FFF2-40B4-BE49-F238E27FC236}">
                <a16:creationId xmlns:a16="http://schemas.microsoft.com/office/drawing/2014/main" id="{1C534EAB-CDAF-4CF3-9045-FB36A439F4D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C731051-175A-435C-A87D-91FE81142CEF}"/>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4253943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There are more execution methods, languages and integrations not listed.</a:t>
            </a:r>
          </a:p>
        </p:txBody>
      </p:sp>
      <p:sp>
        <p:nvSpPr>
          <p:cNvPr id="4" name="Slide Number Placeholder 3"/>
          <p:cNvSpPr>
            <a:spLocks noGrp="1"/>
          </p:cNvSpPr>
          <p:nvPr>
            <p:ph type="sldNum" sz="quarter" idx="10"/>
          </p:nvPr>
        </p:nvSpPr>
        <p:spPr/>
        <p:txBody>
          <a:bodyPr/>
          <a:lstStyle/>
          <a:p>
            <a:fld id="{1DCB1940-C9FA-478A-89CF-FCED2EB2DF4D}" type="slidenum">
              <a:rPr lang="en-US" b="0" smtClean="0"/>
              <a:t>19</a:t>
            </a:fld>
            <a:endParaRPr lang="en-US" b="0" dirty="0"/>
          </a:p>
        </p:txBody>
      </p:sp>
      <p:sp>
        <p:nvSpPr>
          <p:cNvPr id="5" name="Rectangle 4">
            <a:extLst>
              <a:ext uri="{FF2B5EF4-FFF2-40B4-BE49-F238E27FC236}">
                <a16:creationId xmlns:a16="http://schemas.microsoft.com/office/drawing/2014/main" id="{E2517762-F1C4-4D21-AC46-5613373500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379CC90-1BA5-405A-BA11-7642114B9632}"/>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2624548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2</a:t>
            </a:fld>
            <a:endParaRPr lang="en-US" b="0" dirty="0"/>
          </a:p>
        </p:txBody>
      </p:sp>
      <p:sp>
        <p:nvSpPr>
          <p:cNvPr id="5" name="Rectangle 4">
            <a:extLst>
              <a:ext uri="{FF2B5EF4-FFF2-40B4-BE49-F238E27FC236}">
                <a16:creationId xmlns:a16="http://schemas.microsoft.com/office/drawing/2014/main" id="{37E18A65-18C6-4283-BEB0-38F72F5962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8B46CD8-92F8-401E-A9F5-8A6782E14700}"/>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3625458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Logic Apps can serve as the central connecting point of a full integration solution.</a:t>
            </a:r>
          </a:p>
        </p:txBody>
      </p:sp>
      <p:sp>
        <p:nvSpPr>
          <p:cNvPr id="4" name="Slide Number Placeholder 3"/>
          <p:cNvSpPr>
            <a:spLocks noGrp="1"/>
          </p:cNvSpPr>
          <p:nvPr>
            <p:ph type="sldNum" sz="quarter" idx="10"/>
          </p:nvPr>
        </p:nvSpPr>
        <p:spPr/>
        <p:txBody>
          <a:bodyPr/>
          <a:lstStyle/>
          <a:p>
            <a:fld id="{1DCB1940-C9FA-478A-89CF-FCED2EB2DF4D}" type="slidenum">
              <a:rPr lang="en-US" b="0" smtClean="0"/>
              <a:t>20</a:t>
            </a:fld>
            <a:endParaRPr lang="en-US" b="0" dirty="0"/>
          </a:p>
        </p:txBody>
      </p:sp>
      <p:sp>
        <p:nvSpPr>
          <p:cNvPr id="5" name="Rectangle 4">
            <a:extLst>
              <a:ext uri="{FF2B5EF4-FFF2-40B4-BE49-F238E27FC236}">
                <a16:creationId xmlns:a16="http://schemas.microsoft.com/office/drawing/2014/main" id="{D63D89DA-5320-4647-B3B4-2357CFF34C2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A244C1F-9267-439E-B62F-24E32FD7D718}"/>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2217093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Ask students “why” they would use serverless in some of these scenarios.</a:t>
            </a:r>
          </a:p>
        </p:txBody>
      </p:sp>
      <p:sp>
        <p:nvSpPr>
          <p:cNvPr id="4" name="Slide Number Placeholder 3"/>
          <p:cNvSpPr>
            <a:spLocks noGrp="1"/>
          </p:cNvSpPr>
          <p:nvPr>
            <p:ph type="sldNum" sz="quarter" idx="10"/>
          </p:nvPr>
        </p:nvSpPr>
        <p:spPr/>
        <p:txBody>
          <a:bodyPr/>
          <a:lstStyle/>
          <a:p>
            <a:fld id="{1DCB1940-C9FA-478A-89CF-FCED2EB2DF4D}" type="slidenum">
              <a:rPr lang="en-US" b="0" smtClean="0"/>
              <a:t>21</a:t>
            </a:fld>
            <a:endParaRPr lang="en-US" b="0" dirty="0"/>
          </a:p>
        </p:txBody>
      </p:sp>
      <p:sp>
        <p:nvSpPr>
          <p:cNvPr id="5" name="Rectangle 4">
            <a:extLst>
              <a:ext uri="{FF2B5EF4-FFF2-40B4-BE49-F238E27FC236}">
                <a16:creationId xmlns:a16="http://schemas.microsoft.com/office/drawing/2014/main" id="{8F60CE1B-E6A5-4EB5-B0AE-FFABDF92E53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71E2E9F-775D-4FA5-A8E9-E42F2C5B13D1}"/>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2593728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broadcast a message to a large group of users, send a message to a targeted subset of users or even notify a specific user. The platform handles the batching, transport and management of the messages.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Mention how this service is a SaaS solution.</a:t>
            </a:r>
          </a:p>
        </p:txBody>
      </p:sp>
      <p:sp>
        <p:nvSpPr>
          <p:cNvPr id="4" name="Slide Number Placeholder 3"/>
          <p:cNvSpPr>
            <a:spLocks noGrp="1"/>
          </p:cNvSpPr>
          <p:nvPr>
            <p:ph type="sldNum" sz="quarter" idx="10"/>
          </p:nvPr>
        </p:nvSpPr>
        <p:spPr/>
        <p:txBody>
          <a:bodyPr/>
          <a:lstStyle/>
          <a:p>
            <a:fld id="{1DCB1940-C9FA-478A-89CF-FCED2EB2DF4D}" type="slidenum">
              <a:rPr lang="en-US" b="0" smtClean="0"/>
              <a:t>22</a:t>
            </a:fld>
            <a:endParaRPr lang="en-US" b="0" dirty="0"/>
          </a:p>
        </p:txBody>
      </p:sp>
      <p:sp>
        <p:nvSpPr>
          <p:cNvPr id="5" name="Rectangle 4">
            <a:extLst>
              <a:ext uri="{FF2B5EF4-FFF2-40B4-BE49-F238E27FC236}">
                <a16:creationId xmlns:a16="http://schemas.microsoft.com/office/drawing/2014/main" id="{731019B1-CCD0-462B-B56E-932A6F40CC6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8AB7514-FA15-4EA9-87D3-526729F49CF2}"/>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2136761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On this slide, you should focus on the fact that the SDKs provide a very simple way to subscribe to a notification hub. The SDK code handles the different toast/notification logic for each platform.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Templates allow you to send the same message to multiple clients and have it display differently for each platform.</a:t>
            </a:r>
          </a:p>
        </p:txBody>
      </p:sp>
      <p:sp>
        <p:nvSpPr>
          <p:cNvPr id="4" name="Slide Number Placeholder 3"/>
          <p:cNvSpPr>
            <a:spLocks noGrp="1"/>
          </p:cNvSpPr>
          <p:nvPr>
            <p:ph type="sldNum" sz="quarter" idx="10"/>
          </p:nvPr>
        </p:nvSpPr>
        <p:spPr/>
        <p:txBody>
          <a:bodyPr/>
          <a:lstStyle/>
          <a:p>
            <a:fld id="{1DCB1940-C9FA-478A-89CF-FCED2EB2DF4D}" type="slidenum">
              <a:rPr lang="en-US" b="0" smtClean="0"/>
              <a:t>23</a:t>
            </a:fld>
            <a:endParaRPr lang="en-US" b="0" dirty="0"/>
          </a:p>
        </p:txBody>
      </p:sp>
      <p:sp>
        <p:nvSpPr>
          <p:cNvPr id="5" name="Rectangle 4">
            <a:extLst>
              <a:ext uri="{FF2B5EF4-FFF2-40B4-BE49-F238E27FC236}">
                <a16:creationId xmlns:a16="http://schemas.microsoft.com/office/drawing/2014/main" id="{B6BDB354-5ECC-438A-82AB-DFDA315C24B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1A02A89-7FCF-41BE-875F-3CCF5712B3A2}"/>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2757033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Client devices register their PNS-handle with the application back-end. The Application back-end registers the client with the Notification Hub.</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Whenever a client starts, the client retrieves its handle directly from the Platform Notification Service.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application back-end then sends a message to the Notification Hub. The Notification Hub handles passing the message to the Platform Notification Service which in turn notifies the appropriate clients using their handles.</a:t>
            </a:r>
          </a:p>
        </p:txBody>
      </p:sp>
      <p:sp>
        <p:nvSpPr>
          <p:cNvPr id="4" name="Slide Number Placeholder 3"/>
          <p:cNvSpPr>
            <a:spLocks noGrp="1"/>
          </p:cNvSpPr>
          <p:nvPr>
            <p:ph type="sldNum" sz="quarter" idx="10"/>
          </p:nvPr>
        </p:nvSpPr>
        <p:spPr/>
        <p:txBody>
          <a:bodyPr/>
          <a:lstStyle/>
          <a:p>
            <a:fld id="{1DCB1940-C9FA-478A-89CF-FCED2EB2DF4D}" type="slidenum">
              <a:rPr lang="en-US" b="0" smtClean="0"/>
              <a:t>24</a:t>
            </a:fld>
            <a:endParaRPr lang="en-US" b="0" dirty="0"/>
          </a:p>
        </p:txBody>
      </p:sp>
      <p:sp>
        <p:nvSpPr>
          <p:cNvPr id="5" name="Rectangle 4">
            <a:extLst>
              <a:ext uri="{FF2B5EF4-FFF2-40B4-BE49-F238E27FC236}">
                <a16:creationId xmlns:a16="http://schemas.microsoft.com/office/drawing/2014/main" id="{F0490FE2-C613-494A-BDF2-3B1931486F4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D354818-4018-4672-BAAB-581E96B087D6}"/>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3764026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Example answer:</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Logic App is triggered by database (likely SQL) change.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Logic App gets metadata about transaction from database, CMS (likely SharePoint) and other sources.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Logic App persists data somewhere (Cosmos is a good fit here).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Logic App final step is to send a notification using Notification Hubs.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CB1940-C9FA-478A-89CF-FCED2EB2DF4D}" type="slidenum">
              <a:rPr lang="en-US" b="0" smtClean="0"/>
              <a:t>25</a:t>
            </a:fld>
            <a:endParaRPr lang="en-US" b="0" dirty="0"/>
          </a:p>
        </p:txBody>
      </p:sp>
      <p:sp>
        <p:nvSpPr>
          <p:cNvPr id="5" name="Rectangle 4">
            <a:extLst>
              <a:ext uri="{FF2B5EF4-FFF2-40B4-BE49-F238E27FC236}">
                <a16:creationId xmlns:a16="http://schemas.microsoft.com/office/drawing/2014/main" id="{AF5039B8-3BCF-4007-9020-2C7C3799DE5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A600BC1-1EEB-4E25-92FD-F24A8688CD37}"/>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902958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26</a:t>
            </a:fld>
            <a:endParaRPr lang="en-US" b="0" dirty="0"/>
          </a:p>
        </p:txBody>
      </p:sp>
      <p:sp>
        <p:nvSpPr>
          <p:cNvPr id="5" name="Rectangle 4">
            <a:extLst>
              <a:ext uri="{FF2B5EF4-FFF2-40B4-BE49-F238E27FC236}">
                <a16:creationId xmlns:a16="http://schemas.microsoft.com/office/drawing/2014/main" id="{B0585ED3-AFB8-4E45-9341-D32C2418DE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60238F4-03FB-4F1C-BEEE-47810EB29758}"/>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249912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27</a:t>
            </a:fld>
            <a:endParaRPr lang="en-US" b="0" dirty="0"/>
          </a:p>
        </p:txBody>
      </p:sp>
      <p:sp>
        <p:nvSpPr>
          <p:cNvPr id="5" name="Rectangle 4">
            <a:extLst>
              <a:ext uri="{FF2B5EF4-FFF2-40B4-BE49-F238E27FC236}">
                <a16:creationId xmlns:a16="http://schemas.microsoft.com/office/drawing/2014/main" id="{D86CB985-8204-4DC9-91BB-AE9980A5A49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7D9387F-0F4D-42C7-8616-B30459BF9A1F}"/>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19275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With respect to Stream Input, we can use Event Hubs to receive binary message streams.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Event Hubs provide a high velocity multi-consumer queue.</a:t>
            </a:r>
          </a:p>
        </p:txBody>
      </p:sp>
      <p:sp>
        <p:nvSpPr>
          <p:cNvPr id="4" name="Slide Number Placeholder 3"/>
          <p:cNvSpPr>
            <a:spLocks noGrp="1"/>
          </p:cNvSpPr>
          <p:nvPr>
            <p:ph type="sldNum" sz="quarter" idx="10"/>
          </p:nvPr>
        </p:nvSpPr>
        <p:spPr/>
        <p:txBody>
          <a:bodyPr/>
          <a:lstStyle/>
          <a:p>
            <a:fld id="{1DCB1940-C9FA-478A-89CF-FCED2EB2DF4D}" type="slidenum">
              <a:rPr lang="en-US" b="0" smtClean="0"/>
              <a:t>28</a:t>
            </a:fld>
            <a:endParaRPr lang="en-US" b="0" dirty="0"/>
          </a:p>
        </p:txBody>
      </p:sp>
      <p:sp>
        <p:nvSpPr>
          <p:cNvPr id="5" name="Rectangle 4">
            <a:extLst>
              <a:ext uri="{FF2B5EF4-FFF2-40B4-BE49-F238E27FC236}">
                <a16:creationId xmlns:a16="http://schemas.microsoft.com/office/drawing/2014/main" id="{5FCD82E5-37D3-42D1-8BBA-7751AEF9E10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47802FC-9A58-43BD-9B56-A41910904415}"/>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2284051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29</a:t>
            </a:fld>
            <a:endParaRPr lang="en-US" b="0" dirty="0"/>
          </a:p>
        </p:txBody>
      </p:sp>
      <p:sp>
        <p:nvSpPr>
          <p:cNvPr id="5" name="Rectangle 4">
            <a:extLst>
              <a:ext uri="{FF2B5EF4-FFF2-40B4-BE49-F238E27FC236}">
                <a16:creationId xmlns:a16="http://schemas.microsoft.com/office/drawing/2014/main" id="{6076D0AC-7362-4418-81A7-EB225FE7F93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A1CC67D-527F-4289-BD5D-BAE11E56D42E}"/>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270138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3</a:t>
            </a:fld>
            <a:endParaRPr lang="en-US" b="0" dirty="0"/>
          </a:p>
        </p:txBody>
      </p:sp>
      <p:sp>
        <p:nvSpPr>
          <p:cNvPr id="5" name="Rectangle 4">
            <a:extLst>
              <a:ext uri="{FF2B5EF4-FFF2-40B4-BE49-F238E27FC236}">
                <a16:creationId xmlns:a16="http://schemas.microsoft.com/office/drawing/2014/main" id="{162D1EB9-1ED7-4F26-AA35-FE039B6562A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7249F08-F8AA-4F48-9BDF-8012BA21DCF8}"/>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6814529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30</a:t>
            </a:fld>
            <a:endParaRPr lang="en-US" b="0" dirty="0"/>
          </a:p>
        </p:txBody>
      </p:sp>
      <p:sp>
        <p:nvSpPr>
          <p:cNvPr id="5" name="Rectangle 4">
            <a:extLst>
              <a:ext uri="{FF2B5EF4-FFF2-40B4-BE49-F238E27FC236}">
                <a16:creationId xmlns:a16="http://schemas.microsoft.com/office/drawing/2014/main" id="{D235CA98-8721-46C4-B62F-508D1022670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6051CB9-0B87-4C91-90FA-CF2DC973C91E}"/>
              </a:ext>
            </a:extLst>
          </p:cNvPr>
          <p:cNvSpPr/>
          <p:nvPr/>
        </p:nvSpPr>
        <p:spPr>
          <a:xfrm>
            <a:off x="0" y="359312"/>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2629971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31</a:t>
            </a:fld>
            <a:endParaRPr lang="en-US" b="0" dirty="0"/>
          </a:p>
        </p:txBody>
      </p:sp>
      <p:sp>
        <p:nvSpPr>
          <p:cNvPr id="5" name="Rectangle 4">
            <a:extLst>
              <a:ext uri="{FF2B5EF4-FFF2-40B4-BE49-F238E27FC236}">
                <a16:creationId xmlns:a16="http://schemas.microsoft.com/office/drawing/2014/main" id="{D0ABA396-B3D8-46F5-B768-81B00F98E88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B96A023-CAF7-40C3-81EC-16605EA780E1}"/>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032977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32</a:t>
            </a:fld>
            <a:endParaRPr lang="en-US" b="0" dirty="0"/>
          </a:p>
        </p:txBody>
      </p:sp>
      <p:sp>
        <p:nvSpPr>
          <p:cNvPr id="5" name="Rectangle 4">
            <a:extLst>
              <a:ext uri="{FF2B5EF4-FFF2-40B4-BE49-F238E27FC236}">
                <a16:creationId xmlns:a16="http://schemas.microsoft.com/office/drawing/2014/main" id="{52811592-F560-4B80-B99F-41927FD3106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DAC4E13-625D-47AC-800A-62BB53B53849}"/>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025263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diagram shows an example where messages are processed by Logic Apps and stored in long-term storage. The serverless compute can also send notifications using a PNS service.</a:t>
            </a:r>
          </a:p>
        </p:txBody>
      </p:sp>
      <p:sp>
        <p:nvSpPr>
          <p:cNvPr id="4" name="Slide Number Placeholder 3"/>
          <p:cNvSpPr>
            <a:spLocks noGrp="1"/>
          </p:cNvSpPr>
          <p:nvPr>
            <p:ph type="sldNum" sz="quarter" idx="10"/>
          </p:nvPr>
        </p:nvSpPr>
        <p:spPr/>
        <p:txBody>
          <a:bodyPr/>
          <a:lstStyle/>
          <a:p>
            <a:fld id="{1DCB1940-C9FA-478A-89CF-FCED2EB2DF4D}" type="slidenum">
              <a:rPr lang="en-US" b="0" smtClean="0"/>
              <a:t>33</a:t>
            </a:fld>
            <a:endParaRPr lang="en-US" b="0" dirty="0"/>
          </a:p>
        </p:txBody>
      </p:sp>
      <p:sp>
        <p:nvSpPr>
          <p:cNvPr id="5" name="Rectangle 4">
            <a:extLst>
              <a:ext uri="{FF2B5EF4-FFF2-40B4-BE49-F238E27FC236}">
                <a16:creationId xmlns:a16="http://schemas.microsoft.com/office/drawing/2014/main" id="{4B0DB045-5537-4C3F-8E16-D27AA6D7C90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F62BBD7-C61D-4376-BA16-5BE642CC45ED}"/>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2314557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34</a:t>
            </a:fld>
            <a:endParaRPr lang="en-US" b="0" dirty="0"/>
          </a:p>
        </p:txBody>
      </p:sp>
      <p:sp>
        <p:nvSpPr>
          <p:cNvPr id="5" name="Rectangle 4">
            <a:extLst>
              <a:ext uri="{FF2B5EF4-FFF2-40B4-BE49-F238E27FC236}">
                <a16:creationId xmlns:a16="http://schemas.microsoft.com/office/drawing/2014/main" id="{5D5A4AAE-CD13-4F8D-A558-FAE06F4F803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2DE9DDC-40E0-43FE-9C04-EC77BB01739A}"/>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2055559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their own Azure subscriptions that do not contain any existing cloud services, storage accounts, or Azure SQL Database servers.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is continually improving, so the user interface might have been updated since this lab was written. Before students start the lab, make them aware of any differences between the steps described in the lab and the current user interface.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Deploying Service Bus Namespace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Deploying Logic App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Cleanup Subscription</a:t>
            </a:r>
          </a:p>
        </p:txBody>
      </p:sp>
      <p:sp>
        <p:nvSpPr>
          <p:cNvPr id="4" name="Slide Number Placeholder 3"/>
          <p:cNvSpPr>
            <a:spLocks noGrp="1"/>
          </p:cNvSpPr>
          <p:nvPr>
            <p:ph type="sldNum" sz="quarter" idx="10"/>
          </p:nvPr>
        </p:nvSpPr>
        <p:spPr/>
        <p:txBody>
          <a:bodyPr/>
          <a:lstStyle/>
          <a:p>
            <a:fld id="{1DCB1940-C9FA-478A-89CF-FCED2EB2DF4D}" type="slidenum">
              <a:rPr lang="en-US" b="0" smtClean="0"/>
              <a:t>35</a:t>
            </a:fld>
            <a:endParaRPr lang="en-US" b="0" dirty="0"/>
          </a:p>
        </p:txBody>
      </p:sp>
      <p:sp>
        <p:nvSpPr>
          <p:cNvPr id="5" name="Rectangle 4">
            <a:extLst>
              <a:ext uri="{FF2B5EF4-FFF2-40B4-BE49-F238E27FC236}">
                <a16:creationId xmlns:a16="http://schemas.microsoft.com/office/drawing/2014/main" id="{753FD363-3550-4700-8A0C-F4F631481A1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3B628C2-331F-4A69-B230-6819C81E7DA5}"/>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874219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DCB1940-C9FA-478A-89CF-FCED2EB2DF4D}" type="slidenum">
              <a:rPr lang="en-US" b="0" smtClean="0"/>
              <a:t>36</a:t>
            </a:fld>
            <a:endParaRPr lang="en-US" b="0" dirty="0"/>
          </a:p>
        </p:txBody>
      </p:sp>
      <p:sp>
        <p:nvSpPr>
          <p:cNvPr id="5" name="Rectangle 4">
            <a:extLst>
              <a:ext uri="{FF2B5EF4-FFF2-40B4-BE49-F238E27FC236}">
                <a16:creationId xmlns:a16="http://schemas.microsoft.com/office/drawing/2014/main" id="{B594F8DF-14F4-402F-9F16-592D1D37970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A89D8DB-E886-4FDF-B981-909A00C1F141}"/>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35047025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some scenarios where non-developers in your company can gain value from using Logic Apps?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simple integration scenario that pulls data from a SaaS application (SharePoint, Salesforce, etc.) and acts on that data in some way will work (send an SMS message, add to SharePoint list, add to database, e-mail a listserv).</a:t>
            </a:r>
          </a:p>
        </p:txBody>
      </p:sp>
      <p:sp>
        <p:nvSpPr>
          <p:cNvPr id="4" name="Slide Number Placeholder 3"/>
          <p:cNvSpPr>
            <a:spLocks noGrp="1"/>
          </p:cNvSpPr>
          <p:nvPr>
            <p:ph type="sldNum" sz="quarter" idx="10"/>
          </p:nvPr>
        </p:nvSpPr>
        <p:spPr/>
        <p:txBody>
          <a:bodyPr/>
          <a:lstStyle/>
          <a:p>
            <a:fld id="{1DCB1940-C9FA-478A-89CF-FCED2EB2DF4D}" type="slidenum">
              <a:rPr lang="en-US" b="0" smtClean="0"/>
              <a:t>37</a:t>
            </a:fld>
            <a:endParaRPr lang="en-US" b="0" dirty="0"/>
          </a:p>
        </p:txBody>
      </p:sp>
      <p:sp>
        <p:nvSpPr>
          <p:cNvPr id="5" name="Rectangle 4">
            <a:extLst>
              <a:ext uri="{FF2B5EF4-FFF2-40B4-BE49-F238E27FC236}">
                <a16:creationId xmlns:a16="http://schemas.microsoft.com/office/drawing/2014/main" id="{BB5977B2-2761-4A80-9E50-D2E9AE464ED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870926F-86BC-42E7-BA59-0AE42D5ADC3C}"/>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01106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some examples of B2B business scenarios where a messaging component can help facilitate communication between the two companies and their application solutions?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Times New Roman" panose="02020603050405020304" pitchFamily="18" charset="0"/>
              </a:rPr>
              <a:t>Answers may vary but they should include some messaging component that needs to operate in an asynchronous manner. An example could be an image gallery application that offloads the most complex image processing tasks asynchronously to a background job processing engine.</a:t>
            </a:r>
          </a:p>
        </p:txBody>
      </p:sp>
      <p:sp>
        <p:nvSpPr>
          <p:cNvPr id="4" name="Slide Number Placeholder 3"/>
          <p:cNvSpPr>
            <a:spLocks noGrp="1"/>
          </p:cNvSpPr>
          <p:nvPr>
            <p:ph type="sldNum" sz="quarter" idx="10"/>
          </p:nvPr>
        </p:nvSpPr>
        <p:spPr/>
        <p:txBody>
          <a:bodyPr/>
          <a:lstStyle/>
          <a:p>
            <a:fld id="{1DCB1940-C9FA-478A-89CF-FCED2EB2DF4D}" type="slidenum">
              <a:rPr lang="en-US" b="0" smtClean="0"/>
              <a:t>38</a:t>
            </a:fld>
            <a:endParaRPr lang="en-US" b="0" dirty="0"/>
          </a:p>
        </p:txBody>
      </p:sp>
      <p:sp>
        <p:nvSpPr>
          <p:cNvPr id="5" name="Rectangle 4">
            <a:extLst>
              <a:ext uri="{FF2B5EF4-FFF2-40B4-BE49-F238E27FC236}">
                <a16:creationId xmlns:a16="http://schemas.microsoft.com/office/drawing/2014/main" id="{45A42479-2AC3-43EE-ADD2-6C823C1C9CF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F89AC96-83BF-4A2E-A564-5C726E65C330}"/>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003595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4</a:t>
            </a:fld>
            <a:endParaRPr lang="en-US" b="0" dirty="0"/>
          </a:p>
        </p:txBody>
      </p:sp>
      <p:sp>
        <p:nvSpPr>
          <p:cNvPr id="5" name="Rectangle 4">
            <a:extLst>
              <a:ext uri="{FF2B5EF4-FFF2-40B4-BE49-F238E27FC236}">
                <a16:creationId xmlns:a16="http://schemas.microsoft.com/office/drawing/2014/main" id="{D663EB35-0026-4F3B-A300-FEE410588CB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2D855D6-0A4D-49D3-93B8-B5404A59005A}"/>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3337568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Create/Delete Queue</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Create a new queue instance or remove an existing one.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Measure Queue Length</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Get an estimate of the number of messages in the queue. </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Insert Message into Queue</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New messages added to the queue.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Retrieve the Next Message</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A copy of the next available message is retrieved and the message is made invisible for a specific duration.</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Extend Message Lease</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More time to process a retrieved queue message.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Peek at the Next Message</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Retrieve a copy of the next available message in the queue without making the message invisible.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Update a Message</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Contents of a retrieved message can be updated in the queue.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Delete a Message</a:t>
            </a:r>
          </a:p>
          <a:p>
            <a:pPr marL="742950" lvl="1" indent="-285750">
              <a:lnSpc>
                <a:spcPct val="115000"/>
              </a:lnSpc>
              <a:spcAft>
                <a:spcPts val="995"/>
              </a:spcAft>
              <a:buFont typeface="Courier New" panose="02070309020205020404" pitchFamily="49" charset="0"/>
              <a:buChar char="o"/>
            </a:pPr>
            <a:r>
              <a:rPr lang="en-US" sz="1000" dirty="0">
                <a:latin typeface="Arial" panose="020B0604020202020204" pitchFamily="34" charset="0"/>
                <a:cs typeface="Times New Roman" panose="02020603050405020304" pitchFamily="18" charset="0"/>
              </a:rPr>
              <a:t>Delete the message from the queue.</a:t>
            </a:r>
          </a:p>
        </p:txBody>
      </p:sp>
      <p:sp>
        <p:nvSpPr>
          <p:cNvPr id="4" name="Slide Number Placeholder 3"/>
          <p:cNvSpPr>
            <a:spLocks noGrp="1"/>
          </p:cNvSpPr>
          <p:nvPr>
            <p:ph type="sldNum" sz="quarter" idx="10"/>
          </p:nvPr>
        </p:nvSpPr>
        <p:spPr/>
        <p:txBody>
          <a:bodyPr/>
          <a:lstStyle/>
          <a:p>
            <a:fld id="{1DCB1940-C9FA-478A-89CF-FCED2EB2DF4D}" type="slidenum">
              <a:rPr lang="en-US" b="0" smtClean="0"/>
              <a:t>5</a:t>
            </a:fld>
            <a:endParaRPr lang="en-US" b="0" dirty="0"/>
          </a:p>
        </p:txBody>
      </p:sp>
      <p:sp>
        <p:nvSpPr>
          <p:cNvPr id="5" name="Rectangle 4">
            <a:extLst>
              <a:ext uri="{FF2B5EF4-FFF2-40B4-BE49-F238E27FC236}">
                <a16:creationId xmlns:a16="http://schemas.microsoft.com/office/drawing/2014/main" id="{F9FF6BBE-98D5-49D2-A9C0-166416D0D2E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34C0BCD-24FD-4780-803F-DB45C6BB7993}"/>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349713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Reference valet-key pattern here.</a:t>
            </a:r>
          </a:p>
        </p:txBody>
      </p:sp>
      <p:sp>
        <p:nvSpPr>
          <p:cNvPr id="4" name="Slide Number Placeholder 3"/>
          <p:cNvSpPr>
            <a:spLocks noGrp="1"/>
          </p:cNvSpPr>
          <p:nvPr>
            <p:ph type="sldNum" sz="quarter" idx="10"/>
          </p:nvPr>
        </p:nvSpPr>
        <p:spPr/>
        <p:txBody>
          <a:bodyPr/>
          <a:lstStyle/>
          <a:p>
            <a:fld id="{1DCB1940-C9FA-478A-89CF-FCED2EB2DF4D}" type="slidenum">
              <a:rPr lang="en-US" b="0" smtClean="0"/>
              <a:t>6</a:t>
            </a:fld>
            <a:endParaRPr lang="en-US" b="0" dirty="0"/>
          </a:p>
        </p:txBody>
      </p:sp>
      <p:sp>
        <p:nvSpPr>
          <p:cNvPr id="5" name="Rectangle 4">
            <a:extLst>
              <a:ext uri="{FF2B5EF4-FFF2-40B4-BE49-F238E27FC236}">
                <a16:creationId xmlns:a16="http://schemas.microsoft.com/office/drawing/2014/main" id="{397BA3F7-A740-4043-BF3F-3AD1E45B145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FA230EA-F683-4419-B505-EBC7D6D30518}"/>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293760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B1940-C9FA-478A-89CF-FCED2EB2DF4D}" type="slidenum">
              <a:rPr lang="en-US" b="0" smtClean="0"/>
              <a:t>7</a:t>
            </a:fld>
            <a:endParaRPr lang="en-US" b="0" dirty="0"/>
          </a:p>
        </p:txBody>
      </p:sp>
      <p:sp>
        <p:nvSpPr>
          <p:cNvPr id="5" name="Rectangle 4">
            <a:extLst>
              <a:ext uri="{FF2B5EF4-FFF2-40B4-BE49-F238E27FC236}">
                <a16:creationId xmlns:a16="http://schemas.microsoft.com/office/drawing/2014/main" id="{1D8D0732-30A7-4FA4-A7EE-2F0038FF90E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E5A23F0-19C8-4F70-9753-83095CEAB03E}"/>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29252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Service Bus queues are tailored to be general-purpose for different types of distributed applications.</a:t>
            </a:r>
          </a:p>
        </p:txBody>
      </p:sp>
      <p:sp>
        <p:nvSpPr>
          <p:cNvPr id="4" name="Slide Number Placeholder 3"/>
          <p:cNvSpPr>
            <a:spLocks noGrp="1"/>
          </p:cNvSpPr>
          <p:nvPr>
            <p:ph type="sldNum" sz="quarter" idx="10"/>
          </p:nvPr>
        </p:nvSpPr>
        <p:spPr/>
        <p:txBody>
          <a:bodyPr/>
          <a:lstStyle/>
          <a:p>
            <a:fld id="{1DCB1940-C9FA-478A-89CF-FCED2EB2DF4D}" type="slidenum">
              <a:rPr lang="en-US" b="0" smtClean="0"/>
              <a:t>8</a:t>
            </a:fld>
            <a:endParaRPr lang="en-US" b="0" dirty="0"/>
          </a:p>
        </p:txBody>
      </p:sp>
      <p:sp>
        <p:nvSpPr>
          <p:cNvPr id="5" name="Rectangle 4">
            <a:extLst>
              <a:ext uri="{FF2B5EF4-FFF2-40B4-BE49-F238E27FC236}">
                <a16:creationId xmlns:a16="http://schemas.microsoft.com/office/drawing/2014/main" id="{12286A7F-120C-47BF-A295-D30282FD88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B2497BD-C634-4403-A196-31B7DA604CC9}"/>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3256266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Emphasize that relays pass messages around and are not intended for message storage.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Although most examples show relays being used to create public endpoints for on-premises services, relays can be used with cloud services.</a:t>
            </a:r>
          </a:p>
        </p:txBody>
      </p:sp>
      <p:sp>
        <p:nvSpPr>
          <p:cNvPr id="4" name="Slide Number Placeholder 3"/>
          <p:cNvSpPr>
            <a:spLocks noGrp="1"/>
          </p:cNvSpPr>
          <p:nvPr>
            <p:ph type="sldNum" sz="quarter" idx="10"/>
          </p:nvPr>
        </p:nvSpPr>
        <p:spPr/>
        <p:txBody>
          <a:bodyPr/>
          <a:lstStyle/>
          <a:p>
            <a:fld id="{1DCB1940-C9FA-478A-89CF-FCED2EB2DF4D}" type="slidenum">
              <a:rPr lang="en-US" b="0" smtClean="0"/>
              <a:t>9</a:t>
            </a:fld>
            <a:endParaRPr lang="en-US" b="0" dirty="0"/>
          </a:p>
        </p:txBody>
      </p:sp>
      <p:sp>
        <p:nvSpPr>
          <p:cNvPr id="5" name="Rectangle 4">
            <a:extLst>
              <a:ext uri="{FF2B5EF4-FFF2-40B4-BE49-F238E27FC236}">
                <a16:creationId xmlns:a16="http://schemas.microsoft.com/office/drawing/2014/main" id="{68586084-D6D9-4355-B420-886D423B5BC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955C0C4-742A-4BDF-AD5C-9B2B1DBCCF54}"/>
              </a:ext>
            </a:extLst>
          </p:cNvPr>
          <p:cNvSpPr/>
          <p:nvPr/>
        </p:nvSpPr>
        <p:spPr>
          <a:xfrm>
            <a:off x="0" y="326261"/>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Integrating Azure Solution Components using Messaging Services</a:t>
            </a:r>
          </a:p>
        </p:txBody>
      </p:sp>
    </p:spTree>
    <p:extLst>
      <p:ext uri="{BB962C8B-B14F-4D97-AF65-F5344CB8AC3E}">
        <p14:creationId xmlns:p14="http://schemas.microsoft.com/office/powerpoint/2010/main" val="174123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5045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535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4102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BC8D-C1AB-48A2-B0C4-805AF97E588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70B8A47-D0E7-4604-B8A5-FD7DAA7DEB18}"/>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74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867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04656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77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47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18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504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02669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91019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9721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emf"/><Relationship Id="rId7" Type="http://schemas.openxmlformats.org/officeDocument/2006/relationships/image" Target="../media/image22.emf"/><Relationship Id="rId12"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1.emf"/><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emf"/><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7.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6.png"/><Relationship Id="rId2" Type="http://schemas.openxmlformats.org/officeDocument/2006/relationships/notesSlide" Target="../notesSlides/notesSlide20.xml"/><Relationship Id="rId16"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31.png"/><Relationship Id="rId11" Type="http://schemas.microsoft.com/office/2007/relationships/hdphoto" Target="../media/hdphoto2.wdp"/><Relationship Id="rId5" Type="http://schemas.openxmlformats.org/officeDocument/2006/relationships/image" Target="../media/image30.png"/><Relationship Id="rId15" Type="http://schemas.openxmlformats.org/officeDocument/2006/relationships/image" Target="../media/image39.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sv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60.svg"/><Relationship Id="rId5" Type="http://schemas.openxmlformats.org/officeDocument/2006/relationships/image" Target="../media/image54.sv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sv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49CB-F7E4-4E18-BB31-131EDA0B406B}"/>
              </a:ext>
            </a:extLst>
          </p:cNvPr>
          <p:cNvSpPr>
            <a:spLocks noGrp="1"/>
          </p:cNvSpPr>
          <p:nvPr>
            <p:ph type="ctrTitle" sz="quarter"/>
          </p:nvPr>
        </p:nvSpPr>
        <p:spPr>
          <a:xfrm>
            <a:off x="3200400" y="1828800"/>
            <a:ext cx="5732417" cy="1016000"/>
          </a:xfrm>
        </p:spPr>
        <p:txBody>
          <a:bodyPr/>
          <a:lstStyle/>
          <a:p>
            <a:r>
              <a:rPr lang="en-US" dirty="0"/>
              <a:t>Module 11</a:t>
            </a:r>
          </a:p>
        </p:txBody>
      </p:sp>
      <p:sp>
        <p:nvSpPr>
          <p:cNvPr id="3" name="Subtitle 2">
            <a:extLst>
              <a:ext uri="{FF2B5EF4-FFF2-40B4-BE49-F238E27FC236}">
                <a16:creationId xmlns:a16="http://schemas.microsoft.com/office/drawing/2014/main" id="{8FB03AA2-81F2-4702-A3A9-2C6E5FB2671C}"/>
              </a:ext>
            </a:extLst>
          </p:cNvPr>
          <p:cNvSpPr>
            <a:spLocks noGrp="1"/>
          </p:cNvSpPr>
          <p:nvPr>
            <p:ph type="subTitle" sz="quarter" idx="1"/>
          </p:nvPr>
        </p:nvSpPr>
        <p:spPr/>
        <p:txBody>
          <a:bodyPr/>
          <a:lstStyle/>
          <a:p>
            <a:r>
              <a:rPr lang="en-US" dirty="0"/>
              <a:t>Integrating Azure Solution Components Using Messaging Services
</a:t>
            </a:r>
          </a:p>
        </p:txBody>
      </p:sp>
    </p:spTree>
    <p:extLst>
      <p:ext uri="{BB962C8B-B14F-4D97-AF65-F5344CB8AC3E}">
        <p14:creationId xmlns:p14="http://schemas.microsoft.com/office/powerpoint/2010/main" val="1574016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e0e470d-0729-4ed9-81fe-dfd7299d59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43A-21D3-4F6A-969A-DFB056495B85}"/>
              </a:ext>
            </a:extLst>
          </p:cNvPr>
          <p:cNvSpPr>
            <a:spLocks noGrp="1"/>
          </p:cNvSpPr>
          <p:nvPr>
            <p:ph type="title"/>
          </p:nvPr>
        </p:nvSpPr>
        <p:spPr/>
        <p:txBody>
          <a:bodyPr/>
          <a:lstStyle/>
          <a:p>
            <a:r>
              <a:rPr lang="en-US" dirty="0"/>
              <a:t>Service Bus Relay</a:t>
            </a:r>
          </a:p>
        </p:txBody>
      </p:sp>
      <p:graphicFrame>
        <p:nvGraphicFramePr>
          <p:cNvPr id="4" name="Content Placeholder 6" descr="Service Bus Relay logical architecture">
            <a:extLst>
              <a:ext uri="{FF2B5EF4-FFF2-40B4-BE49-F238E27FC236}">
                <a16:creationId xmlns:a16="http://schemas.microsoft.com/office/drawing/2014/main" id="{EE866F2E-CBAC-49B0-90A2-27120CAFAB46}"/>
              </a:ext>
            </a:extLst>
          </p:cNvPr>
          <p:cNvGraphicFramePr>
            <a:graphicFrameLocks/>
          </p:cNvGraphicFramePr>
          <p:nvPr>
            <p:extLst>
              <p:ext uri="{D42A27DB-BD31-4B8C-83A1-F6EECF244321}">
                <p14:modId xmlns:p14="http://schemas.microsoft.com/office/powerpoint/2010/main" val="16152865"/>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102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CDE1-C4C5-4366-8610-F918C06DC42D}"/>
              </a:ext>
            </a:extLst>
          </p:cNvPr>
          <p:cNvSpPr>
            <a:spLocks noGrp="1"/>
          </p:cNvSpPr>
          <p:nvPr>
            <p:ph type="title"/>
          </p:nvPr>
        </p:nvSpPr>
        <p:spPr/>
        <p:txBody>
          <a:bodyPr/>
          <a:lstStyle/>
          <a:p>
            <a:r>
              <a:rPr lang="en-US" dirty="0"/>
              <a:t>Event Grid</a:t>
            </a:r>
          </a:p>
        </p:txBody>
      </p:sp>
      <p:grpSp>
        <p:nvGrpSpPr>
          <p:cNvPr id="3" name="Group 2" descr="Event message being pushed to a Logic App, Function App, custom application server and an Excel instance.">
            <a:extLst>
              <a:ext uri="{FF2B5EF4-FFF2-40B4-BE49-F238E27FC236}">
                <a16:creationId xmlns:a16="http://schemas.microsoft.com/office/drawing/2014/main" id="{84E3F113-78BA-4F79-B22D-74FF49461E9A}"/>
              </a:ext>
            </a:extLst>
          </p:cNvPr>
          <p:cNvGrpSpPr/>
          <p:nvPr/>
        </p:nvGrpSpPr>
        <p:grpSpPr>
          <a:xfrm>
            <a:off x="1675168" y="2318409"/>
            <a:ext cx="5895648" cy="3310884"/>
            <a:chOff x="1675168" y="2318409"/>
            <a:chExt cx="5895648" cy="3310884"/>
          </a:xfrm>
        </p:grpSpPr>
        <p:pic>
          <p:nvPicPr>
            <p:cNvPr id="4" name="Content Placeholder 3">
              <a:extLst>
                <a:ext uri="{FF2B5EF4-FFF2-40B4-BE49-F238E27FC236}">
                  <a16:creationId xmlns:a16="http://schemas.microsoft.com/office/drawing/2014/main" id="{96ADA3B5-F36F-46BC-8455-8AA2EC2134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5168" y="3427614"/>
              <a:ext cx="1828800" cy="1413164"/>
            </a:xfrm>
            <a:prstGeom prst="rect">
              <a:avLst/>
            </a:prstGeom>
          </p:spPr>
        </p:pic>
        <p:pic>
          <p:nvPicPr>
            <p:cNvPr id="5" name="Graphic 4">
              <a:extLst>
                <a:ext uri="{FF2B5EF4-FFF2-40B4-BE49-F238E27FC236}">
                  <a16:creationId xmlns:a16="http://schemas.microsoft.com/office/drawing/2014/main" id="{FC71529D-20C8-4FA0-A7EA-C4AE4326BF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32368" y="2318409"/>
              <a:ext cx="914400" cy="706582"/>
            </a:xfrm>
            <a:prstGeom prst="rect">
              <a:avLst/>
            </a:prstGeom>
          </p:spPr>
        </p:pic>
        <p:pic>
          <p:nvPicPr>
            <p:cNvPr id="6" name="Graphic 5">
              <a:extLst>
                <a:ext uri="{FF2B5EF4-FFF2-40B4-BE49-F238E27FC236}">
                  <a16:creationId xmlns:a16="http://schemas.microsoft.com/office/drawing/2014/main" id="{C8CCE707-0B24-4DEB-AC99-3E33BD8C09E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7226" y="4569420"/>
              <a:ext cx="1371600" cy="1059873"/>
            </a:xfrm>
            <a:prstGeom prst="rect">
              <a:avLst/>
            </a:prstGeom>
          </p:spPr>
        </p:pic>
        <p:pic>
          <p:nvPicPr>
            <p:cNvPr id="7" name="Graphic 6">
              <a:extLst>
                <a:ext uri="{FF2B5EF4-FFF2-40B4-BE49-F238E27FC236}">
                  <a16:creationId xmlns:a16="http://schemas.microsoft.com/office/drawing/2014/main" id="{25A97BDC-7E93-4666-81AB-FD7FC5FDE3D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28211" y="3233997"/>
              <a:ext cx="594360" cy="550333"/>
            </a:xfrm>
            <a:prstGeom prst="rect">
              <a:avLst/>
            </a:prstGeom>
          </p:spPr>
        </p:pic>
        <p:pic>
          <p:nvPicPr>
            <p:cNvPr id="8" name="Graphic 7">
              <a:extLst>
                <a:ext uri="{FF2B5EF4-FFF2-40B4-BE49-F238E27FC236}">
                  <a16:creationId xmlns:a16="http://schemas.microsoft.com/office/drawing/2014/main" id="{B933CBD2-D461-4AE3-BBFE-022F0B222E46}"/>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22519" t="-12005"/>
            <a:stretch/>
          </p:blipFill>
          <p:spPr>
            <a:xfrm>
              <a:off x="6842610" y="3784330"/>
              <a:ext cx="728206" cy="665710"/>
            </a:xfrm>
            <a:prstGeom prst="rect">
              <a:avLst/>
            </a:prstGeom>
          </p:spPr>
        </p:pic>
        <p:pic>
          <p:nvPicPr>
            <p:cNvPr id="9" name="Graphic 8">
              <a:extLst>
                <a:ext uri="{FF2B5EF4-FFF2-40B4-BE49-F238E27FC236}">
                  <a16:creationId xmlns:a16="http://schemas.microsoft.com/office/drawing/2014/main" id="{61AAADFD-615F-445B-B975-8C12A70407F9}"/>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12808" t="-5161" b="1"/>
            <a:stretch/>
          </p:blipFill>
          <p:spPr>
            <a:xfrm>
              <a:off x="5133109" y="2544004"/>
              <a:ext cx="670489" cy="625032"/>
            </a:xfrm>
            <a:prstGeom prst="rect">
              <a:avLst/>
            </a:prstGeom>
          </p:spPr>
        </p:pic>
        <p:cxnSp>
          <p:nvCxnSpPr>
            <p:cNvPr id="10" name="Straight Arrow Connector 9">
              <a:extLst>
                <a:ext uri="{FF2B5EF4-FFF2-40B4-BE49-F238E27FC236}">
                  <a16:creationId xmlns:a16="http://schemas.microsoft.com/office/drawing/2014/main" id="{2606E309-56D3-44EF-B255-D0C611161577}"/>
                </a:ext>
              </a:extLst>
            </p:cNvPr>
            <p:cNvCxnSpPr/>
            <p:nvPr/>
          </p:nvCxnSpPr>
          <p:spPr bwMode="auto">
            <a:xfrm>
              <a:off x="2589568" y="3002726"/>
              <a:ext cx="0" cy="67575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CF5D179F-150F-4FCD-9A6F-8937A567C6BB}"/>
                </a:ext>
              </a:extLst>
            </p:cNvPr>
            <p:cNvCxnSpPr>
              <a:cxnSpLocks/>
            </p:cNvCxnSpPr>
            <p:nvPr/>
          </p:nvCxnSpPr>
          <p:spPr bwMode="auto">
            <a:xfrm flipV="1">
              <a:off x="3503968" y="4117185"/>
              <a:ext cx="3338642" cy="17011"/>
            </a:xfrm>
            <a:prstGeom prst="line">
              <a:avLst/>
            </a:prstGeom>
            <a:ln w="190500">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2C9BC91B-3CA7-480A-872B-CC5E669EEFC2}"/>
                </a:ext>
              </a:extLst>
            </p:cNvPr>
            <p:cNvCxnSpPr>
              <a:cxnSpLocks/>
            </p:cNvCxnSpPr>
            <p:nvPr/>
          </p:nvCxnSpPr>
          <p:spPr bwMode="auto">
            <a:xfrm>
              <a:off x="3503968" y="4134196"/>
              <a:ext cx="1813258" cy="965161"/>
            </a:xfrm>
            <a:prstGeom prst="bentConnector3">
              <a:avLst>
                <a:gd name="adj1" fmla="val 50000"/>
              </a:avLst>
            </a:prstGeom>
            <a:ln w="152400">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E26C3E1E-5D7B-4D45-9BE6-5F32C96A60C9}"/>
                </a:ext>
              </a:extLst>
            </p:cNvPr>
            <p:cNvCxnSpPr>
              <a:cxnSpLocks/>
            </p:cNvCxnSpPr>
            <p:nvPr/>
          </p:nvCxnSpPr>
          <p:spPr bwMode="auto">
            <a:xfrm flipV="1">
              <a:off x="3503968" y="3509164"/>
              <a:ext cx="2424243" cy="625032"/>
            </a:xfrm>
            <a:prstGeom prst="bentConnector3">
              <a:avLst>
                <a:gd name="adj1" fmla="val 50000"/>
              </a:avLst>
            </a:prstGeom>
            <a:ln w="152400">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A4B37313-5494-48DF-B3F2-A82490C3DBB1}"/>
                </a:ext>
              </a:extLst>
            </p:cNvPr>
            <p:cNvCxnSpPr>
              <a:cxnSpLocks/>
            </p:cNvCxnSpPr>
            <p:nvPr/>
          </p:nvCxnSpPr>
          <p:spPr bwMode="auto">
            <a:xfrm flipV="1">
              <a:off x="3503968" y="2856520"/>
              <a:ext cx="1629141" cy="1277676"/>
            </a:xfrm>
            <a:prstGeom prst="bentConnector3">
              <a:avLst>
                <a:gd name="adj1" fmla="val 50000"/>
              </a:avLst>
            </a:prstGeom>
            <a:ln w="152400">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88771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2a7f6a1-2f06-4458-8ce9-440fc1fc5bf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B815-0DDA-4D97-ACE1-6A2269B49921}"/>
              </a:ext>
            </a:extLst>
          </p:cNvPr>
          <p:cNvSpPr>
            <a:spLocks noGrp="1"/>
          </p:cNvSpPr>
          <p:nvPr>
            <p:ph type="title"/>
          </p:nvPr>
        </p:nvSpPr>
        <p:spPr/>
        <p:txBody>
          <a:bodyPr/>
          <a:lstStyle/>
          <a:p>
            <a:r>
              <a:rPr lang="en-US" dirty="0"/>
              <a:t>Event Grid and ARM Integration</a:t>
            </a:r>
          </a:p>
        </p:txBody>
      </p:sp>
      <p:sp>
        <p:nvSpPr>
          <p:cNvPr id="4" name="Content Placeholder 2">
            <a:extLst>
              <a:ext uri="{FF2B5EF4-FFF2-40B4-BE49-F238E27FC236}">
                <a16:creationId xmlns:a16="http://schemas.microsoft.com/office/drawing/2014/main" id="{F8AEE976-BDDF-4FD4-BBA0-2C0219AFFC3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Automate Operations:</a:t>
            </a:r>
          </a:p>
          <a:p>
            <a:pPr lvl="1"/>
            <a:r>
              <a:rPr lang="en-US" b="0" kern="0" dirty="0">
                <a:solidFill>
                  <a:srgbClr val="000000"/>
                </a:solidFill>
              </a:rPr>
              <a:t>Event Grid can publish ARM events including:</a:t>
            </a:r>
          </a:p>
          <a:p>
            <a:pPr lvl="2"/>
            <a:r>
              <a:rPr lang="en-US" b="0" kern="0" dirty="0">
                <a:solidFill>
                  <a:srgbClr val="000000"/>
                </a:solidFill>
              </a:rPr>
              <a:t>Resource creation</a:t>
            </a:r>
          </a:p>
          <a:p>
            <a:pPr lvl="2"/>
            <a:r>
              <a:rPr lang="en-US" b="0" kern="0" dirty="0">
                <a:solidFill>
                  <a:srgbClr val="000000"/>
                </a:solidFill>
              </a:rPr>
              <a:t>Resource modification/deletion</a:t>
            </a:r>
          </a:p>
          <a:p>
            <a:pPr lvl="2"/>
            <a:r>
              <a:rPr lang="en-US" b="0" kern="0" dirty="0">
                <a:solidFill>
                  <a:srgbClr val="000000"/>
                </a:solidFill>
              </a:rPr>
              <a:t>Deployment of multiple resources to a resource group</a:t>
            </a:r>
          </a:p>
          <a:p>
            <a:pPr lvl="2"/>
            <a:r>
              <a:rPr lang="en-US" b="0" kern="0" dirty="0">
                <a:solidFill>
                  <a:srgbClr val="000000"/>
                </a:solidFill>
              </a:rPr>
              <a:t>Creation or deletion of a resource group</a:t>
            </a:r>
          </a:p>
          <a:p>
            <a:pPr lvl="1"/>
            <a:r>
              <a:rPr lang="en-US" b="0" kern="0" dirty="0">
                <a:solidFill>
                  <a:srgbClr val="000000"/>
                </a:solidFill>
              </a:rPr>
              <a:t>Azure services can respond to an Event Grid resource-based event by performing automation actions:</a:t>
            </a:r>
          </a:p>
          <a:p>
            <a:pPr lvl="2"/>
            <a:r>
              <a:rPr lang="en-US" b="0" kern="0" dirty="0">
                <a:solidFill>
                  <a:srgbClr val="000000"/>
                </a:solidFill>
              </a:rPr>
              <a:t>A Logic App can modify a newly created database</a:t>
            </a:r>
          </a:p>
          <a:p>
            <a:pPr lvl="2"/>
            <a:r>
              <a:rPr lang="en-US" b="0" kern="0" dirty="0">
                <a:solidFill>
                  <a:srgbClr val="000000"/>
                </a:solidFill>
              </a:rPr>
              <a:t>Azure Automation can manage a new VM</a:t>
            </a:r>
          </a:p>
          <a:p>
            <a:pPr lvl="2"/>
            <a:r>
              <a:rPr lang="en-US" b="0" kern="0" dirty="0">
                <a:solidFill>
                  <a:srgbClr val="000000"/>
                </a:solidFill>
              </a:rPr>
              <a:t>Metadata about a resource deployment can be stored in </a:t>
            </a:r>
            <a:br>
              <a:rPr lang="en-US" b="0" kern="0" dirty="0">
                <a:solidFill>
                  <a:srgbClr val="000000"/>
                </a:solidFill>
              </a:rPr>
            </a:br>
            <a:r>
              <a:rPr lang="en-US" b="0" kern="0" dirty="0">
                <a:solidFill>
                  <a:srgbClr val="000000"/>
                </a:solidFill>
              </a:rPr>
              <a:t>Azure Storage using an Azure Function</a:t>
            </a:r>
          </a:p>
          <a:p>
            <a:pPr lvl="2"/>
            <a:endParaRPr lang="en-US" b="0" kern="0" dirty="0">
              <a:solidFill>
                <a:srgbClr val="000000"/>
              </a:solidFill>
            </a:endParaRPr>
          </a:p>
        </p:txBody>
      </p:sp>
    </p:spTree>
    <p:extLst>
      <p:ext uri="{BB962C8B-B14F-4D97-AF65-F5344CB8AC3E}">
        <p14:creationId xmlns:p14="http://schemas.microsoft.com/office/powerpoint/2010/main" val="106375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d37f7a7-2518-404d-8d80-33bd41134fa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A68E-A54F-45DB-AB05-2377333E3972}"/>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0F330EC9-EAC7-4FDB-BDC2-49DAED90D502}"/>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What types of application scenarios would require you to send messages from many producers to a single consumer?</a:t>
            </a:r>
          </a:p>
        </p:txBody>
      </p:sp>
      <p:pic>
        <p:nvPicPr>
          <p:cNvPr id="5" name="Picture 4" descr="Question">
            <a:extLst>
              <a:ext uri="{FF2B5EF4-FFF2-40B4-BE49-F238E27FC236}">
                <a16:creationId xmlns:a16="http://schemas.microsoft.com/office/drawing/2014/main" id="{30B08110-B268-43F1-AA1E-63D8D90086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1413290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019F-65A4-4108-A712-3F04A0DFD8E3}"/>
              </a:ext>
            </a:extLst>
          </p:cNvPr>
          <p:cNvSpPr>
            <a:spLocks noGrp="1"/>
          </p:cNvSpPr>
          <p:nvPr>
            <p:ph type="title"/>
          </p:nvPr>
        </p:nvSpPr>
        <p:spPr/>
        <p:txBody>
          <a:bodyPr/>
          <a:lstStyle/>
          <a:p>
            <a:r>
              <a:rPr lang="en-US" dirty="0"/>
              <a:t>Lesson 2: Integration</a:t>
            </a:r>
          </a:p>
        </p:txBody>
      </p:sp>
      <p:sp>
        <p:nvSpPr>
          <p:cNvPr id="3" name="Text Placeholder 2">
            <a:extLst>
              <a:ext uri="{FF2B5EF4-FFF2-40B4-BE49-F238E27FC236}">
                <a16:creationId xmlns:a16="http://schemas.microsoft.com/office/drawing/2014/main" id="{E0EE5F5E-6CD5-465E-BEDA-3A118A09E29C}"/>
              </a:ext>
            </a:extLst>
          </p:cNvPr>
          <p:cNvSpPr>
            <a:spLocks noGrp="1"/>
          </p:cNvSpPr>
          <p:nvPr>
            <p:ph type="body" idx="1"/>
          </p:nvPr>
        </p:nvSpPr>
        <p:spPr/>
        <p:txBody>
          <a:bodyPr/>
          <a:lstStyle/>
          <a:p>
            <a:r>
              <a:rPr lang="en-US" dirty="0"/>
              <a:t>Serverless Integration
Notification Hubs</a:t>
            </a:r>
          </a:p>
        </p:txBody>
      </p:sp>
    </p:spTree>
    <p:extLst>
      <p:ext uri="{BB962C8B-B14F-4D97-AF65-F5344CB8AC3E}">
        <p14:creationId xmlns:p14="http://schemas.microsoft.com/office/powerpoint/2010/main" val="2109129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2763-4EAD-427E-A689-8DD927B2C8F3}"/>
              </a:ext>
            </a:extLst>
          </p:cNvPr>
          <p:cNvSpPr>
            <a:spLocks noGrp="1"/>
          </p:cNvSpPr>
          <p:nvPr>
            <p:ph type="title"/>
          </p:nvPr>
        </p:nvSpPr>
        <p:spPr/>
        <p:txBody>
          <a:bodyPr/>
          <a:lstStyle/>
          <a:p>
            <a:r>
              <a:rPr lang="en-US" dirty="0"/>
              <a:t>Serverless Integration</a:t>
            </a:r>
          </a:p>
        </p:txBody>
      </p:sp>
      <p:grpSp>
        <p:nvGrpSpPr>
          <p:cNvPr id="4" name="Group 3" descr="Serverless platform in Azure">
            <a:extLst>
              <a:ext uri="{FF2B5EF4-FFF2-40B4-BE49-F238E27FC236}">
                <a16:creationId xmlns:a16="http://schemas.microsoft.com/office/drawing/2014/main" id="{20D51BB0-881A-4F7E-AE00-A59577A91030}"/>
              </a:ext>
            </a:extLst>
          </p:cNvPr>
          <p:cNvGrpSpPr>
            <a:grpSpLocks noChangeAspect="1"/>
          </p:cNvGrpSpPr>
          <p:nvPr/>
        </p:nvGrpSpPr>
        <p:grpSpPr>
          <a:xfrm>
            <a:off x="319881" y="2582862"/>
            <a:ext cx="8686800" cy="3613521"/>
            <a:chOff x="-1093068" y="1102746"/>
            <a:chExt cx="11512699" cy="4789034"/>
          </a:xfrm>
        </p:grpSpPr>
        <p:grpSp>
          <p:nvGrpSpPr>
            <p:cNvPr id="5" name="Group 4">
              <a:extLst>
                <a:ext uri="{FF2B5EF4-FFF2-40B4-BE49-F238E27FC236}">
                  <a16:creationId xmlns:a16="http://schemas.microsoft.com/office/drawing/2014/main" id="{B55E25F0-5833-4CDC-B272-9AE653B27575}"/>
                </a:ext>
              </a:extLst>
            </p:cNvPr>
            <p:cNvGrpSpPr/>
            <p:nvPr/>
          </p:nvGrpSpPr>
          <p:grpSpPr>
            <a:xfrm>
              <a:off x="-1093068" y="1102746"/>
              <a:ext cx="2639424" cy="4789034"/>
              <a:chOff x="455802" y="1551444"/>
              <a:chExt cx="2587906" cy="4695558"/>
            </a:xfrm>
          </p:grpSpPr>
          <p:sp>
            <p:nvSpPr>
              <p:cNvPr id="44" name="Rectangle 43">
                <a:extLst>
                  <a:ext uri="{FF2B5EF4-FFF2-40B4-BE49-F238E27FC236}">
                    <a16:creationId xmlns:a16="http://schemas.microsoft.com/office/drawing/2014/main" id="{D217AF97-0D59-474B-A57F-393D53446644}"/>
                  </a:ext>
                </a:extLst>
              </p:cNvPr>
              <p:cNvSpPr/>
              <p:nvPr/>
            </p:nvSpPr>
            <p:spPr bwMode="auto">
              <a:xfrm>
                <a:off x="455802" y="1551444"/>
                <a:ext cx="2587906" cy="4695558"/>
              </a:xfrm>
              <a:prstGeom prst="rect">
                <a:avLst/>
              </a:prstGeom>
              <a:solidFill>
                <a:srgbClr val="FFFFFF"/>
              </a:solidFill>
              <a:ln w="28575" cap="flat" cmpd="sng" algn="ctr">
                <a:solidFill>
                  <a:srgbClr val="D83B01"/>
                </a:solidFill>
                <a:prstDash val="sysDash"/>
                <a:headEnd type="none" w="med" len="med"/>
                <a:tailEnd type="none" w="med" len="med"/>
              </a:ln>
              <a:effectLst/>
            </p:spPr>
            <p:txBody>
              <a:bodyPr rot="0" spcFirstLastPara="0" vert="horz" wrap="square" lIns="182828" tIns="274281" rIns="182828" bIns="14626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125" fontAlgn="auto">
                  <a:lnSpc>
                    <a:spcPct val="90000"/>
                  </a:lnSpc>
                  <a:spcBef>
                    <a:spcPts val="0"/>
                  </a:spcBef>
                  <a:spcAft>
                    <a:spcPts val="0"/>
                  </a:spcAft>
                  <a:defRPr/>
                </a:pPr>
                <a:r>
                  <a:rPr lang="en-US" sz="1200" b="0" kern="0" dirty="0">
                    <a:gradFill>
                      <a:gsLst>
                        <a:gs pos="0">
                          <a:srgbClr val="353535"/>
                        </a:gs>
                        <a:gs pos="100000">
                          <a:srgbClr val="353535"/>
                        </a:gs>
                      </a:gsLst>
                      <a:lin ang="5400000" scaled="0"/>
                    </a:gradFill>
                    <a:latin typeface="Segoe UI"/>
                    <a:ea typeface="Segoe UI" pitchFamily="34" charset="0"/>
                    <a:cs typeface="Segoe UI" pitchFamily="34" charset="0"/>
                  </a:rPr>
                  <a:t>Development</a:t>
                </a:r>
              </a:p>
            </p:txBody>
          </p:sp>
          <p:grpSp>
            <p:nvGrpSpPr>
              <p:cNvPr id="45" name="Group 44">
                <a:extLst>
                  <a:ext uri="{FF2B5EF4-FFF2-40B4-BE49-F238E27FC236}">
                    <a16:creationId xmlns:a16="http://schemas.microsoft.com/office/drawing/2014/main" id="{950853F3-76A6-4388-92C8-E7D9EE1A0C3C}"/>
                  </a:ext>
                </a:extLst>
              </p:cNvPr>
              <p:cNvGrpSpPr/>
              <p:nvPr/>
            </p:nvGrpSpPr>
            <p:grpSpPr>
              <a:xfrm>
                <a:off x="587547" y="4314459"/>
                <a:ext cx="2321740" cy="815747"/>
                <a:chOff x="599328" y="4242936"/>
                <a:chExt cx="2368296" cy="832104"/>
              </a:xfrm>
            </p:grpSpPr>
            <p:sp>
              <p:nvSpPr>
                <p:cNvPr id="55" name="Rectangle 54">
                  <a:extLst>
                    <a:ext uri="{FF2B5EF4-FFF2-40B4-BE49-F238E27FC236}">
                      <a16:creationId xmlns:a16="http://schemas.microsoft.com/office/drawing/2014/main" id="{29460553-A032-4647-BDF7-16770358477E}"/>
                    </a:ext>
                  </a:extLst>
                </p:cNvPr>
                <p:cNvSpPr/>
                <p:nvPr/>
              </p:nvSpPr>
              <p:spPr bwMode="auto">
                <a:xfrm>
                  <a:off x="599328" y="4242936"/>
                  <a:ext cx="2368296" cy="832104"/>
                </a:xfrm>
                <a:prstGeom prst="rect">
                  <a:avLst/>
                </a:prstGeom>
                <a:solidFill>
                  <a:srgbClr val="D83B01"/>
                </a:solidFill>
                <a:ln w="9525" cap="flat" cmpd="sng" algn="ctr">
                  <a:noFill/>
                  <a:prstDash val="solid"/>
                  <a:headEnd type="none" w="med" len="med"/>
                  <a:tailEnd type="none" w="med" len="med"/>
                </a:ln>
                <a:effectLst/>
              </p:spPr>
              <p:txBody>
                <a:bodyPr rot="0" spcFirstLastPara="0" vert="horz" wrap="square" lIns="822843" tIns="146262" rIns="182828" bIns="146262"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32125" fontAlgn="auto">
                    <a:lnSpc>
                      <a:spcPct val="90000"/>
                    </a:lnSpc>
                    <a:spcBef>
                      <a:spcPts val="0"/>
                    </a:spcBef>
                    <a:spcAft>
                      <a:spcPts val="0"/>
                    </a:spcAft>
                    <a:defRPr/>
                  </a:pPr>
                  <a:r>
                    <a:rPr lang="en-US" sz="1050" b="0" kern="0" dirty="0">
                      <a:gradFill>
                        <a:gsLst>
                          <a:gs pos="0">
                            <a:srgbClr val="FFFFFF"/>
                          </a:gs>
                          <a:gs pos="100000">
                            <a:srgbClr val="FFFFFF"/>
                          </a:gs>
                        </a:gsLst>
                        <a:lin ang="5400000" scaled="0"/>
                      </a:gradFill>
                      <a:latin typeface="Segoe UI"/>
                      <a:cs typeface="Segoe UI" pitchFamily="34" charset="0"/>
                    </a:rPr>
                    <a:t>Local development</a:t>
                  </a:r>
                </a:p>
              </p:txBody>
            </p:sp>
            <p:sp>
              <p:nvSpPr>
                <p:cNvPr id="56" name="Freeform 33">
                  <a:extLst>
                    <a:ext uri="{FF2B5EF4-FFF2-40B4-BE49-F238E27FC236}">
                      <a16:creationId xmlns:a16="http://schemas.microsoft.com/office/drawing/2014/main" id="{DBC9B3DC-B4AB-460A-8B46-53D42C434795}"/>
                    </a:ext>
                  </a:extLst>
                </p:cNvPr>
                <p:cNvSpPr>
                  <a:spLocks noEditPoints="1"/>
                </p:cNvSpPr>
                <p:nvPr/>
              </p:nvSpPr>
              <p:spPr bwMode="auto">
                <a:xfrm>
                  <a:off x="788810" y="4471484"/>
                  <a:ext cx="455272" cy="410558"/>
                </a:xfrm>
                <a:custGeom>
                  <a:avLst/>
                  <a:gdLst>
                    <a:gd name="T0" fmla="*/ 110 w 236"/>
                    <a:gd name="T1" fmla="*/ 0 h 204"/>
                    <a:gd name="T2" fmla="*/ 110 w 236"/>
                    <a:gd name="T3" fmla="*/ 51 h 204"/>
                    <a:gd name="T4" fmla="*/ 0 w 236"/>
                    <a:gd name="T5" fmla="*/ 51 h 204"/>
                    <a:gd name="T6" fmla="*/ 0 w 236"/>
                    <a:gd name="T7" fmla="*/ 60 h 204"/>
                    <a:gd name="T8" fmla="*/ 0 w 236"/>
                    <a:gd name="T9" fmla="*/ 170 h 204"/>
                    <a:gd name="T10" fmla="*/ 84 w 236"/>
                    <a:gd name="T11" fmla="*/ 170 h 204"/>
                    <a:gd name="T12" fmla="*/ 84 w 236"/>
                    <a:gd name="T13" fmla="*/ 187 h 204"/>
                    <a:gd name="T14" fmla="*/ 51 w 236"/>
                    <a:gd name="T15" fmla="*/ 187 h 204"/>
                    <a:gd name="T16" fmla="*/ 51 w 236"/>
                    <a:gd name="T17" fmla="*/ 204 h 204"/>
                    <a:gd name="T18" fmla="*/ 236 w 236"/>
                    <a:gd name="T19" fmla="*/ 204 h 204"/>
                    <a:gd name="T20" fmla="*/ 236 w 236"/>
                    <a:gd name="T21" fmla="*/ 0 h 204"/>
                    <a:gd name="T22" fmla="*/ 110 w 236"/>
                    <a:gd name="T23" fmla="*/ 0 h 204"/>
                    <a:gd name="T24" fmla="*/ 126 w 236"/>
                    <a:gd name="T25" fmla="*/ 17 h 204"/>
                    <a:gd name="T26" fmla="*/ 219 w 236"/>
                    <a:gd name="T27" fmla="*/ 17 h 204"/>
                    <a:gd name="T28" fmla="*/ 219 w 236"/>
                    <a:gd name="T29" fmla="*/ 68 h 204"/>
                    <a:gd name="T30" fmla="*/ 177 w 236"/>
                    <a:gd name="T31" fmla="*/ 68 h 204"/>
                    <a:gd name="T32" fmla="*/ 177 w 236"/>
                    <a:gd name="T33" fmla="*/ 51 h 204"/>
                    <a:gd name="T34" fmla="*/ 126 w 236"/>
                    <a:gd name="T35" fmla="*/ 51 h 204"/>
                    <a:gd name="T36" fmla="*/ 126 w 236"/>
                    <a:gd name="T37" fmla="*/ 17 h 204"/>
                    <a:gd name="T38" fmla="*/ 177 w 236"/>
                    <a:gd name="T39" fmla="*/ 85 h 204"/>
                    <a:gd name="T40" fmla="*/ 219 w 236"/>
                    <a:gd name="T41" fmla="*/ 85 h 204"/>
                    <a:gd name="T42" fmla="*/ 219 w 236"/>
                    <a:gd name="T43" fmla="*/ 119 h 204"/>
                    <a:gd name="T44" fmla="*/ 177 w 236"/>
                    <a:gd name="T45" fmla="*/ 119 h 204"/>
                    <a:gd name="T46" fmla="*/ 177 w 236"/>
                    <a:gd name="T47" fmla="*/ 85 h 204"/>
                    <a:gd name="T48" fmla="*/ 17 w 236"/>
                    <a:gd name="T49" fmla="*/ 68 h 204"/>
                    <a:gd name="T50" fmla="*/ 160 w 236"/>
                    <a:gd name="T51" fmla="*/ 68 h 204"/>
                    <a:gd name="T52" fmla="*/ 160 w 236"/>
                    <a:gd name="T53" fmla="*/ 153 h 204"/>
                    <a:gd name="T54" fmla="*/ 17 w 236"/>
                    <a:gd name="T55" fmla="*/ 153 h 204"/>
                    <a:gd name="T56" fmla="*/ 17 w 236"/>
                    <a:gd name="T57" fmla="*/ 68 h 204"/>
                    <a:gd name="T58" fmla="*/ 101 w 236"/>
                    <a:gd name="T59" fmla="*/ 187 h 204"/>
                    <a:gd name="T60" fmla="*/ 101 w 236"/>
                    <a:gd name="T61" fmla="*/ 170 h 204"/>
                    <a:gd name="T62" fmla="*/ 177 w 236"/>
                    <a:gd name="T63" fmla="*/ 170 h 204"/>
                    <a:gd name="T64" fmla="*/ 177 w 236"/>
                    <a:gd name="T65" fmla="*/ 136 h 204"/>
                    <a:gd name="T66" fmla="*/ 219 w 236"/>
                    <a:gd name="T67" fmla="*/ 136 h 204"/>
                    <a:gd name="T68" fmla="*/ 219 w 236"/>
                    <a:gd name="T69" fmla="*/ 187 h 204"/>
                    <a:gd name="T70" fmla="*/ 101 w 236"/>
                    <a:gd name="T71" fmla="*/ 187 h 204"/>
                    <a:gd name="T72" fmla="*/ 202 w 236"/>
                    <a:gd name="T73" fmla="*/ 51 h 204"/>
                    <a:gd name="T74" fmla="*/ 185 w 236"/>
                    <a:gd name="T75" fmla="*/ 51 h 204"/>
                    <a:gd name="T76" fmla="*/ 185 w 236"/>
                    <a:gd name="T77" fmla="*/ 34 h 204"/>
                    <a:gd name="T78" fmla="*/ 202 w 236"/>
                    <a:gd name="T79" fmla="*/ 34 h 204"/>
                    <a:gd name="T80" fmla="*/ 202 w 236"/>
                    <a:gd name="T81" fmla="*/ 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04">
                      <a:moveTo>
                        <a:pt x="110" y="0"/>
                      </a:moveTo>
                      <a:lnTo>
                        <a:pt x="110" y="51"/>
                      </a:lnTo>
                      <a:lnTo>
                        <a:pt x="0" y="51"/>
                      </a:lnTo>
                      <a:lnTo>
                        <a:pt x="0" y="60"/>
                      </a:lnTo>
                      <a:lnTo>
                        <a:pt x="0" y="170"/>
                      </a:lnTo>
                      <a:lnTo>
                        <a:pt x="84" y="170"/>
                      </a:lnTo>
                      <a:lnTo>
                        <a:pt x="84" y="187"/>
                      </a:lnTo>
                      <a:lnTo>
                        <a:pt x="51" y="187"/>
                      </a:lnTo>
                      <a:lnTo>
                        <a:pt x="51" y="204"/>
                      </a:lnTo>
                      <a:lnTo>
                        <a:pt x="236" y="204"/>
                      </a:lnTo>
                      <a:lnTo>
                        <a:pt x="236" y="0"/>
                      </a:lnTo>
                      <a:lnTo>
                        <a:pt x="110" y="0"/>
                      </a:lnTo>
                      <a:close/>
                      <a:moveTo>
                        <a:pt x="126" y="17"/>
                      </a:moveTo>
                      <a:lnTo>
                        <a:pt x="219" y="17"/>
                      </a:lnTo>
                      <a:lnTo>
                        <a:pt x="219" y="68"/>
                      </a:lnTo>
                      <a:lnTo>
                        <a:pt x="177" y="68"/>
                      </a:lnTo>
                      <a:lnTo>
                        <a:pt x="177" y="51"/>
                      </a:lnTo>
                      <a:lnTo>
                        <a:pt x="126" y="51"/>
                      </a:lnTo>
                      <a:lnTo>
                        <a:pt x="126" y="17"/>
                      </a:lnTo>
                      <a:close/>
                      <a:moveTo>
                        <a:pt x="177" y="85"/>
                      </a:moveTo>
                      <a:lnTo>
                        <a:pt x="219" y="85"/>
                      </a:lnTo>
                      <a:lnTo>
                        <a:pt x="219" y="119"/>
                      </a:lnTo>
                      <a:lnTo>
                        <a:pt x="177" y="119"/>
                      </a:lnTo>
                      <a:lnTo>
                        <a:pt x="177" y="85"/>
                      </a:lnTo>
                      <a:close/>
                      <a:moveTo>
                        <a:pt x="17" y="68"/>
                      </a:moveTo>
                      <a:lnTo>
                        <a:pt x="160" y="68"/>
                      </a:lnTo>
                      <a:lnTo>
                        <a:pt x="160" y="153"/>
                      </a:lnTo>
                      <a:lnTo>
                        <a:pt x="17" y="153"/>
                      </a:lnTo>
                      <a:lnTo>
                        <a:pt x="17" y="68"/>
                      </a:lnTo>
                      <a:close/>
                      <a:moveTo>
                        <a:pt x="101" y="187"/>
                      </a:moveTo>
                      <a:lnTo>
                        <a:pt x="101" y="170"/>
                      </a:lnTo>
                      <a:lnTo>
                        <a:pt x="177" y="170"/>
                      </a:lnTo>
                      <a:lnTo>
                        <a:pt x="177" y="136"/>
                      </a:lnTo>
                      <a:lnTo>
                        <a:pt x="219" y="136"/>
                      </a:lnTo>
                      <a:lnTo>
                        <a:pt x="219" y="187"/>
                      </a:lnTo>
                      <a:lnTo>
                        <a:pt x="101" y="187"/>
                      </a:lnTo>
                      <a:close/>
                      <a:moveTo>
                        <a:pt x="202" y="51"/>
                      </a:moveTo>
                      <a:lnTo>
                        <a:pt x="185" y="51"/>
                      </a:lnTo>
                      <a:lnTo>
                        <a:pt x="185" y="34"/>
                      </a:lnTo>
                      <a:lnTo>
                        <a:pt x="202" y="34"/>
                      </a:lnTo>
                      <a:lnTo>
                        <a:pt x="202" y="51"/>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342" fontAlgn="auto">
                    <a:spcBef>
                      <a:spcPts val="0"/>
                    </a:spcBef>
                    <a:spcAft>
                      <a:spcPts val="0"/>
                    </a:spcAft>
                    <a:defRPr/>
                  </a:pPr>
                  <a:endParaRPr lang="en-US" sz="1100" b="0" kern="0" dirty="0">
                    <a:solidFill>
                      <a:srgbClr val="505050"/>
                    </a:solidFill>
                    <a:latin typeface="Segoe UI"/>
                    <a:cs typeface="Arial" charset="0"/>
                  </a:endParaRPr>
                </a:p>
              </p:txBody>
            </p:sp>
          </p:grpSp>
          <p:grpSp>
            <p:nvGrpSpPr>
              <p:cNvPr id="46" name="Group 45">
                <a:extLst>
                  <a:ext uri="{FF2B5EF4-FFF2-40B4-BE49-F238E27FC236}">
                    <a16:creationId xmlns:a16="http://schemas.microsoft.com/office/drawing/2014/main" id="{5A39F3C6-63B3-4D8F-8156-2ADA3052ACA8}"/>
                  </a:ext>
                </a:extLst>
              </p:cNvPr>
              <p:cNvGrpSpPr/>
              <p:nvPr/>
            </p:nvGrpSpPr>
            <p:grpSpPr>
              <a:xfrm>
                <a:off x="587547" y="3326391"/>
                <a:ext cx="2321740" cy="815747"/>
                <a:chOff x="599328" y="3045311"/>
                <a:chExt cx="2368296" cy="832104"/>
              </a:xfrm>
            </p:grpSpPr>
            <p:sp>
              <p:nvSpPr>
                <p:cNvPr id="53" name="Rectangle 52">
                  <a:extLst>
                    <a:ext uri="{FF2B5EF4-FFF2-40B4-BE49-F238E27FC236}">
                      <a16:creationId xmlns:a16="http://schemas.microsoft.com/office/drawing/2014/main" id="{150DC820-3EF7-4E09-8B0D-7D9A35670596}"/>
                    </a:ext>
                  </a:extLst>
                </p:cNvPr>
                <p:cNvSpPr/>
                <p:nvPr/>
              </p:nvSpPr>
              <p:spPr bwMode="auto">
                <a:xfrm>
                  <a:off x="599328" y="3045311"/>
                  <a:ext cx="2368296" cy="832104"/>
                </a:xfrm>
                <a:prstGeom prst="rect">
                  <a:avLst/>
                </a:prstGeom>
                <a:solidFill>
                  <a:srgbClr val="D83B01"/>
                </a:solidFill>
                <a:ln w="9525" cap="flat" cmpd="sng" algn="ctr">
                  <a:noFill/>
                  <a:prstDash val="solid"/>
                  <a:headEnd type="none" w="med" len="med"/>
                  <a:tailEnd type="none" w="med" len="med"/>
                </a:ln>
                <a:effectLst/>
              </p:spPr>
              <p:txBody>
                <a:bodyPr rot="0" spcFirstLastPara="0" vert="horz" wrap="square" lIns="822843" tIns="146262" rIns="182828" bIns="146262"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32125" fontAlgn="auto">
                    <a:lnSpc>
                      <a:spcPct val="90000"/>
                    </a:lnSpc>
                    <a:spcBef>
                      <a:spcPts val="0"/>
                    </a:spcBef>
                    <a:spcAft>
                      <a:spcPts val="0"/>
                    </a:spcAft>
                    <a:defRPr/>
                  </a:pPr>
                  <a:r>
                    <a:rPr lang="en-US" sz="1050" b="0" kern="0" dirty="0">
                      <a:gradFill>
                        <a:gsLst>
                          <a:gs pos="0">
                            <a:srgbClr val="FFFFFF"/>
                          </a:gs>
                          <a:gs pos="100000">
                            <a:srgbClr val="FFFFFF"/>
                          </a:gs>
                        </a:gsLst>
                        <a:lin ang="5400000" scaled="0"/>
                      </a:gradFill>
                      <a:latin typeface="Segoe UI"/>
                      <a:cs typeface="Segoe UI" pitchFamily="34" charset="0"/>
                    </a:rPr>
                    <a:t>Visual </a:t>
                  </a:r>
                  <a:br>
                    <a:rPr lang="en-US" sz="1050" b="0" kern="0" dirty="0">
                      <a:gradFill>
                        <a:gsLst>
                          <a:gs pos="0">
                            <a:srgbClr val="FFFFFF"/>
                          </a:gs>
                          <a:gs pos="100000">
                            <a:srgbClr val="FFFFFF"/>
                          </a:gs>
                        </a:gsLst>
                        <a:lin ang="5400000" scaled="0"/>
                      </a:gradFill>
                      <a:latin typeface="Segoe UI"/>
                      <a:cs typeface="Segoe UI" pitchFamily="34" charset="0"/>
                    </a:rPr>
                  </a:br>
                  <a:r>
                    <a:rPr lang="en-US" sz="1050" b="0" kern="0" dirty="0">
                      <a:gradFill>
                        <a:gsLst>
                          <a:gs pos="0">
                            <a:srgbClr val="FFFFFF"/>
                          </a:gs>
                          <a:gs pos="100000">
                            <a:srgbClr val="FFFFFF"/>
                          </a:gs>
                        </a:gsLst>
                        <a:lin ang="5400000" scaled="0"/>
                      </a:gradFill>
                      <a:latin typeface="Segoe UI"/>
                      <a:cs typeface="Segoe UI" pitchFamily="34" charset="0"/>
                    </a:rPr>
                    <a:t>debug history</a:t>
                  </a:r>
                </a:p>
              </p:txBody>
            </p:sp>
            <p:sp>
              <p:nvSpPr>
                <p:cNvPr id="54" name="Freeform 37">
                  <a:extLst>
                    <a:ext uri="{FF2B5EF4-FFF2-40B4-BE49-F238E27FC236}">
                      <a16:creationId xmlns:a16="http://schemas.microsoft.com/office/drawing/2014/main" id="{4F111D6E-1216-4807-9318-913A7F715189}"/>
                    </a:ext>
                  </a:extLst>
                </p:cNvPr>
                <p:cNvSpPr>
                  <a:spLocks noEditPoints="1"/>
                </p:cNvSpPr>
                <p:nvPr/>
              </p:nvSpPr>
              <p:spPr bwMode="auto">
                <a:xfrm>
                  <a:off x="801250" y="3224210"/>
                  <a:ext cx="480154" cy="426290"/>
                </a:xfrm>
                <a:custGeom>
                  <a:avLst/>
                  <a:gdLst>
                    <a:gd name="T0" fmla="*/ 310 w 310"/>
                    <a:gd name="T1" fmla="*/ 260 h 260"/>
                    <a:gd name="T2" fmla="*/ 0 w 310"/>
                    <a:gd name="T3" fmla="*/ 260 h 260"/>
                    <a:gd name="T4" fmla="*/ 155 w 310"/>
                    <a:gd name="T5" fmla="*/ 0 h 260"/>
                    <a:gd name="T6" fmla="*/ 310 w 310"/>
                    <a:gd name="T7" fmla="*/ 260 h 260"/>
                    <a:gd name="T8" fmla="*/ 29 w 310"/>
                    <a:gd name="T9" fmla="*/ 243 h 260"/>
                    <a:gd name="T10" fmla="*/ 281 w 310"/>
                    <a:gd name="T11" fmla="*/ 243 h 260"/>
                    <a:gd name="T12" fmla="*/ 155 w 310"/>
                    <a:gd name="T13" fmla="*/ 34 h 260"/>
                    <a:gd name="T14" fmla="*/ 29 w 310"/>
                    <a:gd name="T15" fmla="*/ 243 h 260"/>
                    <a:gd name="T16" fmla="*/ 163 w 310"/>
                    <a:gd name="T17" fmla="*/ 84 h 260"/>
                    <a:gd name="T18" fmla="*/ 147 w 310"/>
                    <a:gd name="T19" fmla="*/ 84 h 260"/>
                    <a:gd name="T20" fmla="*/ 147 w 310"/>
                    <a:gd name="T21" fmla="*/ 187 h 260"/>
                    <a:gd name="T22" fmla="*/ 163 w 310"/>
                    <a:gd name="T23" fmla="*/ 187 h 260"/>
                    <a:gd name="T24" fmla="*/ 163 w 310"/>
                    <a:gd name="T25" fmla="*/ 84 h 260"/>
                    <a:gd name="T26" fmla="*/ 163 w 310"/>
                    <a:gd name="T27" fmla="*/ 208 h 260"/>
                    <a:gd name="T28" fmla="*/ 147 w 310"/>
                    <a:gd name="T29" fmla="*/ 208 h 260"/>
                    <a:gd name="T30" fmla="*/ 147 w 310"/>
                    <a:gd name="T31" fmla="*/ 224 h 260"/>
                    <a:gd name="T32" fmla="*/ 163 w 310"/>
                    <a:gd name="T33" fmla="*/ 224 h 260"/>
                    <a:gd name="T34" fmla="*/ 163 w 310"/>
                    <a:gd name="T35" fmla="*/ 20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0" h="260">
                      <a:moveTo>
                        <a:pt x="310" y="260"/>
                      </a:moveTo>
                      <a:lnTo>
                        <a:pt x="0" y="260"/>
                      </a:lnTo>
                      <a:lnTo>
                        <a:pt x="155" y="0"/>
                      </a:lnTo>
                      <a:lnTo>
                        <a:pt x="310" y="260"/>
                      </a:lnTo>
                      <a:close/>
                      <a:moveTo>
                        <a:pt x="29" y="243"/>
                      </a:moveTo>
                      <a:lnTo>
                        <a:pt x="281" y="243"/>
                      </a:lnTo>
                      <a:lnTo>
                        <a:pt x="155" y="34"/>
                      </a:lnTo>
                      <a:lnTo>
                        <a:pt x="29" y="243"/>
                      </a:lnTo>
                      <a:close/>
                      <a:moveTo>
                        <a:pt x="163" y="84"/>
                      </a:moveTo>
                      <a:lnTo>
                        <a:pt x="147" y="84"/>
                      </a:lnTo>
                      <a:lnTo>
                        <a:pt x="147" y="187"/>
                      </a:lnTo>
                      <a:lnTo>
                        <a:pt x="163" y="187"/>
                      </a:lnTo>
                      <a:lnTo>
                        <a:pt x="163" y="84"/>
                      </a:lnTo>
                      <a:close/>
                      <a:moveTo>
                        <a:pt x="163" y="208"/>
                      </a:moveTo>
                      <a:lnTo>
                        <a:pt x="147" y="208"/>
                      </a:lnTo>
                      <a:lnTo>
                        <a:pt x="147" y="224"/>
                      </a:lnTo>
                      <a:lnTo>
                        <a:pt x="163" y="224"/>
                      </a:lnTo>
                      <a:lnTo>
                        <a:pt x="163" y="208"/>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342" fontAlgn="auto">
                    <a:spcBef>
                      <a:spcPts val="0"/>
                    </a:spcBef>
                    <a:spcAft>
                      <a:spcPts val="0"/>
                    </a:spcAft>
                    <a:defRPr/>
                  </a:pPr>
                  <a:endParaRPr lang="en-US" sz="1100" b="0" kern="0" dirty="0">
                    <a:solidFill>
                      <a:srgbClr val="505050"/>
                    </a:solidFill>
                    <a:latin typeface="Segoe UI"/>
                    <a:cs typeface="Arial" charset="0"/>
                  </a:endParaRPr>
                </a:p>
              </p:txBody>
            </p:sp>
          </p:grpSp>
          <p:grpSp>
            <p:nvGrpSpPr>
              <p:cNvPr id="47" name="Group 46">
                <a:extLst>
                  <a:ext uri="{FF2B5EF4-FFF2-40B4-BE49-F238E27FC236}">
                    <a16:creationId xmlns:a16="http://schemas.microsoft.com/office/drawing/2014/main" id="{D0C5D0BF-4F82-45BD-AD04-C9269441037E}"/>
                  </a:ext>
                </a:extLst>
              </p:cNvPr>
              <p:cNvGrpSpPr/>
              <p:nvPr/>
            </p:nvGrpSpPr>
            <p:grpSpPr>
              <a:xfrm>
                <a:off x="587547" y="5302528"/>
                <a:ext cx="2321740" cy="815747"/>
                <a:chOff x="599328" y="5440561"/>
                <a:chExt cx="2368296" cy="832104"/>
              </a:xfrm>
            </p:grpSpPr>
            <p:sp>
              <p:nvSpPr>
                <p:cNvPr id="51" name="Rectangle 50">
                  <a:extLst>
                    <a:ext uri="{FF2B5EF4-FFF2-40B4-BE49-F238E27FC236}">
                      <a16:creationId xmlns:a16="http://schemas.microsoft.com/office/drawing/2014/main" id="{F4E344F7-4D9D-40F3-BAF2-37E323BFBDA2}"/>
                    </a:ext>
                  </a:extLst>
                </p:cNvPr>
                <p:cNvSpPr/>
                <p:nvPr/>
              </p:nvSpPr>
              <p:spPr bwMode="auto">
                <a:xfrm>
                  <a:off x="599328" y="5440561"/>
                  <a:ext cx="2368296" cy="832104"/>
                </a:xfrm>
                <a:prstGeom prst="rect">
                  <a:avLst/>
                </a:prstGeom>
                <a:solidFill>
                  <a:srgbClr val="D83B01"/>
                </a:solidFill>
                <a:ln w="9525" cap="flat" cmpd="sng" algn="ctr">
                  <a:noFill/>
                  <a:prstDash val="solid"/>
                  <a:headEnd type="none" w="med" len="med"/>
                  <a:tailEnd type="none" w="med" len="med"/>
                </a:ln>
                <a:effectLst/>
              </p:spPr>
              <p:txBody>
                <a:bodyPr rot="0" spcFirstLastPara="0" vert="horz" wrap="square" lIns="822843" tIns="146262" rIns="182828" bIns="146262"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32125" fontAlgn="auto">
                    <a:lnSpc>
                      <a:spcPct val="90000"/>
                    </a:lnSpc>
                    <a:spcBef>
                      <a:spcPts val="0"/>
                    </a:spcBef>
                    <a:spcAft>
                      <a:spcPts val="0"/>
                    </a:spcAft>
                    <a:defRPr/>
                  </a:pPr>
                  <a:r>
                    <a:rPr lang="en-US" sz="1050" b="0" kern="0" dirty="0">
                      <a:gradFill>
                        <a:gsLst>
                          <a:gs pos="0">
                            <a:srgbClr val="FFFFFF"/>
                          </a:gs>
                          <a:gs pos="100000">
                            <a:srgbClr val="FFFFFF"/>
                          </a:gs>
                        </a:gsLst>
                        <a:lin ang="5400000" scaled="0"/>
                      </a:gradFill>
                      <a:latin typeface="Segoe UI"/>
                      <a:cs typeface="Segoe UI" pitchFamily="34" charset="0"/>
                    </a:rPr>
                    <a:t>Verbose debugging</a:t>
                  </a:r>
                </a:p>
              </p:txBody>
            </p:sp>
            <p:sp>
              <p:nvSpPr>
                <p:cNvPr id="52" name="Freeform 41">
                  <a:extLst>
                    <a:ext uri="{FF2B5EF4-FFF2-40B4-BE49-F238E27FC236}">
                      <a16:creationId xmlns:a16="http://schemas.microsoft.com/office/drawing/2014/main" id="{FB4A570C-CAA1-41AE-9658-6F7E26C9FC2B}"/>
                    </a:ext>
                  </a:extLst>
                </p:cNvPr>
                <p:cNvSpPr>
                  <a:spLocks noEditPoints="1"/>
                </p:cNvSpPr>
                <p:nvPr/>
              </p:nvSpPr>
              <p:spPr bwMode="auto">
                <a:xfrm>
                  <a:off x="855944" y="5657299"/>
                  <a:ext cx="413020" cy="441496"/>
                </a:xfrm>
                <a:custGeom>
                  <a:avLst/>
                  <a:gdLst>
                    <a:gd name="T0" fmla="*/ 56 w 104"/>
                    <a:gd name="T1" fmla="*/ 104 h 104"/>
                    <a:gd name="T2" fmla="*/ 56 w 104"/>
                    <a:gd name="T3" fmla="*/ 88 h 104"/>
                    <a:gd name="T4" fmla="*/ 88 w 104"/>
                    <a:gd name="T5" fmla="*/ 56 h 104"/>
                    <a:gd name="T6" fmla="*/ 104 w 104"/>
                    <a:gd name="T7" fmla="*/ 56 h 104"/>
                    <a:gd name="T8" fmla="*/ 104 w 104"/>
                    <a:gd name="T9" fmla="*/ 48 h 104"/>
                    <a:gd name="T10" fmla="*/ 88 w 104"/>
                    <a:gd name="T11" fmla="*/ 48 h 104"/>
                    <a:gd name="T12" fmla="*/ 56 w 104"/>
                    <a:gd name="T13" fmla="*/ 16 h 104"/>
                    <a:gd name="T14" fmla="*/ 56 w 104"/>
                    <a:gd name="T15" fmla="*/ 0 h 104"/>
                    <a:gd name="T16" fmla="*/ 48 w 104"/>
                    <a:gd name="T17" fmla="*/ 0 h 104"/>
                    <a:gd name="T18" fmla="*/ 48 w 104"/>
                    <a:gd name="T19" fmla="*/ 16 h 104"/>
                    <a:gd name="T20" fmla="*/ 16 w 104"/>
                    <a:gd name="T21" fmla="*/ 48 h 104"/>
                    <a:gd name="T22" fmla="*/ 0 w 104"/>
                    <a:gd name="T23" fmla="*/ 48 h 104"/>
                    <a:gd name="T24" fmla="*/ 0 w 104"/>
                    <a:gd name="T25" fmla="*/ 56 h 104"/>
                    <a:gd name="T26" fmla="*/ 16 w 104"/>
                    <a:gd name="T27" fmla="*/ 56 h 104"/>
                    <a:gd name="T28" fmla="*/ 48 w 104"/>
                    <a:gd name="T29" fmla="*/ 88 h 104"/>
                    <a:gd name="T30" fmla="*/ 48 w 104"/>
                    <a:gd name="T31" fmla="*/ 104 h 104"/>
                    <a:gd name="T32" fmla="*/ 56 w 104"/>
                    <a:gd name="T33" fmla="*/ 104 h 104"/>
                    <a:gd name="T34" fmla="*/ 24 w 104"/>
                    <a:gd name="T35" fmla="*/ 52 h 104"/>
                    <a:gd name="T36" fmla="*/ 52 w 104"/>
                    <a:gd name="T37" fmla="*/ 24 h 104"/>
                    <a:gd name="T38" fmla="*/ 80 w 104"/>
                    <a:gd name="T39" fmla="*/ 52 h 104"/>
                    <a:gd name="T40" fmla="*/ 52 w 104"/>
                    <a:gd name="T41" fmla="*/ 80 h 104"/>
                    <a:gd name="T42" fmla="*/ 24 w 104"/>
                    <a:gd name="T43" fmla="*/ 52 h 104"/>
                    <a:gd name="T44" fmla="*/ 68 w 104"/>
                    <a:gd name="T45" fmla="*/ 52 h 104"/>
                    <a:gd name="T46" fmla="*/ 52 w 104"/>
                    <a:gd name="T47" fmla="*/ 36 h 104"/>
                    <a:gd name="T48" fmla="*/ 36 w 104"/>
                    <a:gd name="T49" fmla="*/ 52 h 104"/>
                    <a:gd name="T50" fmla="*/ 52 w 104"/>
                    <a:gd name="T51" fmla="*/ 68 h 104"/>
                    <a:gd name="T52" fmla="*/ 68 w 104"/>
                    <a:gd name="T53" fmla="*/ 52 h 104"/>
                    <a:gd name="T54" fmla="*/ 44 w 104"/>
                    <a:gd name="T55" fmla="*/ 52 h 104"/>
                    <a:gd name="T56" fmla="*/ 52 w 104"/>
                    <a:gd name="T57" fmla="*/ 44 h 104"/>
                    <a:gd name="T58" fmla="*/ 60 w 104"/>
                    <a:gd name="T59" fmla="*/ 52 h 104"/>
                    <a:gd name="T60" fmla="*/ 52 w 104"/>
                    <a:gd name="T61" fmla="*/ 60 h 104"/>
                    <a:gd name="T62" fmla="*/ 44 w 104"/>
                    <a:gd name="T6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04">
                      <a:moveTo>
                        <a:pt x="56" y="104"/>
                      </a:moveTo>
                      <a:cubicBezTo>
                        <a:pt x="56" y="88"/>
                        <a:pt x="56" y="88"/>
                        <a:pt x="56" y="88"/>
                      </a:cubicBezTo>
                      <a:cubicBezTo>
                        <a:pt x="73" y="86"/>
                        <a:pt x="86" y="73"/>
                        <a:pt x="88" y="56"/>
                      </a:cubicBezTo>
                      <a:cubicBezTo>
                        <a:pt x="104" y="56"/>
                        <a:pt x="104" y="56"/>
                        <a:pt x="104" y="56"/>
                      </a:cubicBezTo>
                      <a:cubicBezTo>
                        <a:pt x="104" y="48"/>
                        <a:pt x="104" y="48"/>
                        <a:pt x="104" y="48"/>
                      </a:cubicBezTo>
                      <a:cubicBezTo>
                        <a:pt x="88" y="48"/>
                        <a:pt x="88" y="48"/>
                        <a:pt x="88" y="48"/>
                      </a:cubicBezTo>
                      <a:cubicBezTo>
                        <a:pt x="86" y="31"/>
                        <a:pt x="73" y="18"/>
                        <a:pt x="56" y="16"/>
                      </a:cubicBezTo>
                      <a:cubicBezTo>
                        <a:pt x="56" y="0"/>
                        <a:pt x="56" y="0"/>
                        <a:pt x="56" y="0"/>
                      </a:cubicBezTo>
                      <a:cubicBezTo>
                        <a:pt x="48" y="0"/>
                        <a:pt x="48" y="0"/>
                        <a:pt x="48" y="0"/>
                      </a:cubicBezTo>
                      <a:cubicBezTo>
                        <a:pt x="48" y="16"/>
                        <a:pt x="48" y="16"/>
                        <a:pt x="48" y="16"/>
                      </a:cubicBezTo>
                      <a:cubicBezTo>
                        <a:pt x="31" y="18"/>
                        <a:pt x="18" y="31"/>
                        <a:pt x="16" y="48"/>
                      </a:cubicBezTo>
                      <a:cubicBezTo>
                        <a:pt x="0" y="48"/>
                        <a:pt x="0" y="48"/>
                        <a:pt x="0" y="48"/>
                      </a:cubicBezTo>
                      <a:cubicBezTo>
                        <a:pt x="0" y="56"/>
                        <a:pt x="0" y="56"/>
                        <a:pt x="0" y="56"/>
                      </a:cubicBezTo>
                      <a:cubicBezTo>
                        <a:pt x="16" y="56"/>
                        <a:pt x="16" y="56"/>
                        <a:pt x="16" y="56"/>
                      </a:cubicBezTo>
                      <a:cubicBezTo>
                        <a:pt x="18" y="73"/>
                        <a:pt x="31" y="86"/>
                        <a:pt x="48" y="88"/>
                      </a:cubicBezTo>
                      <a:cubicBezTo>
                        <a:pt x="48" y="104"/>
                        <a:pt x="48" y="104"/>
                        <a:pt x="48" y="104"/>
                      </a:cubicBezTo>
                      <a:lnTo>
                        <a:pt x="56" y="104"/>
                      </a:lnTo>
                      <a:close/>
                      <a:moveTo>
                        <a:pt x="24" y="52"/>
                      </a:moveTo>
                      <a:cubicBezTo>
                        <a:pt x="24" y="37"/>
                        <a:pt x="37" y="24"/>
                        <a:pt x="52" y="24"/>
                      </a:cubicBezTo>
                      <a:cubicBezTo>
                        <a:pt x="67" y="24"/>
                        <a:pt x="80" y="37"/>
                        <a:pt x="80" y="52"/>
                      </a:cubicBezTo>
                      <a:cubicBezTo>
                        <a:pt x="80" y="67"/>
                        <a:pt x="67" y="80"/>
                        <a:pt x="52" y="80"/>
                      </a:cubicBezTo>
                      <a:cubicBezTo>
                        <a:pt x="37" y="80"/>
                        <a:pt x="24" y="67"/>
                        <a:pt x="24" y="52"/>
                      </a:cubicBezTo>
                      <a:close/>
                      <a:moveTo>
                        <a:pt x="68" y="52"/>
                      </a:moveTo>
                      <a:cubicBezTo>
                        <a:pt x="68" y="43"/>
                        <a:pt x="61" y="36"/>
                        <a:pt x="52" y="36"/>
                      </a:cubicBezTo>
                      <a:cubicBezTo>
                        <a:pt x="43" y="36"/>
                        <a:pt x="36" y="43"/>
                        <a:pt x="36" y="52"/>
                      </a:cubicBezTo>
                      <a:cubicBezTo>
                        <a:pt x="36" y="61"/>
                        <a:pt x="43" y="68"/>
                        <a:pt x="52" y="68"/>
                      </a:cubicBezTo>
                      <a:cubicBezTo>
                        <a:pt x="61" y="68"/>
                        <a:pt x="68" y="61"/>
                        <a:pt x="68" y="52"/>
                      </a:cubicBezTo>
                      <a:close/>
                      <a:moveTo>
                        <a:pt x="44" y="52"/>
                      </a:moveTo>
                      <a:cubicBezTo>
                        <a:pt x="44" y="48"/>
                        <a:pt x="48" y="44"/>
                        <a:pt x="52" y="44"/>
                      </a:cubicBezTo>
                      <a:cubicBezTo>
                        <a:pt x="56" y="44"/>
                        <a:pt x="60" y="48"/>
                        <a:pt x="60" y="52"/>
                      </a:cubicBezTo>
                      <a:cubicBezTo>
                        <a:pt x="60" y="56"/>
                        <a:pt x="56" y="60"/>
                        <a:pt x="52" y="60"/>
                      </a:cubicBezTo>
                      <a:cubicBezTo>
                        <a:pt x="48" y="60"/>
                        <a:pt x="44" y="56"/>
                        <a:pt x="44" y="52"/>
                      </a:cubicBez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342" fontAlgn="auto">
                    <a:spcBef>
                      <a:spcPts val="0"/>
                    </a:spcBef>
                    <a:spcAft>
                      <a:spcPts val="0"/>
                    </a:spcAft>
                    <a:defRPr/>
                  </a:pPr>
                  <a:endParaRPr lang="en-US" sz="1100" b="0" kern="0" dirty="0">
                    <a:solidFill>
                      <a:srgbClr val="505050"/>
                    </a:solidFill>
                    <a:latin typeface="Segoe UI"/>
                    <a:cs typeface="Arial" charset="0"/>
                  </a:endParaRPr>
                </a:p>
              </p:txBody>
            </p:sp>
          </p:grpSp>
          <p:grpSp>
            <p:nvGrpSpPr>
              <p:cNvPr id="48" name="Group 47">
                <a:extLst>
                  <a:ext uri="{FF2B5EF4-FFF2-40B4-BE49-F238E27FC236}">
                    <a16:creationId xmlns:a16="http://schemas.microsoft.com/office/drawing/2014/main" id="{D84B09C4-C299-4DD9-8F46-CD16C002E7B0}"/>
                  </a:ext>
                </a:extLst>
              </p:cNvPr>
              <p:cNvGrpSpPr/>
              <p:nvPr/>
            </p:nvGrpSpPr>
            <p:grpSpPr>
              <a:xfrm>
                <a:off x="546275" y="2342402"/>
                <a:ext cx="2365688" cy="811668"/>
                <a:chOff x="557228" y="1851846"/>
                <a:chExt cx="2413125" cy="827944"/>
              </a:xfrm>
            </p:grpSpPr>
            <p:sp>
              <p:nvSpPr>
                <p:cNvPr id="49" name="Rectangle 48">
                  <a:extLst>
                    <a:ext uri="{FF2B5EF4-FFF2-40B4-BE49-F238E27FC236}">
                      <a16:creationId xmlns:a16="http://schemas.microsoft.com/office/drawing/2014/main" id="{EB693D36-0756-44EC-A243-24BC11F68F63}"/>
                    </a:ext>
                  </a:extLst>
                </p:cNvPr>
                <p:cNvSpPr/>
                <p:nvPr/>
              </p:nvSpPr>
              <p:spPr bwMode="auto">
                <a:xfrm>
                  <a:off x="599328" y="1851846"/>
                  <a:ext cx="2371025" cy="827944"/>
                </a:xfrm>
                <a:prstGeom prst="rect">
                  <a:avLst/>
                </a:prstGeom>
                <a:solidFill>
                  <a:srgbClr val="D83B01"/>
                </a:solidFill>
                <a:ln w="9525" cap="flat" cmpd="sng" algn="ctr">
                  <a:noFill/>
                  <a:prstDash val="solid"/>
                  <a:headEnd type="none" w="med" len="med"/>
                  <a:tailEnd type="none" w="med" len="med"/>
                </a:ln>
                <a:effectLst/>
              </p:spPr>
              <p:txBody>
                <a:bodyPr rot="0" spcFirstLastPara="0" vert="horz" wrap="square" lIns="822843" tIns="146262" rIns="182828" bIns="146262"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32125" fontAlgn="auto">
                    <a:lnSpc>
                      <a:spcPct val="90000"/>
                    </a:lnSpc>
                    <a:spcBef>
                      <a:spcPts val="0"/>
                    </a:spcBef>
                    <a:spcAft>
                      <a:spcPts val="0"/>
                    </a:spcAft>
                    <a:defRPr/>
                  </a:pPr>
                  <a:r>
                    <a:rPr lang="en-US" sz="1050" b="0" kern="0" dirty="0">
                      <a:gradFill>
                        <a:gsLst>
                          <a:gs pos="0">
                            <a:srgbClr val="FFFFFF"/>
                          </a:gs>
                          <a:gs pos="100000">
                            <a:srgbClr val="FFFFFF"/>
                          </a:gs>
                        </a:gsLst>
                        <a:lin ang="5400000" scaled="0"/>
                      </a:gradFill>
                      <a:latin typeface="Segoe UI"/>
                      <a:cs typeface="Segoe UI" pitchFamily="34" charset="0"/>
                    </a:rPr>
                    <a:t>IDE support</a:t>
                  </a:r>
                </a:p>
              </p:txBody>
            </p:sp>
            <p:pic>
              <p:nvPicPr>
                <p:cNvPr id="50" name="Picture 49">
                  <a:extLst>
                    <a:ext uri="{FF2B5EF4-FFF2-40B4-BE49-F238E27FC236}">
                      <a16:creationId xmlns:a16="http://schemas.microsoft.com/office/drawing/2014/main" id="{94F24071-5C96-4705-B8C2-4F6CD68418CB}"/>
                    </a:ext>
                  </a:extLst>
                </p:cNvPr>
                <p:cNvPicPr>
                  <a:picLocks noChangeAspect="1"/>
                </p:cNvPicPr>
                <p:nvPr/>
              </p:nvPicPr>
              <p:blipFill rotWithShape="1">
                <a:blip r:embed="rId3"/>
                <a:srcRect t="24612" b="31602"/>
                <a:stretch/>
              </p:blipFill>
              <p:spPr>
                <a:xfrm>
                  <a:off x="557228" y="2060883"/>
                  <a:ext cx="925975" cy="373937"/>
                </a:xfrm>
                <a:prstGeom prst="rect">
                  <a:avLst/>
                </a:prstGeom>
              </p:spPr>
            </p:pic>
          </p:grpSp>
        </p:grpSp>
        <p:sp>
          <p:nvSpPr>
            <p:cNvPr id="6" name="Rectangle 5">
              <a:extLst>
                <a:ext uri="{FF2B5EF4-FFF2-40B4-BE49-F238E27FC236}">
                  <a16:creationId xmlns:a16="http://schemas.microsoft.com/office/drawing/2014/main" id="{648831FE-1670-4605-909A-508979E2F826}"/>
                </a:ext>
              </a:extLst>
            </p:cNvPr>
            <p:cNvSpPr/>
            <p:nvPr/>
          </p:nvSpPr>
          <p:spPr bwMode="auto">
            <a:xfrm>
              <a:off x="1997099" y="1102746"/>
              <a:ext cx="8422532" cy="4789034"/>
            </a:xfrm>
            <a:prstGeom prst="rect">
              <a:avLst/>
            </a:prstGeom>
            <a:solidFill>
              <a:srgbClr val="FFFFFF"/>
            </a:solidFill>
            <a:ln w="28575" cap="flat" cmpd="sng" algn="ctr">
              <a:solidFill>
                <a:srgbClr val="D83B01"/>
              </a:solidFill>
              <a:prstDash val="sysDash"/>
              <a:headEnd type="none" w="med" len="med"/>
              <a:tailEnd type="none" w="med" len="med"/>
            </a:ln>
            <a:effectLst/>
          </p:spPr>
          <p:txBody>
            <a:bodyPr rot="0" spcFirstLastPara="0" vert="horz" wrap="square" lIns="182828" tIns="274281" rIns="182828" bIns="14626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125" fontAlgn="auto">
                <a:lnSpc>
                  <a:spcPct val="90000"/>
                </a:lnSpc>
                <a:spcBef>
                  <a:spcPts val="0"/>
                </a:spcBef>
                <a:spcAft>
                  <a:spcPts val="0"/>
                </a:spcAft>
                <a:defRPr/>
              </a:pPr>
              <a:r>
                <a:rPr lang="en-US" sz="1200" b="0" kern="0" dirty="0">
                  <a:gradFill>
                    <a:gsLst>
                      <a:gs pos="0">
                        <a:srgbClr val="353535"/>
                      </a:gs>
                      <a:gs pos="100000">
                        <a:srgbClr val="353535"/>
                      </a:gs>
                    </a:gsLst>
                    <a:lin ang="5400000" scaled="0"/>
                  </a:gradFill>
                  <a:latin typeface="Segoe UI"/>
                  <a:cs typeface="Segoe UI" pitchFamily="34" charset="0"/>
                </a:rPr>
                <a:t>Platform</a:t>
              </a:r>
            </a:p>
          </p:txBody>
        </p:sp>
        <p:grpSp>
          <p:nvGrpSpPr>
            <p:cNvPr id="7" name="Group 6">
              <a:extLst>
                <a:ext uri="{FF2B5EF4-FFF2-40B4-BE49-F238E27FC236}">
                  <a16:creationId xmlns:a16="http://schemas.microsoft.com/office/drawing/2014/main" id="{A0A57065-7877-46D3-9394-510CF195C373}"/>
                </a:ext>
              </a:extLst>
            </p:cNvPr>
            <p:cNvGrpSpPr/>
            <p:nvPr/>
          </p:nvGrpSpPr>
          <p:grpSpPr>
            <a:xfrm>
              <a:off x="2121162" y="4648377"/>
              <a:ext cx="8174405" cy="1137519"/>
              <a:chOff x="3607295" y="5027869"/>
              <a:chExt cx="8014850" cy="1115316"/>
            </a:xfrm>
          </p:grpSpPr>
          <p:grpSp>
            <p:nvGrpSpPr>
              <p:cNvPr id="29" name="Group 28">
                <a:extLst>
                  <a:ext uri="{FF2B5EF4-FFF2-40B4-BE49-F238E27FC236}">
                    <a16:creationId xmlns:a16="http://schemas.microsoft.com/office/drawing/2014/main" id="{2098C6EF-FB07-4162-BFA1-5FFCED436033}"/>
                  </a:ext>
                </a:extLst>
              </p:cNvPr>
              <p:cNvGrpSpPr/>
              <p:nvPr/>
            </p:nvGrpSpPr>
            <p:grpSpPr>
              <a:xfrm>
                <a:off x="10086139" y="5027869"/>
                <a:ext cx="1536006" cy="1115316"/>
                <a:chOff x="6334709" y="3399990"/>
                <a:chExt cx="1435608" cy="1042416"/>
              </a:xfrm>
            </p:grpSpPr>
            <p:sp>
              <p:nvSpPr>
                <p:cNvPr id="42" name="Rectangle 41">
                  <a:extLst>
                    <a:ext uri="{FF2B5EF4-FFF2-40B4-BE49-F238E27FC236}">
                      <a16:creationId xmlns:a16="http://schemas.microsoft.com/office/drawing/2014/main" id="{9A26FECA-E09F-4E32-9CBB-39BABB750B23}"/>
                    </a:ext>
                  </a:extLst>
                </p:cNvPr>
                <p:cNvSpPr/>
                <p:nvPr/>
              </p:nvSpPr>
              <p:spPr bwMode="auto">
                <a:xfrm>
                  <a:off x="6334709" y="3399990"/>
                  <a:ext cx="1435608" cy="1042416"/>
                </a:xfrm>
                <a:prstGeom prst="rect">
                  <a:avLst/>
                </a:prstGeom>
                <a:solidFill>
                  <a:srgbClr val="D83B01"/>
                </a:solidFill>
                <a:ln w="9525" cap="flat" cmpd="sng" algn="ctr">
                  <a:noFill/>
                  <a:prstDash val="solid"/>
                  <a:headEnd type="none" w="med" len="med"/>
                  <a:tailEnd type="none" w="med" len="med"/>
                </a:ln>
                <a:effectLst/>
              </p:spPr>
              <p:txBody>
                <a:bodyPr rot="0" spcFirstLastPara="0" vert="horz" wrap="square" lIns="0" tIns="146262" rIns="0" bIns="14626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125" fontAlgn="auto">
                    <a:lnSpc>
                      <a:spcPct val="90000"/>
                    </a:lnSpc>
                    <a:spcBef>
                      <a:spcPts val="0"/>
                    </a:spcBef>
                    <a:spcAft>
                      <a:spcPts val="0"/>
                    </a:spcAft>
                    <a:defRPr/>
                  </a:pPr>
                  <a:r>
                    <a:rPr lang="en-US" sz="1050" b="0" kern="0" dirty="0">
                      <a:gradFill>
                        <a:gsLst>
                          <a:gs pos="0">
                            <a:srgbClr val="FFFFFF"/>
                          </a:gs>
                          <a:gs pos="100000">
                            <a:srgbClr val="FFFFFF"/>
                          </a:gs>
                        </a:gsLst>
                        <a:lin ang="5400000" scaled="0"/>
                      </a:gradFill>
                      <a:latin typeface="Segoe UI"/>
                      <a:cs typeface="Segoe UI" pitchFamily="34" charset="0"/>
                    </a:rPr>
                    <a:t>Bots</a:t>
                  </a:r>
                </a:p>
                <a:p>
                  <a:pPr lvl="0" algn="ctr" defTabSz="932125" fontAlgn="auto">
                    <a:lnSpc>
                      <a:spcPct val="90000"/>
                    </a:lnSpc>
                    <a:spcBef>
                      <a:spcPts val="0"/>
                    </a:spcBef>
                    <a:spcAft>
                      <a:spcPts val="0"/>
                    </a:spcAft>
                    <a:defRPr/>
                  </a:pPr>
                  <a:r>
                    <a:rPr lang="en-US" sz="1050" b="0" kern="0" dirty="0">
                      <a:gradFill>
                        <a:gsLst>
                          <a:gs pos="0">
                            <a:srgbClr val="FFFFFF"/>
                          </a:gs>
                          <a:gs pos="100000">
                            <a:srgbClr val="FFFFFF"/>
                          </a:gs>
                        </a:gsLst>
                        <a:lin ang="5400000" scaled="0"/>
                      </a:gradFill>
                      <a:latin typeface="Segoe UI"/>
                      <a:cs typeface="Segoe UI" pitchFamily="34" charset="0"/>
                    </a:rPr>
                    <a:t>              </a:t>
                  </a:r>
                </a:p>
              </p:txBody>
            </p:sp>
            <p:pic>
              <p:nvPicPr>
                <p:cNvPr id="43" name="Picture 42" descr="Image result for azure bot service">
                  <a:extLst>
                    <a:ext uri="{FF2B5EF4-FFF2-40B4-BE49-F238E27FC236}">
                      <a16:creationId xmlns:a16="http://schemas.microsoft.com/office/drawing/2014/main" id="{A76FF21C-A819-44CD-947D-D768A0E9B574}"/>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744471" y="3945503"/>
                  <a:ext cx="616084" cy="323444"/>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E4E8A145-794A-495C-91DE-A4686CEEB3F7}"/>
                  </a:ext>
                </a:extLst>
              </p:cNvPr>
              <p:cNvGrpSpPr/>
              <p:nvPr/>
            </p:nvGrpSpPr>
            <p:grpSpPr>
              <a:xfrm>
                <a:off x="3607295" y="5027869"/>
                <a:ext cx="1536006" cy="1115316"/>
                <a:chOff x="756806" y="3399990"/>
                <a:chExt cx="1435608" cy="1042416"/>
              </a:xfrm>
            </p:grpSpPr>
            <p:sp>
              <p:nvSpPr>
                <p:cNvPr id="40" name="Rectangle 39">
                  <a:extLst>
                    <a:ext uri="{FF2B5EF4-FFF2-40B4-BE49-F238E27FC236}">
                      <a16:creationId xmlns:a16="http://schemas.microsoft.com/office/drawing/2014/main" id="{0FD7C0FB-523E-400D-AF01-EA44A55C977C}"/>
                    </a:ext>
                  </a:extLst>
                </p:cNvPr>
                <p:cNvSpPr/>
                <p:nvPr/>
              </p:nvSpPr>
              <p:spPr bwMode="auto">
                <a:xfrm>
                  <a:off x="756806" y="3399990"/>
                  <a:ext cx="1435608" cy="1042416"/>
                </a:xfrm>
                <a:prstGeom prst="rect">
                  <a:avLst/>
                </a:prstGeom>
                <a:solidFill>
                  <a:srgbClr val="D83B01"/>
                </a:solidFill>
                <a:ln w="9525" cap="flat" cmpd="sng" algn="ctr">
                  <a:noFill/>
                  <a:prstDash val="solid"/>
                  <a:headEnd type="none" w="med" len="med"/>
                  <a:tailEnd type="none" w="med" len="med"/>
                </a:ln>
                <a:effectLst/>
              </p:spPr>
              <p:txBody>
                <a:bodyPr rot="0" spcFirstLastPara="0" vert="horz" wrap="square" lIns="0" tIns="146262" rIns="0" bIns="14626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125" fontAlgn="auto">
                    <a:lnSpc>
                      <a:spcPct val="90000"/>
                    </a:lnSpc>
                    <a:spcBef>
                      <a:spcPts val="0"/>
                    </a:spcBef>
                    <a:spcAft>
                      <a:spcPts val="0"/>
                    </a:spcAft>
                    <a:defRPr/>
                  </a:pPr>
                  <a:r>
                    <a:rPr lang="en-US" sz="1050" b="0" kern="0" dirty="0">
                      <a:gradFill>
                        <a:gsLst>
                          <a:gs pos="0">
                            <a:srgbClr val="FFFFFF"/>
                          </a:gs>
                          <a:gs pos="100000">
                            <a:srgbClr val="FFFFFF"/>
                          </a:gs>
                        </a:gsLst>
                        <a:lin ang="5400000" scaled="0"/>
                      </a:gradFill>
                      <a:latin typeface="Segoe UI"/>
                      <a:cs typeface="Segoe UI" pitchFamily="34" charset="0"/>
                    </a:rPr>
                    <a:t>Data/storage</a:t>
                  </a:r>
                </a:p>
              </p:txBody>
            </p:sp>
            <p:sp>
              <p:nvSpPr>
                <p:cNvPr id="41" name="Freeform 6">
                  <a:extLst>
                    <a:ext uri="{FF2B5EF4-FFF2-40B4-BE49-F238E27FC236}">
                      <a16:creationId xmlns:a16="http://schemas.microsoft.com/office/drawing/2014/main" id="{D02B17E0-2311-417C-8E7A-BB8C420AFF45}"/>
                    </a:ext>
                  </a:extLst>
                </p:cNvPr>
                <p:cNvSpPr>
                  <a:spLocks noEditPoints="1"/>
                </p:cNvSpPr>
                <p:nvPr/>
              </p:nvSpPr>
              <p:spPr bwMode="auto">
                <a:xfrm>
                  <a:off x="1302978" y="3925683"/>
                  <a:ext cx="343264" cy="343264"/>
                </a:xfrm>
                <a:custGeom>
                  <a:avLst/>
                  <a:gdLst>
                    <a:gd name="T0" fmla="*/ 134 w 268"/>
                    <a:gd name="T1" fmla="*/ 0 h 268"/>
                    <a:gd name="T2" fmla="*/ 40 w 268"/>
                    <a:gd name="T3" fmla="*/ 59 h 268"/>
                    <a:gd name="T4" fmla="*/ 0 w 268"/>
                    <a:gd name="T5" fmla="*/ 59 h 268"/>
                    <a:gd name="T6" fmla="*/ 0 w 268"/>
                    <a:gd name="T7" fmla="*/ 268 h 268"/>
                    <a:gd name="T8" fmla="*/ 268 w 268"/>
                    <a:gd name="T9" fmla="*/ 268 h 268"/>
                    <a:gd name="T10" fmla="*/ 268 w 268"/>
                    <a:gd name="T11" fmla="*/ 59 h 268"/>
                    <a:gd name="T12" fmla="*/ 228 w 268"/>
                    <a:gd name="T13" fmla="*/ 59 h 268"/>
                    <a:gd name="T14" fmla="*/ 134 w 268"/>
                    <a:gd name="T15" fmla="*/ 0 h 268"/>
                    <a:gd name="T16" fmla="*/ 50 w 268"/>
                    <a:gd name="T17" fmla="*/ 84 h 268"/>
                    <a:gd name="T18" fmla="*/ 126 w 268"/>
                    <a:gd name="T19" fmla="*/ 138 h 268"/>
                    <a:gd name="T20" fmla="*/ 126 w 268"/>
                    <a:gd name="T21" fmla="*/ 212 h 268"/>
                    <a:gd name="T22" fmla="*/ 50 w 268"/>
                    <a:gd name="T23" fmla="*/ 159 h 268"/>
                    <a:gd name="T24" fmla="*/ 50 w 268"/>
                    <a:gd name="T25" fmla="*/ 84 h 268"/>
                    <a:gd name="T26" fmla="*/ 142 w 268"/>
                    <a:gd name="T27" fmla="*/ 138 h 268"/>
                    <a:gd name="T28" fmla="*/ 218 w 268"/>
                    <a:gd name="T29" fmla="*/ 84 h 268"/>
                    <a:gd name="T30" fmla="*/ 218 w 268"/>
                    <a:gd name="T31" fmla="*/ 159 h 268"/>
                    <a:gd name="T32" fmla="*/ 142 w 268"/>
                    <a:gd name="T33" fmla="*/ 212 h 268"/>
                    <a:gd name="T34" fmla="*/ 142 w 268"/>
                    <a:gd name="T35" fmla="*/ 138 h 268"/>
                    <a:gd name="T36" fmla="*/ 212 w 268"/>
                    <a:gd name="T37" fmla="*/ 69 h 268"/>
                    <a:gd name="T38" fmla="*/ 134 w 268"/>
                    <a:gd name="T39" fmla="*/ 124 h 268"/>
                    <a:gd name="T40" fmla="*/ 56 w 268"/>
                    <a:gd name="T41" fmla="*/ 69 h 268"/>
                    <a:gd name="T42" fmla="*/ 134 w 268"/>
                    <a:gd name="T43" fmla="*/ 19 h 268"/>
                    <a:gd name="T44" fmla="*/ 212 w 268"/>
                    <a:gd name="T45" fmla="*/ 69 h 268"/>
                    <a:gd name="T46" fmla="*/ 251 w 268"/>
                    <a:gd name="T47" fmla="*/ 251 h 268"/>
                    <a:gd name="T48" fmla="*/ 17 w 268"/>
                    <a:gd name="T49" fmla="*/ 251 h 268"/>
                    <a:gd name="T50" fmla="*/ 17 w 268"/>
                    <a:gd name="T51" fmla="*/ 75 h 268"/>
                    <a:gd name="T52" fmla="*/ 33 w 268"/>
                    <a:gd name="T53" fmla="*/ 75 h 268"/>
                    <a:gd name="T54" fmla="*/ 33 w 268"/>
                    <a:gd name="T55" fmla="*/ 168 h 268"/>
                    <a:gd name="T56" fmla="*/ 134 w 268"/>
                    <a:gd name="T57" fmla="*/ 237 h 268"/>
                    <a:gd name="T58" fmla="*/ 235 w 268"/>
                    <a:gd name="T59" fmla="*/ 168 h 268"/>
                    <a:gd name="T60" fmla="*/ 235 w 268"/>
                    <a:gd name="T61" fmla="*/ 75 h 268"/>
                    <a:gd name="T62" fmla="*/ 251 w 268"/>
                    <a:gd name="T63" fmla="*/ 75 h 268"/>
                    <a:gd name="T64" fmla="*/ 251 w 268"/>
                    <a:gd name="T65" fmla="*/ 25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8" h="268">
                      <a:moveTo>
                        <a:pt x="134" y="0"/>
                      </a:moveTo>
                      <a:lnTo>
                        <a:pt x="40" y="59"/>
                      </a:lnTo>
                      <a:lnTo>
                        <a:pt x="0" y="59"/>
                      </a:lnTo>
                      <a:lnTo>
                        <a:pt x="0" y="268"/>
                      </a:lnTo>
                      <a:lnTo>
                        <a:pt x="268" y="268"/>
                      </a:lnTo>
                      <a:lnTo>
                        <a:pt x="268" y="59"/>
                      </a:lnTo>
                      <a:lnTo>
                        <a:pt x="228" y="59"/>
                      </a:lnTo>
                      <a:lnTo>
                        <a:pt x="134" y="0"/>
                      </a:lnTo>
                      <a:close/>
                      <a:moveTo>
                        <a:pt x="50" y="84"/>
                      </a:moveTo>
                      <a:lnTo>
                        <a:pt x="126" y="138"/>
                      </a:lnTo>
                      <a:lnTo>
                        <a:pt x="126" y="212"/>
                      </a:lnTo>
                      <a:lnTo>
                        <a:pt x="50" y="159"/>
                      </a:lnTo>
                      <a:lnTo>
                        <a:pt x="50" y="84"/>
                      </a:lnTo>
                      <a:close/>
                      <a:moveTo>
                        <a:pt x="142" y="138"/>
                      </a:moveTo>
                      <a:lnTo>
                        <a:pt x="218" y="84"/>
                      </a:lnTo>
                      <a:lnTo>
                        <a:pt x="218" y="159"/>
                      </a:lnTo>
                      <a:lnTo>
                        <a:pt x="142" y="212"/>
                      </a:lnTo>
                      <a:lnTo>
                        <a:pt x="142" y="138"/>
                      </a:lnTo>
                      <a:close/>
                      <a:moveTo>
                        <a:pt x="212" y="69"/>
                      </a:moveTo>
                      <a:lnTo>
                        <a:pt x="134" y="124"/>
                      </a:lnTo>
                      <a:lnTo>
                        <a:pt x="56" y="69"/>
                      </a:lnTo>
                      <a:lnTo>
                        <a:pt x="134" y="19"/>
                      </a:lnTo>
                      <a:lnTo>
                        <a:pt x="212" y="69"/>
                      </a:lnTo>
                      <a:close/>
                      <a:moveTo>
                        <a:pt x="251" y="251"/>
                      </a:moveTo>
                      <a:lnTo>
                        <a:pt x="17" y="251"/>
                      </a:lnTo>
                      <a:lnTo>
                        <a:pt x="17" y="75"/>
                      </a:lnTo>
                      <a:lnTo>
                        <a:pt x="33" y="75"/>
                      </a:lnTo>
                      <a:lnTo>
                        <a:pt x="33" y="168"/>
                      </a:lnTo>
                      <a:lnTo>
                        <a:pt x="134" y="237"/>
                      </a:lnTo>
                      <a:lnTo>
                        <a:pt x="235" y="168"/>
                      </a:lnTo>
                      <a:lnTo>
                        <a:pt x="235" y="75"/>
                      </a:lnTo>
                      <a:lnTo>
                        <a:pt x="251" y="75"/>
                      </a:lnTo>
                      <a:lnTo>
                        <a:pt x="251" y="251"/>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342" fontAlgn="auto">
                    <a:spcBef>
                      <a:spcPts val="0"/>
                    </a:spcBef>
                    <a:spcAft>
                      <a:spcPts val="0"/>
                    </a:spcAft>
                    <a:defRPr/>
                  </a:pPr>
                  <a:endParaRPr lang="en-US" sz="1100" b="0" kern="0" dirty="0">
                    <a:solidFill>
                      <a:srgbClr val="505050"/>
                    </a:solidFill>
                    <a:latin typeface="Segoe UI"/>
                    <a:cs typeface="Arial" charset="0"/>
                  </a:endParaRPr>
                </a:p>
              </p:txBody>
            </p:sp>
          </p:grpSp>
          <p:grpSp>
            <p:nvGrpSpPr>
              <p:cNvPr id="31" name="Group 30">
                <a:extLst>
                  <a:ext uri="{FF2B5EF4-FFF2-40B4-BE49-F238E27FC236}">
                    <a16:creationId xmlns:a16="http://schemas.microsoft.com/office/drawing/2014/main" id="{218184B9-D2E5-433F-9D8F-BD1BF0145C44}"/>
                  </a:ext>
                </a:extLst>
              </p:cNvPr>
              <p:cNvGrpSpPr/>
              <p:nvPr/>
            </p:nvGrpSpPr>
            <p:grpSpPr>
              <a:xfrm>
                <a:off x="5227006" y="5027869"/>
                <a:ext cx="1536006" cy="1115316"/>
                <a:chOff x="2124777" y="3399990"/>
                <a:chExt cx="1435608" cy="1042416"/>
              </a:xfrm>
            </p:grpSpPr>
            <p:sp>
              <p:nvSpPr>
                <p:cNvPr id="38" name="Rectangle 37">
                  <a:extLst>
                    <a:ext uri="{FF2B5EF4-FFF2-40B4-BE49-F238E27FC236}">
                      <a16:creationId xmlns:a16="http://schemas.microsoft.com/office/drawing/2014/main" id="{196B0283-5041-4BCC-81E6-F8DBB50C3971}"/>
                    </a:ext>
                  </a:extLst>
                </p:cNvPr>
                <p:cNvSpPr/>
                <p:nvPr/>
              </p:nvSpPr>
              <p:spPr bwMode="auto">
                <a:xfrm>
                  <a:off x="2124777" y="3399990"/>
                  <a:ext cx="1435608" cy="1042416"/>
                </a:xfrm>
                <a:prstGeom prst="rect">
                  <a:avLst/>
                </a:prstGeom>
                <a:solidFill>
                  <a:srgbClr val="D83B01"/>
                </a:solidFill>
                <a:ln w="9525" cap="flat" cmpd="sng" algn="ctr">
                  <a:noFill/>
                  <a:prstDash val="solid"/>
                  <a:headEnd type="none" w="med" len="med"/>
                  <a:tailEnd type="none" w="med" len="med"/>
                </a:ln>
                <a:effectLst/>
              </p:spPr>
              <p:txBody>
                <a:bodyPr rot="0" spcFirstLastPara="0" vert="horz" wrap="square" lIns="0" tIns="146262" rIns="0" bIns="14626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125" fontAlgn="auto">
                    <a:lnSpc>
                      <a:spcPct val="90000"/>
                    </a:lnSpc>
                    <a:spcBef>
                      <a:spcPts val="0"/>
                    </a:spcBef>
                    <a:spcAft>
                      <a:spcPts val="0"/>
                    </a:spcAft>
                    <a:defRPr/>
                  </a:pPr>
                  <a:r>
                    <a:rPr lang="en-US" sz="1050" b="0" kern="0" dirty="0">
                      <a:gradFill>
                        <a:gsLst>
                          <a:gs pos="0">
                            <a:srgbClr val="FFFFFF"/>
                          </a:gs>
                          <a:gs pos="100000">
                            <a:srgbClr val="FFFFFF"/>
                          </a:gs>
                        </a:gsLst>
                        <a:lin ang="5400000" scaled="0"/>
                      </a:gradFill>
                      <a:latin typeface="Segoe UI"/>
                      <a:cs typeface="Segoe UI" pitchFamily="34" charset="0"/>
                    </a:rPr>
                    <a:t>Messaging</a:t>
                  </a:r>
                </a:p>
                <a:p>
                  <a:pPr lvl="0" algn="ctr" defTabSz="932125" fontAlgn="auto">
                    <a:lnSpc>
                      <a:spcPct val="90000"/>
                    </a:lnSpc>
                    <a:spcBef>
                      <a:spcPts val="0"/>
                    </a:spcBef>
                    <a:spcAft>
                      <a:spcPts val="0"/>
                    </a:spcAft>
                    <a:defRPr/>
                  </a:pPr>
                  <a:r>
                    <a:rPr lang="en-US" sz="1050" b="0" kern="0" dirty="0">
                      <a:gradFill>
                        <a:gsLst>
                          <a:gs pos="0">
                            <a:srgbClr val="FFFFFF"/>
                          </a:gs>
                          <a:gs pos="100000">
                            <a:srgbClr val="FFFFFF"/>
                          </a:gs>
                        </a:gsLst>
                        <a:lin ang="5400000" scaled="0"/>
                      </a:gradFill>
                      <a:latin typeface="Segoe UI"/>
                      <a:cs typeface="Segoe UI" pitchFamily="34" charset="0"/>
                    </a:rPr>
                    <a:t>              </a:t>
                  </a:r>
                </a:p>
              </p:txBody>
            </p:sp>
            <p:sp>
              <p:nvSpPr>
                <p:cNvPr id="39" name="Freeform 10">
                  <a:extLst>
                    <a:ext uri="{FF2B5EF4-FFF2-40B4-BE49-F238E27FC236}">
                      <a16:creationId xmlns:a16="http://schemas.microsoft.com/office/drawing/2014/main" id="{E423511D-D922-4C68-AA95-633164E40AE6}"/>
                    </a:ext>
                  </a:extLst>
                </p:cNvPr>
                <p:cNvSpPr>
                  <a:spLocks noEditPoints="1"/>
                </p:cNvSpPr>
                <p:nvPr/>
              </p:nvSpPr>
              <p:spPr bwMode="auto">
                <a:xfrm>
                  <a:off x="2670949" y="4030713"/>
                  <a:ext cx="343264" cy="238234"/>
                </a:xfrm>
                <a:custGeom>
                  <a:avLst/>
                  <a:gdLst>
                    <a:gd name="T0" fmla="*/ 0 w 268"/>
                    <a:gd name="T1" fmla="*/ 186 h 186"/>
                    <a:gd name="T2" fmla="*/ 268 w 268"/>
                    <a:gd name="T3" fmla="*/ 186 h 186"/>
                    <a:gd name="T4" fmla="*/ 268 w 268"/>
                    <a:gd name="T5" fmla="*/ 0 h 186"/>
                    <a:gd name="T6" fmla="*/ 0 w 268"/>
                    <a:gd name="T7" fmla="*/ 0 h 186"/>
                    <a:gd name="T8" fmla="*/ 0 w 268"/>
                    <a:gd name="T9" fmla="*/ 186 h 186"/>
                    <a:gd name="T10" fmla="*/ 233 w 268"/>
                    <a:gd name="T11" fmla="*/ 17 h 186"/>
                    <a:gd name="T12" fmla="*/ 134 w 268"/>
                    <a:gd name="T13" fmla="*/ 82 h 186"/>
                    <a:gd name="T14" fmla="*/ 36 w 268"/>
                    <a:gd name="T15" fmla="*/ 17 h 186"/>
                    <a:gd name="T16" fmla="*/ 233 w 268"/>
                    <a:gd name="T17" fmla="*/ 17 h 186"/>
                    <a:gd name="T18" fmla="*/ 17 w 268"/>
                    <a:gd name="T19" fmla="*/ 25 h 186"/>
                    <a:gd name="T20" fmla="*/ 134 w 268"/>
                    <a:gd name="T21" fmla="*/ 103 h 186"/>
                    <a:gd name="T22" fmla="*/ 251 w 268"/>
                    <a:gd name="T23" fmla="*/ 25 h 186"/>
                    <a:gd name="T24" fmla="*/ 251 w 268"/>
                    <a:gd name="T25" fmla="*/ 169 h 186"/>
                    <a:gd name="T26" fmla="*/ 17 w 268"/>
                    <a:gd name="T27" fmla="*/ 169 h 186"/>
                    <a:gd name="T28" fmla="*/ 17 w 268"/>
                    <a:gd name="T29" fmla="*/ 2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186">
                      <a:moveTo>
                        <a:pt x="0" y="186"/>
                      </a:moveTo>
                      <a:lnTo>
                        <a:pt x="268" y="186"/>
                      </a:lnTo>
                      <a:lnTo>
                        <a:pt x="268" y="0"/>
                      </a:lnTo>
                      <a:lnTo>
                        <a:pt x="0" y="0"/>
                      </a:lnTo>
                      <a:lnTo>
                        <a:pt x="0" y="186"/>
                      </a:lnTo>
                      <a:close/>
                      <a:moveTo>
                        <a:pt x="233" y="17"/>
                      </a:moveTo>
                      <a:lnTo>
                        <a:pt x="134" y="82"/>
                      </a:lnTo>
                      <a:lnTo>
                        <a:pt x="36" y="17"/>
                      </a:lnTo>
                      <a:lnTo>
                        <a:pt x="233" y="17"/>
                      </a:lnTo>
                      <a:close/>
                      <a:moveTo>
                        <a:pt x="17" y="25"/>
                      </a:moveTo>
                      <a:lnTo>
                        <a:pt x="134" y="103"/>
                      </a:lnTo>
                      <a:lnTo>
                        <a:pt x="251" y="25"/>
                      </a:lnTo>
                      <a:lnTo>
                        <a:pt x="251" y="169"/>
                      </a:lnTo>
                      <a:lnTo>
                        <a:pt x="17" y="169"/>
                      </a:lnTo>
                      <a:lnTo>
                        <a:pt x="17" y="25"/>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342" fontAlgn="auto">
                    <a:spcBef>
                      <a:spcPts val="0"/>
                    </a:spcBef>
                    <a:spcAft>
                      <a:spcPts val="0"/>
                    </a:spcAft>
                    <a:defRPr/>
                  </a:pPr>
                  <a:endParaRPr lang="en-US" sz="1100" b="0" kern="0" dirty="0">
                    <a:solidFill>
                      <a:srgbClr val="505050"/>
                    </a:solidFill>
                    <a:latin typeface="Segoe UI"/>
                    <a:cs typeface="Arial" charset="0"/>
                  </a:endParaRPr>
                </a:p>
              </p:txBody>
            </p:sp>
          </p:grpSp>
          <p:grpSp>
            <p:nvGrpSpPr>
              <p:cNvPr id="32" name="Group 31">
                <a:extLst>
                  <a:ext uri="{FF2B5EF4-FFF2-40B4-BE49-F238E27FC236}">
                    <a16:creationId xmlns:a16="http://schemas.microsoft.com/office/drawing/2014/main" id="{48D24315-43F9-4DC8-91ED-B5B81DE942A6}"/>
                  </a:ext>
                </a:extLst>
              </p:cNvPr>
              <p:cNvGrpSpPr/>
              <p:nvPr/>
            </p:nvGrpSpPr>
            <p:grpSpPr>
              <a:xfrm>
                <a:off x="8466428" y="5027869"/>
                <a:ext cx="1536006" cy="1115316"/>
                <a:chOff x="4851731" y="3399990"/>
                <a:chExt cx="1435608" cy="1042416"/>
              </a:xfrm>
            </p:grpSpPr>
            <p:sp>
              <p:nvSpPr>
                <p:cNvPr id="36" name="Rectangle 35">
                  <a:extLst>
                    <a:ext uri="{FF2B5EF4-FFF2-40B4-BE49-F238E27FC236}">
                      <a16:creationId xmlns:a16="http://schemas.microsoft.com/office/drawing/2014/main" id="{64C355BD-7DC4-414D-8630-011C53982E80}"/>
                    </a:ext>
                  </a:extLst>
                </p:cNvPr>
                <p:cNvSpPr/>
                <p:nvPr/>
              </p:nvSpPr>
              <p:spPr bwMode="auto">
                <a:xfrm>
                  <a:off x="4851731" y="3399990"/>
                  <a:ext cx="1435608" cy="1042416"/>
                </a:xfrm>
                <a:prstGeom prst="rect">
                  <a:avLst/>
                </a:prstGeom>
                <a:solidFill>
                  <a:srgbClr val="D83B01"/>
                </a:solidFill>
                <a:ln w="9525" cap="flat" cmpd="sng" algn="ctr">
                  <a:noFill/>
                  <a:prstDash val="solid"/>
                  <a:headEnd type="none" w="med" len="med"/>
                  <a:tailEnd type="none" w="med" len="med"/>
                </a:ln>
                <a:effectLst/>
              </p:spPr>
              <p:txBody>
                <a:bodyPr rot="0" spcFirstLastPara="0" vert="horz" wrap="square" lIns="0" tIns="146262" rIns="0" bIns="14626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125" fontAlgn="auto">
                    <a:lnSpc>
                      <a:spcPct val="90000"/>
                    </a:lnSpc>
                    <a:spcBef>
                      <a:spcPts val="0"/>
                    </a:spcBef>
                    <a:spcAft>
                      <a:spcPts val="0"/>
                    </a:spcAft>
                    <a:defRPr/>
                  </a:pPr>
                  <a:r>
                    <a:rPr lang="en-US" sz="1050" b="0" kern="0" dirty="0">
                      <a:gradFill>
                        <a:gsLst>
                          <a:gs pos="0">
                            <a:srgbClr val="FFFFFF"/>
                          </a:gs>
                          <a:gs pos="100000">
                            <a:srgbClr val="FFFFFF"/>
                          </a:gs>
                        </a:gsLst>
                        <a:lin ang="5400000" scaled="0"/>
                      </a:gradFill>
                      <a:latin typeface="Segoe UI"/>
                      <a:cs typeface="Segoe UI" pitchFamily="34" charset="0"/>
                    </a:rPr>
                    <a:t>Intelligence</a:t>
                  </a:r>
                </a:p>
                <a:p>
                  <a:pPr lvl="0" algn="ctr" defTabSz="932125" fontAlgn="auto">
                    <a:lnSpc>
                      <a:spcPct val="90000"/>
                    </a:lnSpc>
                    <a:spcBef>
                      <a:spcPts val="0"/>
                    </a:spcBef>
                    <a:spcAft>
                      <a:spcPts val="0"/>
                    </a:spcAft>
                    <a:defRPr/>
                  </a:pPr>
                  <a:r>
                    <a:rPr lang="en-US" sz="1050" b="0" kern="0" dirty="0">
                      <a:gradFill>
                        <a:gsLst>
                          <a:gs pos="0">
                            <a:srgbClr val="FFFFFF"/>
                          </a:gs>
                          <a:gs pos="100000">
                            <a:srgbClr val="FFFFFF"/>
                          </a:gs>
                        </a:gsLst>
                        <a:lin ang="5400000" scaled="0"/>
                      </a:gradFill>
                      <a:latin typeface="Segoe UI"/>
                      <a:cs typeface="Segoe UI" pitchFamily="34" charset="0"/>
                    </a:rPr>
                    <a:t>      </a:t>
                  </a:r>
                </a:p>
              </p:txBody>
            </p:sp>
            <p:sp>
              <p:nvSpPr>
                <p:cNvPr id="37" name="Freeform 14">
                  <a:extLst>
                    <a:ext uri="{FF2B5EF4-FFF2-40B4-BE49-F238E27FC236}">
                      <a16:creationId xmlns:a16="http://schemas.microsoft.com/office/drawing/2014/main" id="{8C2B4A89-F05F-4B83-82A7-C90C2933CA7E}"/>
                    </a:ext>
                  </a:extLst>
                </p:cNvPr>
                <p:cNvSpPr>
                  <a:spLocks noEditPoints="1"/>
                </p:cNvSpPr>
                <p:nvPr/>
              </p:nvSpPr>
              <p:spPr bwMode="auto">
                <a:xfrm>
                  <a:off x="5458102" y="4007657"/>
                  <a:ext cx="222866" cy="261290"/>
                </a:xfrm>
                <a:custGeom>
                  <a:avLst/>
                  <a:gdLst>
                    <a:gd name="T0" fmla="*/ 81 w 82"/>
                    <a:gd name="T1" fmla="*/ 76 h 96"/>
                    <a:gd name="T2" fmla="*/ 61 w 82"/>
                    <a:gd name="T3" fmla="*/ 39 h 96"/>
                    <a:gd name="T4" fmla="*/ 61 w 82"/>
                    <a:gd name="T5" fmla="*/ 8 h 96"/>
                    <a:gd name="T6" fmla="*/ 65 w 82"/>
                    <a:gd name="T7" fmla="*/ 8 h 96"/>
                    <a:gd name="T8" fmla="*/ 65 w 82"/>
                    <a:gd name="T9" fmla="*/ 0 h 96"/>
                    <a:gd name="T10" fmla="*/ 61 w 82"/>
                    <a:gd name="T11" fmla="*/ 0 h 96"/>
                    <a:gd name="T12" fmla="*/ 21 w 82"/>
                    <a:gd name="T13" fmla="*/ 0 h 96"/>
                    <a:gd name="T14" fmla="*/ 17 w 82"/>
                    <a:gd name="T15" fmla="*/ 0 h 96"/>
                    <a:gd name="T16" fmla="*/ 17 w 82"/>
                    <a:gd name="T17" fmla="*/ 8 h 96"/>
                    <a:gd name="T18" fmla="*/ 21 w 82"/>
                    <a:gd name="T19" fmla="*/ 8 h 96"/>
                    <a:gd name="T20" fmla="*/ 21 w 82"/>
                    <a:gd name="T21" fmla="*/ 39 h 96"/>
                    <a:gd name="T22" fmla="*/ 1 w 82"/>
                    <a:gd name="T23" fmla="*/ 76 h 96"/>
                    <a:gd name="T24" fmla="*/ 0 w 82"/>
                    <a:gd name="T25" fmla="*/ 82 h 96"/>
                    <a:gd name="T26" fmla="*/ 3 w 82"/>
                    <a:gd name="T27" fmla="*/ 92 h 96"/>
                    <a:gd name="T28" fmla="*/ 13 w 82"/>
                    <a:gd name="T29" fmla="*/ 96 h 96"/>
                    <a:gd name="T30" fmla="*/ 69 w 82"/>
                    <a:gd name="T31" fmla="*/ 96 h 96"/>
                    <a:gd name="T32" fmla="*/ 79 w 82"/>
                    <a:gd name="T33" fmla="*/ 92 h 96"/>
                    <a:gd name="T34" fmla="*/ 82 w 82"/>
                    <a:gd name="T35" fmla="*/ 82 h 96"/>
                    <a:gd name="T36" fmla="*/ 81 w 82"/>
                    <a:gd name="T37" fmla="*/ 76 h 96"/>
                    <a:gd name="T38" fmla="*/ 53 w 82"/>
                    <a:gd name="T39" fmla="*/ 8 h 96"/>
                    <a:gd name="T40" fmla="*/ 53 w 82"/>
                    <a:gd name="T41" fmla="*/ 16 h 96"/>
                    <a:gd name="T42" fmla="*/ 45 w 82"/>
                    <a:gd name="T43" fmla="*/ 16 h 96"/>
                    <a:gd name="T44" fmla="*/ 45 w 82"/>
                    <a:gd name="T45" fmla="*/ 24 h 96"/>
                    <a:gd name="T46" fmla="*/ 53 w 82"/>
                    <a:gd name="T47" fmla="*/ 24 h 96"/>
                    <a:gd name="T48" fmla="*/ 53 w 82"/>
                    <a:gd name="T49" fmla="*/ 32 h 96"/>
                    <a:gd name="T50" fmla="*/ 45 w 82"/>
                    <a:gd name="T51" fmla="*/ 32 h 96"/>
                    <a:gd name="T52" fmla="*/ 45 w 82"/>
                    <a:gd name="T53" fmla="*/ 40 h 96"/>
                    <a:gd name="T54" fmla="*/ 53 w 82"/>
                    <a:gd name="T55" fmla="*/ 40 h 96"/>
                    <a:gd name="T56" fmla="*/ 53 w 82"/>
                    <a:gd name="T57" fmla="*/ 41 h 96"/>
                    <a:gd name="T58" fmla="*/ 57 w 82"/>
                    <a:gd name="T59" fmla="*/ 48 h 96"/>
                    <a:gd name="T60" fmla="*/ 45 w 82"/>
                    <a:gd name="T61" fmla="*/ 48 h 96"/>
                    <a:gd name="T62" fmla="*/ 45 w 82"/>
                    <a:gd name="T63" fmla="*/ 56 h 96"/>
                    <a:gd name="T64" fmla="*/ 61 w 82"/>
                    <a:gd name="T65" fmla="*/ 56 h 96"/>
                    <a:gd name="T66" fmla="*/ 65 w 82"/>
                    <a:gd name="T67" fmla="*/ 64 h 96"/>
                    <a:gd name="T68" fmla="*/ 17 w 82"/>
                    <a:gd name="T69" fmla="*/ 64 h 96"/>
                    <a:gd name="T70" fmla="*/ 29 w 82"/>
                    <a:gd name="T71" fmla="*/ 41 h 96"/>
                    <a:gd name="T72" fmla="*/ 29 w 82"/>
                    <a:gd name="T73" fmla="*/ 40 h 96"/>
                    <a:gd name="T74" fmla="*/ 29 w 82"/>
                    <a:gd name="T75" fmla="*/ 8 h 96"/>
                    <a:gd name="T76" fmla="*/ 53 w 82"/>
                    <a:gd name="T77" fmla="*/ 8 h 96"/>
                    <a:gd name="T78" fmla="*/ 73 w 82"/>
                    <a:gd name="T79" fmla="*/ 86 h 96"/>
                    <a:gd name="T80" fmla="*/ 69 w 82"/>
                    <a:gd name="T81" fmla="*/ 88 h 96"/>
                    <a:gd name="T82" fmla="*/ 13 w 82"/>
                    <a:gd name="T83" fmla="*/ 88 h 96"/>
                    <a:gd name="T84" fmla="*/ 9 w 82"/>
                    <a:gd name="T85" fmla="*/ 86 h 96"/>
                    <a:gd name="T86" fmla="*/ 8 w 82"/>
                    <a:gd name="T87" fmla="*/ 82 h 96"/>
                    <a:gd name="T88" fmla="*/ 8 w 82"/>
                    <a:gd name="T89" fmla="*/ 80 h 96"/>
                    <a:gd name="T90" fmla="*/ 12 w 82"/>
                    <a:gd name="T91" fmla="*/ 72 h 96"/>
                    <a:gd name="T92" fmla="*/ 70 w 82"/>
                    <a:gd name="T93" fmla="*/ 72 h 96"/>
                    <a:gd name="T94" fmla="*/ 74 w 82"/>
                    <a:gd name="T95" fmla="*/ 80 h 96"/>
                    <a:gd name="T96" fmla="*/ 74 w 82"/>
                    <a:gd name="T97" fmla="*/ 82 h 96"/>
                    <a:gd name="T98" fmla="*/ 73 w 82"/>
                    <a:gd name="T99"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 h="96">
                      <a:moveTo>
                        <a:pt x="81" y="76"/>
                      </a:moveTo>
                      <a:cubicBezTo>
                        <a:pt x="61" y="39"/>
                        <a:pt x="61" y="39"/>
                        <a:pt x="61" y="39"/>
                      </a:cubicBezTo>
                      <a:cubicBezTo>
                        <a:pt x="61" y="8"/>
                        <a:pt x="61" y="8"/>
                        <a:pt x="61" y="8"/>
                      </a:cubicBezTo>
                      <a:cubicBezTo>
                        <a:pt x="65" y="8"/>
                        <a:pt x="65" y="8"/>
                        <a:pt x="65" y="8"/>
                      </a:cubicBezTo>
                      <a:cubicBezTo>
                        <a:pt x="65" y="0"/>
                        <a:pt x="65" y="0"/>
                        <a:pt x="65" y="0"/>
                      </a:cubicBezTo>
                      <a:cubicBezTo>
                        <a:pt x="61" y="0"/>
                        <a:pt x="61" y="0"/>
                        <a:pt x="61" y="0"/>
                      </a:cubicBezTo>
                      <a:cubicBezTo>
                        <a:pt x="21" y="0"/>
                        <a:pt x="21" y="0"/>
                        <a:pt x="21" y="0"/>
                      </a:cubicBezTo>
                      <a:cubicBezTo>
                        <a:pt x="17" y="0"/>
                        <a:pt x="17" y="0"/>
                        <a:pt x="17" y="0"/>
                      </a:cubicBezTo>
                      <a:cubicBezTo>
                        <a:pt x="17" y="8"/>
                        <a:pt x="17" y="8"/>
                        <a:pt x="17" y="8"/>
                      </a:cubicBezTo>
                      <a:cubicBezTo>
                        <a:pt x="21" y="8"/>
                        <a:pt x="21" y="8"/>
                        <a:pt x="21" y="8"/>
                      </a:cubicBezTo>
                      <a:cubicBezTo>
                        <a:pt x="21" y="39"/>
                        <a:pt x="21" y="39"/>
                        <a:pt x="21" y="39"/>
                      </a:cubicBezTo>
                      <a:cubicBezTo>
                        <a:pt x="1" y="76"/>
                        <a:pt x="1" y="76"/>
                        <a:pt x="1" y="76"/>
                      </a:cubicBezTo>
                      <a:cubicBezTo>
                        <a:pt x="0" y="78"/>
                        <a:pt x="0" y="80"/>
                        <a:pt x="0" y="82"/>
                      </a:cubicBezTo>
                      <a:cubicBezTo>
                        <a:pt x="0" y="86"/>
                        <a:pt x="1" y="89"/>
                        <a:pt x="3" y="92"/>
                      </a:cubicBezTo>
                      <a:cubicBezTo>
                        <a:pt x="6" y="94"/>
                        <a:pt x="9" y="96"/>
                        <a:pt x="13" y="96"/>
                      </a:cubicBezTo>
                      <a:cubicBezTo>
                        <a:pt x="69" y="96"/>
                        <a:pt x="69" y="96"/>
                        <a:pt x="69" y="96"/>
                      </a:cubicBezTo>
                      <a:cubicBezTo>
                        <a:pt x="73" y="96"/>
                        <a:pt x="76" y="94"/>
                        <a:pt x="79" y="92"/>
                      </a:cubicBezTo>
                      <a:cubicBezTo>
                        <a:pt x="81" y="89"/>
                        <a:pt x="82" y="86"/>
                        <a:pt x="82" y="82"/>
                      </a:cubicBezTo>
                      <a:cubicBezTo>
                        <a:pt x="82" y="80"/>
                        <a:pt x="82" y="78"/>
                        <a:pt x="81" y="76"/>
                      </a:cubicBezTo>
                      <a:close/>
                      <a:moveTo>
                        <a:pt x="53" y="8"/>
                      </a:moveTo>
                      <a:cubicBezTo>
                        <a:pt x="53" y="16"/>
                        <a:pt x="53" y="16"/>
                        <a:pt x="53" y="16"/>
                      </a:cubicBezTo>
                      <a:cubicBezTo>
                        <a:pt x="45" y="16"/>
                        <a:pt x="45" y="16"/>
                        <a:pt x="45" y="16"/>
                      </a:cubicBezTo>
                      <a:cubicBezTo>
                        <a:pt x="45" y="24"/>
                        <a:pt x="45" y="24"/>
                        <a:pt x="45" y="24"/>
                      </a:cubicBezTo>
                      <a:cubicBezTo>
                        <a:pt x="53" y="24"/>
                        <a:pt x="53" y="24"/>
                        <a:pt x="53" y="24"/>
                      </a:cubicBezTo>
                      <a:cubicBezTo>
                        <a:pt x="53" y="32"/>
                        <a:pt x="53" y="32"/>
                        <a:pt x="53" y="32"/>
                      </a:cubicBezTo>
                      <a:cubicBezTo>
                        <a:pt x="45" y="32"/>
                        <a:pt x="45" y="32"/>
                        <a:pt x="45" y="32"/>
                      </a:cubicBezTo>
                      <a:cubicBezTo>
                        <a:pt x="45" y="40"/>
                        <a:pt x="45" y="40"/>
                        <a:pt x="45" y="40"/>
                      </a:cubicBezTo>
                      <a:cubicBezTo>
                        <a:pt x="53" y="40"/>
                        <a:pt x="53" y="40"/>
                        <a:pt x="53" y="40"/>
                      </a:cubicBezTo>
                      <a:cubicBezTo>
                        <a:pt x="53" y="41"/>
                        <a:pt x="53" y="41"/>
                        <a:pt x="53" y="41"/>
                      </a:cubicBezTo>
                      <a:cubicBezTo>
                        <a:pt x="57" y="48"/>
                        <a:pt x="57" y="48"/>
                        <a:pt x="57" y="48"/>
                      </a:cubicBezTo>
                      <a:cubicBezTo>
                        <a:pt x="45" y="48"/>
                        <a:pt x="45" y="48"/>
                        <a:pt x="45" y="48"/>
                      </a:cubicBezTo>
                      <a:cubicBezTo>
                        <a:pt x="45" y="56"/>
                        <a:pt x="45" y="56"/>
                        <a:pt x="45" y="56"/>
                      </a:cubicBezTo>
                      <a:cubicBezTo>
                        <a:pt x="61" y="56"/>
                        <a:pt x="61" y="56"/>
                        <a:pt x="61" y="56"/>
                      </a:cubicBezTo>
                      <a:cubicBezTo>
                        <a:pt x="65" y="64"/>
                        <a:pt x="65" y="64"/>
                        <a:pt x="65" y="64"/>
                      </a:cubicBezTo>
                      <a:cubicBezTo>
                        <a:pt x="17" y="64"/>
                        <a:pt x="17" y="64"/>
                        <a:pt x="17" y="64"/>
                      </a:cubicBezTo>
                      <a:cubicBezTo>
                        <a:pt x="29" y="41"/>
                        <a:pt x="29" y="41"/>
                        <a:pt x="29" y="41"/>
                      </a:cubicBezTo>
                      <a:cubicBezTo>
                        <a:pt x="29" y="40"/>
                        <a:pt x="29" y="40"/>
                        <a:pt x="29" y="40"/>
                      </a:cubicBezTo>
                      <a:cubicBezTo>
                        <a:pt x="29" y="8"/>
                        <a:pt x="29" y="8"/>
                        <a:pt x="29" y="8"/>
                      </a:cubicBezTo>
                      <a:lnTo>
                        <a:pt x="53" y="8"/>
                      </a:lnTo>
                      <a:close/>
                      <a:moveTo>
                        <a:pt x="73" y="86"/>
                      </a:moveTo>
                      <a:cubicBezTo>
                        <a:pt x="72" y="87"/>
                        <a:pt x="71" y="88"/>
                        <a:pt x="69" y="88"/>
                      </a:cubicBezTo>
                      <a:cubicBezTo>
                        <a:pt x="13" y="88"/>
                        <a:pt x="13" y="88"/>
                        <a:pt x="13" y="88"/>
                      </a:cubicBezTo>
                      <a:cubicBezTo>
                        <a:pt x="12" y="88"/>
                        <a:pt x="10" y="87"/>
                        <a:pt x="9" y="86"/>
                      </a:cubicBezTo>
                      <a:cubicBezTo>
                        <a:pt x="8" y="85"/>
                        <a:pt x="8" y="84"/>
                        <a:pt x="8" y="82"/>
                      </a:cubicBezTo>
                      <a:cubicBezTo>
                        <a:pt x="8" y="81"/>
                        <a:pt x="8" y="81"/>
                        <a:pt x="8" y="80"/>
                      </a:cubicBezTo>
                      <a:cubicBezTo>
                        <a:pt x="12" y="72"/>
                        <a:pt x="12" y="72"/>
                        <a:pt x="12" y="72"/>
                      </a:cubicBezTo>
                      <a:cubicBezTo>
                        <a:pt x="70" y="72"/>
                        <a:pt x="70" y="72"/>
                        <a:pt x="70" y="72"/>
                      </a:cubicBezTo>
                      <a:cubicBezTo>
                        <a:pt x="74" y="80"/>
                        <a:pt x="74" y="80"/>
                        <a:pt x="74" y="80"/>
                      </a:cubicBezTo>
                      <a:cubicBezTo>
                        <a:pt x="74" y="81"/>
                        <a:pt x="74" y="81"/>
                        <a:pt x="74" y="82"/>
                      </a:cubicBezTo>
                      <a:cubicBezTo>
                        <a:pt x="74" y="84"/>
                        <a:pt x="74" y="85"/>
                        <a:pt x="73" y="86"/>
                      </a:cubicBez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342" fontAlgn="auto">
                    <a:spcBef>
                      <a:spcPts val="0"/>
                    </a:spcBef>
                    <a:spcAft>
                      <a:spcPts val="0"/>
                    </a:spcAft>
                    <a:defRPr/>
                  </a:pPr>
                  <a:endParaRPr lang="en-US" sz="1100" b="0" kern="0" dirty="0">
                    <a:solidFill>
                      <a:srgbClr val="505050"/>
                    </a:solidFill>
                    <a:latin typeface="Segoe UI"/>
                    <a:cs typeface="Arial" charset="0"/>
                  </a:endParaRPr>
                </a:p>
              </p:txBody>
            </p:sp>
          </p:grpSp>
          <p:grpSp>
            <p:nvGrpSpPr>
              <p:cNvPr id="33" name="Group 32">
                <a:extLst>
                  <a:ext uri="{FF2B5EF4-FFF2-40B4-BE49-F238E27FC236}">
                    <a16:creationId xmlns:a16="http://schemas.microsoft.com/office/drawing/2014/main" id="{79FD68FD-F096-4F99-AC25-951F4850F2AA}"/>
                  </a:ext>
                </a:extLst>
              </p:cNvPr>
              <p:cNvGrpSpPr/>
              <p:nvPr/>
            </p:nvGrpSpPr>
            <p:grpSpPr>
              <a:xfrm>
                <a:off x="6846717" y="5027869"/>
                <a:ext cx="1536006" cy="1115316"/>
                <a:chOff x="3371122" y="3399990"/>
                <a:chExt cx="1435608" cy="1042416"/>
              </a:xfrm>
            </p:grpSpPr>
            <p:sp>
              <p:nvSpPr>
                <p:cNvPr id="34" name="Rectangle 33">
                  <a:extLst>
                    <a:ext uri="{FF2B5EF4-FFF2-40B4-BE49-F238E27FC236}">
                      <a16:creationId xmlns:a16="http://schemas.microsoft.com/office/drawing/2014/main" id="{D26C311E-1456-479A-A449-C57374CD4372}"/>
                    </a:ext>
                  </a:extLst>
                </p:cNvPr>
                <p:cNvSpPr/>
                <p:nvPr/>
              </p:nvSpPr>
              <p:spPr bwMode="auto">
                <a:xfrm>
                  <a:off x="3371122" y="3399990"/>
                  <a:ext cx="1435608" cy="1042416"/>
                </a:xfrm>
                <a:prstGeom prst="rect">
                  <a:avLst/>
                </a:prstGeom>
                <a:solidFill>
                  <a:srgbClr val="D83B01"/>
                </a:solidFill>
                <a:ln w="9525" cap="flat" cmpd="sng" algn="ctr">
                  <a:noFill/>
                  <a:prstDash val="solid"/>
                  <a:headEnd type="none" w="med" len="med"/>
                  <a:tailEnd type="none" w="med" len="med"/>
                </a:ln>
                <a:effectLst/>
              </p:spPr>
              <p:txBody>
                <a:bodyPr rot="0" spcFirstLastPara="0" vert="horz" wrap="square" lIns="0" tIns="146262" rIns="0" bIns="14626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125" fontAlgn="auto">
                    <a:lnSpc>
                      <a:spcPct val="90000"/>
                    </a:lnSpc>
                    <a:spcBef>
                      <a:spcPts val="0"/>
                    </a:spcBef>
                    <a:spcAft>
                      <a:spcPts val="0"/>
                    </a:spcAft>
                    <a:defRPr/>
                  </a:pPr>
                  <a:r>
                    <a:rPr lang="en-US" sz="1050" b="0" kern="0" dirty="0">
                      <a:gradFill>
                        <a:gsLst>
                          <a:gs pos="0">
                            <a:srgbClr val="FFFFFF"/>
                          </a:gs>
                          <a:gs pos="100000">
                            <a:srgbClr val="FFFFFF"/>
                          </a:gs>
                        </a:gsLst>
                        <a:lin ang="5400000" scaled="0"/>
                      </a:gradFill>
                      <a:latin typeface="Segoe UI"/>
                      <a:cs typeface="Segoe UI" pitchFamily="34" charset="0"/>
                    </a:rPr>
                    <a:t>Gateway Connectors</a:t>
                  </a:r>
                </a:p>
                <a:p>
                  <a:pPr lvl="0" algn="ctr" defTabSz="932125" fontAlgn="auto">
                    <a:lnSpc>
                      <a:spcPct val="90000"/>
                    </a:lnSpc>
                    <a:spcBef>
                      <a:spcPts val="0"/>
                    </a:spcBef>
                    <a:spcAft>
                      <a:spcPts val="0"/>
                    </a:spcAft>
                    <a:defRPr/>
                  </a:pPr>
                  <a:r>
                    <a:rPr lang="en-US" sz="1050" b="0" kern="0" dirty="0">
                      <a:gradFill>
                        <a:gsLst>
                          <a:gs pos="0">
                            <a:srgbClr val="FFFFFF"/>
                          </a:gs>
                          <a:gs pos="100000">
                            <a:srgbClr val="FFFFFF"/>
                          </a:gs>
                        </a:gsLst>
                        <a:lin ang="5400000" scaled="0"/>
                      </a:gradFill>
                      <a:latin typeface="Segoe UI"/>
                      <a:cs typeface="Segoe UI" pitchFamily="34" charset="0"/>
                    </a:rPr>
                    <a:t>           </a:t>
                  </a:r>
                </a:p>
              </p:txBody>
            </p:sp>
            <p:sp>
              <p:nvSpPr>
                <p:cNvPr id="35" name="Freeform 29">
                  <a:extLst>
                    <a:ext uri="{FF2B5EF4-FFF2-40B4-BE49-F238E27FC236}">
                      <a16:creationId xmlns:a16="http://schemas.microsoft.com/office/drawing/2014/main" id="{E3C060DA-4D78-4608-BDAC-4D10C3962058}"/>
                    </a:ext>
                  </a:extLst>
                </p:cNvPr>
                <p:cNvSpPr>
                  <a:spLocks/>
                </p:cNvSpPr>
                <p:nvPr/>
              </p:nvSpPr>
              <p:spPr bwMode="auto">
                <a:xfrm>
                  <a:off x="3917293" y="4051205"/>
                  <a:ext cx="343266" cy="217742"/>
                </a:xfrm>
                <a:custGeom>
                  <a:avLst/>
                  <a:gdLst>
                    <a:gd name="T0" fmla="*/ 184 w 268"/>
                    <a:gd name="T1" fmla="*/ 42 h 170"/>
                    <a:gd name="T2" fmla="*/ 184 w 268"/>
                    <a:gd name="T3" fmla="*/ 25 h 170"/>
                    <a:gd name="T4" fmla="*/ 168 w 268"/>
                    <a:gd name="T5" fmla="*/ 25 h 170"/>
                    <a:gd name="T6" fmla="*/ 100 w 268"/>
                    <a:gd name="T7" fmla="*/ 25 h 170"/>
                    <a:gd name="T8" fmla="*/ 100 w 268"/>
                    <a:gd name="T9" fmla="*/ 17 h 170"/>
                    <a:gd name="T10" fmla="*/ 100 w 268"/>
                    <a:gd name="T11" fmla="*/ 0 h 170"/>
                    <a:gd name="T12" fmla="*/ 84 w 268"/>
                    <a:gd name="T13" fmla="*/ 0 h 170"/>
                    <a:gd name="T14" fmla="*/ 0 w 268"/>
                    <a:gd name="T15" fmla="*/ 0 h 170"/>
                    <a:gd name="T16" fmla="*/ 0 w 268"/>
                    <a:gd name="T17" fmla="*/ 17 h 170"/>
                    <a:gd name="T18" fmla="*/ 84 w 268"/>
                    <a:gd name="T19" fmla="*/ 17 h 170"/>
                    <a:gd name="T20" fmla="*/ 84 w 268"/>
                    <a:gd name="T21" fmla="*/ 51 h 170"/>
                    <a:gd name="T22" fmla="*/ 0 w 268"/>
                    <a:gd name="T23" fmla="*/ 51 h 170"/>
                    <a:gd name="T24" fmla="*/ 0 w 268"/>
                    <a:gd name="T25" fmla="*/ 68 h 170"/>
                    <a:gd name="T26" fmla="*/ 84 w 268"/>
                    <a:gd name="T27" fmla="*/ 68 h 170"/>
                    <a:gd name="T28" fmla="*/ 100 w 268"/>
                    <a:gd name="T29" fmla="*/ 68 h 170"/>
                    <a:gd name="T30" fmla="*/ 100 w 268"/>
                    <a:gd name="T31" fmla="*/ 51 h 170"/>
                    <a:gd name="T32" fmla="*/ 100 w 268"/>
                    <a:gd name="T33" fmla="*/ 42 h 170"/>
                    <a:gd name="T34" fmla="*/ 168 w 268"/>
                    <a:gd name="T35" fmla="*/ 42 h 170"/>
                    <a:gd name="T36" fmla="*/ 168 w 268"/>
                    <a:gd name="T37" fmla="*/ 128 h 170"/>
                    <a:gd name="T38" fmla="*/ 100 w 268"/>
                    <a:gd name="T39" fmla="*/ 128 h 170"/>
                    <a:gd name="T40" fmla="*/ 100 w 268"/>
                    <a:gd name="T41" fmla="*/ 119 h 170"/>
                    <a:gd name="T42" fmla="*/ 100 w 268"/>
                    <a:gd name="T43" fmla="*/ 102 h 170"/>
                    <a:gd name="T44" fmla="*/ 84 w 268"/>
                    <a:gd name="T45" fmla="*/ 102 h 170"/>
                    <a:gd name="T46" fmla="*/ 0 w 268"/>
                    <a:gd name="T47" fmla="*/ 102 h 170"/>
                    <a:gd name="T48" fmla="*/ 0 w 268"/>
                    <a:gd name="T49" fmla="*/ 119 h 170"/>
                    <a:gd name="T50" fmla="*/ 84 w 268"/>
                    <a:gd name="T51" fmla="*/ 119 h 170"/>
                    <a:gd name="T52" fmla="*/ 84 w 268"/>
                    <a:gd name="T53" fmla="*/ 153 h 170"/>
                    <a:gd name="T54" fmla="*/ 0 w 268"/>
                    <a:gd name="T55" fmla="*/ 153 h 170"/>
                    <a:gd name="T56" fmla="*/ 0 w 268"/>
                    <a:gd name="T57" fmla="*/ 170 h 170"/>
                    <a:gd name="T58" fmla="*/ 84 w 268"/>
                    <a:gd name="T59" fmla="*/ 170 h 170"/>
                    <a:gd name="T60" fmla="*/ 100 w 268"/>
                    <a:gd name="T61" fmla="*/ 170 h 170"/>
                    <a:gd name="T62" fmla="*/ 100 w 268"/>
                    <a:gd name="T63" fmla="*/ 153 h 170"/>
                    <a:gd name="T64" fmla="*/ 100 w 268"/>
                    <a:gd name="T65" fmla="*/ 145 h 170"/>
                    <a:gd name="T66" fmla="*/ 168 w 268"/>
                    <a:gd name="T67" fmla="*/ 145 h 170"/>
                    <a:gd name="T68" fmla="*/ 184 w 268"/>
                    <a:gd name="T69" fmla="*/ 145 h 170"/>
                    <a:gd name="T70" fmla="*/ 184 w 268"/>
                    <a:gd name="T71" fmla="*/ 128 h 170"/>
                    <a:gd name="T72" fmla="*/ 184 w 268"/>
                    <a:gd name="T73" fmla="*/ 94 h 170"/>
                    <a:gd name="T74" fmla="*/ 268 w 268"/>
                    <a:gd name="T75" fmla="*/ 94 h 170"/>
                    <a:gd name="T76" fmla="*/ 268 w 268"/>
                    <a:gd name="T77" fmla="*/ 77 h 170"/>
                    <a:gd name="T78" fmla="*/ 184 w 268"/>
                    <a:gd name="T79" fmla="*/ 77 h 170"/>
                    <a:gd name="T80" fmla="*/ 184 w 268"/>
                    <a:gd name="T81" fmla="*/ 4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8" h="170">
                      <a:moveTo>
                        <a:pt x="184" y="42"/>
                      </a:moveTo>
                      <a:lnTo>
                        <a:pt x="184" y="25"/>
                      </a:lnTo>
                      <a:lnTo>
                        <a:pt x="168" y="25"/>
                      </a:lnTo>
                      <a:lnTo>
                        <a:pt x="100" y="25"/>
                      </a:lnTo>
                      <a:lnTo>
                        <a:pt x="100" y="17"/>
                      </a:lnTo>
                      <a:lnTo>
                        <a:pt x="100" y="0"/>
                      </a:lnTo>
                      <a:lnTo>
                        <a:pt x="84" y="0"/>
                      </a:lnTo>
                      <a:lnTo>
                        <a:pt x="0" y="0"/>
                      </a:lnTo>
                      <a:lnTo>
                        <a:pt x="0" y="17"/>
                      </a:lnTo>
                      <a:lnTo>
                        <a:pt x="84" y="17"/>
                      </a:lnTo>
                      <a:lnTo>
                        <a:pt x="84" y="51"/>
                      </a:lnTo>
                      <a:lnTo>
                        <a:pt x="0" y="51"/>
                      </a:lnTo>
                      <a:lnTo>
                        <a:pt x="0" y="68"/>
                      </a:lnTo>
                      <a:lnTo>
                        <a:pt x="84" y="68"/>
                      </a:lnTo>
                      <a:lnTo>
                        <a:pt x="100" y="68"/>
                      </a:lnTo>
                      <a:lnTo>
                        <a:pt x="100" y="51"/>
                      </a:lnTo>
                      <a:lnTo>
                        <a:pt x="100" y="42"/>
                      </a:lnTo>
                      <a:lnTo>
                        <a:pt x="168" y="42"/>
                      </a:lnTo>
                      <a:lnTo>
                        <a:pt x="168" y="128"/>
                      </a:lnTo>
                      <a:lnTo>
                        <a:pt x="100" y="128"/>
                      </a:lnTo>
                      <a:lnTo>
                        <a:pt x="100" y="119"/>
                      </a:lnTo>
                      <a:lnTo>
                        <a:pt x="100" y="102"/>
                      </a:lnTo>
                      <a:lnTo>
                        <a:pt x="84" y="102"/>
                      </a:lnTo>
                      <a:lnTo>
                        <a:pt x="0" y="102"/>
                      </a:lnTo>
                      <a:lnTo>
                        <a:pt x="0" y="119"/>
                      </a:lnTo>
                      <a:lnTo>
                        <a:pt x="84" y="119"/>
                      </a:lnTo>
                      <a:lnTo>
                        <a:pt x="84" y="153"/>
                      </a:lnTo>
                      <a:lnTo>
                        <a:pt x="0" y="153"/>
                      </a:lnTo>
                      <a:lnTo>
                        <a:pt x="0" y="170"/>
                      </a:lnTo>
                      <a:lnTo>
                        <a:pt x="84" y="170"/>
                      </a:lnTo>
                      <a:lnTo>
                        <a:pt x="100" y="170"/>
                      </a:lnTo>
                      <a:lnTo>
                        <a:pt x="100" y="153"/>
                      </a:lnTo>
                      <a:lnTo>
                        <a:pt x="100" y="145"/>
                      </a:lnTo>
                      <a:lnTo>
                        <a:pt x="168" y="145"/>
                      </a:lnTo>
                      <a:lnTo>
                        <a:pt x="184" y="145"/>
                      </a:lnTo>
                      <a:lnTo>
                        <a:pt x="184" y="128"/>
                      </a:lnTo>
                      <a:lnTo>
                        <a:pt x="184" y="94"/>
                      </a:lnTo>
                      <a:lnTo>
                        <a:pt x="268" y="94"/>
                      </a:lnTo>
                      <a:lnTo>
                        <a:pt x="268" y="77"/>
                      </a:lnTo>
                      <a:lnTo>
                        <a:pt x="184" y="77"/>
                      </a:lnTo>
                      <a:lnTo>
                        <a:pt x="184" y="42"/>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342" fontAlgn="auto">
                    <a:spcBef>
                      <a:spcPts val="0"/>
                    </a:spcBef>
                    <a:spcAft>
                      <a:spcPts val="0"/>
                    </a:spcAft>
                    <a:defRPr/>
                  </a:pPr>
                  <a:endParaRPr lang="en-US" sz="1100" b="0" kern="0" dirty="0">
                    <a:solidFill>
                      <a:srgbClr val="505050"/>
                    </a:solidFill>
                    <a:latin typeface="Segoe UI"/>
                    <a:cs typeface="Arial" charset="0"/>
                  </a:endParaRPr>
                </a:p>
              </p:txBody>
            </p:sp>
          </p:grpSp>
        </p:grpSp>
        <p:grpSp>
          <p:nvGrpSpPr>
            <p:cNvPr id="8" name="Group 7">
              <a:extLst>
                <a:ext uri="{FF2B5EF4-FFF2-40B4-BE49-F238E27FC236}">
                  <a16:creationId xmlns:a16="http://schemas.microsoft.com/office/drawing/2014/main" id="{D7C6A483-F53C-498C-A72F-069DFCD2A9A6}"/>
                </a:ext>
              </a:extLst>
            </p:cNvPr>
            <p:cNvGrpSpPr/>
            <p:nvPr/>
          </p:nvGrpSpPr>
          <p:grpSpPr>
            <a:xfrm>
              <a:off x="2121166" y="1909453"/>
              <a:ext cx="4061825" cy="2239830"/>
              <a:chOff x="3607295" y="2342403"/>
              <a:chExt cx="3982543" cy="2196111"/>
            </a:xfrm>
          </p:grpSpPr>
          <p:sp>
            <p:nvSpPr>
              <p:cNvPr id="27" name="Rectangle 26">
                <a:extLst>
                  <a:ext uri="{FF2B5EF4-FFF2-40B4-BE49-F238E27FC236}">
                    <a16:creationId xmlns:a16="http://schemas.microsoft.com/office/drawing/2014/main" id="{76CBE91B-0694-4F47-B7EC-9FB8D5A936EB}"/>
                  </a:ext>
                </a:extLst>
              </p:cNvPr>
              <p:cNvSpPr/>
              <p:nvPr/>
            </p:nvSpPr>
            <p:spPr bwMode="auto">
              <a:xfrm>
                <a:off x="3607295" y="2342403"/>
                <a:ext cx="3982543" cy="593844"/>
              </a:xfrm>
              <a:prstGeom prst="rect">
                <a:avLst/>
              </a:prstGeom>
              <a:solidFill>
                <a:srgbClr val="D83B01"/>
              </a:solidFill>
              <a:ln w="9525" cap="flat" cmpd="sng" algn="ctr">
                <a:noFill/>
                <a:prstDash val="solid"/>
                <a:headEnd type="none" w="med" len="med"/>
                <a:tailEnd type="none" w="med" len="med"/>
              </a:ln>
              <a:effectLst/>
            </p:spPr>
            <p:txBody>
              <a:bodyPr rot="0" spcFirstLastPara="0" vert="horz" wrap="square" lIns="932603"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51039" fontAlgn="auto">
                  <a:lnSpc>
                    <a:spcPct val="90000"/>
                  </a:lnSpc>
                  <a:spcBef>
                    <a:spcPts val="0"/>
                  </a:spcBef>
                  <a:spcAft>
                    <a:spcPts val="0"/>
                  </a:spcAft>
                  <a:defRPr/>
                </a:pPr>
                <a:r>
                  <a:rPr lang="en-US" sz="1600" b="0" kern="0" dirty="0">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sp>
            <p:nvSpPr>
              <p:cNvPr id="28" name="Rectangle 27">
                <a:extLst>
                  <a:ext uri="{FF2B5EF4-FFF2-40B4-BE49-F238E27FC236}">
                    <a16:creationId xmlns:a16="http://schemas.microsoft.com/office/drawing/2014/main" id="{5403EF43-E513-4431-A1BF-9A282601A46E}"/>
                  </a:ext>
                </a:extLst>
              </p:cNvPr>
              <p:cNvSpPr/>
              <p:nvPr/>
            </p:nvSpPr>
            <p:spPr bwMode="auto">
              <a:xfrm>
                <a:off x="3607295" y="2936247"/>
                <a:ext cx="3982543" cy="1602267"/>
              </a:xfrm>
              <a:prstGeom prst="rect">
                <a:avLst/>
              </a:prstGeom>
              <a:solidFill>
                <a:srgbClr val="353535">
                  <a:lumMod val="20000"/>
                  <a:lumOff val="80000"/>
                </a:srgbClr>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33152" lvl="0" indent="-233152" defTabSz="932597" fontAlgn="auto">
                  <a:spcBef>
                    <a:spcPts val="0"/>
                  </a:spcBef>
                  <a:spcAft>
                    <a:spcPts val="1224"/>
                  </a:spcAft>
                  <a:buFont typeface="Arial" panose="020B0604020202020204" pitchFamily="34" charset="0"/>
                  <a:buChar char="•"/>
                  <a:defRPr/>
                </a:pPr>
                <a:r>
                  <a:rPr lang="en-US" sz="1400" b="0" kern="0" dirty="0">
                    <a:gradFill>
                      <a:gsLst>
                        <a:gs pos="1250">
                          <a:srgbClr val="353535"/>
                        </a:gs>
                        <a:gs pos="100000">
                          <a:srgbClr val="353535"/>
                        </a:gs>
                      </a:gsLst>
                      <a:lin ang="5400000" scaled="0"/>
                    </a:gradFill>
                    <a:latin typeface="Segoe UI Semilight"/>
                    <a:ea typeface="Times New Roman" panose="02020603050405020304" pitchFamily="18" charset="0"/>
                    <a:cs typeface="Arial" charset="0"/>
                  </a:rPr>
                  <a:t>Developer tooling</a:t>
                </a:r>
                <a:endParaRPr lang="en-US" sz="1400" b="0" kern="0" dirty="0">
                  <a:gradFill>
                    <a:gsLst>
                      <a:gs pos="1250">
                        <a:srgbClr val="353535"/>
                      </a:gs>
                      <a:gs pos="100000">
                        <a:srgbClr val="353535"/>
                      </a:gs>
                    </a:gsLst>
                    <a:lin ang="5400000" scaled="0"/>
                  </a:gradFill>
                  <a:latin typeface="Segoe UI Semilight"/>
                  <a:ea typeface="Calibri" panose="020F0502020204030204" pitchFamily="34" charset="0"/>
                  <a:cs typeface="Arial" charset="0"/>
                </a:endParaRPr>
              </a:p>
              <a:p>
                <a:pPr marL="233152" lvl="0" indent="-233152" defTabSz="932597" fontAlgn="auto">
                  <a:spcBef>
                    <a:spcPts val="0"/>
                  </a:spcBef>
                  <a:spcAft>
                    <a:spcPts val="1224"/>
                  </a:spcAft>
                  <a:buFont typeface="Arial" panose="020B0604020202020204" pitchFamily="34" charset="0"/>
                  <a:buChar char="•"/>
                  <a:defRPr/>
                </a:pPr>
                <a:r>
                  <a:rPr lang="en-US" sz="1400" b="0" kern="0" dirty="0">
                    <a:gradFill>
                      <a:gsLst>
                        <a:gs pos="1250">
                          <a:srgbClr val="353535"/>
                        </a:gs>
                        <a:gs pos="100000">
                          <a:srgbClr val="353535"/>
                        </a:gs>
                      </a:gsLst>
                      <a:lin ang="5400000" scaled="0"/>
                    </a:gradFill>
                    <a:latin typeface="Segoe UI Semilight"/>
                    <a:ea typeface="Times New Roman" panose="02020603050405020304" pitchFamily="18" charset="0"/>
                    <a:cs typeface="Arial" charset="0"/>
                  </a:rPr>
                  <a:t>Bindings and triggers</a:t>
                </a:r>
                <a:endParaRPr lang="en-US" sz="1400" b="0" kern="0" dirty="0">
                  <a:gradFill>
                    <a:gsLst>
                      <a:gs pos="1250">
                        <a:srgbClr val="353535"/>
                      </a:gs>
                      <a:gs pos="100000">
                        <a:srgbClr val="353535"/>
                      </a:gs>
                    </a:gsLst>
                    <a:lin ang="5400000" scaled="0"/>
                  </a:gradFill>
                  <a:latin typeface="Segoe UI Semilight"/>
                  <a:ea typeface="Calibri" panose="020F0502020204030204" pitchFamily="34" charset="0"/>
                  <a:cs typeface="Arial" charset="0"/>
                </a:endParaRPr>
              </a:p>
              <a:p>
                <a:pPr marL="233152" lvl="0" indent="-233152" defTabSz="932597" fontAlgn="auto">
                  <a:spcBef>
                    <a:spcPts val="0"/>
                  </a:spcBef>
                  <a:spcAft>
                    <a:spcPts val="1224"/>
                  </a:spcAft>
                  <a:buFont typeface="Arial" panose="020B0604020202020204" pitchFamily="34" charset="0"/>
                  <a:buChar char="•"/>
                  <a:defRPr/>
                </a:pPr>
                <a:r>
                  <a:rPr lang="en-US" sz="1400" b="0" kern="0" dirty="0">
                    <a:gradFill>
                      <a:gsLst>
                        <a:gs pos="1250">
                          <a:srgbClr val="353535"/>
                        </a:gs>
                        <a:gs pos="100000">
                          <a:srgbClr val="353535"/>
                        </a:gs>
                      </a:gsLst>
                      <a:lin ang="5400000" scaled="0"/>
                    </a:gradFill>
                    <a:latin typeface="Segoe UI Semilight"/>
                    <a:ea typeface="Times New Roman" panose="02020603050405020304" pitchFamily="18" charset="0"/>
                    <a:cs typeface="Arial" charset="0"/>
                  </a:rPr>
                  <a:t>Open source</a:t>
                </a:r>
                <a:endParaRPr lang="en-US" sz="1400" b="0" kern="0" dirty="0">
                  <a:gradFill>
                    <a:gsLst>
                      <a:gs pos="1250">
                        <a:srgbClr val="353535"/>
                      </a:gs>
                      <a:gs pos="100000">
                        <a:srgbClr val="353535"/>
                      </a:gs>
                    </a:gsLst>
                    <a:lin ang="5400000" scaled="0"/>
                  </a:gradFill>
                  <a:latin typeface="Segoe UI Semilight"/>
                  <a:ea typeface="Calibri" panose="020F0502020204030204" pitchFamily="34" charset="0"/>
                  <a:cs typeface="Arial" charset="0"/>
                </a:endParaRPr>
              </a:p>
            </p:txBody>
          </p:sp>
        </p:grpSp>
        <p:grpSp>
          <p:nvGrpSpPr>
            <p:cNvPr id="9" name="Group 8">
              <a:extLst>
                <a:ext uri="{FF2B5EF4-FFF2-40B4-BE49-F238E27FC236}">
                  <a16:creationId xmlns:a16="http://schemas.microsoft.com/office/drawing/2014/main" id="{CEDD0912-E99B-4CD6-98F4-C9400BC0C392}"/>
                </a:ext>
              </a:extLst>
            </p:cNvPr>
            <p:cNvGrpSpPr/>
            <p:nvPr/>
          </p:nvGrpSpPr>
          <p:grpSpPr>
            <a:xfrm>
              <a:off x="6233746" y="1909453"/>
              <a:ext cx="4061825" cy="2239830"/>
              <a:chOff x="7639602" y="2342403"/>
              <a:chExt cx="3982543" cy="2196111"/>
            </a:xfrm>
          </p:grpSpPr>
          <p:sp>
            <p:nvSpPr>
              <p:cNvPr id="25" name="Rectangle 24">
                <a:extLst>
                  <a:ext uri="{FF2B5EF4-FFF2-40B4-BE49-F238E27FC236}">
                    <a16:creationId xmlns:a16="http://schemas.microsoft.com/office/drawing/2014/main" id="{ADF18A83-2409-4E6D-9CA6-41BDD1771B24}"/>
                  </a:ext>
                </a:extLst>
              </p:cNvPr>
              <p:cNvSpPr/>
              <p:nvPr/>
            </p:nvSpPr>
            <p:spPr bwMode="auto">
              <a:xfrm>
                <a:off x="7639602" y="2342403"/>
                <a:ext cx="3982543" cy="593844"/>
              </a:xfrm>
              <a:prstGeom prst="rect">
                <a:avLst/>
              </a:prstGeom>
              <a:solidFill>
                <a:srgbClr val="D83B01"/>
              </a:solidFill>
              <a:ln w="9525" cap="flat" cmpd="sng" algn="ctr">
                <a:noFill/>
                <a:prstDash val="solid"/>
                <a:headEnd type="none" w="med" len="med"/>
                <a:tailEnd type="none" w="med" len="med"/>
              </a:ln>
              <a:effectLst/>
            </p:spPr>
            <p:txBody>
              <a:bodyPr rot="0" spcFirstLastPara="0" vert="horz" wrap="square" lIns="932603"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51039" fontAlgn="auto">
                  <a:lnSpc>
                    <a:spcPct val="90000"/>
                  </a:lnSpc>
                  <a:spcBef>
                    <a:spcPts val="0"/>
                  </a:spcBef>
                  <a:spcAft>
                    <a:spcPts val="0"/>
                  </a:spcAft>
                  <a:defRPr/>
                </a:pPr>
                <a:r>
                  <a:rPr lang="en-US" sz="1600" b="0" kern="0" dirty="0">
                    <a:gradFill>
                      <a:gsLst>
                        <a:gs pos="0">
                          <a:srgbClr val="FFFFFF"/>
                        </a:gs>
                        <a:gs pos="100000">
                          <a:srgbClr val="FFFFFF"/>
                        </a:gs>
                      </a:gsLst>
                      <a:lin ang="5400000" scaled="0"/>
                    </a:gradFill>
                    <a:latin typeface="Segoe UI Semilight"/>
                    <a:ea typeface="Segoe UI" pitchFamily="34" charset="0"/>
                    <a:cs typeface="Segoe UI" pitchFamily="34" charset="0"/>
                  </a:rPr>
                  <a:t>Logic apps</a:t>
                </a:r>
              </a:p>
            </p:txBody>
          </p:sp>
          <p:sp>
            <p:nvSpPr>
              <p:cNvPr id="26" name="Rectangle 25">
                <a:extLst>
                  <a:ext uri="{FF2B5EF4-FFF2-40B4-BE49-F238E27FC236}">
                    <a16:creationId xmlns:a16="http://schemas.microsoft.com/office/drawing/2014/main" id="{AA12B6B1-85F2-4C7C-800A-E7D125F053C1}"/>
                  </a:ext>
                </a:extLst>
              </p:cNvPr>
              <p:cNvSpPr/>
              <p:nvPr/>
            </p:nvSpPr>
            <p:spPr bwMode="auto">
              <a:xfrm>
                <a:off x="7639602" y="2936247"/>
                <a:ext cx="3982543" cy="1602267"/>
              </a:xfrm>
              <a:prstGeom prst="rect">
                <a:avLst/>
              </a:prstGeom>
              <a:solidFill>
                <a:srgbClr val="353535">
                  <a:lumMod val="20000"/>
                  <a:lumOff val="80000"/>
                </a:srgbClr>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33152" lvl="0" indent="-233152" defTabSz="932597" fontAlgn="auto">
                  <a:spcBef>
                    <a:spcPts val="0"/>
                  </a:spcBef>
                  <a:spcAft>
                    <a:spcPts val="1224"/>
                  </a:spcAft>
                  <a:buFont typeface="Arial" panose="020B0604020202020204" pitchFamily="34" charset="0"/>
                  <a:buChar char="•"/>
                  <a:defRPr/>
                </a:pPr>
                <a:r>
                  <a:rPr lang="en-US" sz="1400" b="0" kern="0" dirty="0">
                    <a:gradFill>
                      <a:gsLst>
                        <a:gs pos="1250">
                          <a:srgbClr val="353535"/>
                        </a:gs>
                        <a:gs pos="100000">
                          <a:srgbClr val="353535"/>
                        </a:gs>
                      </a:gsLst>
                      <a:lin ang="5400000" scaled="0"/>
                    </a:gradFill>
                    <a:latin typeface="Segoe UI Semilight"/>
                    <a:ea typeface="Times New Roman" panose="02020603050405020304" pitchFamily="18" charset="0"/>
                    <a:cs typeface="Arial" charset="0"/>
                  </a:rPr>
                  <a:t>Visual designer</a:t>
                </a:r>
                <a:endParaRPr lang="en-US" sz="1400" b="0" kern="0" dirty="0">
                  <a:gradFill>
                    <a:gsLst>
                      <a:gs pos="1250">
                        <a:srgbClr val="353535"/>
                      </a:gs>
                      <a:gs pos="100000">
                        <a:srgbClr val="353535"/>
                      </a:gs>
                    </a:gsLst>
                    <a:lin ang="5400000" scaled="0"/>
                  </a:gradFill>
                  <a:latin typeface="Segoe UI Semilight"/>
                  <a:ea typeface="Calibri" panose="020F0502020204030204" pitchFamily="34" charset="0"/>
                  <a:cs typeface="Arial" charset="0"/>
                </a:endParaRPr>
              </a:p>
              <a:p>
                <a:pPr marL="233152" lvl="0" indent="-233152" defTabSz="932597" fontAlgn="auto">
                  <a:spcBef>
                    <a:spcPts val="0"/>
                  </a:spcBef>
                  <a:spcAft>
                    <a:spcPts val="1224"/>
                  </a:spcAft>
                  <a:buFont typeface="Arial" panose="020B0604020202020204" pitchFamily="34" charset="0"/>
                  <a:buChar char="•"/>
                  <a:defRPr/>
                </a:pPr>
                <a:r>
                  <a:rPr lang="en-US" sz="1400" b="0" kern="0" dirty="0">
                    <a:gradFill>
                      <a:gsLst>
                        <a:gs pos="1250">
                          <a:srgbClr val="353535"/>
                        </a:gs>
                        <a:gs pos="100000">
                          <a:srgbClr val="353535"/>
                        </a:gs>
                      </a:gsLst>
                      <a:lin ang="5400000" scaled="0"/>
                    </a:gradFill>
                    <a:latin typeface="Segoe UI Semilight"/>
                    <a:ea typeface="Times New Roman" panose="02020603050405020304" pitchFamily="18" charset="0"/>
                    <a:cs typeface="Arial" charset="0"/>
                  </a:rPr>
                  <a:t>100+ connectors</a:t>
                </a:r>
                <a:endParaRPr lang="en-US" sz="1400" b="0" kern="0" dirty="0">
                  <a:gradFill>
                    <a:gsLst>
                      <a:gs pos="1250">
                        <a:srgbClr val="353535"/>
                      </a:gs>
                      <a:gs pos="100000">
                        <a:srgbClr val="353535"/>
                      </a:gs>
                    </a:gsLst>
                    <a:lin ang="5400000" scaled="0"/>
                  </a:gradFill>
                  <a:latin typeface="Segoe UI Semilight"/>
                  <a:ea typeface="Calibri" panose="020F0502020204030204" pitchFamily="34" charset="0"/>
                  <a:cs typeface="Arial" charset="0"/>
                </a:endParaRPr>
              </a:p>
              <a:p>
                <a:pPr marL="233152" lvl="0" indent="-233152" defTabSz="932597" fontAlgn="auto">
                  <a:spcBef>
                    <a:spcPts val="0"/>
                  </a:spcBef>
                  <a:spcAft>
                    <a:spcPts val="1224"/>
                  </a:spcAft>
                  <a:buFont typeface="Arial" panose="020B0604020202020204" pitchFamily="34" charset="0"/>
                  <a:buChar char="•"/>
                  <a:defRPr/>
                </a:pPr>
                <a:r>
                  <a:rPr lang="en-US" sz="1400" b="0" kern="0" dirty="0">
                    <a:gradFill>
                      <a:gsLst>
                        <a:gs pos="1250">
                          <a:srgbClr val="353535"/>
                        </a:gs>
                        <a:gs pos="100000">
                          <a:srgbClr val="353535"/>
                        </a:gs>
                      </a:gsLst>
                      <a:lin ang="5400000" scaled="0"/>
                    </a:gradFill>
                    <a:latin typeface="Segoe UI Semilight"/>
                    <a:ea typeface="Times New Roman" panose="02020603050405020304" pitchFamily="18" charset="0"/>
                    <a:cs typeface="Arial" charset="0"/>
                  </a:rPr>
                  <a:t>Functions orchestration</a:t>
                </a:r>
                <a:endParaRPr lang="en-US" sz="1400" b="0" kern="0" dirty="0">
                  <a:gradFill>
                    <a:gsLst>
                      <a:gs pos="1250">
                        <a:srgbClr val="353535"/>
                      </a:gs>
                      <a:gs pos="100000">
                        <a:srgbClr val="353535"/>
                      </a:gs>
                    </a:gsLst>
                    <a:lin ang="5400000" scaled="0"/>
                  </a:gradFill>
                  <a:latin typeface="Segoe UI Semilight"/>
                  <a:ea typeface="Calibri" panose="020F0502020204030204" pitchFamily="34" charset="0"/>
                  <a:cs typeface="Arial" charset="0"/>
                </a:endParaRPr>
              </a:p>
            </p:txBody>
          </p:sp>
        </p:grpSp>
        <p:grpSp>
          <p:nvGrpSpPr>
            <p:cNvPr id="10" name="Group 9">
              <a:extLst>
                <a:ext uri="{FF2B5EF4-FFF2-40B4-BE49-F238E27FC236}">
                  <a16:creationId xmlns:a16="http://schemas.microsoft.com/office/drawing/2014/main" id="{794D1051-0A03-4A56-8FE3-2D9F70D11215}"/>
                </a:ext>
              </a:extLst>
            </p:cNvPr>
            <p:cNvGrpSpPr/>
            <p:nvPr/>
          </p:nvGrpSpPr>
          <p:grpSpPr>
            <a:xfrm>
              <a:off x="2265653" y="2004708"/>
              <a:ext cx="621756" cy="415158"/>
              <a:chOff x="6795675" y="2984792"/>
              <a:chExt cx="651897" cy="435283"/>
            </a:xfrm>
            <a:solidFill>
              <a:srgbClr val="FFFFFF"/>
            </a:solidFill>
          </p:grpSpPr>
          <p:sp>
            <p:nvSpPr>
              <p:cNvPr id="18" name="Freeform 18">
                <a:extLst>
                  <a:ext uri="{FF2B5EF4-FFF2-40B4-BE49-F238E27FC236}">
                    <a16:creationId xmlns:a16="http://schemas.microsoft.com/office/drawing/2014/main" id="{4CA61C8E-9379-4FF3-A910-3D37FF60246C}"/>
                  </a:ext>
                </a:extLst>
              </p:cNvPr>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342" fontAlgn="auto">
                  <a:spcBef>
                    <a:spcPts val="0"/>
                  </a:spcBef>
                  <a:spcAft>
                    <a:spcPts val="0"/>
                  </a:spcAft>
                  <a:defRPr/>
                </a:pPr>
                <a:endParaRPr lang="en-US" sz="1100" b="0" kern="0" dirty="0">
                  <a:gradFill>
                    <a:gsLst>
                      <a:gs pos="0">
                        <a:srgbClr val="505050"/>
                      </a:gs>
                      <a:gs pos="100000">
                        <a:srgbClr val="505050"/>
                      </a:gs>
                    </a:gsLst>
                    <a:lin ang="5400000" scaled="0"/>
                  </a:gradFill>
                  <a:latin typeface="Segoe UI"/>
                  <a:cs typeface="Arial" charset="0"/>
                </a:endParaRPr>
              </a:p>
            </p:txBody>
          </p:sp>
          <p:grpSp>
            <p:nvGrpSpPr>
              <p:cNvPr id="19" name="Group 18">
                <a:extLst>
                  <a:ext uri="{FF2B5EF4-FFF2-40B4-BE49-F238E27FC236}">
                    <a16:creationId xmlns:a16="http://schemas.microsoft.com/office/drawing/2014/main" id="{A1FC4148-DEEE-4E3E-A654-BD35FE028C2E}"/>
                  </a:ext>
                </a:extLst>
              </p:cNvPr>
              <p:cNvGrpSpPr/>
              <p:nvPr/>
            </p:nvGrpSpPr>
            <p:grpSpPr>
              <a:xfrm>
                <a:off x="6795675" y="3059339"/>
                <a:ext cx="141873" cy="271582"/>
                <a:chOff x="3016688" y="2176623"/>
                <a:chExt cx="166688" cy="319087"/>
              </a:xfrm>
              <a:grpFill/>
            </p:grpSpPr>
            <p:cxnSp>
              <p:nvCxnSpPr>
                <p:cNvPr id="23" name="Straight Connector 22">
                  <a:extLst>
                    <a:ext uri="{FF2B5EF4-FFF2-40B4-BE49-F238E27FC236}">
                      <a16:creationId xmlns:a16="http://schemas.microsoft.com/office/drawing/2014/main" id="{53A0C6C4-6F77-4AB8-96CC-9044E2C72030}"/>
                    </a:ext>
                  </a:extLst>
                </p:cNvPr>
                <p:cNvCxnSpPr>
                  <a:cxnSpLocks/>
                </p:cNvCxnSpPr>
                <p:nvPr/>
              </p:nvCxnSpPr>
              <p:spPr>
                <a:xfrm>
                  <a:off x="3019069" y="2333785"/>
                  <a:ext cx="164307" cy="161925"/>
                </a:xfrm>
                <a:prstGeom prst="line">
                  <a:avLst/>
                </a:prstGeom>
                <a:grpFill/>
                <a:ln w="31750" cap="rnd" cmpd="sng" algn="ctr">
                  <a:solidFill>
                    <a:srgbClr val="FFFFFF"/>
                  </a:solidFill>
                  <a:prstDash val="solid"/>
                  <a:headEnd type="none"/>
                  <a:tailEnd type="none"/>
                </a:ln>
                <a:effectLst/>
              </p:spPr>
            </p:cxnSp>
            <p:cxnSp>
              <p:nvCxnSpPr>
                <p:cNvPr id="24" name="Straight Connector 23">
                  <a:extLst>
                    <a:ext uri="{FF2B5EF4-FFF2-40B4-BE49-F238E27FC236}">
                      <a16:creationId xmlns:a16="http://schemas.microsoft.com/office/drawing/2014/main" id="{8B3DD259-582F-4728-BAD3-592E998B46CB}"/>
                    </a:ext>
                  </a:extLst>
                </p:cNvPr>
                <p:cNvCxnSpPr>
                  <a:cxnSpLocks/>
                </p:cNvCxnSpPr>
                <p:nvPr/>
              </p:nvCxnSpPr>
              <p:spPr>
                <a:xfrm flipV="1">
                  <a:off x="3016688" y="2176623"/>
                  <a:ext cx="159544" cy="157230"/>
                </a:xfrm>
                <a:prstGeom prst="line">
                  <a:avLst/>
                </a:prstGeom>
                <a:grpFill/>
                <a:ln w="31750" cap="rnd" cmpd="sng" algn="ctr">
                  <a:solidFill>
                    <a:srgbClr val="FFFFFF"/>
                  </a:solidFill>
                  <a:prstDash val="solid"/>
                  <a:headEnd type="none"/>
                  <a:tailEnd type="none"/>
                </a:ln>
                <a:effectLst/>
              </p:spPr>
            </p:cxnSp>
          </p:grpSp>
          <p:grpSp>
            <p:nvGrpSpPr>
              <p:cNvPr id="20" name="Group 19">
                <a:extLst>
                  <a:ext uri="{FF2B5EF4-FFF2-40B4-BE49-F238E27FC236}">
                    <a16:creationId xmlns:a16="http://schemas.microsoft.com/office/drawing/2014/main" id="{010E7A12-6D88-4AD5-8A76-0A1D701A2040}"/>
                  </a:ext>
                </a:extLst>
              </p:cNvPr>
              <p:cNvGrpSpPr/>
              <p:nvPr/>
            </p:nvGrpSpPr>
            <p:grpSpPr>
              <a:xfrm flipH="1">
                <a:off x="7305699" y="3059339"/>
                <a:ext cx="141873" cy="271582"/>
                <a:chOff x="3016688" y="2176623"/>
                <a:chExt cx="166688" cy="319087"/>
              </a:xfrm>
              <a:grpFill/>
            </p:grpSpPr>
            <p:cxnSp>
              <p:nvCxnSpPr>
                <p:cNvPr id="21" name="Straight Connector 20">
                  <a:extLst>
                    <a:ext uri="{FF2B5EF4-FFF2-40B4-BE49-F238E27FC236}">
                      <a16:creationId xmlns:a16="http://schemas.microsoft.com/office/drawing/2014/main" id="{5759BF16-9638-46F0-B442-6B8047C516CF}"/>
                    </a:ext>
                  </a:extLst>
                </p:cNvPr>
                <p:cNvCxnSpPr>
                  <a:cxnSpLocks/>
                </p:cNvCxnSpPr>
                <p:nvPr/>
              </p:nvCxnSpPr>
              <p:spPr>
                <a:xfrm>
                  <a:off x="3019069" y="2333785"/>
                  <a:ext cx="164307" cy="161925"/>
                </a:xfrm>
                <a:prstGeom prst="line">
                  <a:avLst/>
                </a:prstGeom>
                <a:grpFill/>
                <a:ln w="31750" cap="rnd" cmpd="sng" algn="ctr">
                  <a:solidFill>
                    <a:srgbClr val="FFFFFF"/>
                  </a:solidFill>
                  <a:prstDash val="solid"/>
                  <a:headEnd type="none"/>
                  <a:tailEnd type="none"/>
                </a:ln>
                <a:effectLst/>
              </p:spPr>
            </p:cxnSp>
            <p:cxnSp>
              <p:nvCxnSpPr>
                <p:cNvPr id="22" name="Straight Connector 21">
                  <a:extLst>
                    <a:ext uri="{FF2B5EF4-FFF2-40B4-BE49-F238E27FC236}">
                      <a16:creationId xmlns:a16="http://schemas.microsoft.com/office/drawing/2014/main" id="{A819AA39-12EB-4E87-9F3E-3F38145BA101}"/>
                    </a:ext>
                  </a:extLst>
                </p:cNvPr>
                <p:cNvCxnSpPr>
                  <a:cxnSpLocks/>
                </p:cNvCxnSpPr>
                <p:nvPr/>
              </p:nvCxnSpPr>
              <p:spPr>
                <a:xfrm flipV="1">
                  <a:off x="3016688" y="2176623"/>
                  <a:ext cx="159544" cy="157230"/>
                </a:xfrm>
                <a:prstGeom prst="line">
                  <a:avLst/>
                </a:prstGeom>
                <a:grpFill/>
                <a:ln w="31750" cap="rnd" cmpd="sng" algn="ctr">
                  <a:solidFill>
                    <a:srgbClr val="FFFFFF"/>
                  </a:solidFill>
                  <a:prstDash val="solid"/>
                  <a:headEnd type="none"/>
                  <a:tailEnd type="none"/>
                </a:ln>
                <a:effectLst/>
              </p:spPr>
            </p:cxnSp>
          </p:grpSp>
        </p:grpSp>
        <p:grpSp>
          <p:nvGrpSpPr>
            <p:cNvPr id="11" name="Group 10">
              <a:extLst>
                <a:ext uri="{FF2B5EF4-FFF2-40B4-BE49-F238E27FC236}">
                  <a16:creationId xmlns:a16="http://schemas.microsoft.com/office/drawing/2014/main" id="{686AD7E1-564F-4943-B7E0-2C798009006D}"/>
                </a:ext>
              </a:extLst>
            </p:cNvPr>
            <p:cNvGrpSpPr/>
            <p:nvPr/>
          </p:nvGrpSpPr>
          <p:grpSpPr>
            <a:xfrm>
              <a:off x="6369934" y="2045609"/>
              <a:ext cx="621762" cy="340486"/>
              <a:chOff x="7712710" y="2866532"/>
              <a:chExt cx="900970" cy="493385"/>
            </a:xfrm>
          </p:grpSpPr>
          <p:sp>
            <p:nvSpPr>
              <p:cNvPr id="12" name="Rectangle 11">
                <a:extLst>
                  <a:ext uri="{FF2B5EF4-FFF2-40B4-BE49-F238E27FC236}">
                    <a16:creationId xmlns:a16="http://schemas.microsoft.com/office/drawing/2014/main" id="{E0C78BBD-1AD7-4694-8F6F-9A7F6A047068}"/>
                  </a:ext>
                </a:extLst>
              </p:cNvPr>
              <p:cNvSpPr/>
              <p:nvPr/>
            </p:nvSpPr>
            <p:spPr bwMode="auto">
              <a:xfrm>
                <a:off x="8088848" y="2869853"/>
                <a:ext cx="148000" cy="148000"/>
              </a:xfrm>
              <a:prstGeom prst="rect">
                <a:avLst/>
              </a:prstGeom>
              <a:noFill/>
              <a:ln w="25400" cap="flat" cmpd="sng" algn="ctr">
                <a:solidFill>
                  <a:srgbClr val="FFFFFF"/>
                </a:solidFill>
                <a:prstDash val="solid"/>
                <a:headEnd type="none" w="med" len="med"/>
                <a:tailEnd type="none" w="med" len="med"/>
              </a:ln>
              <a:effectLst/>
            </p:spPr>
            <p:txBody>
              <a:bodyPr rot="0" spcFirstLastPara="0" vert="horz" wrap="square" lIns="182828" tIns="146262" rIns="182828" bIns="14626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125" fontAlgn="auto">
                  <a:lnSpc>
                    <a:spcPct val="90000"/>
                  </a:lnSpc>
                  <a:spcBef>
                    <a:spcPts val="0"/>
                  </a:spcBef>
                  <a:spcAft>
                    <a:spcPts val="0"/>
                  </a:spcAft>
                  <a:defRPr/>
                </a:pPr>
                <a:endParaRPr lang="en-US" sz="14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FF371F19-3BC1-4B61-B2AC-A348E2C4EACE}"/>
                  </a:ext>
                </a:extLst>
              </p:cNvPr>
              <p:cNvSpPr/>
              <p:nvPr/>
            </p:nvSpPr>
            <p:spPr bwMode="auto">
              <a:xfrm>
                <a:off x="8263038" y="3207942"/>
                <a:ext cx="148000" cy="148000"/>
              </a:xfrm>
              <a:prstGeom prst="rect">
                <a:avLst/>
              </a:prstGeom>
              <a:noFill/>
              <a:ln w="25400" cap="flat" cmpd="sng" algn="ctr">
                <a:solidFill>
                  <a:srgbClr val="FFFFFF"/>
                </a:solidFill>
                <a:prstDash val="solid"/>
                <a:headEnd type="none" w="med" len="med"/>
                <a:tailEnd type="none" w="med" len="med"/>
              </a:ln>
              <a:effectLst/>
            </p:spPr>
            <p:txBody>
              <a:bodyPr rot="0" spcFirstLastPara="0" vert="horz" wrap="square" lIns="182828" tIns="146262" rIns="182828" bIns="14626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125" fontAlgn="auto">
                  <a:lnSpc>
                    <a:spcPct val="90000"/>
                  </a:lnSpc>
                  <a:spcBef>
                    <a:spcPts val="0"/>
                  </a:spcBef>
                  <a:spcAft>
                    <a:spcPts val="0"/>
                  </a:spcAft>
                  <a:defRPr/>
                </a:pPr>
                <a:endParaRPr lang="en-US" sz="14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5CB155E7-C58D-4097-ADF4-C9C2DD5B4C55}"/>
                  </a:ext>
                </a:extLst>
              </p:cNvPr>
              <p:cNvSpPr/>
              <p:nvPr/>
            </p:nvSpPr>
            <p:spPr bwMode="auto">
              <a:xfrm>
                <a:off x="7912395" y="3207942"/>
                <a:ext cx="148000" cy="148000"/>
              </a:xfrm>
              <a:prstGeom prst="rect">
                <a:avLst/>
              </a:prstGeom>
              <a:noFill/>
              <a:ln w="25400" cap="flat" cmpd="sng" algn="ctr">
                <a:solidFill>
                  <a:srgbClr val="FFFFFF"/>
                </a:solidFill>
                <a:prstDash val="solid"/>
                <a:headEnd type="none" w="med" len="med"/>
                <a:tailEnd type="none" w="med" len="med"/>
              </a:ln>
              <a:effectLst/>
            </p:spPr>
            <p:txBody>
              <a:bodyPr rot="0" spcFirstLastPara="0" vert="horz" wrap="square" lIns="182828" tIns="146262" rIns="182828" bIns="14626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125" fontAlgn="auto">
                  <a:lnSpc>
                    <a:spcPct val="90000"/>
                  </a:lnSpc>
                  <a:spcBef>
                    <a:spcPts val="0"/>
                  </a:spcBef>
                  <a:spcAft>
                    <a:spcPts val="0"/>
                  </a:spcAft>
                  <a:defRPr/>
                </a:pPr>
                <a:endParaRPr lang="en-US" sz="14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Left Brace 14">
                <a:extLst>
                  <a:ext uri="{FF2B5EF4-FFF2-40B4-BE49-F238E27FC236}">
                    <a16:creationId xmlns:a16="http://schemas.microsoft.com/office/drawing/2014/main" id="{6538D565-D931-42A3-9732-7EE0E4E17DA0}"/>
                  </a:ext>
                </a:extLst>
              </p:cNvPr>
              <p:cNvSpPr/>
              <p:nvPr/>
            </p:nvSpPr>
            <p:spPr>
              <a:xfrm rot="5400000">
                <a:off x="8069263" y="2936571"/>
                <a:ext cx="184907" cy="347471"/>
              </a:xfrm>
              <a:prstGeom prst="leftBrace">
                <a:avLst>
                  <a:gd name="adj1" fmla="val 51383"/>
                  <a:gd name="adj2" fmla="val 50000"/>
                </a:avLst>
              </a:prstGeom>
              <a:noFill/>
              <a:ln w="25400" cap="flat" cmpd="sng" algn="ctr">
                <a:solidFill>
                  <a:srgbClr val="FFFFFF"/>
                </a:solidFill>
                <a:prstDash val="solid"/>
                <a:headEnd type="none"/>
                <a:tailEnd type="none"/>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32342" fontAlgn="auto">
                  <a:spcBef>
                    <a:spcPts val="0"/>
                  </a:spcBef>
                  <a:spcAft>
                    <a:spcPts val="0"/>
                  </a:spcAft>
                  <a:defRPr/>
                </a:pPr>
                <a:endParaRPr lang="en-US" sz="1100" b="0" kern="0" dirty="0">
                  <a:solidFill>
                    <a:srgbClr val="505050"/>
                  </a:solidFill>
                  <a:latin typeface="Segoe UI"/>
                  <a:cs typeface="Arial" charset="0"/>
                </a:endParaRPr>
              </a:p>
            </p:txBody>
          </p:sp>
          <p:sp>
            <p:nvSpPr>
              <p:cNvPr id="16" name="Left Brace 15">
                <a:extLst>
                  <a:ext uri="{FF2B5EF4-FFF2-40B4-BE49-F238E27FC236}">
                    <a16:creationId xmlns:a16="http://schemas.microsoft.com/office/drawing/2014/main" id="{A980FA0D-4BBD-4719-A027-3E833F0BD881}"/>
                  </a:ext>
                </a:extLst>
              </p:cNvPr>
              <p:cNvSpPr/>
              <p:nvPr/>
            </p:nvSpPr>
            <p:spPr>
              <a:xfrm rot="10800000">
                <a:off x="8469317" y="2866532"/>
                <a:ext cx="144363" cy="493385"/>
              </a:xfrm>
              <a:prstGeom prst="leftBrace">
                <a:avLst>
                  <a:gd name="adj1" fmla="val 51383"/>
                  <a:gd name="adj2" fmla="val 50000"/>
                </a:avLst>
              </a:prstGeom>
              <a:noFill/>
              <a:ln w="25400" cap="flat" cmpd="sng" algn="ctr">
                <a:solidFill>
                  <a:srgbClr val="FFFFFF"/>
                </a:solidFill>
                <a:prstDash val="solid"/>
                <a:headEnd type="none"/>
                <a:tailEnd type="none"/>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32342" fontAlgn="auto">
                  <a:spcBef>
                    <a:spcPts val="0"/>
                  </a:spcBef>
                  <a:spcAft>
                    <a:spcPts val="0"/>
                  </a:spcAft>
                  <a:defRPr/>
                </a:pPr>
                <a:endParaRPr lang="en-US" sz="1100" b="0" kern="0" dirty="0">
                  <a:solidFill>
                    <a:srgbClr val="505050"/>
                  </a:solidFill>
                  <a:latin typeface="Segoe UI"/>
                  <a:cs typeface="Arial" charset="0"/>
                </a:endParaRPr>
              </a:p>
            </p:txBody>
          </p:sp>
          <p:sp>
            <p:nvSpPr>
              <p:cNvPr id="17" name="Left Brace 16">
                <a:extLst>
                  <a:ext uri="{FF2B5EF4-FFF2-40B4-BE49-F238E27FC236}">
                    <a16:creationId xmlns:a16="http://schemas.microsoft.com/office/drawing/2014/main" id="{758FA3E3-022B-4E24-98CE-15D2A618FD2D}"/>
                  </a:ext>
                </a:extLst>
              </p:cNvPr>
              <p:cNvSpPr/>
              <p:nvPr/>
            </p:nvSpPr>
            <p:spPr>
              <a:xfrm rot="10800000" flipH="1">
                <a:off x="7712710" y="2866532"/>
                <a:ext cx="144363" cy="493385"/>
              </a:xfrm>
              <a:prstGeom prst="leftBrace">
                <a:avLst>
                  <a:gd name="adj1" fmla="val 51383"/>
                  <a:gd name="adj2" fmla="val 50000"/>
                </a:avLst>
              </a:prstGeom>
              <a:noFill/>
              <a:ln w="25400" cap="flat" cmpd="sng" algn="ctr">
                <a:solidFill>
                  <a:srgbClr val="FFFFFF"/>
                </a:solidFill>
                <a:prstDash val="solid"/>
                <a:headEnd type="none"/>
                <a:tailEnd type="none"/>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32342" fontAlgn="auto">
                  <a:spcBef>
                    <a:spcPts val="0"/>
                  </a:spcBef>
                  <a:spcAft>
                    <a:spcPts val="0"/>
                  </a:spcAft>
                  <a:defRPr/>
                </a:pPr>
                <a:endParaRPr lang="en-US" sz="1100" b="0" kern="0" dirty="0">
                  <a:solidFill>
                    <a:srgbClr val="505050"/>
                  </a:solidFill>
                  <a:latin typeface="Segoe UI"/>
                  <a:cs typeface="Arial" charset="0"/>
                </a:endParaRPr>
              </a:p>
            </p:txBody>
          </p:sp>
        </p:grpSp>
      </p:grpSp>
    </p:spTree>
    <p:extLst>
      <p:ext uri="{BB962C8B-B14F-4D97-AF65-F5344CB8AC3E}">
        <p14:creationId xmlns:p14="http://schemas.microsoft.com/office/powerpoint/2010/main" val="2863729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50dfff5-5509-411f-be6a-8eec613b74d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6F3D-D486-46B9-98E5-E1CC2FAE895A}"/>
              </a:ext>
            </a:extLst>
          </p:cNvPr>
          <p:cNvSpPr>
            <a:spLocks noGrp="1"/>
          </p:cNvSpPr>
          <p:nvPr>
            <p:ph type="title"/>
          </p:nvPr>
        </p:nvSpPr>
        <p:spPr/>
        <p:txBody>
          <a:bodyPr/>
          <a:lstStyle/>
          <a:p>
            <a:r>
              <a:rPr lang="en-US" dirty="0"/>
              <a:t>Logic Apps</a:t>
            </a:r>
          </a:p>
        </p:txBody>
      </p:sp>
      <p:sp>
        <p:nvSpPr>
          <p:cNvPr id="4" name="Content Placeholder 2">
            <a:extLst>
              <a:ext uri="{FF2B5EF4-FFF2-40B4-BE49-F238E27FC236}">
                <a16:creationId xmlns:a16="http://schemas.microsoft.com/office/drawing/2014/main" id="{95CE93F6-34E4-4214-AB76-8E9866B088B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Cloud APIs and platform:</a:t>
            </a:r>
          </a:p>
          <a:p>
            <a:pPr lvl="1"/>
            <a:r>
              <a:rPr lang="en-US" b="0" kern="0" dirty="0">
                <a:solidFill>
                  <a:srgbClr val="000000"/>
                </a:solidFill>
              </a:rPr>
              <a:t>Supports over 125 built-in connectors</a:t>
            </a:r>
          </a:p>
          <a:p>
            <a:pPr lvl="1"/>
            <a:r>
              <a:rPr lang="en-US" b="0" kern="0" dirty="0">
                <a:solidFill>
                  <a:srgbClr val="000000"/>
                </a:solidFill>
              </a:rPr>
              <a:t>Scales to meet your needs </a:t>
            </a:r>
          </a:p>
          <a:p>
            <a:pPr lvl="1"/>
            <a:r>
              <a:rPr lang="en-US" b="0" kern="0" dirty="0">
                <a:solidFill>
                  <a:srgbClr val="000000"/>
                </a:solidFill>
              </a:rPr>
              <a:t>Enables rapid development</a:t>
            </a:r>
          </a:p>
          <a:p>
            <a:pPr lvl="1"/>
            <a:r>
              <a:rPr lang="en-US" b="0" kern="0" dirty="0">
                <a:solidFill>
                  <a:srgbClr val="000000"/>
                </a:solidFill>
              </a:rPr>
              <a:t>Extends with custom APIs and </a:t>
            </a:r>
            <a:br>
              <a:rPr lang="en-US" b="0" kern="0" dirty="0">
                <a:solidFill>
                  <a:srgbClr val="000000"/>
                </a:solidFill>
              </a:rPr>
            </a:br>
            <a:r>
              <a:rPr lang="en-US" b="0" kern="0" dirty="0">
                <a:solidFill>
                  <a:srgbClr val="000000"/>
                </a:solidFill>
              </a:rPr>
              <a:t>Functions</a:t>
            </a:r>
          </a:p>
          <a:p>
            <a:pPr lvl="0"/>
            <a:r>
              <a:rPr lang="en-US" b="0" kern="0" dirty="0">
                <a:solidFill>
                  <a:srgbClr val="000000"/>
                </a:solidFill>
              </a:rPr>
              <a:t>API connections:</a:t>
            </a:r>
          </a:p>
          <a:p>
            <a:pPr lvl="1"/>
            <a:r>
              <a:rPr lang="en-US" b="0" kern="0" dirty="0">
                <a:solidFill>
                  <a:srgbClr val="000000"/>
                </a:solidFill>
              </a:rPr>
              <a:t>Authenticate once and reuse</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05956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f1c9a301-3aa6-49bf-933c-fada08c58ed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7591-0AAD-4A68-B4C8-DC033610772D}"/>
              </a:ext>
            </a:extLst>
          </p:cNvPr>
          <p:cNvSpPr>
            <a:spLocks noGrp="1"/>
          </p:cNvSpPr>
          <p:nvPr>
            <p:ph type="title"/>
          </p:nvPr>
        </p:nvSpPr>
        <p:spPr/>
        <p:txBody>
          <a:bodyPr/>
          <a:lstStyle/>
          <a:p>
            <a:r>
              <a:rPr lang="en-US" dirty="0"/>
              <a:t>Logic App Connectors</a:t>
            </a:r>
          </a:p>
        </p:txBody>
      </p:sp>
      <p:sp>
        <p:nvSpPr>
          <p:cNvPr id="4" name="TextBox 4">
            <a:extLst>
              <a:ext uri="{FF2B5EF4-FFF2-40B4-BE49-F238E27FC236}">
                <a16:creationId xmlns:a16="http://schemas.microsoft.com/office/drawing/2014/main" id="{FCF8B0DD-7EAF-454C-867C-C16FAE272CD5}"/>
              </a:ext>
            </a:extLst>
          </p:cNvPr>
          <p:cNvSpPr txBox="1">
            <a:spLocks/>
          </p:cNvSpPr>
          <p:nvPr/>
        </p:nvSpPr>
        <p:spPr>
          <a:xfrm>
            <a:off x="624681" y="973368"/>
            <a:ext cx="6488127" cy="5172718"/>
          </a:xfrm>
          <a:prstGeom prst="rect">
            <a:avLst/>
          </a:prstGeom>
          <a:noFill/>
        </p:spPr>
        <p:txBody>
          <a:bodyPr wrap="square" lIns="182699" tIns="146159" rIns="182699" bIns="0" numCol="3"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appFigures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Asana</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API Management</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App Services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Automation</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Cognitive Face API</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Cognitive LUIS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Cognitive Text Analytics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Cognitive Vision</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Data Lake Store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Document DB</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Event Hub</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Functions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Machine Learning</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Resource Manager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Service Bus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SQL</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Storage Blob</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Azure Storage Queues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Basecamp</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Bing Search</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BitBucket</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Bitly</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Blogger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Box</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Buffer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Campfire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Chatter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Common Data Service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Disqus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DocuSign</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Dropbox</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Dynamics AX Online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Dynamics CRM Online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Dynamics CRM Service Bus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Dynamics Financials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Dynamics Operations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Easy Redmine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Eventbrite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Facebook</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FreshBooks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Freshdesk</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GitHub</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Gmail</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Google Calendar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Google Contacts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Google Drive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Google Sheets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Google Tasks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GoTo Meeting</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GoTo Training</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GoTo Webinar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Harvest</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HelloSign</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Infusionsoft</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JIRA</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Insightly</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Instagram</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Instapaper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MailChimp</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Mandrill</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Medium</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Microsoft Project Online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Microsoft Translator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MSN Weather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Muhimbi PDF</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Office 365</a:t>
            </a:r>
          </a:p>
          <a:p>
            <a:pPr marL="91423" lvl="0" indent="-91423" defTabSz="931606" fontAlgn="auto">
              <a:spcBef>
                <a:spcPts val="0"/>
              </a:spcBef>
              <a:spcAft>
                <a:spcPts val="100"/>
              </a:spcAft>
              <a:buFont typeface="Arial" panose="020B0604020202020204" pitchFamily="34" charset="0"/>
              <a:buChar char="•"/>
              <a:defRPr/>
            </a:pPr>
            <a:r>
              <a:rPr lang="en-US" altLang="ja-JP" sz="950" b="0" kern="0" dirty="0">
                <a:gradFill>
                  <a:gsLst>
                    <a:gs pos="10145">
                      <a:srgbClr val="505050"/>
                    </a:gs>
                    <a:gs pos="30000">
                      <a:srgbClr val="505050"/>
                    </a:gs>
                  </a:gsLst>
                  <a:lin ang="5400000" scaled="0"/>
                </a:gradFill>
                <a:latin typeface="Segoe UI"/>
                <a:cs typeface="Arial" charset="0"/>
              </a:rPr>
              <a:t>Office</a:t>
            </a:r>
            <a:r>
              <a:rPr lang="ja-JP" altLang="en-US" sz="950" b="0" kern="0" dirty="0">
                <a:gradFill>
                  <a:gsLst>
                    <a:gs pos="10145">
                      <a:srgbClr val="505050"/>
                    </a:gs>
                    <a:gs pos="30000">
                      <a:srgbClr val="505050"/>
                    </a:gs>
                  </a:gsLst>
                  <a:lin ang="5400000" scaled="0"/>
                </a:gradFill>
                <a:latin typeface="Segoe UI"/>
                <a:cs typeface="Arial" charset="0"/>
              </a:rPr>
              <a:t> </a:t>
            </a:r>
            <a:r>
              <a:rPr lang="en-US" altLang="ja-JP" sz="950" b="0" kern="0" dirty="0">
                <a:gradFill>
                  <a:gsLst>
                    <a:gs pos="10145">
                      <a:srgbClr val="505050"/>
                    </a:gs>
                    <a:gs pos="30000">
                      <a:srgbClr val="505050"/>
                    </a:gs>
                  </a:gsLst>
                  <a:lin ang="5400000" scaled="0"/>
                </a:gradFill>
                <a:latin typeface="Segoe UI"/>
                <a:cs typeface="Arial" charset="0"/>
              </a:rPr>
              <a:t>365</a:t>
            </a:r>
            <a:r>
              <a:rPr lang="ja-JP" altLang="en-US" sz="950" b="0" kern="0" dirty="0">
                <a:gradFill>
                  <a:gsLst>
                    <a:gs pos="10145">
                      <a:srgbClr val="505050"/>
                    </a:gs>
                    <a:gs pos="30000">
                      <a:srgbClr val="505050"/>
                    </a:gs>
                  </a:gsLst>
                  <a:lin ang="5400000" scaled="0"/>
                </a:gradFill>
                <a:latin typeface="Segoe UI"/>
                <a:cs typeface="Arial" charset="0"/>
              </a:rPr>
              <a:t> </a:t>
            </a:r>
            <a:r>
              <a:rPr lang="en-US" altLang="ja-JP" sz="950" b="0" kern="0" dirty="0">
                <a:gradFill>
                  <a:gsLst>
                    <a:gs pos="10145">
                      <a:srgbClr val="505050"/>
                    </a:gs>
                    <a:gs pos="30000">
                      <a:srgbClr val="505050"/>
                    </a:gs>
                  </a:gsLst>
                  <a:lin ang="5400000" scaled="0"/>
                </a:gradFill>
                <a:latin typeface="Segoe UI"/>
                <a:cs typeface="Arial" charset="0"/>
              </a:rPr>
              <a:t>Users</a:t>
            </a:r>
          </a:p>
          <a:p>
            <a:pPr marL="91423" lvl="0" indent="-91423" defTabSz="931606" fontAlgn="auto">
              <a:spcBef>
                <a:spcPts val="0"/>
              </a:spcBef>
              <a:spcAft>
                <a:spcPts val="100"/>
              </a:spcAft>
              <a:buFont typeface="Arial" panose="020B0604020202020204" pitchFamily="34" charset="0"/>
              <a:buChar char="•"/>
              <a:defRPr/>
            </a:pPr>
            <a:r>
              <a:rPr lang="en-US" altLang="ja-JP" sz="950" b="0" kern="0" dirty="0">
                <a:gradFill>
                  <a:gsLst>
                    <a:gs pos="10145">
                      <a:srgbClr val="505050"/>
                    </a:gs>
                    <a:gs pos="30000">
                      <a:srgbClr val="505050"/>
                    </a:gs>
                  </a:gsLst>
                  <a:lin ang="5400000" scaled="0"/>
                </a:gradFill>
                <a:latin typeface="Segoe UI"/>
                <a:cs typeface="Arial" charset="0"/>
              </a:rPr>
              <a:t>Office 365 Video</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OneDrive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OneDrive for Business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OneNote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Outlook.com</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Outlook Tasks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PagerDuty</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Pinterest</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Pipedrive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Pivotal Tracker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Power BI</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Project Online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Redmine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Salesforce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Salesforce Chatter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SendGrid</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SharePoint Online </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Slack</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SmartSheet</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SparkPost </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Stripe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Survey Monkey</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Todoist</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Toodledo</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Trello</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Twilio</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Twitter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Typeform</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UserVoice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VS Team Services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Webmerge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Wordpress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Wunderlist</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Yammer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YouTube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Zendesk</a:t>
            </a:r>
          </a:p>
        </p:txBody>
      </p:sp>
      <p:sp>
        <p:nvSpPr>
          <p:cNvPr id="5" name="Rectangle 4">
            <a:extLst>
              <a:ext uri="{FF2B5EF4-FFF2-40B4-BE49-F238E27FC236}">
                <a16:creationId xmlns:a16="http://schemas.microsoft.com/office/drawing/2014/main" id="{45F1BF0B-0A15-4202-9A0F-8933D86B5288}"/>
              </a:ext>
            </a:extLst>
          </p:cNvPr>
          <p:cNvSpPr/>
          <p:nvPr/>
        </p:nvSpPr>
        <p:spPr>
          <a:xfrm>
            <a:off x="6305309" y="1031975"/>
            <a:ext cx="2326124" cy="1749041"/>
          </a:xfrm>
          <a:prstGeom prst="rect">
            <a:avLst/>
          </a:prstGeom>
        </p:spPr>
        <p:txBody>
          <a:bodyPr wrap="square" lIns="182725" tIns="91363" bIns="91363">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HTTP, HTTPS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HTTP Webhook </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FTP, SFTP</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SMTP</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RSS</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Compose, Query, </a:t>
            </a:r>
            <a:br>
              <a:rPr lang="en-US" sz="950" b="0" kern="0" dirty="0">
                <a:gradFill>
                  <a:gsLst>
                    <a:gs pos="10145">
                      <a:srgbClr val="505050"/>
                    </a:gs>
                    <a:gs pos="30000">
                      <a:srgbClr val="505050"/>
                    </a:gs>
                  </a:gsLst>
                  <a:lin ang="5400000" scaled="0"/>
                </a:gradFill>
                <a:latin typeface="Segoe UI"/>
                <a:cs typeface="Arial" charset="0"/>
              </a:rPr>
            </a:br>
            <a:r>
              <a:rPr lang="en-US" sz="950" b="0" kern="0" dirty="0">
                <a:gradFill>
                  <a:gsLst>
                    <a:gs pos="10145">
                      <a:srgbClr val="505050"/>
                    </a:gs>
                    <a:gs pos="30000">
                      <a:srgbClr val="505050"/>
                    </a:gs>
                  </a:gsLst>
                  <a:lin ang="5400000" scaled="0"/>
                </a:gradFill>
                <a:latin typeface="Segoe UI"/>
                <a:cs typeface="Arial" charset="0"/>
              </a:rPr>
              <a:t>Parse JSON</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Wait</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Terminate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Workflow</a:t>
            </a:r>
          </a:p>
        </p:txBody>
      </p:sp>
      <p:sp>
        <p:nvSpPr>
          <p:cNvPr id="6" name="Rectangle 5">
            <a:extLst>
              <a:ext uri="{FF2B5EF4-FFF2-40B4-BE49-F238E27FC236}">
                <a16:creationId xmlns:a16="http://schemas.microsoft.com/office/drawing/2014/main" id="{5964843E-6152-4B82-A2A8-789B1383B985}"/>
              </a:ext>
            </a:extLst>
          </p:cNvPr>
          <p:cNvSpPr/>
          <p:nvPr/>
        </p:nvSpPr>
        <p:spPr>
          <a:xfrm>
            <a:off x="6293588" y="800576"/>
            <a:ext cx="1494327" cy="336860"/>
          </a:xfrm>
          <a:prstGeom prst="rect">
            <a:avLst/>
          </a:prstGeom>
        </p:spPr>
        <p:txBody>
          <a:bodyPr wrap="none" lIns="182725" tIns="91363" rIns="182725" bIns="91363">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1606" fontAlgn="auto">
              <a:lnSpc>
                <a:spcPct val="90000"/>
              </a:lnSpc>
              <a:spcBef>
                <a:spcPts val="0"/>
              </a:spcBef>
              <a:spcAft>
                <a:spcPts val="0"/>
              </a:spcAft>
              <a:defRPr/>
            </a:pPr>
            <a:r>
              <a:rPr lang="en-US" sz="1100" kern="0" dirty="0">
                <a:gradFill>
                  <a:gsLst>
                    <a:gs pos="2917">
                      <a:srgbClr val="0078D7"/>
                    </a:gs>
                    <a:gs pos="32000">
                      <a:srgbClr val="0078D7"/>
                    </a:gs>
                  </a:gsLst>
                  <a:lin ang="5400000" scaled="0"/>
                </a:gradFill>
                <a:latin typeface="Segoe UI"/>
                <a:cs typeface="Arial" charset="0"/>
              </a:rPr>
              <a:t>Protocols/Native</a:t>
            </a:r>
          </a:p>
        </p:txBody>
      </p:sp>
      <p:sp>
        <p:nvSpPr>
          <p:cNvPr id="7" name="Rectangle 6">
            <a:extLst>
              <a:ext uri="{FF2B5EF4-FFF2-40B4-BE49-F238E27FC236}">
                <a16:creationId xmlns:a16="http://schemas.microsoft.com/office/drawing/2014/main" id="{C1E4F643-0C86-4565-86BC-32E8CDE06C54}"/>
              </a:ext>
            </a:extLst>
          </p:cNvPr>
          <p:cNvSpPr/>
          <p:nvPr/>
        </p:nvSpPr>
        <p:spPr>
          <a:xfrm>
            <a:off x="6301207" y="2720539"/>
            <a:ext cx="2120554" cy="1590023"/>
          </a:xfrm>
          <a:prstGeom prst="rect">
            <a:avLst/>
          </a:prstGeom>
        </p:spPr>
        <p:txBody>
          <a:bodyPr wrap="square" lIns="182725" tIns="91363" bIns="91363">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XML Validation</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Transform XML (+Mapper)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Flat File Encode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Flat File Decode</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X12</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EDIFACT</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AS2</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Integration Account Artifact Lookup</a:t>
            </a:r>
          </a:p>
        </p:txBody>
      </p:sp>
      <p:sp>
        <p:nvSpPr>
          <p:cNvPr id="8" name="Rectangle 7">
            <a:extLst>
              <a:ext uri="{FF2B5EF4-FFF2-40B4-BE49-F238E27FC236}">
                <a16:creationId xmlns:a16="http://schemas.microsoft.com/office/drawing/2014/main" id="{2AD35B3B-DD39-49AD-8554-684D2251482A}"/>
              </a:ext>
            </a:extLst>
          </p:cNvPr>
          <p:cNvSpPr/>
          <p:nvPr/>
        </p:nvSpPr>
        <p:spPr>
          <a:xfrm>
            <a:off x="6285824" y="4491048"/>
            <a:ext cx="822669" cy="336860"/>
          </a:xfrm>
          <a:prstGeom prst="rect">
            <a:avLst/>
          </a:prstGeom>
        </p:spPr>
        <p:txBody>
          <a:bodyPr wrap="none" lIns="182725" tIns="91363" rIns="182725" bIns="91363">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1606" fontAlgn="auto">
              <a:lnSpc>
                <a:spcPct val="90000"/>
              </a:lnSpc>
              <a:spcBef>
                <a:spcPts val="0"/>
              </a:spcBef>
              <a:spcAft>
                <a:spcPts val="0"/>
              </a:spcAft>
              <a:defRPr/>
            </a:pPr>
            <a:r>
              <a:rPr lang="en-US" sz="1100" kern="0" dirty="0">
                <a:gradFill>
                  <a:gsLst>
                    <a:gs pos="2917">
                      <a:srgbClr val="0078D7"/>
                    </a:gs>
                    <a:gs pos="32000">
                      <a:srgbClr val="0078D7"/>
                    </a:gs>
                  </a:gsLst>
                </a:gradFill>
                <a:latin typeface="Segoe UI"/>
                <a:cs typeface="Arial" charset="0"/>
              </a:rPr>
              <a:t>Hybrid</a:t>
            </a:r>
          </a:p>
        </p:txBody>
      </p:sp>
      <p:sp>
        <p:nvSpPr>
          <p:cNvPr id="9" name="TextBox 18">
            <a:extLst>
              <a:ext uri="{FF2B5EF4-FFF2-40B4-BE49-F238E27FC236}">
                <a16:creationId xmlns:a16="http://schemas.microsoft.com/office/drawing/2014/main" id="{543FE1B1-ECEB-417D-8703-9A602AC9BE01}"/>
              </a:ext>
            </a:extLst>
          </p:cNvPr>
          <p:cNvSpPr txBox="1"/>
          <p:nvPr/>
        </p:nvSpPr>
        <p:spPr>
          <a:xfrm>
            <a:off x="6289484" y="4810276"/>
            <a:ext cx="1849868" cy="1808032"/>
          </a:xfrm>
          <a:prstGeom prst="rect">
            <a:avLst/>
          </a:prstGeom>
        </p:spPr>
        <p:txBody>
          <a:bodyPr wrap="square" lIns="182725" tIns="91363" bIns="91363">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BizTalk Server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File System</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IBM DB2</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Informix</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Oracle DB</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SharePoint Server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SQL Server</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SAP</a:t>
            </a:r>
          </a:p>
          <a:p>
            <a:pPr marL="91423" lvl="0" indent="-91423" defTabSz="931606" fontAlgn="auto">
              <a:spcBef>
                <a:spcPts val="0"/>
              </a:spcBef>
              <a:spcAft>
                <a:spcPts val="100"/>
              </a:spcAft>
              <a:buFont typeface="Arial" panose="020B0604020202020204" pitchFamily="34" charset="0"/>
              <a:buChar char="•"/>
              <a:defRPr/>
            </a:pPr>
            <a:r>
              <a:rPr lang="en-US" sz="950" b="0" kern="0" dirty="0">
                <a:gradFill>
                  <a:gsLst>
                    <a:gs pos="10145">
                      <a:srgbClr val="505050"/>
                    </a:gs>
                    <a:gs pos="30000">
                      <a:srgbClr val="505050"/>
                    </a:gs>
                  </a:gsLst>
                  <a:lin ang="5400000" scaled="0"/>
                </a:gradFill>
                <a:latin typeface="Segoe UI"/>
                <a:cs typeface="Arial" charset="0"/>
              </a:rPr>
              <a:t>Websphere MQ</a:t>
            </a:r>
          </a:p>
          <a:p>
            <a:pPr lvl="0" defTabSz="950756" fontAlgn="auto">
              <a:spcBef>
                <a:spcPts val="0"/>
              </a:spcBef>
              <a:spcAft>
                <a:spcPts val="153"/>
              </a:spcAft>
              <a:defRPr/>
            </a:pPr>
            <a:endParaRPr lang="en-US" sz="950" b="0" kern="0" dirty="0">
              <a:solidFill>
                <a:srgbClr val="002050"/>
              </a:solidFill>
              <a:latin typeface="Segoe UI"/>
              <a:cs typeface="Arial" charset="0"/>
            </a:endParaRPr>
          </a:p>
        </p:txBody>
      </p:sp>
      <p:sp>
        <p:nvSpPr>
          <p:cNvPr id="10" name="Rectangle 9">
            <a:extLst>
              <a:ext uri="{FF2B5EF4-FFF2-40B4-BE49-F238E27FC236}">
                <a16:creationId xmlns:a16="http://schemas.microsoft.com/office/drawing/2014/main" id="{7091A08D-29E2-4E1C-AF22-5D64F3834A7E}"/>
              </a:ext>
            </a:extLst>
          </p:cNvPr>
          <p:cNvSpPr/>
          <p:nvPr/>
        </p:nvSpPr>
        <p:spPr>
          <a:xfrm>
            <a:off x="619102" y="800576"/>
            <a:ext cx="676795" cy="336860"/>
          </a:xfrm>
          <a:prstGeom prst="rect">
            <a:avLst/>
          </a:prstGeom>
        </p:spPr>
        <p:txBody>
          <a:bodyPr wrap="none" lIns="182725" tIns="91363" rIns="182725" bIns="91363">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1606" fontAlgn="auto">
              <a:lnSpc>
                <a:spcPct val="90000"/>
              </a:lnSpc>
              <a:spcBef>
                <a:spcPts val="0"/>
              </a:spcBef>
              <a:spcAft>
                <a:spcPts val="0"/>
              </a:spcAft>
              <a:defRPr/>
            </a:pPr>
            <a:r>
              <a:rPr lang="en-US" sz="1100" kern="0" dirty="0">
                <a:gradFill>
                  <a:gsLst>
                    <a:gs pos="10145">
                      <a:srgbClr val="0078D7"/>
                    </a:gs>
                    <a:gs pos="30000">
                      <a:srgbClr val="0078D7"/>
                    </a:gs>
                  </a:gsLst>
                  <a:lin ang="5400000" scaled="0"/>
                </a:gradFill>
                <a:latin typeface="Segoe UI"/>
                <a:cs typeface="Arial" charset="0"/>
              </a:rPr>
              <a:t>SaaS</a:t>
            </a:r>
          </a:p>
        </p:txBody>
      </p:sp>
    </p:spTree>
    <p:extLst>
      <p:ext uri="{BB962C8B-B14F-4D97-AF65-F5344CB8AC3E}">
        <p14:creationId xmlns:p14="http://schemas.microsoft.com/office/powerpoint/2010/main" val="2953001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5e43128-2100-45c0-84b8-8c4b06cf349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CF40-8897-461C-8C55-9721A5579E06}"/>
              </a:ext>
            </a:extLst>
          </p:cNvPr>
          <p:cNvSpPr>
            <a:spLocks noGrp="1"/>
          </p:cNvSpPr>
          <p:nvPr>
            <p:ph type="title"/>
          </p:nvPr>
        </p:nvSpPr>
        <p:spPr/>
        <p:txBody>
          <a:bodyPr/>
          <a:lstStyle/>
          <a:p>
            <a:r>
              <a:rPr lang="en-US" dirty="0"/>
              <a:t>Azure Functions</a:t>
            </a:r>
          </a:p>
        </p:txBody>
      </p:sp>
      <p:grpSp>
        <p:nvGrpSpPr>
          <p:cNvPr id="3" name="Group 2" descr="Serverless offerings in Azure App Service">
            <a:extLst>
              <a:ext uri="{FF2B5EF4-FFF2-40B4-BE49-F238E27FC236}">
                <a16:creationId xmlns:a16="http://schemas.microsoft.com/office/drawing/2014/main" id="{B2D5450D-07B3-488B-9A0F-682B13C7672E}"/>
              </a:ext>
            </a:extLst>
          </p:cNvPr>
          <p:cNvGrpSpPr/>
          <p:nvPr/>
        </p:nvGrpSpPr>
        <p:grpSpPr>
          <a:xfrm>
            <a:off x="319881" y="1668462"/>
            <a:ext cx="8686800" cy="5103242"/>
            <a:chOff x="319881" y="1668462"/>
            <a:chExt cx="8686800" cy="5103242"/>
          </a:xfrm>
        </p:grpSpPr>
        <p:sp>
          <p:nvSpPr>
            <p:cNvPr id="4" name="Rectangle 3">
              <a:extLst>
                <a:ext uri="{FF2B5EF4-FFF2-40B4-BE49-F238E27FC236}">
                  <a16:creationId xmlns:a16="http://schemas.microsoft.com/office/drawing/2014/main" id="{BF1CC3A0-35E8-4D24-9E4C-49D4F1025A5C}"/>
                </a:ext>
              </a:extLst>
            </p:cNvPr>
            <p:cNvSpPr/>
            <p:nvPr/>
          </p:nvSpPr>
          <p:spPr bwMode="auto">
            <a:xfrm>
              <a:off x="482031" y="4829822"/>
              <a:ext cx="8341164" cy="1623174"/>
            </a:xfrm>
            <a:prstGeom prst="rect">
              <a:avLst/>
            </a:prstGeom>
            <a:solidFill>
              <a:srgbClr val="E6E6E6">
                <a:alpha val="50000"/>
              </a:srgbClr>
            </a:solid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93" fontAlgn="auto">
                <a:lnSpc>
                  <a:spcPct val="90000"/>
                </a:lnSpc>
                <a:spcBef>
                  <a:spcPts val="0"/>
                </a:spcBef>
                <a:spcAft>
                  <a:spcPts val="0"/>
                </a:spcAft>
                <a:defRPr/>
              </a:pPr>
              <a:endParaRPr lang="en-US" sz="1000" b="0" dirty="0">
                <a:solidFill>
                  <a:srgbClr val="353535"/>
                </a:solidFill>
                <a:latin typeface="Segoe UI Semilight" panose="020B0402040204020203" pitchFamily="34" charset="0"/>
                <a:ea typeface="Segoe UI" pitchFamily="34" charset="0"/>
                <a:cs typeface="Segoe UI Semilight" panose="020B0402040204020203" pitchFamily="34" charset="0"/>
              </a:endParaRPr>
            </a:p>
          </p:txBody>
        </p:sp>
        <p:sp>
          <p:nvSpPr>
            <p:cNvPr id="5" name="TextBox 77">
              <a:extLst>
                <a:ext uri="{FF2B5EF4-FFF2-40B4-BE49-F238E27FC236}">
                  <a16:creationId xmlns:a16="http://schemas.microsoft.com/office/drawing/2014/main" id="{1767D6AA-F65F-4152-A688-94FF61A7D7EE}"/>
                </a:ext>
              </a:extLst>
            </p:cNvPr>
            <p:cNvSpPr txBox="1"/>
            <p:nvPr/>
          </p:nvSpPr>
          <p:spPr>
            <a:xfrm>
              <a:off x="4074187" y="5019504"/>
              <a:ext cx="2189170" cy="467548"/>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597" fontAlgn="auto">
                <a:lnSpc>
                  <a:spcPct val="90000"/>
                </a:lnSpc>
                <a:spcBef>
                  <a:spcPts val="0"/>
                </a:spcBef>
                <a:spcAft>
                  <a:spcPts val="612"/>
                </a:spcAft>
              </a:pPr>
              <a:r>
                <a:rPr lang="en-US" sz="1200" b="0" dirty="0">
                  <a:solidFill>
                    <a:srgbClr val="353535"/>
                  </a:solidFill>
                  <a:latin typeface="Segoe UI"/>
                  <a:cs typeface="Arial" charset="0"/>
                </a:rPr>
                <a:t>Development</a:t>
              </a:r>
            </a:p>
          </p:txBody>
        </p:sp>
        <p:sp>
          <p:nvSpPr>
            <p:cNvPr id="6" name="TextBox 93">
              <a:extLst>
                <a:ext uri="{FF2B5EF4-FFF2-40B4-BE49-F238E27FC236}">
                  <a16:creationId xmlns:a16="http://schemas.microsoft.com/office/drawing/2014/main" id="{141C5171-B162-47B7-B824-96A381029372}"/>
                </a:ext>
              </a:extLst>
            </p:cNvPr>
            <p:cNvSpPr txBox="1"/>
            <p:nvPr/>
          </p:nvSpPr>
          <p:spPr>
            <a:xfrm>
              <a:off x="4074186" y="5394745"/>
              <a:ext cx="2124395" cy="1376959"/>
            </a:xfrm>
            <a:prstGeom prst="rect">
              <a:avLst/>
            </a:prstGeom>
            <a:noFill/>
          </p:spPr>
          <p:txBody>
            <a:bodyPr wrap="square" lIns="186521" tIns="186521" rIns="186521" b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174862" lvl="0" indent="-174862" defTabSz="932597" fontAlgn="auto">
                <a:lnSpc>
                  <a:spcPct val="90000"/>
                </a:lnSpc>
                <a:spcBef>
                  <a:spcPts val="0"/>
                </a:spcBef>
                <a:spcAft>
                  <a:spcPts val="612"/>
                </a:spcAft>
                <a:buFont typeface="Arial" panose="020B0604020202020204" pitchFamily="34" charset="0"/>
                <a:buChar char="•"/>
              </a:pPr>
              <a:r>
                <a:rPr lang="en-US" sz="1000" b="0" dirty="0">
                  <a:solidFill>
                    <a:srgbClr val="353535"/>
                  </a:solidFill>
                  <a:latin typeface="Segoe UI"/>
                  <a:cs typeface="Segoe UI Semilight" panose="020B0402040204020203" pitchFamily="34" charset="0"/>
                </a:rPr>
                <a:t>Languages and Framework</a:t>
              </a:r>
            </a:p>
            <a:p>
              <a:pPr marL="174862" lvl="0" indent="-174862" defTabSz="932597" fontAlgn="auto">
                <a:lnSpc>
                  <a:spcPct val="90000"/>
                </a:lnSpc>
                <a:spcBef>
                  <a:spcPts val="0"/>
                </a:spcBef>
                <a:spcAft>
                  <a:spcPts val="612"/>
                </a:spcAft>
                <a:buFont typeface="Arial" panose="020B0604020202020204" pitchFamily="34" charset="0"/>
                <a:buChar char="•"/>
              </a:pPr>
              <a:r>
                <a:rPr lang="en-US" sz="1000" b="0" dirty="0">
                  <a:solidFill>
                    <a:srgbClr val="353535"/>
                  </a:solidFill>
                  <a:latin typeface="Segoe UI"/>
                  <a:cs typeface="Segoe UI Semilight" panose="020B0402040204020203" pitchFamily="34" charset="0"/>
                </a:rPr>
                <a:t>Superior DevOps</a:t>
              </a:r>
            </a:p>
            <a:p>
              <a:pPr marL="174862" lvl="0" indent="-174862" defTabSz="932597" fontAlgn="auto">
                <a:lnSpc>
                  <a:spcPct val="90000"/>
                </a:lnSpc>
                <a:spcBef>
                  <a:spcPts val="0"/>
                </a:spcBef>
                <a:spcAft>
                  <a:spcPts val="612"/>
                </a:spcAft>
                <a:buFont typeface="Arial" panose="020B0604020202020204" pitchFamily="34" charset="0"/>
                <a:buChar char="•"/>
              </a:pPr>
              <a:r>
                <a:rPr lang="en-US" sz="1000" b="0" dirty="0">
                  <a:solidFill>
                    <a:srgbClr val="353535"/>
                  </a:solidFill>
                  <a:latin typeface="Segoe UI"/>
                  <a:cs typeface="Segoe UI Semilight" panose="020B0402040204020203" pitchFamily="34" charset="0"/>
                </a:rPr>
                <a:t>Self served</a:t>
              </a:r>
            </a:p>
            <a:p>
              <a:pPr marL="174862" lvl="0" indent="-174862" defTabSz="932597" fontAlgn="auto">
                <a:lnSpc>
                  <a:spcPct val="90000"/>
                </a:lnSpc>
                <a:spcBef>
                  <a:spcPts val="0"/>
                </a:spcBef>
                <a:spcAft>
                  <a:spcPts val="612"/>
                </a:spcAft>
                <a:buFont typeface="Arial" panose="020B0604020202020204" pitchFamily="34" charset="0"/>
                <a:buChar char="•"/>
              </a:pPr>
              <a:r>
                <a:rPr lang="en-US" sz="1000" b="0" dirty="0">
                  <a:solidFill>
                    <a:srgbClr val="353535"/>
                  </a:solidFill>
                  <a:latin typeface="Segoe UI"/>
                  <a:cs typeface="Segoe UI Semilight" panose="020B0402040204020203" pitchFamily="34" charset="0"/>
                </a:rPr>
                <a:t>Something else</a:t>
              </a:r>
            </a:p>
            <a:p>
              <a:pPr marL="174862" lvl="0" indent="-174862" defTabSz="932597" fontAlgn="auto">
                <a:lnSpc>
                  <a:spcPct val="90000"/>
                </a:lnSpc>
                <a:spcBef>
                  <a:spcPts val="0"/>
                </a:spcBef>
                <a:spcAft>
                  <a:spcPts val="612"/>
                </a:spcAft>
                <a:buFont typeface="Arial" panose="020B0604020202020204" pitchFamily="34" charset="0"/>
                <a:buChar char="•"/>
              </a:pPr>
              <a:endParaRPr lang="en-US" sz="1000" b="0" dirty="0">
                <a:solidFill>
                  <a:srgbClr val="353535"/>
                </a:solidFill>
                <a:latin typeface="Segoe UI"/>
                <a:cs typeface="Segoe UI Semilight" panose="020B0402040204020203" pitchFamily="34" charset="0"/>
              </a:endParaRPr>
            </a:p>
          </p:txBody>
        </p:sp>
        <p:sp>
          <p:nvSpPr>
            <p:cNvPr id="7" name="Rectangle 6">
              <a:extLst>
                <a:ext uri="{FF2B5EF4-FFF2-40B4-BE49-F238E27FC236}">
                  <a16:creationId xmlns:a16="http://schemas.microsoft.com/office/drawing/2014/main" id="{256AE9FB-AA89-4489-8DD4-125488A1B4FF}"/>
                </a:ext>
              </a:extLst>
            </p:cNvPr>
            <p:cNvSpPr/>
            <p:nvPr/>
          </p:nvSpPr>
          <p:spPr bwMode="auto">
            <a:xfrm>
              <a:off x="2176006" y="1977708"/>
              <a:ext cx="1629266" cy="1645967"/>
            </a:xfrm>
            <a:prstGeom prst="rect">
              <a:avLst/>
            </a:prstGeom>
            <a:solidFill>
              <a:srgbClr val="E6E6E6">
                <a:alpha val="50000"/>
              </a:srgbClr>
            </a:solid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93" fontAlgn="auto">
                <a:lnSpc>
                  <a:spcPct val="90000"/>
                </a:lnSpc>
                <a:spcBef>
                  <a:spcPts val="0"/>
                </a:spcBef>
                <a:spcAft>
                  <a:spcPts val="0"/>
                </a:spcAft>
                <a:defRPr/>
              </a:pPr>
              <a:endParaRPr lang="en-US" sz="1400" b="0" u="sng" dirty="0">
                <a:solidFill>
                  <a:srgbClr val="353535"/>
                </a:soli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722BEE45-805C-4DE8-AE4E-582B45EF6FCE}"/>
                </a:ext>
              </a:extLst>
            </p:cNvPr>
            <p:cNvSpPr/>
            <p:nvPr/>
          </p:nvSpPr>
          <p:spPr bwMode="auto">
            <a:xfrm>
              <a:off x="503366" y="1977708"/>
              <a:ext cx="1629266" cy="1645967"/>
            </a:xfrm>
            <a:prstGeom prst="rect">
              <a:avLst/>
            </a:prstGeom>
            <a:solidFill>
              <a:srgbClr val="E6E6E6">
                <a:alpha val="50000"/>
              </a:srgbClr>
            </a:solid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93" fontAlgn="auto">
                <a:lnSpc>
                  <a:spcPct val="90000"/>
                </a:lnSpc>
                <a:spcBef>
                  <a:spcPts val="0"/>
                </a:spcBef>
                <a:spcAft>
                  <a:spcPts val="0"/>
                </a:spcAft>
                <a:defRPr/>
              </a:pPr>
              <a:endParaRPr lang="en-US" sz="1400" b="0" u="sng" dirty="0">
                <a:solidFill>
                  <a:srgbClr val="353535"/>
                </a:soli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0BFC2478-A83B-438A-B9D9-180F9B8E3E67}"/>
                </a:ext>
              </a:extLst>
            </p:cNvPr>
            <p:cNvSpPr/>
            <p:nvPr/>
          </p:nvSpPr>
          <p:spPr bwMode="auto">
            <a:xfrm>
              <a:off x="3848647" y="1977708"/>
              <a:ext cx="1629266" cy="1645967"/>
            </a:xfrm>
            <a:prstGeom prst="rect">
              <a:avLst/>
            </a:prstGeom>
            <a:solidFill>
              <a:srgbClr val="E6E6E6">
                <a:alpha val="50000"/>
              </a:srgbClr>
            </a:solid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93" fontAlgn="auto">
                <a:lnSpc>
                  <a:spcPct val="90000"/>
                </a:lnSpc>
                <a:spcBef>
                  <a:spcPts val="0"/>
                </a:spcBef>
                <a:spcAft>
                  <a:spcPts val="0"/>
                </a:spcAft>
                <a:defRPr/>
              </a:pPr>
              <a:endParaRPr lang="en-US" sz="1400" b="0" u="sng" dirty="0">
                <a:solidFill>
                  <a:srgbClr val="353535"/>
                </a:solidFill>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1C671708-1256-4978-B615-4AF9DC44F08B}"/>
                </a:ext>
              </a:extLst>
            </p:cNvPr>
            <p:cNvSpPr/>
            <p:nvPr/>
          </p:nvSpPr>
          <p:spPr bwMode="auto">
            <a:xfrm>
              <a:off x="5521287" y="1977708"/>
              <a:ext cx="1629266" cy="1645967"/>
            </a:xfrm>
            <a:prstGeom prst="rect">
              <a:avLst/>
            </a:prstGeom>
            <a:solidFill>
              <a:srgbClr val="E6E6E6">
                <a:alpha val="50000"/>
              </a:srgbClr>
            </a:solid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93" fontAlgn="auto">
                <a:lnSpc>
                  <a:spcPct val="90000"/>
                </a:lnSpc>
                <a:spcBef>
                  <a:spcPts val="0"/>
                </a:spcBef>
                <a:spcAft>
                  <a:spcPts val="0"/>
                </a:spcAft>
                <a:defRPr/>
              </a:pPr>
              <a:endParaRPr lang="en-US" sz="1400" b="0" u="sng" dirty="0">
                <a:solidFill>
                  <a:srgbClr val="353535"/>
                </a:soli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C0B8BC98-14AE-41F5-89F1-B0425EC92BBE}"/>
                </a:ext>
              </a:extLst>
            </p:cNvPr>
            <p:cNvSpPr/>
            <p:nvPr/>
          </p:nvSpPr>
          <p:spPr bwMode="auto">
            <a:xfrm>
              <a:off x="7193928" y="1977708"/>
              <a:ext cx="1629266" cy="1645967"/>
            </a:xfrm>
            <a:prstGeom prst="rect">
              <a:avLst/>
            </a:prstGeom>
            <a:solidFill>
              <a:srgbClr val="E6E6E6">
                <a:alpha val="50000"/>
              </a:srgbClr>
            </a:solid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93" fontAlgn="auto">
                <a:lnSpc>
                  <a:spcPct val="90000"/>
                </a:lnSpc>
                <a:spcBef>
                  <a:spcPts val="0"/>
                </a:spcBef>
                <a:spcAft>
                  <a:spcPts val="0"/>
                </a:spcAft>
                <a:defRPr/>
              </a:pPr>
              <a:endParaRPr lang="en-US" sz="1400" b="0" u="sng" dirty="0">
                <a:solidFill>
                  <a:srgbClr val="353535"/>
                </a:solidFill>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E3C74536-FF23-4AB8-8D43-0A4670FA33F2}"/>
                </a:ext>
              </a:extLst>
            </p:cNvPr>
            <p:cNvSpPr/>
            <p:nvPr/>
          </p:nvSpPr>
          <p:spPr bwMode="auto">
            <a:xfrm>
              <a:off x="319881" y="1829399"/>
              <a:ext cx="8686800" cy="1942588"/>
            </a:xfrm>
            <a:prstGeom prst="rect">
              <a:avLst/>
            </a:prstGeom>
            <a:noFill/>
            <a:ln w="10795" cap="flat" cmpd="sng" algn="ctr">
              <a:solidFill>
                <a:srgbClr val="D2D2D2"/>
              </a:solidFill>
              <a:prstDash val="solid"/>
              <a:headEnd type="none" w="med" len="med"/>
              <a:tailEnd type="none" w="med" len="med"/>
            </a:ln>
            <a:effectLst/>
          </p:spPr>
          <p:txBody>
            <a:bodyPr rot="0" spcFirstLastPara="0" vert="horz" wrap="square" lIns="186494" tIns="149196" rIns="186494" bIns="14919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auto" latinLnBrk="0" hangingPunct="1">
                <a:lnSpc>
                  <a:spcPct val="9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 name="Rectangle 12">
              <a:extLst>
                <a:ext uri="{FF2B5EF4-FFF2-40B4-BE49-F238E27FC236}">
                  <a16:creationId xmlns:a16="http://schemas.microsoft.com/office/drawing/2014/main" id="{A62E6236-D2EB-4FDB-B392-02F4635F6A00}"/>
                </a:ext>
              </a:extLst>
            </p:cNvPr>
            <p:cNvSpPr/>
            <p:nvPr/>
          </p:nvSpPr>
          <p:spPr bwMode="auto">
            <a:xfrm>
              <a:off x="459993" y="1668462"/>
              <a:ext cx="740883" cy="309246"/>
            </a:xfrm>
            <a:prstGeom prst="rect">
              <a:avLst/>
            </a:prstGeom>
            <a:solidFill>
              <a:srgbClr val="333333"/>
            </a:solidFill>
            <a:ln w="9525" cap="flat" cmpd="sng" algn="ctr">
              <a:noFill/>
              <a:prstDash val="solid"/>
              <a:headEnd type="none" w="med" len="med"/>
              <a:tailEnd type="none" w="med" len="med"/>
            </a:ln>
            <a:effectLst/>
          </p:spPr>
          <p:txBody>
            <a:bodyPr rot="0" spcFirstLastPara="0" vert="horz" wrap="square" lIns="91440" tIns="91440" rIns="9144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51028" fontAlgn="auto">
                <a:lnSpc>
                  <a:spcPct val="90000"/>
                </a:lnSpc>
                <a:spcBef>
                  <a:spcPts val="0"/>
                </a:spcBef>
                <a:spcAft>
                  <a:spcPts val="0"/>
                </a:spcAft>
                <a:defRPr/>
              </a:pPr>
              <a:r>
                <a:rPr lang="en-US" sz="1400" b="0" kern="0" dirty="0">
                  <a:solidFill>
                    <a:srgbClr val="FFFFFF"/>
                  </a:solidFill>
                  <a:latin typeface="Segoe UI Light" panose="020B0502040204020203" pitchFamily="34" charset="0"/>
                  <a:cs typeface="Segoe UI Light" panose="020B0502040204020203" pitchFamily="34" charset="0"/>
                </a:rPr>
                <a:t>Apps</a:t>
              </a:r>
              <a:endParaRPr lang="en-US" sz="1400" b="0" dirty="0">
                <a:solidFill>
                  <a:srgbClr val="FFFFFF"/>
                </a:solidFill>
                <a:latin typeface="Segoe UI Light" panose="020B0502040204020203" pitchFamily="34" charset="0"/>
                <a:ea typeface="Segoe UI" pitchFamily="34" charset="0"/>
                <a:cs typeface="Segoe UI Light" panose="020B0502040204020203" pitchFamily="34" charset="0"/>
              </a:endParaRPr>
            </a:p>
          </p:txBody>
        </p:sp>
        <p:sp>
          <p:nvSpPr>
            <p:cNvPr id="14" name="Rectangle 13">
              <a:extLst>
                <a:ext uri="{FF2B5EF4-FFF2-40B4-BE49-F238E27FC236}">
                  <a16:creationId xmlns:a16="http://schemas.microsoft.com/office/drawing/2014/main" id="{F751CB49-6BFE-46C3-B993-FAABFC3FCCD3}"/>
                </a:ext>
              </a:extLst>
            </p:cNvPr>
            <p:cNvSpPr/>
            <p:nvPr/>
          </p:nvSpPr>
          <p:spPr bwMode="auto">
            <a:xfrm>
              <a:off x="482031" y="4080589"/>
              <a:ext cx="2037929" cy="699037"/>
            </a:xfrm>
            <a:prstGeom prst="rect">
              <a:avLst/>
            </a:prstGeom>
            <a:solidFill>
              <a:srgbClr val="515151">
                <a:alpha val="50000"/>
              </a:srgbClr>
            </a:solid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93" fontAlgn="auto">
                <a:lnSpc>
                  <a:spcPct val="90000"/>
                </a:lnSpc>
                <a:spcBef>
                  <a:spcPts val="0"/>
                </a:spcBef>
                <a:spcAft>
                  <a:spcPts val="0"/>
                </a:spcAft>
                <a:defRPr/>
              </a:pPr>
              <a:endParaRPr lang="en-US" sz="1400" b="0" u="sng"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649432F7-6CF7-44DC-9063-419C5A8B8317}"/>
                </a:ext>
              </a:extLst>
            </p:cNvPr>
            <p:cNvSpPr/>
            <p:nvPr/>
          </p:nvSpPr>
          <p:spPr bwMode="auto">
            <a:xfrm>
              <a:off x="2583109" y="4080590"/>
              <a:ext cx="2037929" cy="699037"/>
            </a:xfrm>
            <a:prstGeom prst="rect">
              <a:avLst/>
            </a:prstGeom>
            <a:solidFill>
              <a:srgbClr val="515151">
                <a:alpha val="50000"/>
              </a:srgbClr>
            </a:solid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93" fontAlgn="auto">
                <a:lnSpc>
                  <a:spcPct val="90000"/>
                </a:lnSpc>
                <a:spcBef>
                  <a:spcPts val="0"/>
                </a:spcBef>
                <a:spcAft>
                  <a:spcPts val="0"/>
                </a:spcAft>
                <a:defRPr/>
              </a:pPr>
              <a:endParaRPr lang="en-US" sz="1400" b="0" u="sng"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C6B92DCF-3E81-4012-AABC-9304AB11CE44}"/>
                </a:ext>
              </a:extLst>
            </p:cNvPr>
            <p:cNvSpPr/>
            <p:nvPr/>
          </p:nvSpPr>
          <p:spPr bwMode="auto">
            <a:xfrm>
              <a:off x="4684188" y="4080589"/>
              <a:ext cx="2037929" cy="699037"/>
            </a:xfrm>
            <a:prstGeom prst="rect">
              <a:avLst/>
            </a:prstGeom>
            <a:solidFill>
              <a:srgbClr val="515151">
                <a:alpha val="50000"/>
              </a:srgbClr>
            </a:solid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93" fontAlgn="auto">
                <a:lnSpc>
                  <a:spcPct val="90000"/>
                </a:lnSpc>
                <a:spcBef>
                  <a:spcPts val="0"/>
                </a:spcBef>
                <a:spcAft>
                  <a:spcPts val="0"/>
                </a:spcAft>
                <a:defRPr/>
              </a:pPr>
              <a:endParaRPr lang="en-US" sz="1400" b="0" u="sng"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676BF47E-98D8-4694-BA79-300C4F6E442E}"/>
                </a:ext>
              </a:extLst>
            </p:cNvPr>
            <p:cNvSpPr/>
            <p:nvPr/>
          </p:nvSpPr>
          <p:spPr bwMode="auto">
            <a:xfrm>
              <a:off x="6785266" y="4080589"/>
              <a:ext cx="2037929" cy="699037"/>
            </a:xfrm>
            <a:prstGeom prst="rect">
              <a:avLst/>
            </a:prstGeom>
            <a:solidFill>
              <a:srgbClr val="515151">
                <a:alpha val="50000"/>
              </a:srgbClr>
            </a:solid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93" fontAlgn="auto">
                <a:lnSpc>
                  <a:spcPct val="90000"/>
                </a:lnSpc>
                <a:spcBef>
                  <a:spcPts val="0"/>
                </a:spcBef>
                <a:spcAft>
                  <a:spcPts val="0"/>
                </a:spcAft>
                <a:defRPr/>
              </a:pPr>
              <a:endParaRPr lang="en-US" sz="1400" b="0" u="sng"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8" name="Group 17">
              <a:extLst>
                <a:ext uri="{FF2B5EF4-FFF2-40B4-BE49-F238E27FC236}">
                  <a16:creationId xmlns:a16="http://schemas.microsoft.com/office/drawing/2014/main" id="{7CED151B-39ED-486C-A862-BFBDB274B296}"/>
                </a:ext>
              </a:extLst>
            </p:cNvPr>
            <p:cNvGrpSpPr/>
            <p:nvPr/>
          </p:nvGrpSpPr>
          <p:grpSpPr>
            <a:xfrm>
              <a:off x="750531" y="4241970"/>
              <a:ext cx="1500933" cy="376278"/>
              <a:chOff x="911708" y="3421584"/>
              <a:chExt cx="1930292" cy="483916"/>
            </a:xfrm>
          </p:grpSpPr>
          <p:sp>
            <p:nvSpPr>
              <p:cNvPr id="19" name="TextBox 94">
                <a:extLst>
                  <a:ext uri="{FF2B5EF4-FFF2-40B4-BE49-F238E27FC236}">
                    <a16:creationId xmlns:a16="http://schemas.microsoft.com/office/drawing/2014/main" id="{90D6A681-BE3B-4B8E-9A04-D4D2F1FC34B0}"/>
                  </a:ext>
                </a:extLst>
              </p:cNvPr>
              <p:cNvSpPr txBox="1"/>
              <p:nvPr/>
            </p:nvSpPr>
            <p:spPr>
              <a:xfrm>
                <a:off x="1407177" y="3429012"/>
                <a:ext cx="1434823" cy="452704"/>
              </a:xfrm>
              <a:prstGeom prst="hexagon">
                <a:avLst/>
              </a:prstGeom>
              <a:noFill/>
            </p:spPr>
            <p:txBody>
              <a:bodyPr wrap="square" lIns="0" r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224" fontAlgn="auto">
                  <a:spcBef>
                    <a:spcPts val="0"/>
                  </a:spcBef>
                  <a:spcAft>
                    <a:spcPts val="0"/>
                  </a:spcAft>
                  <a:defRPr/>
                </a:pPr>
                <a:r>
                  <a:rPr lang="en-US" sz="1200" b="0" kern="0" dirty="0">
                    <a:solidFill>
                      <a:srgbClr val="FFFFFF"/>
                    </a:solidFill>
                    <a:latin typeface="Segoe UI Light"/>
                    <a:cs typeface="Segoe UI Semilight" panose="020B0402040204020203" pitchFamily="34" charset="0"/>
                  </a:rPr>
                  <a:t>Web Apps</a:t>
                </a:r>
              </a:p>
            </p:txBody>
          </p:sp>
          <p:pic>
            <p:nvPicPr>
              <p:cNvPr id="20" name="Picture 19">
                <a:extLst>
                  <a:ext uri="{FF2B5EF4-FFF2-40B4-BE49-F238E27FC236}">
                    <a16:creationId xmlns:a16="http://schemas.microsoft.com/office/drawing/2014/main" id="{17C828CE-4FA5-40B0-9100-2C5B9F8D5B39}"/>
                  </a:ext>
                </a:extLst>
              </p:cNvPr>
              <p:cNvPicPr>
                <a:picLocks noChangeAspect="1"/>
              </p:cNvPicPr>
              <p:nvPr/>
            </p:nvPicPr>
            <p:blipFill>
              <a:blip r:embed="rId3"/>
              <a:stretch>
                <a:fillRect/>
              </a:stretch>
            </p:blipFill>
            <p:spPr>
              <a:xfrm>
                <a:off x="911708" y="3421584"/>
                <a:ext cx="495470" cy="483916"/>
              </a:xfrm>
              <a:prstGeom prst="rect">
                <a:avLst/>
              </a:prstGeom>
            </p:spPr>
          </p:pic>
        </p:grpSp>
        <p:grpSp>
          <p:nvGrpSpPr>
            <p:cNvPr id="21" name="Group 20">
              <a:extLst>
                <a:ext uri="{FF2B5EF4-FFF2-40B4-BE49-F238E27FC236}">
                  <a16:creationId xmlns:a16="http://schemas.microsoft.com/office/drawing/2014/main" id="{33C14458-6114-4DA7-AE75-9BB21AE36BCC}"/>
                </a:ext>
              </a:extLst>
            </p:cNvPr>
            <p:cNvGrpSpPr/>
            <p:nvPr/>
          </p:nvGrpSpPr>
          <p:grpSpPr>
            <a:xfrm>
              <a:off x="2856633" y="4205257"/>
              <a:ext cx="1490883" cy="437057"/>
              <a:chOff x="3019971" y="3366629"/>
              <a:chExt cx="1917368" cy="562082"/>
            </a:xfrm>
          </p:grpSpPr>
          <p:sp>
            <p:nvSpPr>
              <p:cNvPr id="22" name="TextBox 127">
                <a:extLst>
                  <a:ext uri="{FF2B5EF4-FFF2-40B4-BE49-F238E27FC236}">
                    <a16:creationId xmlns:a16="http://schemas.microsoft.com/office/drawing/2014/main" id="{5DEBB3AF-7DD9-4AD9-AE70-9B784BAE1B2B}"/>
                  </a:ext>
                </a:extLst>
              </p:cNvPr>
              <p:cNvSpPr txBox="1"/>
              <p:nvPr/>
            </p:nvSpPr>
            <p:spPr>
              <a:xfrm>
                <a:off x="3469589" y="3486342"/>
                <a:ext cx="1467750" cy="442369"/>
              </a:xfrm>
              <a:prstGeom prst="flowChartOffpageConnector">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224" fontAlgn="auto">
                  <a:spcBef>
                    <a:spcPts val="0"/>
                  </a:spcBef>
                  <a:spcAft>
                    <a:spcPts val="0"/>
                  </a:spcAft>
                  <a:defRPr/>
                </a:pPr>
                <a:r>
                  <a:rPr lang="en-US" sz="1200" b="0" kern="0" dirty="0">
                    <a:solidFill>
                      <a:srgbClr val="FFFFFF"/>
                    </a:solidFill>
                    <a:latin typeface="Segoe UI Light"/>
                    <a:cs typeface="Segoe UI Semilight" panose="020B0402040204020203" pitchFamily="34" charset="0"/>
                  </a:rPr>
                  <a:t>Mobile Apps</a:t>
                </a:r>
              </a:p>
            </p:txBody>
          </p:sp>
          <p:pic>
            <p:nvPicPr>
              <p:cNvPr id="23" name="Picture 22">
                <a:extLst>
                  <a:ext uri="{FF2B5EF4-FFF2-40B4-BE49-F238E27FC236}">
                    <a16:creationId xmlns:a16="http://schemas.microsoft.com/office/drawing/2014/main" id="{A069391E-2A65-4483-A32A-F3B0135C015E}"/>
                  </a:ext>
                </a:extLst>
              </p:cNvPr>
              <p:cNvPicPr>
                <a:picLocks noChangeAspect="1"/>
              </p:cNvPicPr>
              <p:nvPr/>
            </p:nvPicPr>
            <p:blipFill>
              <a:blip r:embed="rId4"/>
              <a:stretch>
                <a:fillRect/>
              </a:stretch>
            </p:blipFill>
            <p:spPr>
              <a:xfrm>
                <a:off x="3019971" y="3366629"/>
                <a:ext cx="375285" cy="538871"/>
              </a:xfrm>
              <a:prstGeom prst="rect">
                <a:avLst/>
              </a:prstGeom>
            </p:spPr>
          </p:pic>
        </p:grpSp>
        <p:grpSp>
          <p:nvGrpSpPr>
            <p:cNvPr id="24" name="Group 23">
              <a:extLst>
                <a:ext uri="{FF2B5EF4-FFF2-40B4-BE49-F238E27FC236}">
                  <a16:creationId xmlns:a16="http://schemas.microsoft.com/office/drawing/2014/main" id="{1666C860-63EF-4922-A83C-B9059F060389}"/>
                </a:ext>
              </a:extLst>
            </p:cNvPr>
            <p:cNvGrpSpPr/>
            <p:nvPr/>
          </p:nvGrpSpPr>
          <p:grpSpPr>
            <a:xfrm>
              <a:off x="4954846" y="4212183"/>
              <a:ext cx="1496620" cy="435851"/>
              <a:chOff x="5211091" y="3384440"/>
              <a:chExt cx="1924745" cy="560531"/>
            </a:xfrm>
          </p:grpSpPr>
          <p:pic>
            <p:nvPicPr>
              <p:cNvPr id="25" name="Picture 24">
                <a:extLst>
                  <a:ext uri="{FF2B5EF4-FFF2-40B4-BE49-F238E27FC236}">
                    <a16:creationId xmlns:a16="http://schemas.microsoft.com/office/drawing/2014/main" id="{7C4FB9D9-F000-44C7-8884-4763FC5DF1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1091" y="3384440"/>
                <a:ext cx="560531" cy="560531"/>
              </a:xfrm>
              <a:prstGeom prst="rect">
                <a:avLst/>
              </a:prstGeom>
              <a:noFill/>
            </p:spPr>
          </p:pic>
          <p:sp>
            <p:nvSpPr>
              <p:cNvPr id="26" name="TextBox 131">
                <a:extLst>
                  <a:ext uri="{FF2B5EF4-FFF2-40B4-BE49-F238E27FC236}">
                    <a16:creationId xmlns:a16="http://schemas.microsoft.com/office/drawing/2014/main" id="{16169ABE-F0F5-4115-8D4F-1735C7E48A7B}"/>
                  </a:ext>
                </a:extLst>
              </p:cNvPr>
              <p:cNvSpPr txBox="1"/>
              <p:nvPr/>
            </p:nvSpPr>
            <p:spPr>
              <a:xfrm>
                <a:off x="5778497" y="3486342"/>
                <a:ext cx="1357339" cy="442370"/>
              </a:xfrm>
              <a:prstGeom prst="flowChartOffpageConnector">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224" fontAlgn="auto">
                  <a:spcBef>
                    <a:spcPts val="0"/>
                  </a:spcBef>
                  <a:spcAft>
                    <a:spcPts val="0"/>
                  </a:spcAft>
                  <a:defRPr/>
                </a:pPr>
                <a:r>
                  <a:rPr lang="en-US" sz="1200" b="0" kern="0" dirty="0">
                    <a:solidFill>
                      <a:srgbClr val="FFFFFF"/>
                    </a:solidFill>
                    <a:latin typeface="Segoe UI Light"/>
                    <a:cs typeface="Segoe UI Semilight" panose="020B0402040204020203" pitchFamily="34" charset="0"/>
                  </a:rPr>
                  <a:t>API Apps</a:t>
                </a:r>
              </a:p>
            </p:txBody>
          </p:sp>
        </p:grpSp>
        <p:sp>
          <p:nvSpPr>
            <p:cNvPr id="27" name="TextBox 23">
              <a:extLst>
                <a:ext uri="{FF2B5EF4-FFF2-40B4-BE49-F238E27FC236}">
                  <a16:creationId xmlns:a16="http://schemas.microsoft.com/office/drawing/2014/main" id="{3AB45E3E-7E62-4870-B39D-F669E4280EEB}"/>
                </a:ext>
              </a:extLst>
            </p:cNvPr>
            <p:cNvSpPr txBox="1"/>
            <p:nvPr/>
          </p:nvSpPr>
          <p:spPr>
            <a:xfrm>
              <a:off x="7609295" y="4274088"/>
              <a:ext cx="973261" cy="343972"/>
            </a:xfrm>
            <a:prstGeom prst="flowChartOffpageConnector">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224" fontAlgn="auto">
                <a:spcBef>
                  <a:spcPts val="0"/>
                </a:spcBef>
                <a:spcAft>
                  <a:spcPts val="0"/>
                </a:spcAft>
                <a:defRPr/>
              </a:pPr>
              <a:r>
                <a:rPr lang="en-US" sz="1200" b="0" kern="0" dirty="0">
                  <a:solidFill>
                    <a:srgbClr val="FFFFFF"/>
                  </a:solidFill>
                  <a:latin typeface="Segoe UI Light"/>
                  <a:cs typeface="Segoe UI Semilight" panose="020B0402040204020203" pitchFamily="34" charset="0"/>
                </a:rPr>
                <a:t>Functions</a:t>
              </a:r>
            </a:p>
          </p:txBody>
        </p:sp>
        <p:sp>
          <p:nvSpPr>
            <p:cNvPr id="28" name="TextBox 26">
              <a:extLst>
                <a:ext uri="{FF2B5EF4-FFF2-40B4-BE49-F238E27FC236}">
                  <a16:creationId xmlns:a16="http://schemas.microsoft.com/office/drawing/2014/main" id="{C9711E9B-7238-42B4-BF85-4F28CA65113A}"/>
                </a:ext>
              </a:extLst>
            </p:cNvPr>
            <p:cNvSpPr txBox="1"/>
            <p:nvPr/>
          </p:nvSpPr>
          <p:spPr>
            <a:xfrm>
              <a:off x="873757" y="3067922"/>
              <a:ext cx="851515" cy="246221"/>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32563" fontAlgn="auto">
                <a:spcBef>
                  <a:spcPts val="0"/>
                </a:spcBef>
                <a:spcAft>
                  <a:spcPts val="0"/>
                </a:spcAft>
              </a:pPr>
              <a:r>
                <a:rPr lang="en-US" sz="1000" b="0" dirty="0">
                  <a:solidFill>
                    <a:srgbClr val="353535"/>
                  </a:solidFill>
                  <a:latin typeface="Segoe UI Semilight" panose="020B0402040204020203" pitchFamily="34" charset="0"/>
                  <a:cs typeface="Segoe UI Semilight" panose="020B0402040204020203" pitchFamily="34" charset="0"/>
                </a:rPr>
                <a:t>eCommerce</a:t>
              </a:r>
            </a:p>
          </p:txBody>
        </p:sp>
        <p:sp>
          <p:nvSpPr>
            <p:cNvPr id="29" name="TextBox 29">
              <a:extLst>
                <a:ext uri="{FF2B5EF4-FFF2-40B4-BE49-F238E27FC236}">
                  <a16:creationId xmlns:a16="http://schemas.microsoft.com/office/drawing/2014/main" id="{A26B3992-E2D9-4486-AA3F-31DD82EA069A}"/>
                </a:ext>
              </a:extLst>
            </p:cNvPr>
            <p:cNvSpPr txBox="1"/>
            <p:nvPr/>
          </p:nvSpPr>
          <p:spPr>
            <a:xfrm>
              <a:off x="2255415" y="3067922"/>
              <a:ext cx="1455848" cy="246221"/>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32563" fontAlgn="auto">
                <a:spcBef>
                  <a:spcPts val="0"/>
                </a:spcBef>
                <a:spcAft>
                  <a:spcPts val="0"/>
                </a:spcAft>
              </a:pPr>
              <a:r>
                <a:rPr lang="en-US" sz="1000" b="0" dirty="0">
                  <a:solidFill>
                    <a:srgbClr val="353535"/>
                  </a:solidFill>
                  <a:latin typeface="Segoe UI Semilight" panose="020B0402040204020203" pitchFamily="34" charset="0"/>
                  <a:cs typeface="Segoe UI Semilight" panose="020B0402040204020203" pitchFamily="34" charset="0"/>
                </a:rPr>
                <a:t>Digital Global Presence</a:t>
              </a:r>
            </a:p>
          </p:txBody>
        </p:sp>
        <p:sp>
          <p:nvSpPr>
            <p:cNvPr id="30" name="TextBox 35">
              <a:extLst>
                <a:ext uri="{FF2B5EF4-FFF2-40B4-BE49-F238E27FC236}">
                  <a16:creationId xmlns:a16="http://schemas.microsoft.com/office/drawing/2014/main" id="{2234FE17-3E2B-4998-B12D-BE0FF89D92C0}"/>
                </a:ext>
              </a:extLst>
            </p:cNvPr>
            <p:cNvSpPr txBox="1"/>
            <p:nvPr/>
          </p:nvSpPr>
          <p:spPr>
            <a:xfrm>
              <a:off x="6153362" y="3102306"/>
              <a:ext cx="413896" cy="246221"/>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32563" fontAlgn="auto">
                <a:spcBef>
                  <a:spcPts val="0"/>
                </a:spcBef>
                <a:spcAft>
                  <a:spcPts val="0"/>
                </a:spcAft>
              </a:pPr>
              <a:r>
                <a:rPr lang="en-US" sz="1000" b="0" dirty="0">
                  <a:solidFill>
                    <a:srgbClr val="353535"/>
                  </a:solidFill>
                  <a:latin typeface="Segoe UI Semilight" panose="020B0402040204020203" pitchFamily="34" charset="0"/>
                  <a:cs typeface="Segoe UI Semilight" panose="020B0402040204020203" pitchFamily="34" charset="0"/>
                </a:rPr>
                <a:t>LOB</a:t>
              </a:r>
            </a:p>
          </p:txBody>
        </p:sp>
        <p:grpSp>
          <p:nvGrpSpPr>
            <p:cNvPr id="31" name="Group 30">
              <a:extLst>
                <a:ext uri="{FF2B5EF4-FFF2-40B4-BE49-F238E27FC236}">
                  <a16:creationId xmlns:a16="http://schemas.microsoft.com/office/drawing/2014/main" id="{D56450FD-36F5-4C68-9DD2-2E0071DFD430}"/>
                </a:ext>
              </a:extLst>
            </p:cNvPr>
            <p:cNvGrpSpPr/>
            <p:nvPr/>
          </p:nvGrpSpPr>
          <p:grpSpPr>
            <a:xfrm>
              <a:off x="7402939" y="2356957"/>
              <a:ext cx="1221808" cy="986294"/>
              <a:chOff x="306752" y="1073442"/>
              <a:chExt cx="1602831" cy="1293871"/>
            </a:xfrm>
          </p:grpSpPr>
          <p:pic>
            <p:nvPicPr>
              <p:cNvPr id="32" name="Picture 31">
                <a:extLst>
                  <a:ext uri="{FF2B5EF4-FFF2-40B4-BE49-F238E27FC236}">
                    <a16:creationId xmlns:a16="http://schemas.microsoft.com/office/drawing/2014/main" id="{E7BAB2DA-9AA5-4319-890B-59C32692735F}"/>
                  </a:ext>
                </a:extLst>
              </p:cNvPr>
              <p:cNvPicPr>
                <a:picLocks noChangeAspect="1"/>
              </p:cNvPicPr>
              <p:nvPr/>
            </p:nvPicPr>
            <p:blipFill>
              <a:blip r:embed="rId6"/>
              <a:stretch>
                <a:fillRect/>
              </a:stretch>
            </p:blipFill>
            <p:spPr>
              <a:xfrm>
                <a:off x="477568" y="1073442"/>
                <a:ext cx="1247342" cy="910893"/>
              </a:xfrm>
              <a:prstGeom prst="rect">
                <a:avLst/>
              </a:prstGeom>
            </p:spPr>
          </p:pic>
          <p:sp>
            <p:nvSpPr>
              <p:cNvPr id="33" name="TextBox 38">
                <a:extLst>
                  <a:ext uri="{FF2B5EF4-FFF2-40B4-BE49-F238E27FC236}">
                    <a16:creationId xmlns:a16="http://schemas.microsoft.com/office/drawing/2014/main" id="{3D664E6E-1BBD-4AB0-AAF3-1A6A1640CBC6}"/>
                  </a:ext>
                </a:extLst>
              </p:cNvPr>
              <p:cNvSpPr txBox="1"/>
              <p:nvPr/>
            </p:nvSpPr>
            <p:spPr>
              <a:xfrm>
                <a:off x="306752" y="2044308"/>
                <a:ext cx="1602831" cy="323005"/>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32563" fontAlgn="auto">
                  <a:spcBef>
                    <a:spcPts val="0"/>
                  </a:spcBef>
                  <a:spcAft>
                    <a:spcPts val="0"/>
                  </a:spcAft>
                </a:pPr>
                <a:r>
                  <a:rPr lang="en-US" sz="1000" b="0" dirty="0">
                    <a:solidFill>
                      <a:srgbClr val="353535"/>
                    </a:solidFill>
                    <a:latin typeface="Segoe UI Semilight" panose="020B0402040204020203" pitchFamily="34" charset="0"/>
                    <a:cs typeface="Segoe UI Semilight" panose="020B0402040204020203" pitchFamily="34" charset="0"/>
                  </a:rPr>
                  <a:t>API / Services / ISV</a:t>
                </a:r>
              </a:p>
            </p:txBody>
          </p:sp>
        </p:grpSp>
        <p:grpSp>
          <p:nvGrpSpPr>
            <p:cNvPr id="34" name="Group 33">
              <a:extLst>
                <a:ext uri="{FF2B5EF4-FFF2-40B4-BE49-F238E27FC236}">
                  <a16:creationId xmlns:a16="http://schemas.microsoft.com/office/drawing/2014/main" id="{DA067819-0959-4838-B267-6AFD032B159E}"/>
                </a:ext>
              </a:extLst>
            </p:cNvPr>
            <p:cNvGrpSpPr/>
            <p:nvPr/>
          </p:nvGrpSpPr>
          <p:grpSpPr>
            <a:xfrm>
              <a:off x="4146375" y="2336750"/>
              <a:ext cx="1022397" cy="978756"/>
              <a:chOff x="8704373" y="1701366"/>
              <a:chExt cx="1341232" cy="1283980"/>
            </a:xfrm>
          </p:grpSpPr>
          <p:sp>
            <p:nvSpPr>
              <p:cNvPr id="35" name="TextBox 40">
                <a:extLst>
                  <a:ext uri="{FF2B5EF4-FFF2-40B4-BE49-F238E27FC236}">
                    <a16:creationId xmlns:a16="http://schemas.microsoft.com/office/drawing/2014/main" id="{C0657632-AC53-4105-9E09-657FFFA23736}"/>
                  </a:ext>
                </a:extLst>
              </p:cNvPr>
              <p:cNvSpPr txBox="1"/>
              <p:nvPr/>
            </p:nvSpPr>
            <p:spPr>
              <a:xfrm>
                <a:off x="8774528" y="2662341"/>
                <a:ext cx="1215896" cy="323005"/>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32563" fontAlgn="auto">
                  <a:spcBef>
                    <a:spcPts val="0"/>
                  </a:spcBef>
                  <a:spcAft>
                    <a:spcPts val="0"/>
                  </a:spcAft>
                </a:pPr>
                <a:r>
                  <a:rPr lang="en-US" sz="1000" b="0" dirty="0">
                    <a:solidFill>
                      <a:srgbClr val="353535"/>
                    </a:solidFill>
                    <a:latin typeface="Segoe UI Semilight" panose="020B0402040204020203" pitchFamily="34" charset="0"/>
                    <a:cs typeface="Segoe UI Semilight" panose="020B0402040204020203" pitchFamily="34" charset="0"/>
                  </a:rPr>
                  <a:t>Custom Apps</a:t>
                </a:r>
              </a:p>
            </p:txBody>
          </p:sp>
          <p:pic>
            <p:nvPicPr>
              <p:cNvPr id="36" name="Picture 35">
                <a:extLst>
                  <a:ext uri="{FF2B5EF4-FFF2-40B4-BE49-F238E27FC236}">
                    <a16:creationId xmlns:a16="http://schemas.microsoft.com/office/drawing/2014/main" id="{0AEC166A-4D6B-4388-AA95-7A53418E0FBF}"/>
                  </a:ext>
                </a:extLst>
              </p:cNvPr>
              <p:cNvPicPr>
                <a:picLocks noChangeAspect="1"/>
              </p:cNvPicPr>
              <p:nvPr/>
            </p:nvPicPr>
            <p:blipFill>
              <a:blip r:embed="rId7"/>
              <a:stretch>
                <a:fillRect/>
              </a:stretch>
            </p:blipFill>
            <p:spPr>
              <a:xfrm>
                <a:off x="8704373" y="1701366"/>
                <a:ext cx="1341232" cy="904858"/>
              </a:xfrm>
              <a:prstGeom prst="rect">
                <a:avLst/>
              </a:prstGeom>
            </p:spPr>
          </p:pic>
        </p:grpSp>
        <p:sp>
          <p:nvSpPr>
            <p:cNvPr id="37" name="Rectangle 36">
              <a:extLst>
                <a:ext uri="{FF2B5EF4-FFF2-40B4-BE49-F238E27FC236}">
                  <a16:creationId xmlns:a16="http://schemas.microsoft.com/office/drawing/2014/main" id="{24E55B79-B5DE-45F7-AAF7-658A579D4B1D}"/>
                </a:ext>
              </a:extLst>
            </p:cNvPr>
            <p:cNvSpPr/>
            <p:nvPr/>
          </p:nvSpPr>
          <p:spPr bwMode="auto">
            <a:xfrm>
              <a:off x="7557634" y="2484857"/>
              <a:ext cx="896665" cy="537348"/>
            </a:xfrm>
            <a:prstGeom prst="rect">
              <a:avLst/>
            </a:prstGeom>
            <a:solidFill>
              <a:srgbClr val="002060"/>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51028" fontAlgn="auto">
                <a:lnSpc>
                  <a:spcPct val="90000"/>
                </a:lnSpc>
                <a:spcBef>
                  <a:spcPts val="0"/>
                </a:spcBef>
                <a:spcAft>
                  <a:spcPts val="0"/>
                </a:spcAft>
                <a:defRPr/>
              </a:pPr>
              <a:endParaRPr lang="en-US" sz="1600" b="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Picture 37">
              <a:extLst>
                <a:ext uri="{FF2B5EF4-FFF2-40B4-BE49-F238E27FC236}">
                  <a16:creationId xmlns:a16="http://schemas.microsoft.com/office/drawing/2014/main" id="{190031C0-849E-4E5C-95D1-8AFA3FB3E9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91112" y="2438971"/>
              <a:ext cx="645462" cy="645462"/>
            </a:xfrm>
            <a:prstGeom prst="rect">
              <a:avLst/>
            </a:prstGeom>
          </p:spPr>
        </p:pic>
        <p:grpSp>
          <p:nvGrpSpPr>
            <p:cNvPr id="39" name="Group 38">
              <a:extLst>
                <a:ext uri="{FF2B5EF4-FFF2-40B4-BE49-F238E27FC236}">
                  <a16:creationId xmlns:a16="http://schemas.microsoft.com/office/drawing/2014/main" id="{B73A767B-822C-4865-8DC0-97F88F1C2250}"/>
                </a:ext>
              </a:extLst>
            </p:cNvPr>
            <p:cNvGrpSpPr/>
            <p:nvPr/>
          </p:nvGrpSpPr>
          <p:grpSpPr>
            <a:xfrm>
              <a:off x="859505" y="2342830"/>
              <a:ext cx="950826" cy="694357"/>
              <a:chOff x="9379882" y="4203901"/>
              <a:chExt cx="1222822" cy="892987"/>
            </a:xfrm>
          </p:grpSpPr>
          <p:pic>
            <p:nvPicPr>
              <p:cNvPr id="40" name="Picture 39">
                <a:extLst>
                  <a:ext uri="{FF2B5EF4-FFF2-40B4-BE49-F238E27FC236}">
                    <a16:creationId xmlns:a16="http://schemas.microsoft.com/office/drawing/2014/main" id="{F46138D8-101A-4CA2-8A84-FE38B3153073}"/>
                  </a:ext>
                </a:extLst>
              </p:cNvPr>
              <p:cNvPicPr>
                <a:picLocks noChangeAspect="1"/>
              </p:cNvPicPr>
              <p:nvPr/>
            </p:nvPicPr>
            <p:blipFill>
              <a:blip r:embed="rId6"/>
              <a:stretch>
                <a:fillRect/>
              </a:stretch>
            </p:blipFill>
            <p:spPr>
              <a:xfrm>
                <a:off x="9379882" y="4203901"/>
                <a:ext cx="1222822" cy="892987"/>
              </a:xfrm>
              <a:prstGeom prst="rect">
                <a:avLst/>
              </a:prstGeom>
              <a:solidFill>
                <a:srgbClr val="00B050"/>
              </a:solidFill>
            </p:spPr>
          </p:pic>
          <p:sp>
            <p:nvSpPr>
              <p:cNvPr id="41" name="Rectangle 40">
                <a:extLst>
                  <a:ext uri="{FF2B5EF4-FFF2-40B4-BE49-F238E27FC236}">
                    <a16:creationId xmlns:a16="http://schemas.microsoft.com/office/drawing/2014/main" id="{80A8FEC2-C2EE-462F-AAEC-C11E24C70B13}"/>
                  </a:ext>
                </a:extLst>
              </p:cNvPr>
              <p:cNvSpPr/>
              <p:nvPr/>
            </p:nvSpPr>
            <p:spPr bwMode="auto">
              <a:xfrm>
                <a:off x="9411339" y="4364803"/>
                <a:ext cx="1153167" cy="691063"/>
              </a:xfrm>
              <a:prstGeom prst="rect">
                <a:avLst/>
              </a:prstGeom>
              <a:solidFill>
                <a:srgbClr val="00B050"/>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51028" fontAlgn="auto">
                  <a:lnSpc>
                    <a:spcPct val="90000"/>
                  </a:lnSpc>
                  <a:spcBef>
                    <a:spcPts val="0"/>
                  </a:spcBef>
                  <a:spcAft>
                    <a:spcPts val="0"/>
                  </a:spcAft>
                  <a:defRPr/>
                </a:pPr>
                <a:endParaRPr lang="en-US" sz="1600" b="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2" name="Picture 41">
                <a:extLst>
                  <a:ext uri="{FF2B5EF4-FFF2-40B4-BE49-F238E27FC236}">
                    <a16:creationId xmlns:a16="http://schemas.microsoft.com/office/drawing/2014/main" id="{F650F957-755A-43D4-84B4-0411724F343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61353" y="4501193"/>
                <a:ext cx="453138" cy="418281"/>
              </a:xfrm>
              <a:prstGeom prst="rect">
                <a:avLst/>
              </a:prstGeom>
            </p:spPr>
          </p:pic>
        </p:grpSp>
        <p:pic>
          <p:nvPicPr>
            <p:cNvPr id="43" name="Picture 42">
              <a:extLst>
                <a:ext uri="{FF2B5EF4-FFF2-40B4-BE49-F238E27FC236}">
                  <a16:creationId xmlns:a16="http://schemas.microsoft.com/office/drawing/2014/main" id="{43B791FD-12EC-4ABB-944F-B8CD97D7D1D4}"/>
                </a:ext>
              </a:extLst>
            </p:cNvPr>
            <p:cNvPicPr>
              <a:picLocks noChangeAspect="1"/>
            </p:cNvPicPr>
            <p:nvPr/>
          </p:nvPicPr>
          <p:blipFill>
            <a:blip r:embed="rId6"/>
            <a:stretch>
              <a:fillRect/>
            </a:stretch>
          </p:blipFill>
          <p:spPr>
            <a:xfrm>
              <a:off x="2515227" y="2334917"/>
              <a:ext cx="950826" cy="694357"/>
            </a:xfrm>
            <a:prstGeom prst="rect">
              <a:avLst/>
            </a:prstGeom>
          </p:spPr>
        </p:pic>
        <p:sp>
          <p:nvSpPr>
            <p:cNvPr id="44" name="Rectangle 43">
              <a:extLst>
                <a:ext uri="{FF2B5EF4-FFF2-40B4-BE49-F238E27FC236}">
                  <a16:creationId xmlns:a16="http://schemas.microsoft.com/office/drawing/2014/main" id="{A8C838BF-E172-4BAE-8A50-DDFBB97A8235}"/>
                </a:ext>
              </a:extLst>
            </p:cNvPr>
            <p:cNvSpPr/>
            <p:nvPr/>
          </p:nvSpPr>
          <p:spPr bwMode="auto">
            <a:xfrm>
              <a:off x="2539687" y="2460029"/>
              <a:ext cx="896665" cy="537348"/>
            </a:xfrm>
            <a:prstGeom prst="rect">
              <a:avLst/>
            </a:prstGeom>
            <a:solidFill>
              <a:srgbClr val="00B0F0"/>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1028" rtl="0" eaLnBrk="1" fontAlgn="auto" latinLnBrk="0" hangingPunct="1">
                <a:lnSpc>
                  <a:spcPct val="9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5" name="Picture 44">
              <a:extLst>
                <a:ext uri="{FF2B5EF4-FFF2-40B4-BE49-F238E27FC236}">
                  <a16:creationId xmlns:a16="http://schemas.microsoft.com/office/drawing/2014/main" id="{3E93893B-6940-482F-907F-647DCD8D23E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91846" y="2537302"/>
              <a:ext cx="392346" cy="397988"/>
            </a:xfrm>
            <a:prstGeom prst="rect">
              <a:avLst/>
            </a:prstGeom>
          </p:spPr>
        </p:pic>
        <p:pic>
          <p:nvPicPr>
            <p:cNvPr id="46" name="Picture 45">
              <a:extLst>
                <a:ext uri="{FF2B5EF4-FFF2-40B4-BE49-F238E27FC236}">
                  <a16:creationId xmlns:a16="http://schemas.microsoft.com/office/drawing/2014/main" id="{9BD775F8-D200-4A5C-8E66-A47333D17C00}"/>
                </a:ext>
              </a:extLst>
            </p:cNvPr>
            <p:cNvPicPr>
              <a:picLocks noChangeAspect="1"/>
            </p:cNvPicPr>
            <p:nvPr/>
          </p:nvPicPr>
          <p:blipFill>
            <a:blip r:embed="rId6"/>
            <a:stretch>
              <a:fillRect/>
            </a:stretch>
          </p:blipFill>
          <p:spPr>
            <a:xfrm>
              <a:off x="5893925" y="2327480"/>
              <a:ext cx="950826" cy="694357"/>
            </a:xfrm>
            <a:prstGeom prst="rect">
              <a:avLst/>
            </a:prstGeom>
            <a:solidFill>
              <a:srgbClr val="00B050"/>
            </a:solidFill>
          </p:spPr>
        </p:pic>
        <p:sp>
          <p:nvSpPr>
            <p:cNvPr id="47" name="Rectangle 46">
              <a:extLst>
                <a:ext uri="{FF2B5EF4-FFF2-40B4-BE49-F238E27FC236}">
                  <a16:creationId xmlns:a16="http://schemas.microsoft.com/office/drawing/2014/main" id="{4BB0A435-1FC4-4A6A-83F2-05E53C25AEB0}"/>
                </a:ext>
              </a:extLst>
            </p:cNvPr>
            <p:cNvSpPr/>
            <p:nvPr/>
          </p:nvSpPr>
          <p:spPr bwMode="auto">
            <a:xfrm>
              <a:off x="5923855" y="2452593"/>
              <a:ext cx="896665" cy="537348"/>
            </a:xfrm>
            <a:prstGeom prst="rect">
              <a:avLst/>
            </a:prstGeom>
            <a:solidFill>
              <a:srgbClr val="FFC000"/>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51028" fontAlgn="auto">
                <a:lnSpc>
                  <a:spcPct val="90000"/>
                </a:lnSpc>
                <a:spcBef>
                  <a:spcPts val="0"/>
                </a:spcBef>
                <a:spcAft>
                  <a:spcPts val="0"/>
                </a:spcAft>
                <a:defRPr/>
              </a:pPr>
              <a:endParaRPr lang="en-US" sz="1600" b="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Picture 47">
              <a:extLst>
                <a:ext uri="{FF2B5EF4-FFF2-40B4-BE49-F238E27FC236}">
                  <a16:creationId xmlns:a16="http://schemas.microsoft.com/office/drawing/2014/main" id="{369FC459-D6D2-44C3-A10B-B203B1D0F56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55680" y="2534280"/>
              <a:ext cx="427316" cy="365228"/>
            </a:xfrm>
            <a:prstGeom prst="rect">
              <a:avLst/>
            </a:prstGeom>
          </p:spPr>
        </p:pic>
        <p:sp>
          <p:nvSpPr>
            <p:cNvPr id="49" name="Rectangle 48">
              <a:extLst>
                <a:ext uri="{FF2B5EF4-FFF2-40B4-BE49-F238E27FC236}">
                  <a16:creationId xmlns:a16="http://schemas.microsoft.com/office/drawing/2014/main" id="{63866885-E722-437C-813B-52B5BC741885}"/>
                </a:ext>
              </a:extLst>
            </p:cNvPr>
            <p:cNvSpPr/>
            <p:nvPr/>
          </p:nvSpPr>
          <p:spPr bwMode="auto">
            <a:xfrm>
              <a:off x="319881" y="3946100"/>
              <a:ext cx="8686800" cy="2628986"/>
            </a:xfrm>
            <a:prstGeom prst="rect">
              <a:avLst/>
            </a:prstGeom>
            <a:noFill/>
            <a:ln w="10795" cap="flat" cmpd="sng" algn="ctr">
              <a:solidFill>
                <a:srgbClr val="D2D2D2"/>
              </a:solidFill>
              <a:prstDash val="solid"/>
              <a:headEnd type="none" w="med" len="med"/>
              <a:tailEnd type="none" w="med" len="med"/>
            </a:ln>
            <a:effectLst/>
          </p:spPr>
          <p:txBody>
            <a:bodyPr rot="0" spcFirstLastPara="0" vert="horz" wrap="square" lIns="186494" tIns="149196" rIns="186494" bIns="14919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50846" fontAlgn="auto">
                <a:lnSpc>
                  <a:spcPct val="90000"/>
                </a:lnSpc>
                <a:spcBef>
                  <a:spcPts val="0"/>
                </a:spcBef>
                <a:spcAft>
                  <a:spcPts val="0"/>
                </a:spcAft>
                <a:defRPr/>
              </a:pPr>
              <a:endParaRPr lang="en-US" sz="16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0" name="Rectangle 49">
              <a:extLst>
                <a:ext uri="{FF2B5EF4-FFF2-40B4-BE49-F238E27FC236}">
                  <a16:creationId xmlns:a16="http://schemas.microsoft.com/office/drawing/2014/main" id="{071D1DCE-0BA7-458F-B5C9-ED1F854AC46C}"/>
                </a:ext>
              </a:extLst>
            </p:cNvPr>
            <p:cNvSpPr/>
            <p:nvPr/>
          </p:nvSpPr>
          <p:spPr bwMode="auto">
            <a:xfrm>
              <a:off x="503367" y="3832159"/>
              <a:ext cx="1335372" cy="232341"/>
            </a:xfrm>
            <a:prstGeom prst="rect">
              <a:avLst/>
            </a:prstGeom>
            <a:solidFill>
              <a:srgbClr val="333333"/>
            </a:solidFill>
            <a:ln w="9525" cap="flat" cmpd="sng" algn="ctr">
              <a:noFill/>
              <a:prstDash val="solid"/>
              <a:headEnd type="none" w="med" len="med"/>
              <a:tailEnd type="none" w="med" len="med"/>
            </a:ln>
            <a:effectLst/>
          </p:spPr>
          <p:txBody>
            <a:bodyPr rot="0" spcFirstLastPara="0" vert="horz" wrap="square" lIns="91440" tIns="91440" rIns="9144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51028" fontAlgn="auto">
                <a:lnSpc>
                  <a:spcPct val="90000"/>
                </a:lnSpc>
                <a:spcBef>
                  <a:spcPts val="0"/>
                </a:spcBef>
                <a:spcAft>
                  <a:spcPts val="0"/>
                </a:spcAft>
                <a:defRPr/>
              </a:pPr>
              <a:r>
                <a:rPr lang="en-US" sz="1400" b="0" dirty="0">
                  <a:solidFill>
                    <a:srgbClr val="FFFFFF"/>
                  </a:solidFill>
                  <a:latin typeface="Segoe UI Light"/>
                  <a:ea typeface="Segoe UI" pitchFamily="34" charset="0"/>
                  <a:cs typeface="Segoe UI" pitchFamily="34" charset="0"/>
                </a:rPr>
                <a:t>App Service</a:t>
              </a:r>
            </a:p>
          </p:txBody>
        </p:sp>
        <p:sp>
          <p:nvSpPr>
            <p:cNvPr id="51" name="TextBox 17">
              <a:extLst>
                <a:ext uri="{FF2B5EF4-FFF2-40B4-BE49-F238E27FC236}">
                  <a16:creationId xmlns:a16="http://schemas.microsoft.com/office/drawing/2014/main" id="{583B25E0-1B03-448E-A97C-EE32D993A32D}"/>
                </a:ext>
              </a:extLst>
            </p:cNvPr>
            <p:cNvSpPr txBox="1"/>
            <p:nvPr/>
          </p:nvSpPr>
          <p:spPr>
            <a:xfrm>
              <a:off x="1299514" y="5040139"/>
              <a:ext cx="2184023" cy="467548"/>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597" fontAlgn="auto">
                <a:lnSpc>
                  <a:spcPct val="90000"/>
                </a:lnSpc>
                <a:spcBef>
                  <a:spcPts val="0"/>
                </a:spcBef>
                <a:spcAft>
                  <a:spcPts val="612"/>
                </a:spcAft>
              </a:pPr>
              <a:r>
                <a:rPr lang="en-US" sz="1200" b="0" dirty="0">
                  <a:solidFill>
                    <a:srgbClr val="353535"/>
                  </a:solidFill>
                  <a:latin typeface="Segoe UI"/>
                  <a:cs typeface="Arial" charset="0"/>
                </a:rPr>
                <a:t>Fully Managed Platform</a:t>
              </a:r>
            </a:p>
          </p:txBody>
        </p:sp>
        <p:sp>
          <p:nvSpPr>
            <p:cNvPr id="52" name="TextBox 18">
              <a:extLst>
                <a:ext uri="{FF2B5EF4-FFF2-40B4-BE49-F238E27FC236}">
                  <a16:creationId xmlns:a16="http://schemas.microsoft.com/office/drawing/2014/main" id="{5D6FBDF9-1C73-4799-8690-E5CF8DE2C8CC}"/>
                </a:ext>
              </a:extLst>
            </p:cNvPr>
            <p:cNvSpPr txBox="1"/>
            <p:nvPr/>
          </p:nvSpPr>
          <p:spPr>
            <a:xfrm>
              <a:off x="1305424" y="5394745"/>
              <a:ext cx="2124395" cy="1376959"/>
            </a:xfrm>
            <a:prstGeom prst="rect">
              <a:avLst/>
            </a:prstGeom>
            <a:noFill/>
          </p:spPr>
          <p:txBody>
            <a:bodyPr wrap="square" lIns="186521" tIns="186521" rIns="186521" b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174862" lvl="0" indent="-174862" defTabSz="932597" fontAlgn="auto">
                <a:lnSpc>
                  <a:spcPct val="90000"/>
                </a:lnSpc>
                <a:spcBef>
                  <a:spcPts val="0"/>
                </a:spcBef>
                <a:spcAft>
                  <a:spcPts val="612"/>
                </a:spcAft>
                <a:buFont typeface="Arial" panose="020B0604020202020204" pitchFamily="34" charset="0"/>
                <a:buChar char="•"/>
              </a:pPr>
              <a:r>
                <a:rPr lang="en-US" sz="1000" b="0" dirty="0">
                  <a:solidFill>
                    <a:srgbClr val="353535"/>
                  </a:solidFill>
                  <a:latin typeface="Segoe UI"/>
                  <a:cs typeface="Arial" charset="0"/>
                </a:rPr>
                <a:t>Limitless/Auto </a:t>
              </a:r>
            </a:p>
            <a:p>
              <a:pPr marL="174862" lvl="0" indent="-174862" defTabSz="932597" fontAlgn="auto">
                <a:lnSpc>
                  <a:spcPct val="90000"/>
                </a:lnSpc>
                <a:spcBef>
                  <a:spcPts val="0"/>
                </a:spcBef>
                <a:spcAft>
                  <a:spcPts val="612"/>
                </a:spcAft>
                <a:buFont typeface="Arial" panose="020B0604020202020204" pitchFamily="34" charset="0"/>
                <a:buChar char="•"/>
              </a:pPr>
              <a:r>
                <a:rPr lang="en-US" sz="1000" b="0" dirty="0">
                  <a:solidFill>
                    <a:srgbClr val="353535"/>
                  </a:solidFill>
                  <a:latin typeface="Segoe UI"/>
                  <a:cs typeface="Arial" charset="0"/>
                </a:rPr>
                <a:t>OS and Framework </a:t>
              </a:r>
            </a:p>
            <a:p>
              <a:pPr marL="174862" lvl="0" indent="-174862" defTabSz="932597" fontAlgn="auto">
                <a:lnSpc>
                  <a:spcPct val="90000"/>
                </a:lnSpc>
                <a:spcBef>
                  <a:spcPts val="0"/>
                </a:spcBef>
                <a:spcAft>
                  <a:spcPts val="612"/>
                </a:spcAft>
                <a:buFont typeface="Arial" panose="020B0604020202020204" pitchFamily="34" charset="0"/>
                <a:buChar char="•"/>
              </a:pPr>
              <a:r>
                <a:rPr lang="en-US" sz="1000" b="0" dirty="0">
                  <a:solidFill>
                    <a:srgbClr val="353535"/>
                  </a:solidFill>
                  <a:latin typeface="Segoe UI"/>
                  <a:cs typeface="Arial" charset="0"/>
                </a:rPr>
                <a:t>Load balance</a:t>
              </a:r>
            </a:p>
            <a:p>
              <a:pPr marL="174862" lvl="0" indent="-174862" defTabSz="932597" fontAlgn="auto">
                <a:lnSpc>
                  <a:spcPct val="90000"/>
                </a:lnSpc>
                <a:spcBef>
                  <a:spcPts val="0"/>
                </a:spcBef>
                <a:spcAft>
                  <a:spcPts val="612"/>
                </a:spcAft>
                <a:buFont typeface="Arial" panose="020B0604020202020204" pitchFamily="34" charset="0"/>
                <a:buChar char="•"/>
              </a:pPr>
              <a:r>
                <a:rPr lang="en-US" sz="1000" b="0" dirty="0">
                  <a:solidFill>
                    <a:srgbClr val="353535"/>
                  </a:solidFill>
                  <a:latin typeface="Segoe UI"/>
                  <a:cs typeface="Arial" charset="0"/>
                </a:rPr>
                <a:t>Something else</a:t>
              </a:r>
            </a:p>
            <a:p>
              <a:pPr marL="174862" lvl="0" indent="-174862" defTabSz="932597" fontAlgn="auto">
                <a:lnSpc>
                  <a:spcPct val="90000"/>
                </a:lnSpc>
                <a:spcBef>
                  <a:spcPts val="0"/>
                </a:spcBef>
                <a:spcAft>
                  <a:spcPts val="612"/>
                </a:spcAft>
                <a:buFont typeface="Arial" panose="020B0604020202020204" pitchFamily="34" charset="0"/>
                <a:buChar char="•"/>
              </a:pPr>
              <a:endParaRPr lang="en-US" sz="1000" b="0" dirty="0">
                <a:solidFill>
                  <a:srgbClr val="353535"/>
                </a:solidFill>
                <a:latin typeface="Segoe UI"/>
                <a:cs typeface="Arial" charset="0"/>
              </a:endParaRPr>
            </a:p>
          </p:txBody>
        </p:sp>
        <p:cxnSp>
          <p:nvCxnSpPr>
            <p:cNvPr id="53" name="Straight Connector 52">
              <a:extLst>
                <a:ext uri="{FF2B5EF4-FFF2-40B4-BE49-F238E27FC236}">
                  <a16:creationId xmlns:a16="http://schemas.microsoft.com/office/drawing/2014/main" id="{4EDCECB3-A0AF-4A41-9BD2-A814F9E3D94D}"/>
                </a:ext>
              </a:extLst>
            </p:cNvPr>
            <p:cNvCxnSpPr/>
            <p:nvPr/>
          </p:nvCxnSpPr>
          <p:spPr>
            <a:xfrm flipH="1" flipV="1">
              <a:off x="3541708" y="4947715"/>
              <a:ext cx="2955" cy="1431262"/>
            </a:xfrm>
            <a:prstGeom prst="line">
              <a:avLst/>
            </a:prstGeom>
            <a:noFill/>
            <a:ln w="6350" cap="flat" cmpd="sng" algn="ctr">
              <a:solidFill>
                <a:srgbClr val="5E5E5E">
                  <a:alpha val="49804"/>
                </a:srgbClr>
              </a:solidFill>
              <a:prstDash val="solid"/>
              <a:headEnd type="none"/>
              <a:tailEnd type="none"/>
            </a:ln>
            <a:effectLst/>
          </p:spPr>
        </p:cxnSp>
        <p:cxnSp>
          <p:nvCxnSpPr>
            <p:cNvPr id="54" name="Straight Connector 53">
              <a:extLst>
                <a:ext uri="{FF2B5EF4-FFF2-40B4-BE49-F238E27FC236}">
                  <a16:creationId xmlns:a16="http://schemas.microsoft.com/office/drawing/2014/main" id="{5BE13D53-A154-41DD-92EE-85C4B7076F56}"/>
                </a:ext>
              </a:extLst>
            </p:cNvPr>
            <p:cNvCxnSpPr/>
            <p:nvPr/>
          </p:nvCxnSpPr>
          <p:spPr>
            <a:xfrm flipH="1" flipV="1">
              <a:off x="6061679" y="4947715"/>
              <a:ext cx="2955" cy="1431262"/>
            </a:xfrm>
            <a:prstGeom prst="line">
              <a:avLst/>
            </a:prstGeom>
            <a:noFill/>
            <a:ln w="6350" cap="flat" cmpd="sng" algn="ctr">
              <a:solidFill>
                <a:srgbClr val="5E5E5E">
                  <a:alpha val="49804"/>
                </a:srgbClr>
              </a:solidFill>
              <a:prstDash val="solid"/>
              <a:headEnd type="none"/>
              <a:tailEnd type="none"/>
            </a:ln>
            <a:effectLst/>
          </p:spPr>
        </p:cxnSp>
        <p:sp>
          <p:nvSpPr>
            <p:cNvPr id="55" name="TextBox 78">
              <a:extLst>
                <a:ext uri="{FF2B5EF4-FFF2-40B4-BE49-F238E27FC236}">
                  <a16:creationId xmlns:a16="http://schemas.microsoft.com/office/drawing/2014/main" id="{F7F3652A-CB11-46CA-ABF3-171B75FE070A}"/>
                </a:ext>
              </a:extLst>
            </p:cNvPr>
            <p:cNvSpPr txBox="1"/>
            <p:nvPr/>
          </p:nvSpPr>
          <p:spPr>
            <a:xfrm>
              <a:off x="6435787" y="5026582"/>
              <a:ext cx="2243693" cy="467548"/>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597" fontAlgn="auto">
                <a:lnSpc>
                  <a:spcPct val="90000"/>
                </a:lnSpc>
                <a:spcBef>
                  <a:spcPts val="0"/>
                </a:spcBef>
                <a:spcAft>
                  <a:spcPts val="612"/>
                </a:spcAft>
              </a:pPr>
              <a:r>
                <a:rPr lang="en-US" sz="1200" b="0" dirty="0">
                  <a:solidFill>
                    <a:srgbClr val="353535"/>
                  </a:solidFill>
                  <a:latin typeface="Segoe UI"/>
                  <a:cs typeface="Arial" charset="0"/>
                </a:rPr>
                <a:t>Enterprise Grade</a:t>
              </a:r>
            </a:p>
          </p:txBody>
        </p:sp>
        <p:sp>
          <p:nvSpPr>
            <p:cNvPr id="56" name="TextBox 96">
              <a:extLst>
                <a:ext uri="{FF2B5EF4-FFF2-40B4-BE49-F238E27FC236}">
                  <a16:creationId xmlns:a16="http://schemas.microsoft.com/office/drawing/2014/main" id="{AF6B225D-0D44-4F0D-A80E-01186B0C52F2}"/>
                </a:ext>
              </a:extLst>
            </p:cNvPr>
            <p:cNvSpPr txBox="1"/>
            <p:nvPr/>
          </p:nvSpPr>
          <p:spPr>
            <a:xfrm>
              <a:off x="6435786" y="5402674"/>
              <a:ext cx="2124395" cy="1161515"/>
            </a:xfrm>
            <a:prstGeom prst="rect">
              <a:avLst/>
            </a:prstGeom>
            <a:noFill/>
          </p:spPr>
          <p:txBody>
            <a:bodyPr wrap="square" lIns="186521" tIns="186521" rIns="186521" b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174862" lvl="0" indent="-174862" defTabSz="932597" fontAlgn="auto">
                <a:lnSpc>
                  <a:spcPct val="90000"/>
                </a:lnSpc>
                <a:spcBef>
                  <a:spcPts val="0"/>
                </a:spcBef>
                <a:spcAft>
                  <a:spcPts val="612"/>
                </a:spcAft>
                <a:buFont typeface="Arial" panose="020B0604020202020204" pitchFamily="34" charset="0"/>
                <a:buChar char="•"/>
              </a:pPr>
              <a:r>
                <a:rPr lang="en-US" sz="1000" b="0" dirty="0">
                  <a:solidFill>
                    <a:srgbClr val="353535"/>
                  </a:solidFill>
                  <a:latin typeface="Segoe UI"/>
                  <a:cs typeface="Segoe UI Semilight" panose="020B0402040204020203" pitchFamily="34" charset="0"/>
                </a:rPr>
                <a:t>Enterprise grade SLA</a:t>
              </a:r>
            </a:p>
            <a:p>
              <a:pPr marL="174862" lvl="0" indent="-174862" defTabSz="932597" fontAlgn="auto">
                <a:lnSpc>
                  <a:spcPct val="90000"/>
                </a:lnSpc>
                <a:spcBef>
                  <a:spcPts val="0"/>
                </a:spcBef>
                <a:spcAft>
                  <a:spcPts val="612"/>
                </a:spcAft>
                <a:buFont typeface="Arial" panose="020B0604020202020204" pitchFamily="34" charset="0"/>
                <a:buChar char="•"/>
              </a:pPr>
              <a:r>
                <a:rPr lang="en-US" sz="1000" b="0" dirty="0">
                  <a:solidFill>
                    <a:srgbClr val="353535"/>
                  </a:solidFill>
                  <a:latin typeface="Segoe UI"/>
                  <a:cs typeface="Segoe UI Semilight" panose="020B0402040204020203" pitchFamily="34" charset="0"/>
                </a:rPr>
                <a:t>Secure and Compliance</a:t>
              </a:r>
            </a:p>
            <a:p>
              <a:pPr marL="174862" lvl="0" indent="-174862" defTabSz="932597" fontAlgn="auto">
                <a:lnSpc>
                  <a:spcPct val="90000"/>
                </a:lnSpc>
                <a:spcBef>
                  <a:spcPts val="0"/>
                </a:spcBef>
                <a:spcAft>
                  <a:spcPts val="612"/>
                </a:spcAft>
                <a:buFont typeface="Arial" panose="020B0604020202020204" pitchFamily="34" charset="0"/>
                <a:buChar char="•"/>
              </a:pPr>
              <a:r>
                <a:rPr lang="en-US" sz="1000" b="0" dirty="0">
                  <a:solidFill>
                    <a:srgbClr val="353535"/>
                  </a:solidFill>
                  <a:latin typeface="Segoe UI"/>
                  <a:cs typeface="Segoe UI Semilight" panose="020B0402040204020203" pitchFamily="34" charset="0"/>
                </a:rPr>
                <a:t>On-Premise Connectivity</a:t>
              </a:r>
            </a:p>
            <a:p>
              <a:pPr marL="174862" lvl="0" indent="-174862" defTabSz="932597" fontAlgn="auto">
                <a:lnSpc>
                  <a:spcPct val="90000"/>
                </a:lnSpc>
                <a:spcBef>
                  <a:spcPts val="0"/>
                </a:spcBef>
                <a:spcAft>
                  <a:spcPts val="612"/>
                </a:spcAft>
                <a:buFont typeface="Arial" panose="020B0604020202020204" pitchFamily="34" charset="0"/>
                <a:buChar char="•"/>
              </a:pPr>
              <a:r>
                <a:rPr lang="en-US" sz="1000" b="0" dirty="0">
                  <a:solidFill>
                    <a:srgbClr val="353535"/>
                  </a:solidFill>
                  <a:latin typeface="Segoe UI"/>
                  <a:cs typeface="Segoe UI Semilight" panose="020B0402040204020203" pitchFamily="34" charset="0"/>
                </a:rPr>
                <a:t>Something else</a:t>
              </a:r>
            </a:p>
          </p:txBody>
        </p:sp>
        <p:pic>
          <p:nvPicPr>
            <p:cNvPr id="57" name="Picture 56">
              <a:extLst>
                <a:ext uri="{FF2B5EF4-FFF2-40B4-BE49-F238E27FC236}">
                  <a16:creationId xmlns:a16="http://schemas.microsoft.com/office/drawing/2014/main" id="{22AC394F-4DE8-4F6C-BC63-3397D4C292C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073976" y="4227073"/>
              <a:ext cx="472171" cy="406067"/>
            </a:xfrm>
            <a:prstGeom prst="rect">
              <a:avLst/>
            </a:prstGeom>
          </p:spPr>
        </p:pic>
      </p:grpSp>
    </p:spTree>
    <p:extLst>
      <p:ext uri="{BB962C8B-B14F-4D97-AF65-F5344CB8AC3E}">
        <p14:creationId xmlns:p14="http://schemas.microsoft.com/office/powerpoint/2010/main" val="282480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3058e65c-a227-4311-adae-4840bedebb8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9BE7-B971-410F-8805-1D599C7BAC27}"/>
              </a:ext>
            </a:extLst>
          </p:cNvPr>
          <p:cNvSpPr>
            <a:spLocks noGrp="1"/>
          </p:cNvSpPr>
          <p:nvPr>
            <p:ph type="title"/>
          </p:nvPr>
        </p:nvSpPr>
        <p:spPr/>
        <p:txBody>
          <a:bodyPr/>
          <a:lstStyle/>
          <a:p>
            <a:r>
              <a:rPr lang="en-US" dirty="0"/>
              <a:t>Azure Functions</a:t>
            </a:r>
          </a:p>
        </p:txBody>
      </p:sp>
      <p:sp>
        <p:nvSpPr>
          <p:cNvPr id="4" name="Content Placeholder 2">
            <a:extLst>
              <a:ext uri="{FF2B5EF4-FFF2-40B4-BE49-F238E27FC236}">
                <a16:creationId xmlns:a16="http://schemas.microsoft.com/office/drawing/2014/main" id="{65BEF68D-ECE6-4776-995A-50AA387F7AB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Methods of Execution:</a:t>
            </a:r>
          </a:p>
          <a:p>
            <a:pPr lvl="1"/>
            <a:r>
              <a:rPr lang="en-US" b="0" kern="0" dirty="0">
                <a:solidFill>
                  <a:srgbClr val="000000"/>
                </a:solidFill>
              </a:rPr>
              <a:t>Triggers</a:t>
            </a:r>
          </a:p>
          <a:p>
            <a:pPr lvl="1"/>
            <a:r>
              <a:rPr lang="en-US" b="0" kern="0" dirty="0">
                <a:solidFill>
                  <a:srgbClr val="000000"/>
                </a:solidFill>
              </a:rPr>
              <a:t>WebHooks</a:t>
            </a:r>
          </a:p>
          <a:p>
            <a:pPr lvl="0"/>
            <a:r>
              <a:rPr lang="en-US" b="0" kern="0" dirty="0">
                <a:solidFill>
                  <a:srgbClr val="000000"/>
                </a:solidFill>
              </a:rPr>
              <a:t>Language of Choice:</a:t>
            </a:r>
          </a:p>
          <a:p>
            <a:pPr lvl="1"/>
            <a:r>
              <a:rPr lang="en-US" b="0" kern="0" dirty="0">
                <a:solidFill>
                  <a:srgbClr val="000000"/>
                </a:solidFill>
              </a:rPr>
              <a:t>C#, F#, Node.js, Python, PHP, batch, bash, Java</a:t>
            </a:r>
          </a:p>
          <a:p>
            <a:pPr lvl="0"/>
            <a:r>
              <a:rPr lang="en-US" b="0" kern="0" dirty="0">
                <a:solidFill>
                  <a:srgbClr val="000000"/>
                </a:solidFill>
              </a:rPr>
              <a:t>Pricing Options:</a:t>
            </a:r>
          </a:p>
          <a:p>
            <a:pPr lvl="1"/>
            <a:r>
              <a:rPr lang="en-US" b="0" kern="0" dirty="0">
                <a:solidFill>
                  <a:srgbClr val="000000"/>
                </a:solidFill>
              </a:rPr>
              <a:t>Dynamic (pay-per-use)</a:t>
            </a:r>
          </a:p>
          <a:p>
            <a:pPr lvl="1"/>
            <a:r>
              <a:rPr lang="en-US" b="0" kern="0" dirty="0">
                <a:solidFill>
                  <a:srgbClr val="000000"/>
                </a:solidFill>
              </a:rPr>
              <a:t>App Service Plan</a:t>
            </a:r>
          </a:p>
          <a:p>
            <a:pPr lvl="0"/>
            <a:r>
              <a:rPr lang="en-US" b="0" kern="0" dirty="0">
                <a:solidFill>
                  <a:srgbClr val="000000"/>
                </a:solidFill>
              </a:rPr>
              <a:t>Integrations:</a:t>
            </a:r>
          </a:p>
          <a:p>
            <a:pPr lvl="1"/>
            <a:r>
              <a:rPr lang="en-US" b="0" kern="0" dirty="0">
                <a:solidFill>
                  <a:srgbClr val="000000"/>
                </a:solidFill>
              </a:rPr>
              <a:t>DocumentDB, Event Hubs, Mobile Apps (tables), Notification Hubs, Service Bus, Storage</a:t>
            </a:r>
          </a:p>
          <a:p>
            <a:pPr lvl="1"/>
            <a:r>
              <a:rPr lang="en-US" b="0" kern="0" dirty="0">
                <a:solidFill>
                  <a:srgbClr val="000000"/>
                </a:solidFill>
              </a:rPr>
              <a:t>GitHub (webhooks), On-premises (using Service Bus)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1356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5EF4-3CC2-41CF-8594-D8F97395479E}"/>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794CECA2-6279-4D54-9C36-BB200411024F}"/>
              </a:ext>
            </a:extLst>
          </p:cNvPr>
          <p:cNvSpPr>
            <a:spLocks noGrp="1"/>
          </p:cNvSpPr>
          <p:nvPr>
            <p:ph type="body" idx="1"/>
          </p:nvPr>
        </p:nvSpPr>
        <p:spPr/>
        <p:txBody>
          <a:bodyPr/>
          <a:lstStyle/>
          <a:p>
            <a:r>
              <a:rPr lang="en-US" dirty="0"/>
              <a:t>Event Messaging
Integration
Internet of Things (IoT)</a:t>
            </a:r>
          </a:p>
        </p:txBody>
      </p:sp>
    </p:spTree>
    <p:extLst>
      <p:ext uri="{BB962C8B-B14F-4D97-AF65-F5344CB8AC3E}">
        <p14:creationId xmlns:p14="http://schemas.microsoft.com/office/powerpoint/2010/main" val="3634297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09ca84d-12c4-4ad4-946f-57463e586e7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381C-3643-430C-B434-54064AFF2228}"/>
              </a:ext>
            </a:extLst>
          </p:cNvPr>
          <p:cNvSpPr>
            <a:spLocks noGrp="1"/>
          </p:cNvSpPr>
          <p:nvPr>
            <p:ph type="title"/>
          </p:nvPr>
        </p:nvSpPr>
        <p:spPr/>
        <p:txBody>
          <a:bodyPr/>
          <a:lstStyle/>
          <a:p>
            <a:r>
              <a:rPr lang="en-US" dirty="0"/>
              <a:t>Connecting Serverless Components</a:t>
            </a:r>
          </a:p>
        </p:txBody>
      </p:sp>
      <p:grpSp>
        <p:nvGrpSpPr>
          <p:cNvPr id="3" name="Group 2" descr="Various SaaS and Azure services connected to a Logic App">
            <a:extLst>
              <a:ext uri="{FF2B5EF4-FFF2-40B4-BE49-F238E27FC236}">
                <a16:creationId xmlns:a16="http://schemas.microsoft.com/office/drawing/2014/main" id="{EC1D38AE-244B-4513-A92E-B06F2EACA623}"/>
              </a:ext>
            </a:extLst>
          </p:cNvPr>
          <p:cNvGrpSpPr/>
          <p:nvPr/>
        </p:nvGrpSpPr>
        <p:grpSpPr>
          <a:xfrm>
            <a:off x="860607" y="1212612"/>
            <a:ext cx="7408430" cy="5643266"/>
            <a:chOff x="860607" y="1212612"/>
            <a:chExt cx="7408430" cy="5643266"/>
          </a:xfrm>
        </p:grpSpPr>
        <p:grpSp>
          <p:nvGrpSpPr>
            <p:cNvPr id="41" name="Group 40">
              <a:extLst>
                <a:ext uri="{FF2B5EF4-FFF2-40B4-BE49-F238E27FC236}">
                  <a16:creationId xmlns:a16="http://schemas.microsoft.com/office/drawing/2014/main" id="{FAC2BDCF-A49C-429E-BAAE-2CF615D8CD4F}"/>
                </a:ext>
              </a:extLst>
            </p:cNvPr>
            <p:cNvGrpSpPr/>
            <p:nvPr/>
          </p:nvGrpSpPr>
          <p:grpSpPr>
            <a:xfrm>
              <a:off x="1920081" y="3268662"/>
              <a:ext cx="5951698" cy="3587216"/>
              <a:chOff x="5361529" y="2697337"/>
              <a:chExt cx="5951698" cy="3616681"/>
            </a:xfrm>
          </p:grpSpPr>
          <p:cxnSp>
            <p:nvCxnSpPr>
              <p:cNvPr id="42" name="Straight Connector 41">
                <a:extLst>
                  <a:ext uri="{FF2B5EF4-FFF2-40B4-BE49-F238E27FC236}">
                    <a16:creationId xmlns:a16="http://schemas.microsoft.com/office/drawing/2014/main" id="{72CCB6C6-7EBF-492F-9B9A-1883190A11D5}"/>
                  </a:ext>
                </a:extLst>
              </p:cNvPr>
              <p:cNvCxnSpPr/>
              <p:nvPr/>
            </p:nvCxnSpPr>
            <p:spPr>
              <a:xfrm flipV="1">
                <a:off x="8466561" y="2697337"/>
                <a:ext cx="0" cy="782505"/>
              </a:xfrm>
              <a:prstGeom prst="line">
                <a:avLst/>
              </a:prstGeom>
              <a:noFill/>
              <a:ln w="25400" cap="flat" cmpd="sng" algn="ctr">
                <a:solidFill>
                  <a:srgbClr val="353535">
                    <a:lumMod val="40000"/>
                    <a:lumOff val="60000"/>
                  </a:srgbClr>
                </a:solidFill>
                <a:prstDash val="solid"/>
                <a:headEnd type="none"/>
                <a:tailEnd type="none"/>
              </a:ln>
              <a:effectLst/>
            </p:spPr>
          </p:cxnSp>
          <p:grpSp>
            <p:nvGrpSpPr>
              <p:cNvPr id="43" name="Group 42">
                <a:extLst>
                  <a:ext uri="{FF2B5EF4-FFF2-40B4-BE49-F238E27FC236}">
                    <a16:creationId xmlns:a16="http://schemas.microsoft.com/office/drawing/2014/main" id="{D9073433-8739-4197-98CA-0AC9DABD638E}"/>
                  </a:ext>
                </a:extLst>
              </p:cNvPr>
              <p:cNvGrpSpPr/>
              <p:nvPr/>
            </p:nvGrpSpPr>
            <p:grpSpPr>
              <a:xfrm>
                <a:off x="7698276" y="3664843"/>
                <a:ext cx="1659168" cy="892969"/>
                <a:chOff x="7649759" y="3473718"/>
                <a:chExt cx="1692678" cy="911007"/>
              </a:xfrm>
            </p:grpSpPr>
            <p:sp>
              <p:nvSpPr>
                <p:cNvPr id="65" name="TextBox 123">
                  <a:extLst>
                    <a:ext uri="{FF2B5EF4-FFF2-40B4-BE49-F238E27FC236}">
                      <a16:creationId xmlns:a16="http://schemas.microsoft.com/office/drawing/2014/main" id="{4FF64E0A-A22E-4C73-B326-BC2A5798981C}"/>
                    </a:ext>
                  </a:extLst>
                </p:cNvPr>
                <p:cNvSpPr txBox="1"/>
                <p:nvPr/>
              </p:nvSpPr>
              <p:spPr>
                <a:xfrm>
                  <a:off x="7649759" y="3978710"/>
                  <a:ext cx="1692678" cy="406015"/>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990" rtl="0" eaLnBrk="1" fontAlgn="auto" latinLnBrk="0" hangingPunct="1">
                    <a:lnSpc>
                      <a:spcPct val="90000"/>
                    </a:lnSpc>
                    <a:spcBef>
                      <a:spcPts val="0"/>
                    </a:spcBef>
                    <a:spcAft>
                      <a:spcPts val="600"/>
                    </a:spcAft>
                    <a:buClrTx/>
                    <a:buSzTx/>
                    <a:buFontTx/>
                    <a:buNone/>
                    <a:tabLst/>
                    <a:defRPr/>
                  </a:pPr>
                  <a:r>
                    <a:rPr kumimoji="0" lang="en-US" sz="1397"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On-premises data gateway</a:t>
                  </a:r>
                </a:p>
              </p:txBody>
            </p:sp>
            <p:grpSp>
              <p:nvGrpSpPr>
                <p:cNvPr id="66" name="Group 65">
                  <a:extLst>
                    <a:ext uri="{FF2B5EF4-FFF2-40B4-BE49-F238E27FC236}">
                      <a16:creationId xmlns:a16="http://schemas.microsoft.com/office/drawing/2014/main" id="{1980DF04-59B8-4C07-B59B-897578260C55}"/>
                    </a:ext>
                  </a:extLst>
                </p:cNvPr>
                <p:cNvGrpSpPr/>
                <p:nvPr/>
              </p:nvGrpSpPr>
              <p:grpSpPr>
                <a:xfrm>
                  <a:off x="8179408" y="3473718"/>
                  <a:ext cx="556534" cy="447498"/>
                  <a:chOff x="8100034" y="3465305"/>
                  <a:chExt cx="556534" cy="447498"/>
                </a:xfrm>
              </p:grpSpPr>
              <p:sp>
                <p:nvSpPr>
                  <p:cNvPr id="67" name="Freeform 128">
                    <a:extLst>
                      <a:ext uri="{FF2B5EF4-FFF2-40B4-BE49-F238E27FC236}">
                        <a16:creationId xmlns:a16="http://schemas.microsoft.com/office/drawing/2014/main" id="{9A351FFA-5D4A-4430-A01B-4ED2E477A59D}"/>
                      </a:ext>
                    </a:extLst>
                  </p:cNvPr>
                  <p:cNvSpPr>
                    <a:spLocks noChangeAspect="1"/>
                  </p:cNvSpPr>
                  <p:nvPr/>
                </p:nvSpPr>
                <p:spPr bwMode="white">
                  <a:xfrm>
                    <a:off x="8100034" y="3465305"/>
                    <a:ext cx="556534" cy="30743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34925">
                    <a:solidFill>
                      <a:srgbClr val="D83B01"/>
                    </a:solidFill>
                  </a:ln>
                  <a:extLst/>
                </p:spPr>
                <p:txBody>
                  <a:bodyPr vert="horz" wrap="square" lIns="91401" tIns="45700" rIns="91401" bIns="4570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952"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FFFFFF"/>
                      </a:solidFill>
                      <a:effectLst/>
                      <a:uLnTx/>
                      <a:uFillTx/>
                      <a:latin typeface="Segoe UI"/>
                      <a:ea typeface="+mn-ea"/>
                      <a:cs typeface="+mn-cs"/>
                    </a:endParaRPr>
                  </a:p>
                </p:txBody>
              </p:sp>
              <p:sp>
                <p:nvSpPr>
                  <p:cNvPr id="68" name="Rectangle 67">
                    <a:extLst>
                      <a:ext uri="{FF2B5EF4-FFF2-40B4-BE49-F238E27FC236}">
                        <a16:creationId xmlns:a16="http://schemas.microsoft.com/office/drawing/2014/main" id="{37538EE8-75E0-44DD-BF36-FF8F259637E2}"/>
                      </a:ext>
                    </a:extLst>
                  </p:cNvPr>
                  <p:cNvSpPr/>
                  <p:nvPr/>
                </p:nvSpPr>
                <p:spPr bwMode="auto">
                  <a:xfrm>
                    <a:off x="8371887" y="3733781"/>
                    <a:ext cx="83932" cy="76200"/>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02" tIns="146241" rIns="182802" bIns="14624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53" rtl="0"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Arrow Connector 68">
                    <a:extLst>
                      <a:ext uri="{FF2B5EF4-FFF2-40B4-BE49-F238E27FC236}">
                        <a16:creationId xmlns:a16="http://schemas.microsoft.com/office/drawing/2014/main" id="{40FF598D-91A9-4114-8114-B27E5DA7C1EE}"/>
                      </a:ext>
                    </a:extLst>
                  </p:cNvPr>
                  <p:cNvCxnSpPr/>
                  <p:nvPr/>
                </p:nvCxnSpPr>
                <p:spPr>
                  <a:xfrm>
                    <a:off x="8378495" y="3632682"/>
                    <a:ext cx="0" cy="280121"/>
                  </a:xfrm>
                  <a:prstGeom prst="straightConnector1">
                    <a:avLst/>
                  </a:prstGeom>
                  <a:noFill/>
                  <a:ln w="41275" cap="flat" cmpd="sng" algn="ctr">
                    <a:solidFill>
                      <a:srgbClr val="D83B01"/>
                    </a:solidFill>
                    <a:prstDash val="solid"/>
                    <a:headEnd type="triangle" w="med" len="sm"/>
                    <a:tailEnd type="triangle" w="med" len="sm"/>
                  </a:ln>
                  <a:effectLst/>
                </p:spPr>
              </p:cxnSp>
            </p:grpSp>
          </p:grpSp>
          <p:grpSp>
            <p:nvGrpSpPr>
              <p:cNvPr id="44" name="Group 43">
                <a:extLst>
                  <a:ext uri="{FF2B5EF4-FFF2-40B4-BE49-F238E27FC236}">
                    <a16:creationId xmlns:a16="http://schemas.microsoft.com/office/drawing/2014/main" id="{AB62A5E7-44B5-436E-947A-C64024B69EE2}"/>
                  </a:ext>
                </a:extLst>
              </p:cNvPr>
              <p:cNvGrpSpPr/>
              <p:nvPr/>
            </p:nvGrpSpPr>
            <p:grpSpPr>
              <a:xfrm>
                <a:off x="5361529" y="4629345"/>
                <a:ext cx="5951698" cy="1684673"/>
                <a:chOff x="5608637" y="4721857"/>
                <a:chExt cx="6071909" cy="1718700"/>
              </a:xfrm>
            </p:grpSpPr>
            <p:sp>
              <p:nvSpPr>
                <p:cNvPr id="45" name="TextBox 21">
                  <a:extLst>
                    <a:ext uri="{FF2B5EF4-FFF2-40B4-BE49-F238E27FC236}">
                      <a16:creationId xmlns:a16="http://schemas.microsoft.com/office/drawing/2014/main" id="{B7567392-176F-468F-BA96-C86C604A4866}"/>
                    </a:ext>
                  </a:extLst>
                </p:cNvPr>
                <p:cNvSpPr txBox="1"/>
                <p:nvPr/>
              </p:nvSpPr>
              <p:spPr>
                <a:xfrm>
                  <a:off x="11218832" y="6149970"/>
                  <a:ext cx="461714" cy="290587"/>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990" rtl="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BizTalk</a:t>
                  </a:r>
                  <a:br>
                    <a:rPr kumimoji="0" lang="en-US" sz="100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br>
                  <a:r>
                    <a:rPr kumimoji="0" lang="en-US" sz="100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server</a:t>
                  </a:r>
                </a:p>
              </p:txBody>
            </p:sp>
            <p:grpSp>
              <p:nvGrpSpPr>
                <p:cNvPr id="46" name="Group 45">
                  <a:extLst>
                    <a:ext uri="{FF2B5EF4-FFF2-40B4-BE49-F238E27FC236}">
                      <a16:creationId xmlns:a16="http://schemas.microsoft.com/office/drawing/2014/main" id="{7BDE140F-837F-4267-B3B8-6A7A6CA39AC1}"/>
                    </a:ext>
                  </a:extLst>
                </p:cNvPr>
                <p:cNvGrpSpPr/>
                <p:nvPr/>
              </p:nvGrpSpPr>
              <p:grpSpPr>
                <a:xfrm>
                  <a:off x="5608637" y="4721857"/>
                  <a:ext cx="5890118" cy="1469717"/>
                  <a:chOff x="5608637" y="4721857"/>
                  <a:chExt cx="5890118" cy="1469717"/>
                </a:xfrm>
              </p:grpSpPr>
              <p:grpSp>
                <p:nvGrpSpPr>
                  <p:cNvPr id="47" name="Group 46">
                    <a:extLst>
                      <a:ext uri="{FF2B5EF4-FFF2-40B4-BE49-F238E27FC236}">
                        <a16:creationId xmlns:a16="http://schemas.microsoft.com/office/drawing/2014/main" id="{BAFE521F-6D4F-4992-899F-6DED6AED424E}"/>
                      </a:ext>
                    </a:extLst>
                  </p:cNvPr>
                  <p:cNvGrpSpPr/>
                  <p:nvPr/>
                </p:nvGrpSpPr>
                <p:grpSpPr>
                  <a:xfrm>
                    <a:off x="6388013" y="4721857"/>
                    <a:ext cx="4972142" cy="877948"/>
                    <a:chOff x="6184899" y="4457700"/>
                    <a:chExt cx="4972142" cy="877948"/>
                  </a:xfrm>
                </p:grpSpPr>
                <p:cxnSp>
                  <p:nvCxnSpPr>
                    <p:cNvPr id="57" name="Straight Connector 56">
                      <a:extLst>
                        <a:ext uri="{FF2B5EF4-FFF2-40B4-BE49-F238E27FC236}">
                          <a16:creationId xmlns:a16="http://schemas.microsoft.com/office/drawing/2014/main" id="{0CE3E557-3FF9-4CE7-AACD-ED5355C379AB}"/>
                        </a:ext>
                      </a:extLst>
                    </p:cNvPr>
                    <p:cNvCxnSpPr/>
                    <p:nvPr/>
                  </p:nvCxnSpPr>
                  <p:spPr>
                    <a:xfrm flipV="1">
                      <a:off x="8605923" y="4457700"/>
                      <a:ext cx="0" cy="857826"/>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58" name="Straight Connector 57">
                      <a:extLst>
                        <a:ext uri="{FF2B5EF4-FFF2-40B4-BE49-F238E27FC236}">
                          <a16:creationId xmlns:a16="http://schemas.microsoft.com/office/drawing/2014/main" id="{59D9B91A-950D-4D0D-9C37-86B186230625}"/>
                        </a:ext>
                      </a:extLst>
                    </p:cNvPr>
                    <p:cNvCxnSpPr/>
                    <p:nvPr/>
                  </p:nvCxnSpPr>
                  <p:spPr>
                    <a:xfrm>
                      <a:off x="6184899" y="4678362"/>
                      <a:ext cx="2329949" cy="0"/>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59" name="Straight Connector 58">
                      <a:extLst>
                        <a:ext uri="{FF2B5EF4-FFF2-40B4-BE49-F238E27FC236}">
                          <a16:creationId xmlns:a16="http://schemas.microsoft.com/office/drawing/2014/main" id="{6C44CD3F-B320-43C2-8E8C-440CBDE094B0}"/>
                        </a:ext>
                      </a:extLst>
                    </p:cNvPr>
                    <p:cNvCxnSpPr/>
                    <p:nvPr/>
                  </p:nvCxnSpPr>
                  <p:spPr>
                    <a:xfrm flipV="1">
                      <a:off x="6197599" y="4675445"/>
                      <a:ext cx="0" cy="640080"/>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60" name="Straight Connector 59">
                      <a:extLst>
                        <a:ext uri="{FF2B5EF4-FFF2-40B4-BE49-F238E27FC236}">
                          <a16:creationId xmlns:a16="http://schemas.microsoft.com/office/drawing/2014/main" id="{654D5D9C-12E9-4604-9DD1-83BF8C4F8383}"/>
                        </a:ext>
                      </a:extLst>
                    </p:cNvPr>
                    <p:cNvCxnSpPr/>
                    <p:nvPr/>
                  </p:nvCxnSpPr>
                  <p:spPr>
                    <a:xfrm flipV="1">
                      <a:off x="7386723" y="4675445"/>
                      <a:ext cx="0" cy="640080"/>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61" name="Straight Connector 60">
                      <a:extLst>
                        <a:ext uri="{FF2B5EF4-FFF2-40B4-BE49-F238E27FC236}">
                          <a16:creationId xmlns:a16="http://schemas.microsoft.com/office/drawing/2014/main" id="{BBCD8D14-A617-4570-8BF3-B9D2704A4A28}"/>
                        </a:ext>
                      </a:extLst>
                    </p:cNvPr>
                    <p:cNvCxnSpPr/>
                    <p:nvPr/>
                  </p:nvCxnSpPr>
                  <p:spPr>
                    <a:xfrm flipV="1">
                      <a:off x="10204848" y="4695568"/>
                      <a:ext cx="0" cy="640080"/>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62" name="Straight Connector 61">
                      <a:extLst>
                        <a:ext uri="{FF2B5EF4-FFF2-40B4-BE49-F238E27FC236}">
                          <a16:creationId xmlns:a16="http://schemas.microsoft.com/office/drawing/2014/main" id="{7A0141F1-EE70-476B-A362-CDFE0E4BA4D7}"/>
                        </a:ext>
                      </a:extLst>
                    </p:cNvPr>
                    <p:cNvCxnSpPr>
                      <a:cxnSpLocks/>
                    </p:cNvCxnSpPr>
                    <p:nvPr/>
                  </p:nvCxnSpPr>
                  <p:spPr>
                    <a:xfrm>
                      <a:off x="8440231" y="4678362"/>
                      <a:ext cx="2716810" cy="17207"/>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63" name="Straight Connector 62">
                      <a:extLst>
                        <a:ext uri="{FF2B5EF4-FFF2-40B4-BE49-F238E27FC236}">
                          <a16:creationId xmlns:a16="http://schemas.microsoft.com/office/drawing/2014/main" id="{3A9093A9-7513-4230-929F-8D091560D039}"/>
                        </a:ext>
                      </a:extLst>
                    </p:cNvPr>
                    <p:cNvCxnSpPr/>
                    <p:nvPr/>
                  </p:nvCxnSpPr>
                  <p:spPr>
                    <a:xfrm flipV="1">
                      <a:off x="9487440" y="4675445"/>
                      <a:ext cx="0" cy="640079"/>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64" name="Straight Connector 63">
                      <a:extLst>
                        <a:ext uri="{FF2B5EF4-FFF2-40B4-BE49-F238E27FC236}">
                          <a16:creationId xmlns:a16="http://schemas.microsoft.com/office/drawing/2014/main" id="{665EC5C2-071C-4A87-9940-E5D3A8D0AAA2}"/>
                        </a:ext>
                      </a:extLst>
                    </p:cNvPr>
                    <p:cNvCxnSpPr/>
                    <p:nvPr/>
                  </p:nvCxnSpPr>
                  <p:spPr>
                    <a:xfrm flipV="1">
                      <a:off x="11157041" y="4675445"/>
                      <a:ext cx="0" cy="640079"/>
                    </a:xfrm>
                    <a:prstGeom prst="line">
                      <a:avLst/>
                    </a:prstGeom>
                    <a:noFill/>
                    <a:ln w="25400" cap="flat" cmpd="sng" algn="ctr">
                      <a:solidFill>
                        <a:srgbClr val="353535">
                          <a:lumMod val="40000"/>
                          <a:lumOff val="60000"/>
                        </a:srgbClr>
                      </a:solidFill>
                      <a:prstDash val="solid"/>
                      <a:headEnd type="none"/>
                      <a:tailEnd type="none"/>
                    </a:ln>
                    <a:effectLst/>
                  </p:spPr>
                </p:cxnSp>
              </p:grpSp>
              <p:grpSp>
                <p:nvGrpSpPr>
                  <p:cNvPr id="48" name="Group 47">
                    <a:extLst>
                      <a:ext uri="{FF2B5EF4-FFF2-40B4-BE49-F238E27FC236}">
                        <a16:creationId xmlns:a16="http://schemas.microsoft.com/office/drawing/2014/main" id="{A2626738-4B87-4E3F-ACDE-CD36F85FF1F2}"/>
                      </a:ext>
                    </a:extLst>
                  </p:cNvPr>
                  <p:cNvGrpSpPr/>
                  <p:nvPr/>
                </p:nvGrpSpPr>
                <p:grpSpPr>
                  <a:xfrm>
                    <a:off x="5608637" y="5678136"/>
                    <a:ext cx="5890118" cy="513438"/>
                    <a:chOff x="5608637" y="5678136"/>
                    <a:chExt cx="5890118" cy="513438"/>
                  </a:xfrm>
                </p:grpSpPr>
                <p:grpSp>
                  <p:nvGrpSpPr>
                    <p:cNvPr id="49" name="Group 48">
                      <a:extLst>
                        <a:ext uri="{FF2B5EF4-FFF2-40B4-BE49-F238E27FC236}">
                          <a16:creationId xmlns:a16="http://schemas.microsoft.com/office/drawing/2014/main" id="{DD35B14B-6014-4761-8D4D-D2B6946BE8F6}"/>
                        </a:ext>
                      </a:extLst>
                    </p:cNvPr>
                    <p:cNvGrpSpPr/>
                    <p:nvPr/>
                  </p:nvGrpSpPr>
                  <p:grpSpPr>
                    <a:xfrm>
                      <a:off x="5608637" y="5678136"/>
                      <a:ext cx="5890118" cy="433435"/>
                      <a:chOff x="5405523" y="5413979"/>
                      <a:chExt cx="5890118" cy="433435"/>
                    </a:xfrm>
                  </p:grpSpPr>
                  <p:sp>
                    <p:nvSpPr>
                      <p:cNvPr id="51" name="Freeform 5">
                        <a:extLst>
                          <a:ext uri="{FF2B5EF4-FFF2-40B4-BE49-F238E27FC236}">
                            <a16:creationId xmlns:a16="http://schemas.microsoft.com/office/drawing/2014/main" id="{906A2C2B-23A9-48F6-B9C5-42F1EAA5F1CD}"/>
                          </a:ext>
                        </a:extLst>
                      </p:cNvPr>
                      <p:cNvSpPr>
                        <a:spLocks noChangeAspect="1" noEditPoints="1"/>
                      </p:cNvSpPr>
                      <p:nvPr/>
                    </p:nvSpPr>
                    <p:spPr bwMode="black">
                      <a:xfrm>
                        <a:off x="5405523" y="5495294"/>
                        <a:ext cx="1259212" cy="252411"/>
                      </a:xfrm>
                      <a:custGeom>
                        <a:avLst/>
                        <a:gdLst>
                          <a:gd name="T0" fmla="*/ 437 w 1686"/>
                          <a:gd name="T1" fmla="*/ 261 h 336"/>
                          <a:gd name="T2" fmla="*/ 516 w 1686"/>
                          <a:gd name="T3" fmla="*/ 200 h 336"/>
                          <a:gd name="T4" fmla="*/ 501 w 1686"/>
                          <a:gd name="T5" fmla="*/ 64 h 336"/>
                          <a:gd name="T6" fmla="*/ 462 w 1686"/>
                          <a:gd name="T7" fmla="*/ 116 h 336"/>
                          <a:gd name="T8" fmla="*/ 549 w 1686"/>
                          <a:gd name="T9" fmla="*/ 218 h 336"/>
                          <a:gd name="T10" fmla="*/ 613 w 1686"/>
                          <a:gd name="T11" fmla="*/ 155 h 336"/>
                          <a:gd name="T12" fmla="*/ 602 w 1686"/>
                          <a:gd name="T13" fmla="*/ 56 h 336"/>
                          <a:gd name="T14" fmla="*/ 698 w 1686"/>
                          <a:gd name="T15" fmla="*/ 269 h 336"/>
                          <a:gd name="T16" fmla="*/ 768 w 1686"/>
                          <a:gd name="T17" fmla="*/ 273 h 336"/>
                          <a:gd name="T18" fmla="*/ 783 w 1686"/>
                          <a:gd name="T19" fmla="*/ 142 h 336"/>
                          <a:gd name="T20" fmla="*/ 836 w 1686"/>
                          <a:gd name="T21" fmla="*/ 176 h 336"/>
                          <a:gd name="T22" fmla="*/ 745 w 1686"/>
                          <a:gd name="T23" fmla="*/ 229 h 336"/>
                          <a:gd name="T24" fmla="*/ 813 w 1686"/>
                          <a:gd name="T25" fmla="*/ 196 h 336"/>
                          <a:gd name="T26" fmla="*/ 894 w 1686"/>
                          <a:gd name="T27" fmla="*/ 269 h 336"/>
                          <a:gd name="T28" fmla="*/ 895 w 1686"/>
                          <a:gd name="T29" fmla="*/ 155 h 336"/>
                          <a:gd name="T30" fmla="*/ 1075 w 1686"/>
                          <a:gd name="T31" fmla="*/ 203 h 336"/>
                          <a:gd name="T32" fmla="*/ 1064 w 1686"/>
                          <a:gd name="T33" fmla="*/ 259 h 336"/>
                          <a:gd name="T34" fmla="*/ 982 w 1686"/>
                          <a:gd name="T35" fmla="*/ 132 h 336"/>
                          <a:gd name="T36" fmla="*/ 1051 w 1686"/>
                          <a:gd name="T37" fmla="*/ 184 h 336"/>
                          <a:gd name="T38" fmla="*/ 1051 w 1686"/>
                          <a:gd name="T39" fmla="*/ 184 h 336"/>
                          <a:gd name="T40" fmla="*/ 1127 w 1686"/>
                          <a:gd name="T41" fmla="*/ 269 h 336"/>
                          <a:gd name="T42" fmla="*/ 1227 w 1686"/>
                          <a:gd name="T43" fmla="*/ 128 h 336"/>
                          <a:gd name="T44" fmla="*/ 1152 w 1686"/>
                          <a:gd name="T45" fmla="*/ 172 h 336"/>
                          <a:gd name="T46" fmla="*/ 1302 w 1686"/>
                          <a:gd name="T47" fmla="*/ 273 h 336"/>
                          <a:gd name="T48" fmla="*/ 1356 w 1686"/>
                          <a:gd name="T49" fmla="*/ 142 h 336"/>
                          <a:gd name="T50" fmla="*/ 1269 w 1686"/>
                          <a:gd name="T51" fmla="*/ 156 h 336"/>
                          <a:gd name="T52" fmla="*/ 1351 w 1686"/>
                          <a:gd name="T53" fmla="*/ 198 h 336"/>
                          <a:gd name="T54" fmla="*/ 1399 w 1686"/>
                          <a:gd name="T55" fmla="*/ 74 h 336"/>
                          <a:gd name="T56" fmla="*/ 1425 w 1686"/>
                          <a:gd name="T57" fmla="*/ 269 h 336"/>
                          <a:gd name="T58" fmla="*/ 1584 w 1686"/>
                          <a:gd name="T59" fmla="*/ 269 h 336"/>
                          <a:gd name="T60" fmla="*/ 1487 w 1686"/>
                          <a:gd name="T61" fmla="*/ 187 h 336"/>
                          <a:gd name="T62" fmla="*/ 1487 w 1686"/>
                          <a:gd name="T63" fmla="*/ 149 h 336"/>
                          <a:gd name="T64" fmla="*/ 1584 w 1686"/>
                          <a:gd name="T65" fmla="*/ 269 h 336"/>
                          <a:gd name="T66" fmla="*/ 1602 w 1686"/>
                          <a:gd name="T67" fmla="*/ 145 h 336"/>
                          <a:gd name="T68" fmla="*/ 1650 w 1686"/>
                          <a:gd name="T69" fmla="*/ 125 h 336"/>
                          <a:gd name="T70" fmla="*/ 1655 w 1686"/>
                          <a:gd name="T71" fmla="*/ 247 h 336"/>
                          <a:gd name="T72" fmla="*/ 0 w 1686"/>
                          <a:gd name="T73" fmla="*/ 301 h 336"/>
                          <a:gd name="T74" fmla="*/ 85 w 1686"/>
                          <a:gd name="T75" fmla="*/ 99 h 336"/>
                          <a:gd name="T76" fmla="*/ 58 w 1686"/>
                          <a:gd name="T77" fmla="*/ 123 h 336"/>
                          <a:gd name="T78" fmla="*/ 68 w 1686"/>
                          <a:gd name="T79" fmla="*/ 170 h 336"/>
                          <a:gd name="T80" fmla="*/ 93 w 1686"/>
                          <a:gd name="T81" fmla="*/ 189 h 336"/>
                          <a:gd name="T82" fmla="*/ 98 w 1686"/>
                          <a:gd name="T83" fmla="*/ 204 h 336"/>
                          <a:gd name="T84" fmla="*/ 90 w 1686"/>
                          <a:gd name="T85" fmla="*/ 214 h 336"/>
                          <a:gd name="T86" fmla="*/ 62 w 1686"/>
                          <a:gd name="T87" fmla="*/ 206 h 336"/>
                          <a:gd name="T88" fmla="*/ 74 w 1686"/>
                          <a:gd name="T89" fmla="*/ 238 h 336"/>
                          <a:gd name="T90" fmla="*/ 115 w 1686"/>
                          <a:gd name="T91" fmla="*/ 227 h 336"/>
                          <a:gd name="T92" fmla="*/ 124 w 1686"/>
                          <a:gd name="T93" fmla="*/ 192 h 336"/>
                          <a:gd name="T94" fmla="*/ 108 w 1686"/>
                          <a:gd name="T95" fmla="*/ 165 h 336"/>
                          <a:gd name="T96" fmla="*/ 85 w 1686"/>
                          <a:gd name="T97" fmla="*/ 149 h 336"/>
                          <a:gd name="T98" fmla="*/ 79 w 1686"/>
                          <a:gd name="T99" fmla="*/ 136 h 336"/>
                          <a:gd name="T100" fmla="*/ 86 w 1686"/>
                          <a:gd name="T101" fmla="*/ 124 h 336"/>
                          <a:gd name="T102" fmla="*/ 107 w 1686"/>
                          <a:gd name="T103" fmla="*/ 124 h 336"/>
                          <a:gd name="T104" fmla="*/ 107 w 1686"/>
                          <a:gd name="T105" fmla="*/ 98 h 336"/>
                          <a:gd name="T106" fmla="*/ 270 w 1686"/>
                          <a:gd name="T107" fmla="*/ 86 h 336"/>
                          <a:gd name="T108" fmla="*/ 238 w 1686"/>
                          <a:gd name="T109" fmla="*/ 113 h 336"/>
                          <a:gd name="T110" fmla="*/ 262 w 1686"/>
                          <a:gd name="T111" fmla="*/ 235 h 336"/>
                          <a:gd name="T112" fmla="*/ 270 w 1686"/>
                          <a:gd name="T113" fmla="*/ 257 h 336"/>
                          <a:gd name="T114" fmla="*/ 324 w 1686"/>
                          <a:gd name="T115" fmla="*/ 1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6" h="336">
                            <a:moveTo>
                              <a:pt x="549" y="218"/>
                            </a:moveTo>
                            <a:cubicBezTo>
                              <a:pt x="549" y="235"/>
                              <a:pt x="543" y="249"/>
                              <a:pt x="531" y="258"/>
                            </a:cubicBezTo>
                            <a:cubicBezTo>
                              <a:pt x="519" y="268"/>
                              <a:pt x="503" y="273"/>
                              <a:pt x="482" y="273"/>
                            </a:cubicBezTo>
                            <a:cubicBezTo>
                              <a:pt x="475" y="273"/>
                              <a:pt x="466" y="272"/>
                              <a:pt x="457" y="269"/>
                            </a:cubicBezTo>
                            <a:cubicBezTo>
                              <a:pt x="447" y="267"/>
                              <a:pt x="441" y="264"/>
                              <a:pt x="437" y="261"/>
                            </a:cubicBezTo>
                            <a:cubicBezTo>
                              <a:pt x="437" y="233"/>
                              <a:pt x="437" y="233"/>
                              <a:pt x="437" y="233"/>
                            </a:cubicBezTo>
                            <a:cubicBezTo>
                              <a:pt x="442" y="238"/>
                              <a:pt x="450" y="243"/>
                              <a:pt x="459" y="246"/>
                            </a:cubicBezTo>
                            <a:cubicBezTo>
                              <a:pt x="469" y="250"/>
                              <a:pt x="477" y="251"/>
                              <a:pt x="485" y="251"/>
                            </a:cubicBezTo>
                            <a:cubicBezTo>
                              <a:pt x="511" y="251"/>
                              <a:pt x="524" y="241"/>
                              <a:pt x="524" y="221"/>
                            </a:cubicBezTo>
                            <a:cubicBezTo>
                              <a:pt x="524" y="213"/>
                              <a:pt x="521" y="206"/>
                              <a:pt x="516" y="200"/>
                            </a:cubicBezTo>
                            <a:cubicBezTo>
                              <a:pt x="510" y="193"/>
                              <a:pt x="499" y="186"/>
                              <a:pt x="482" y="176"/>
                            </a:cubicBezTo>
                            <a:cubicBezTo>
                              <a:pt x="465" y="166"/>
                              <a:pt x="454" y="157"/>
                              <a:pt x="447" y="149"/>
                            </a:cubicBezTo>
                            <a:cubicBezTo>
                              <a:pt x="440" y="141"/>
                              <a:pt x="437" y="130"/>
                              <a:pt x="437" y="118"/>
                            </a:cubicBezTo>
                            <a:cubicBezTo>
                              <a:pt x="437" y="102"/>
                              <a:pt x="443" y="89"/>
                              <a:pt x="455" y="79"/>
                            </a:cubicBezTo>
                            <a:cubicBezTo>
                              <a:pt x="467" y="69"/>
                              <a:pt x="482" y="64"/>
                              <a:pt x="501" y="64"/>
                            </a:cubicBezTo>
                            <a:cubicBezTo>
                              <a:pt x="519" y="64"/>
                              <a:pt x="532" y="67"/>
                              <a:pt x="541" y="71"/>
                            </a:cubicBezTo>
                            <a:cubicBezTo>
                              <a:pt x="541" y="98"/>
                              <a:pt x="541" y="98"/>
                              <a:pt x="541" y="98"/>
                            </a:cubicBezTo>
                            <a:cubicBezTo>
                              <a:pt x="530" y="90"/>
                              <a:pt x="517" y="86"/>
                              <a:pt x="500" y="86"/>
                            </a:cubicBezTo>
                            <a:cubicBezTo>
                              <a:pt x="489" y="86"/>
                              <a:pt x="479" y="88"/>
                              <a:pt x="472" y="94"/>
                            </a:cubicBezTo>
                            <a:cubicBezTo>
                              <a:pt x="465" y="99"/>
                              <a:pt x="462" y="107"/>
                              <a:pt x="462" y="116"/>
                            </a:cubicBezTo>
                            <a:cubicBezTo>
                              <a:pt x="462" y="123"/>
                              <a:pt x="463" y="128"/>
                              <a:pt x="465" y="132"/>
                            </a:cubicBezTo>
                            <a:cubicBezTo>
                              <a:pt x="467" y="136"/>
                              <a:pt x="471" y="140"/>
                              <a:pt x="476" y="144"/>
                            </a:cubicBezTo>
                            <a:cubicBezTo>
                              <a:pt x="481" y="148"/>
                              <a:pt x="489" y="153"/>
                              <a:pt x="501" y="160"/>
                            </a:cubicBezTo>
                            <a:cubicBezTo>
                              <a:pt x="519" y="170"/>
                              <a:pt x="531" y="179"/>
                              <a:pt x="538" y="188"/>
                            </a:cubicBezTo>
                            <a:cubicBezTo>
                              <a:pt x="546" y="197"/>
                              <a:pt x="549" y="207"/>
                              <a:pt x="549" y="218"/>
                            </a:cubicBezTo>
                            <a:close/>
                            <a:moveTo>
                              <a:pt x="698" y="269"/>
                            </a:moveTo>
                            <a:cubicBezTo>
                              <a:pt x="675" y="269"/>
                              <a:pt x="675" y="269"/>
                              <a:pt x="675" y="269"/>
                            </a:cubicBezTo>
                            <a:cubicBezTo>
                              <a:pt x="675" y="186"/>
                              <a:pt x="675" y="186"/>
                              <a:pt x="675" y="186"/>
                            </a:cubicBezTo>
                            <a:cubicBezTo>
                              <a:pt x="675" y="156"/>
                              <a:pt x="664" y="142"/>
                              <a:pt x="641" y="142"/>
                            </a:cubicBezTo>
                            <a:cubicBezTo>
                              <a:pt x="630" y="142"/>
                              <a:pt x="620" y="146"/>
                              <a:pt x="613" y="155"/>
                            </a:cubicBezTo>
                            <a:cubicBezTo>
                              <a:pt x="605" y="163"/>
                              <a:pt x="602" y="174"/>
                              <a:pt x="602" y="188"/>
                            </a:cubicBezTo>
                            <a:cubicBezTo>
                              <a:pt x="602" y="269"/>
                              <a:pt x="602" y="269"/>
                              <a:pt x="602" y="269"/>
                            </a:cubicBezTo>
                            <a:cubicBezTo>
                              <a:pt x="578" y="269"/>
                              <a:pt x="578" y="269"/>
                              <a:pt x="578" y="269"/>
                            </a:cubicBezTo>
                            <a:cubicBezTo>
                              <a:pt x="578" y="56"/>
                              <a:pt x="578" y="56"/>
                              <a:pt x="578" y="56"/>
                            </a:cubicBezTo>
                            <a:cubicBezTo>
                              <a:pt x="602" y="56"/>
                              <a:pt x="602" y="56"/>
                              <a:pt x="602" y="56"/>
                            </a:cubicBezTo>
                            <a:cubicBezTo>
                              <a:pt x="602" y="149"/>
                              <a:pt x="602" y="149"/>
                              <a:pt x="602" y="149"/>
                            </a:cubicBezTo>
                            <a:cubicBezTo>
                              <a:pt x="602" y="149"/>
                              <a:pt x="602" y="149"/>
                              <a:pt x="602" y="149"/>
                            </a:cubicBezTo>
                            <a:cubicBezTo>
                              <a:pt x="613" y="131"/>
                              <a:pt x="629" y="122"/>
                              <a:pt x="649" y="122"/>
                            </a:cubicBezTo>
                            <a:cubicBezTo>
                              <a:pt x="682" y="122"/>
                              <a:pt x="698" y="141"/>
                              <a:pt x="698" y="181"/>
                            </a:cubicBezTo>
                            <a:lnTo>
                              <a:pt x="698" y="269"/>
                            </a:lnTo>
                            <a:close/>
                            <a:moveTo>
                              <a:pt x="836" y="269"/>
                            </a:moveTo>
                            <a:cubicBezTo>
                              <a:pt x="813" y="269"/>
                              <a:pt x="813" y="269"/>
                              <a:pt x="813" y="269"/>
                            </a:cubicBezTo>
                            <a:cubicBezTo>
                              <a:pt x="813" y="247"/>
                              <a:pt x="813" y="247"/>
                              <a:pt x="813" y="247"/>
                            </a:cubicBezTo>
                            <a:cubicBezTo>
                              <a:pt x="812" y="247"/>
                              <a:pt x="812" y="247"/>
                              <a:pt x="812" y="247"/>
                            </a:cubicBezTo>
                            <a:cubicBezTo>
                              <a:pt x="802" y="264"/>
                              <a:pt x="787" y="273"/>
                              <a:pt x="768" y="273"/>
                            </a:cubicBezTo>
                            <a:cubicBezTo>
                              <a:pt x="754" y="273"/>
                              <a:pt x="743" y="269"/>
                              <a:pt x="734" y="262"/>
                            </a:cubicBezTo>
                            <a:cubicBezTo>
                              <a:pt x="726" y="254"/>
                              <a:pt x="722" y="244"/>
                              <a:pt x="722" y="231"/>
                            </a:cubicBezTo>
                            <a:cubicBezTo>
                              <a:pt x="722" y="204"/>
                              <a:pt x="738" y="189"/>
                              <a:pt x="769" y="184"/>
                            </a:cubicBezTo>
                            <a:cubicBezTo>
                              <a:pt x="813" y="178"/>
                              <a:pt x="813" y="178"/>
                              <a:pt x="813" y="178"/>
                            </a:cubicBezTo>
                            <a:cubicBezTo>
                              <a:pt x="813" y="154"/>
                              <a:pt x="803" y="142"/>
                              <a:pt x="783" y="142"/>
                            </a:cubicBezTo>
                            <a:cubicBezTo>
                              <a:pt x="766" y="142"/>
                              <a:pt x="750" y="147"/>
                              <a:pt x="736" y="159"/>
                            </a:cubicBezTo>
                            <a:cubicBezTo>
                              <a:pt x="736" y="135"/>
                              <a:pt x="736" y="135"/>
                              <a:pt x="736" y="135"/>
                            </a:cubicBezTo>
                            <a:cubicBezTo>
                              <a:pt x="740" y="132"/>
                              <a:pt x="747" y="129"/>
                              <a:pt x="758" y="126"/>
                            </a:cubicBezTo>
                            <a:cubicBezTo>
                              <a:pt x="768" y="123"/>
                              <a:pt x="777" y="122"/>
                              <a:pt x="785" y="122"/>
                            </a:cubicBezTo>
                            <a:cubicBezTo>
                              <a:pt x="819" y="122"/>
                              <a:pt x="836" y="140"/>
                              <a:pt x="836" y="176"/>
                            </a:cubicBezTo>
                            <a:lnTo>
                              <a:pt x="836" y="269"/>
                            </a:lnTo>
                            <a:close/>
                            <a:moveTo>
                              <a:pt x="813" y="196"/>
                            </a:moveTo>
                            <a:cubicBezTo>
                              <a:pt x="778" y="201"/>
                              <a:pt x="778" y="201"/>
                              <a:pt x="778" y="201"/>
                            </a:cubicBezTo>
                            <a:cubicBezTo>
                              <a:pt x="766" y="203"/>
                              <a:pt x="757" y="206"/>
                              <a:pt x="753" y="210"/>
                            </a:cubicBezTo>
                            <a:cubicBezTo>
                              <a:pt x="748" y="214"/>
                              <a:pt x="745" y="220"/>
                              <a:pt x="745" y="229"/>
                            </a:cubicBezTo>
                            <a:cubicBezTo>
                              <a:pt x="745" y="236"/>
                              <a:pt x="748" y="242"/>
                              <a:pt x="753" y="247"/>
                            </a:cubicBezTo>
                            <a:cubicBezTo>
                              <a:pt x="758" y="251"/>
                              <a:pt x="765" y="253"/>
                              <a:pt x="773" y="253"/>
                            </a:cubicBezTo>
                            <a:cubicBezTo>
                              <a:pt x="784" y="253"/>
                              <a:pt x="794" y="249"/>
                              <a:pt x="801" y="241"/>
                            </a:cubicBezTo>
                            <a:cubicBezTo>
                              <a:pt x="809" y="233"/>
                              <a:pt x="813" y="223"/>
                              <a:pt x="813" y="211"/>
                            </a:cubicBezTo>
                            <a:lnTo>
                              <a:pt x="813" y="196"/>
                            </a:lnTo>
                            <a:close/>
                            <a:moveTo>
                              <a:pt x="946" y="149"/>
                            </a:moveTo>
                            <a:cubicBezTo>
                              <a:pt x="942" y="146"/>
                              <a:pt x="936" y="144"/>
                              <a:pt x="929" y="144"/>
                            </a:cubicBezTo>
                            <a:cubicBezTo>
                              <a:pt x="919" y="144"/>
                              <a:pt x="910" y="149"/>
                              <a:pt x="904" y="158"/>
                            </a:cubicBezTo>
                            <a:cubicBezTo>
                              <a:pt x="898" y="168"/>
                              <a:pt x="894" y="181"/>
                              <a:pt x="894" y="196"/>
                            </a:cubicBezTo>
                            <a:cubicBezTo>
                              <a:pt x="894" y="269"/>
                              <a:pt x="894" y="269"/>
                              <a:pt x="894" y="269"/>
                            </a:cubicBezTo>
                            <a:cubicBezTo>
                              <a:pt x="871" y="269"/>
                              <a:pt x="871" y="269"/>
                              <a:pt x="871" y="269"/>
                            </a:cubicBezTo>
                            <a:cubicBezTo>
                              <a:pt x="871" y="125"/>
                              <a:pt x="871" y="125"/>
                              <a:pt x="871" y="125"/>
                            </a:cubicBezTo>
                            <a:cubicBezTo>
                              <a:pt x="894" y="125"/>
                              <a:pt x="894" y="125"/>
                              <a:pt x="894" y="125"/>
                            </a:cubicBezTo>
                            <a:cubicBezTo>
                              <a:pt x="894" y="155"/>
                              <a:pt x="894" y="155"/>
                              <a:pt x="894" y="155"/>
                            </a:cubicBezTo>
                            <a:cubicBezTo>
                              <a:pt x="895" y="155"/>
                              <a:pt x="895" y="155"/>
                              <a:pt x="895" y="155"/>
                            </a:cubicBezTo>
                            <a:cubicBezTo>
                              <a:pt x="898" y="145"/>
                              <a:pt x="903" y="137"/>
                              <a:pt x="910" y="131"/>
                            </a:cubicBezTo>
                            <a:cubicBezTo>
                              <a:pt x="916" y="126"/>
                              <a:pt x="924" y="123"/>
                              <a:pt x="933" y="123"/>
                            </a:cubicBezTo>
                            <a:cubicBezTo>
                              <a:pt x="939" y="123"/>
                              <a:pt x="943" y="123"/>
                              <a:pt x="946" y="125"/>
                            </a:cubicBezTo>
                            <a:lnTo>
                              <a:pt x="946" y="149"/>
                            </a:lnTo>
                            <a:close/>
                            <a:moveTo>
                              <a:pt x="1075" y="203"/>
                            </a:moveTo>
                            <a:cubicBezTo>
                              <a:pt x="973" y="203"/>
                              <a:pt x="973" y="203"/>
                              <a:pt x="973" y="203"/>
                            </a:cubicBezTo>
                            <a:cubicBezTo>
                              <a:pt x="973" y="219"/>
                              <a:pt x="978" y="232"/>
                              <a:pt x="986" y="240"/>
                            </a:cubicBezTo>
                            <a:cubicBezTo>
                              <a:pt x="994" y="249"/>
                              <a:pt x="1005" y="253"/>
                              <a:pt x="1020" y="253"/>
                            </a:cubicBezTo>
                            <a:cubicBezTo>
                              <a:pt x="1036" y="253"/>
                              <a:pt x="1051" y="248"/>
                              <a:pt x="1064" y="237"/>
                            </a:cubicBezTo>
                            <a:cubicBezTo>
                              <a:pt x="1064" y="259"/>
                              <a:pt x="1064" y="259"/>
                              <a:pt x="1064" y="259"/>
                            </a:cubicBezTo>
                            <a:cubicBezTo>
                              <a:pt x="1052" y="268"/>
                              <a:pt x="1035" y="273"/>
                              <a:pt x="1014" y="273"/>
                            </a:cubicBezTo>
                            <a:cubicBezTo>
                              <a:pt x="994" y="273"/>
                              <a:pt x="978" y="266"/>
                              <a:pt x="966" y="253"/>
                            </a:cubicBezTo>
                            <a:cubicBezTo>
                              <a:pt x="955" y="240"/>
                              <a:pt x="949" y="221"/>
                              <a:pt x="949" y="198"/>
                            </a:cubicBezTo>
                            <a:cubicBezTo>
                              <a:pt x="949" y="184"/>
                              <a:pt x="952" y="171"/>
                              <a:pt x="958" y="159"/>
                            </a:cubicBezTo>
                            <a:cubicBezTo>
                              <a:pt x="963" y="147"/>
                              <a:pt x="971" y="138"/>
                              <a:pt x="982" y="132"/>
                            </a:cubicBezTo>
                            <a:cubicBezTo>
                              <a:pt x="992" y="125"/>
                              <a:pt x="1003" y="122"/>
                              <a:pt x="1015" y="122"/>
                            </a:cubicBezTo>
                            <a:cubicBezTo>
                              <a:pt x="1034" y="122"/>
                              <a:pt x="1048" y="128"/>
                              <a:pt x="1059" y="140"/>
                            </a:cubicBezTo>
                            <a:cubicBezTo>
                              <a:pt x="1069" y="152"/>
                              <a:pt x="1075" y="169"/>
                              <a:pt x="1075" y="191"/>
                            </a:cubicBezTo>
                            <a:lnTo>
                              <a:pt x="1075" y="203"/>
                            </a:lnTo>
                            <a:close/>
                            <a:moveTo>
                              <a:pt x="1051" y="184"/>
                            </a:moveTo>
                            <a:cubicBezTo>
                              <a:pt x="1051" y="170"/>
                              <a:pt x="1048" y="160"/>
                              <a:pt x="1041" y="153"/>
                            </a:cubicBezTo>
                            <a:cubicBezTo>
                              <a:pt x="1035" y="145"/>
                              <a:pt x="1026" y="142"/>
                              <a:pt x="1015" y="142"/>
                            </a:cubicBezTo>
                            <a:cubicBezTo>
                              <a:pt x="1004" y="142"/>
                              <a:pt x="995" y="145"/>
                              <a:pt x="988" y="153"/>
                            </a:cubicBezTo>
                            <a:cubicBezTo>
                              <a:pt x="980" y="161"/>
                              <a:pt x="975" y="171"/>
                              <a:pt x="973" y="184"/>
                            </a:cubicBezTo>
                            <a:lnTo>
                              <a:pt x="1051" y="184"/>
                            </a:lnTo>
                            <a:close/>
                            <a:moveTo>
                              <a:pt x="1227" y="128"/>
                            </a:moveTo>
                            <a:cubicBezTo>
                              <a:pt x="1227" y="147"/>
                              <a:pt x="1220" y="163"/>
                              <a:pt x="1207" y="175"/>
                            </a:cubicBezTo>
                            <a:cubicBezTo>
                              <a:pt x="1193" y="187"/>
                              <a:pt x="1176" y="193"/>
                              <a:pt x="1154" y="193"/>
                            </a:cubicBezTo>
                            <a:cubicBezTo>
                              <a:pt x="1127" y="193"/>
                              <a:pt x="1127" y="193"/>
                              <a:pt x="1127" y="193"/>
                            </a:cubicBezTo>
                            <a:cubicBezTo>
                              <a:pt x="1127" y="269"/>
                              <a:pt x="1127" y="269"/>
                              <a:pt x="1127" y="269"/>
                            </a:cubicBezTo>
                            <a:cubicBezTo>
                              <a:pt x="1104" y="269"/>
                              <a:pt x="1104" y="269"/>
                              <a:pt x="1104" y="269"/>
                            </a:cubicBezTo>
                            <a:cubicBezTo>
                              <a:pt x="1104" y="68"/>
                              <a:pt x="1104" y="68"/>
                              <a:pt x="1104" y="68"/>
                            </a:cubicBezTo>
                            <a:cubicBezTo>
                              <a:pt x="1159" y="68"/>
                              <a:pt x="1159" y="68"/>
                              <a:pt x="1159" y="68"/>
                            </a:cubicBezTo>
                            <a:cubicBezTo>
                              <a:pt x="1181" y="68"/>
                              <a:pt x="1197" y="73"/>
                              <a:pt x="1209" y="83"/>
                            </a:cubicBezTo>
                            <a:cubicBezTo>
                              <a:pt x="1221" y="94"/>
                              <a:pt x="1227" y="109"/>
                              <a:pt x="1227" y="128"/>
                            </a:cubicBezTo>
                            <a:close/>
                            <a:moveTo>
                              <a:pt x="1202" y="129"/>
                            </a:moveTo>
                            <a:cubicBezTo>
                              <a:pt x="1202" y="102"/>
                              <a:pt x="1186" y="89"/>
                              <a:pt x="1155" y="89"/>
                            </a:cubicBezTo>
                            <a:cubicBezTo>
                              <a:pt x="1127" y="89"/>
                              <a:pt x="1127" y="89"/>
                              <a:pt x="1127" y="89"/>
                            </a:cubicBezTo>
                            <a:cubicBezTo>
                              <a:pt x="1127" y="172"/>
                              <a:pt x="1127" y="172"/>
                              <a:pt x="1127" y="172"/>
                            </a:cubicBezTo>
                            <a:cubicBezTo>
                              <a:pt x="1152" y="172"/>
                              <a:pt x="1152" y="172"/>
                              <a:pt x="1152" y="172"/>
                            </a:cubicBezTo>
                            <a:cubicBezTo>
                              <a:pt x="1168" y="172"/>
                              <a:pt x="1181" y="168"/>
                              <a:pt x="1189" y="161"/>
                            </a:cubicBezTo>
                            <a:cubicBezTo>
                              <a:pt x="1198" y="153"/>
                              <a:pt x="1202" y="143"/>
                              <a:pt x="1202" y="129"/>
                            </a:cubicBezTo>
                            <a:close/>
                            <a:moveTo>
                              <a:pt x="1374" y="197"/>
                            </a:moveTo>
                            <a:cubicBezTo>
                              <a:pt x="1374" y="220"/>
                              <a:pt x="1368" y="238"/>
                              <a:pt x="1355" y="252"/>
                            </a:cubicBezTo>
                            <a:cubicBezTo>
                              <a:pt x="1342" y="266"/>
                              <a:pt x="1324" y="273"/>
                              <a:pt x="1302" y="273"/>
                            </a:cubicBezTo>
                            <a:cubicBezTo>
                              <a:pt x="1281" y="273"/>
                              <a:pt x="1264" y="266"/>
                              <a:pt x="1251" y="253"/>
                            </a:cubicBezTo>
                            <a:cubicBezTo>
                              <a:pt x="1239" y="239"/>
                              <a:pt x="1232" y="221"/>
                              <a:pt x="1232" y="199"/>
                            </a:cubicBezTo>
                            <a:cubicBezTo>
                              <a:pt x="1232" y="175"/>
                              <a:pt x="1239" y="156"/>
                              <a:pt x="1252" y="143"/>
                            </a:cubicBezTo>
                            <a:cubicBezTo>
                              <a:pt x="1265" y="129"/>
                              <a:pt x="1283" y="122"/>
                              <a:pt x="1306" y="122"/>
                            </a:cubicBezTo>
                            <a:cubicBezTo>
                              <a:pt x="1327" y="122"/>
                              <a:pt x="1344" y="128"/>
                              <a:pt x="1356" y="142"/>
                            </a:cubicBezTo>
                            <a:cubicBezTo>
                              <a:pt x="1368" y="155"/>
                              <a:pt x="1374" y="174"/>
                              <a:pt x="1374" y="197"/>
                            </a:cubicBezTo>
                            <a:close/>
                            <a:moveTo>
                              <a:pt x="1351" y="198"/>
                            </a:moveTo>
                            <a:cubicBezTo>
                              <a:pt x="1351" y="180"/>
                              <a:pt x="1347" y="166"/>
                              <a:pt x="1339" y="156"/>
                            </a:cubicBezTo>
                            <a:cubicBezTo>
                              <a:pt x="1331" y="146"/>
                              <a:pt x="1319" y="142"/>
                              <a:pt x="1304" y="142"/>
                            </a:cubicBezTo>
                            <a:cubicBezTo>
                              <a:pt x="1289" y="142"/>
                              <a:pt x="1278" y="146"/>
                              <a:pt x="1269" y="156"/>
                            </a:cubicBezTo>
                            <a:cubicBezTo>
                              <a:pt x="1260" y="166"/>
                              <a:pt x="1256" y="180"/>
                              <a:pt x="1256" y="198"/>
                            </a:cubicBezTo>
                            <a:cubicBezTo>
                              <a:pt x="1256" y="215"/>
                              <a:pt x="1260" y="229"/>
                              <a:pt x="1269" y="239"/>
                            </a:cubicBezTo>
                            <a:cubicBezTo>
                              <a:pt x="1278" y="248"/>
                              <a:pt x="1289" y="253"/>
                              <a:pt x="1304" y="253"/>
                            </a:cubicBezTo>
                            <a:cubicBezTo>
                              <a:pt x="1319" y="253"/>
                              <a:pt x="1331" y="248"/>
                              <a:pt x="1339" y="239"/>
                            </a:cubicBezTo>
                            <a:cubicBezTo>
                              <a:pt x="1347" y="229"/>
                              <a:pt x="1351" y="216"/>
                              <a:pt x="1351" y="198"/>
                            </a:cubicBezTo>
                            <a:close/>
                            <a:moveTo>
                              <a:pt x="1429" y="74"/>
                            </a:moveTo>
                            <a:cubicBezTo>
                              <a:pt x="1429" y="78"/>
                              <a:pt x="1428" y="82"/>
                              <a:pt x="1425" y="84"/>
                            </a:cubicBezTo>
                            <a:cubicBezTo>
                              <a:pt x="1422" y="87"/>
                              <a:pt x="1418" y="89"/>
                              <a:pt x="1414" y="89"/>
                            </a:cubicBezTo>
                            <a:cubicBezTo>
                              <a:pt x="1410" y="89"/>
                              <a:pt x="1406" y="87"/>
                              <a:pt x="1403" y="85"/>
                            </a:cubicBezTo>
                            <a:cubicBezTo>
                              <a:pt x="1400" y="82"/>
                              <a:pt x="1399" y="78"/>
                              <a:pt x="1399" y="74"/>
                            </a:cubicBezTo>
                            <a:cubicBezTo>
                              <a:pt x="1399" y="70"/>
                              <a:pt x="1400" y="66"/>
                              <a:pt x="1403" y="63"/>
                            </a:cubicBezTo>
                            <a:cubicBezTo>
                              <a:pt x="1406" y="60"/>
                              <a:pt x="1410" y="59"/>
                              <a:pt x="1414" y="59"/>
                            </a:cubicBezTo>
                            <a:cubicBezTo>
                              <a:pt x="1418" y="59"/>
                              <a:pt x="1422" y="60"/>
                              <a:pt x="1425" y="63"/>
                            </a:cubicBezTo>
                            <a:cubicBezTo>
                              <a:pt x="1428" y="66"/>
                              <a:pt x="1429" y="70"/>
                              <a:pt x="1429" y="74"/>
                            </a:cubicBezTo>
                            <a:close/>
                            <a:moveTo>
                              <a:pt x="1425" y="269"/>
                            </a:moveTo>
                            <a:cubicBezTo>
                              <a:pt x="1402" y="269"/>
                              <a:pt x="1402" y="269"/>
                              <a:pt x="1402" y="269"/>
                            </a:cubicBezTo>
                            <a:cubicBezTo>
                              <a:pt x="1402" y="125"/>
                              <a:pt x="1402" y="125"/>
                              <a:pt x="1402" y="125"/>
                            </a:cubicBezTo>
                            <a:cubicBezTo>
                              <a:pt x="1425" y="125"/>
                              <a:pt x="1425" y="125"/>
                              <a:pt x="1425" y="125"/>
                            </a:cubicBezTo>
                            <a:lnTo>
                              <a:pt x="1425" y="269"/>
                            </a:lnTo>
                            <a:close/>
                            <a:moveTo>
                              <a:pt x="1584" y="269"/>
                            </a:moveTo>
                            <a:cubicBezTo>
                              <a:pt x="1561" y="269"/>
                              <a:pt x="1561" y="269"/>
                              <a:pt x="1561" y="269"/>
                            </a:cubicBezTo>
                            <a:cubicBezTo>
                              <a:pt x="1561" y="187"/>
                              <a:pt x="1561" y="187"/>
                              <a:pt x="1561" y="187"/>
                            </a:cubicBezTo>
                            <a:cubicBezTo>
                              <a:pt x="1561" y="157"/>
                              <a:pt x="1549" y="142"/>
                              <a:pt x="1527" y="142"/>
                            </a:cubicBezTo>
                            <a:cubicBezTo>
                              <a:pt x="1516" y="142"/>
                              <a:pt x="1506" y="146"/>
                              <a:pt x="1499" y="154"/>
                            </a:cubicBezTo>
                            <a:cubicBezTo>
                              <a:pt x="1491" y="163"/>
                              <a:pt x="1487" y="174"/>
                              <a:pt x="1487" y="187"/>
                            </a:cubicBezTo>
                            <a:cubicBezTo>
                              <a:pt x="1487" y="269"/>
                              <a:pt x="1487" y="269"/>
                              <a:pt x="1487" y="269"/>
                            </a:cubicBezTo>
                            <a:cubicBezTo>
                              <a:pt x="1464" y="269"/>
                              <a:pt x="1464" y="269"/>
                              <a:pt x="1464" y="269"/>
                            </a:cubicBezTo>
                            <a:cubicBezTo>
                              <a:pt x="1464" y="125"/>
                              <a:pt x="1464" y="125"/>
                              <a:pt x="1464" y="125"/>
                            </a:cubicBezTo>
                            <a:cubicBezTo>
                              <a:pt x="1487" y="125"/>
                              <a:pt x="1487" y="125"/>
                              <a:pt x="1487" y="125"/>
                            </a:cubicBezTo>
                            <a:cubicBezTo>
                              <a:pt x="1487" y="149"/>
                              <a:pt x="1487" y="149"/>
                              <a:pt x="1487" y="149"/>
                            </a:cubicBezTo>
                            <a:cubicBezTo>
                              <a:pt x="1488" y="149"/>
                              <a:pt x="1488" y="149"/>
                              <a:pt x="1488" y="149"/>
                            </a:cubicBezTo>
                            <a:cubicBezTo>
                              <a:pt x="1499" y="131"/>
                              <a:pt x="1514" y="122"/>
                              <a:pt x="1535" y="122"/>
                            </a:cubicBezTo>
                            <a:cubicBezTo>
                              <a:pt x="1551" y="122"/>
                              <a:pt x="1563" y="127"/>
                              <a:pt x="1571" y="137"/>
                            </a:cubicBezTo>
                            <a:cubicBezTo>
                              <a:pt x="1579" y="148"/>
                              <a:pt x="1584" y="162"/>
                              <a:pt x="1584" y="181"/>
                            </a:cubicBezTo>
                            <a:lnTo>
                              <a:pt x="1584" y="269"/>
                            </a:lnTo>
                            <a:close/>
                            <a:moveTo>
                              <a:pt x="1686" y="268"/>
                            </a:moveTo>
                            <a:cubicBezTo>
                              <a:pt x="1681" y="271"/>
                              <a:pt x="1673" y="273"/>
                              <a:pt x="1664" y="273"/>
                            </a:cubicBezTo>
                            <a:cubicBezTo>
                              <a:pt x="1639" y="273"/>
                              <a:pt x="1627" y="258"/>
                              <a:pt x="1627" y="230"/>
                            </a:cubicBezTo>
                            <a:cubicBezTo>
                              <a:pt x="1627" y="145"/>
                              <a:pt x="1627" y="145"/>
                              <a:pt x="1627" y="145"/>
                            </a:cubicBezTo>
                            <a:cubicBezTo>
                              <a:pt x="1602" y="145"/>
                              <a:pt x="1602" y="145"/>
                              <a:pt x="1602" y="145"/>
                            </a:cubicBezTo>
                            <a:cubicBezTo>
                              <a:pt x="1602" y="125"/>
                              <a:pt x="1602" y="125"/>
                              <a:pt x="1602" y="125"/>
                            </a:cubicBezTo>
                            <a:cubicBezTo>
                              <a:pt x="1627" y="125"/>
                              <a:pt x="1627" y="125"/>
                              <a:pt x="1627" y="125"/>
                            </a:cubicBezTo>
                            <a:cubicBezTo>
                              <a:pt x="1627" y="90"/>
                              <a:pt x="1627" y="90"/>
                              <a:pt x="1627" y="90"/>
                            </a:cubicBezTo>
                            <a:cubicBezTo>
                              <a:pt x="1650" y="83"/>
                              <a:pt x="1650" y="83"/>
                              <a:pt x="1650" y="83"/>
                            </a:cubicBezTo>
                            <a:cubicBezTo>
                              <a:pt x="1650" y="125"/>
                              <a:pt x="1650" y="125"/>
                              <a:pt x="1650" y="125"/>
                            </a:cubicBezTo>
                            <a:cubicBezTo>
                              <a:pt x="1686" y="125"/>
                              <a:pt x="1686" y="125"/>
                              <a:pt x="1686" y="125"/>
                            </a:cubicBezTo>
                            <a:cubicBezTo>
                              <a:pt x="1686" y="145"/>
                              <a:pt x="1686" y="145"/>
                              <a:pt x="1686" y="145"/>
                            </a:cubicBezTo>
                            <a:cubicBezTo>
                              <a:pt x="1650" y="145"/>
                              <a:pt x="1650" y="145"/>
                              <a:pt x="1650" y="145"/>
                            </a:cubicBezTo>
                            <a:cubicBezTo>
                              <a:pt x="1650" y="226"/>
                              <a:pt x="1650" y="226"/>
                              <a:pt x="1650" y="226"/>
                            </a:cubicBezTo>
                            <a:cubicBezTo>
                              <a:pt x="1650" y="236"/>
                              <a:pt x="1651" y="243"/>
                              <a:pt x="1655" y="247"/>
                            </a:cubicBezTo>
                            <a:cubicBezTo>
                              <a:pt x="1658" y="251"/>
                              <a:pt x="1664" y="253"/>
                              <a:pt x="1671" y="253"/>
                            </a:cubicBezTo>
                            <a:cubicBezTo>
                              <a:pt x="1677" y="253"/>
                              <a:pt x="1682" y="251"/>
                              <a:pt x="1686" y="248"/>
                            </a:cubicBezTo>
                            <a:lnTo>
                              <a:pt x="1686" y="268"/>
                            </a:lnTo>
                            <a:close/>
                            <a:moveTo>
                              <a:pt x="196" y="336"/>
                            </a:moveTo>
                            <a:cubicBezTo>
                              <a:pt x="0" y="301"/>
                              <a:pt x="0" y="301"/>
                              <a:pt x="0" y="301"/>
                            </a:cubicBezTo>
                            <a:cubicBezTo>
                              <a:pt x="0" y="35"/>
                              <a:pt x="0" y="35"/>
                              <a:pt x="0" y="35"/>
                            </a:cubicBezTo>
                            <a:cubicBezTo>
                              <a:pt x="196" y="0"/>
                              <a:pt x="196" y="0"/>
                              <a:pt x="196" y="0"/>
                            </a:cubicBezTo>
                            <a:lnTo>
                              <a:pt x="196" y="336"/>
                            </a:lnTo>
                            <a:close/>
                            <a:moveTo>
                              <a:pt x="93" y="98"/>
                            </a:moveTo>
                            <a:cubicBezTo>
                              <a:pt x="90" y="98"/>
                              <a:pt x="87" y="98"/>
                              <a:pt x="85" y="99"/>
                            </a:cubicBezTo>
                            <a:cubicBezTo>
                              <a:pt x="82" y="99"/>
                              <a:pt x="79" y="100"/>
                              <a:pt x="77" y="101"/>
                            </a:cubicBezTo>
                            <a:cubicBezTo>
                              <a:pt x="75" y="102"/>
                              <a:pt x="73" y="104"/>
                              <a:pt x="71" y="105"/>
                            </a:cubicBezTo>
                            <a:cubicBezTo>
                              <a:pt x="69" y="107"/>
                              <a:pt x="67" y="108"/>
                              <a:pt x="65" y="110"/>
                            </a:cubicBezTo>
                            <a:cubicBezTo>
                              <a:pt x="64" y="112"/>
                              <a:pt x="62" y="114"/>
                              <a:pt x="61" y="116"/>
                            </a:cubicBezTo>
                            <a:cubicBezTo>
                              <a:pt x="60" y="118"/>
                              <a:pt x="58" y="121"/>
                              <a:pt x="58" y="123"/>
                            </a:cubicBezTo>
                            <a:cubicBezTo>
                              <a:pt x="57" y="126"/>
                              <a:pt x="56" y="128"/>
                              <a:pt x="56" y="131"/>
                            </a:cubicBezTo>
                            <a:cubicBezTo>
                              <a:pt x="55" y="134"/>
                              <a:pt x="55" y="136"/>
                              <a:pt x="55" y="139"/>
                            </a:cubicBezTo>
                            <a:cubicBezTo>
                              <a:pt x="55" y="143"/>
                              <a:pt x="56" y="147"/>
                              <a:pt x="57" y="151"/>
                            </a:cubicBezTo>
                            <a:cubicBezTo>
                              <a:pt x="58" y="155"/>
                              <a:pt x="59" y="158"/>
                              <a:pt x="61" y="161"/>
                            </a:cubicBezTo>
                            <a:cubicBezTo>
                              <a:pt x="63" y="165"/>
                              <a:pt x="65" y="168"/>
                              <a:pt x="68" y="170"/>
                            </a:cubicBezTo>
                            <a:cubicBezTo>
                              <a:pt x="71" y="173"/>
                              <a:pt x="75" y="176"/>
                              <a:pt x="79" y="178"/>
                            </a:cubicBezTo>
                            <a:cubicBezTo>
                              <a:pt x="80" y="179"/>
                              <a:pt x="82" y="181"/>
                              <a:pt x="83" y="181"/>
                            </a:cubicBezTo>
                            <a:cubicBezTo>
                              <a:pt x="85" y="182"/>
                              <a:pt x="86" y="183"/>
                              <a:pt x="87" y="184"/>
                            </a:cubicBezTo>
                            <a:cubicBezTo>
                              <a:pt x="89" y="185"/>
                              <a:pt x="90" y="186"/>
                              <a:pt x="91" y="187"/>
                            </a:cubicBezTo>
                            <a:cubicBezTo>
                              <a:pt x="92" y="188"/>
                              <a:pt x="92" y="188"/>
                              <a:pt x="93" y="189"/>
                            </a:cubicBezTo>
                            <a:cubicBezTo>
                              <a:pt x="94" y="190"/>
                              <a:pt x="95" y="191"/>
                              <a:pt x="95" y="192"/>
                            </a:cubicBezTo>
                            <a:cubicBezTo>
                              <a:pt x="96" y="193"/>
                              <a:pt x="96" y="194"/>
                              <a:pt x="97" y="195"/>
                            </a:cubicBezTo>
                            <a:cubicBezTo>
                              <a:pt x="97" y="196"/>
                              <a:pt x="98" y="197"/>
                              <a:pt x="98" y="198"/>
                            </a:cubicBezTo>
                            <a:cubicBezTo>
                              <a:pt x="98" y="199"/>
                              <a:pt x="98" y="200"/>
                              <a:pt x="98" y="201"/>
                            </a:cubicBezTo>
                            <a:cubicBezTo>
                              <a:pt x="98" y="202"/>
                              <a:pt x="98" y="203"/>
                              <a:pt x="98" y="204"/>
                            </a:cubicBezTo>
                            <a:cubicBezTo>
                              <a:pt x="98" y="205"/>
                              <a:pt x="98" y="206"/>
                              <a:pt x="97" y="207"/>
                            </a:cubicBezTo>
                            <a:cubicBezTo>
                              <a:pt x="97" y="207"/>
                              <a:pt x="97" y="208"/>
                              <a:pt x="96" y="209"/>
                            </a:cubicBezTo>
                            <a:cubicBezTo>
                              <a:pt x="96" y="209"/>
                              <a:pt x="95" y="210"/>
                              <a:pt x="95" y="211"/>
                            </a:cubicBezTo>
                            <a:cubicBezTo>
                              <a:pt x="94" y="211"/>
                              <a:pt x="93" y="212"/>
                              <a:pt x="92" y="213"/>
                            </a:cubicBezTo>
                            <a:cubicBezTo>
                              <a:pt x="92" y="213"/>
                              <a:pt x="91" y="214"/>
                              <a:pt x="90" y="214"/>
                            </a:cubicBezTo>
                            <a:cubicBezTo>
                              <a:pt x="89" y="214"/>
                              <a:pt x="88" y="214"/>
                              <a:pt x="86" y="215"/>
                            </a:cubicBezTo>
                            <a:cubicBezTo>
                              <a:pt x="85" y="215"/>
                              <a:pt x="84" y="215"/>
                              <a:pt x="83" y="215"/>
                            </a:cubicBezTo>
                            <a:cubicBezTo>
                              <a:pt x="80" y="215"/>
                              <a:pt x="78" y="214"/>
                              <a:pt x="75" y="214"/>
                            </a:cubicBezTo>
                            <a:cubicBezTo>
                              <a:pt x="73" y="213"/>
                              <a:pt x="71" y="212"/>
                              <a:pt x="68" y="211"/>
                            </a:cubicBezTo>
                            <a:cubicBezTo>
                              <a:pt x="66" y="209"/>
                              <a:pt x="64" y="208"/>
                              <a:pt x="62" y="206"/>
                            </a:cubicBezTo>
                            <a:cubicBezTo>
                              <a:pt x="60" y="204"/>
                              <a:pt x="58" y="202"/>
                              <a:pt x="56" y="200"/>
                            </a:cubicBezTo>
                            <a:cubicBezTo>
                              <a:pt x="56" y="230"/>
                              <a:pt x="56" y="230"/>
                              <a:pt x="56" y="230"/>
                            </a:cubicBezTo>
                            <a:cubicBezTo>
                              <a:pt x="57" y="231"/>
                              <a:pt x="59" y="232"/>
                              <a:pt x="61" y="233"/>
                            </a:cubicBezTo>
                            <a:cubicBezTo>
                              <a:pt x="63" y="234"/>
                              <a:pt x="65" y="235"/>
                              <a:pt x="67" y="236"/>
                            </a:cubicBezTo>
                            <a:cubicBezTo>
                              <a:pt x="70" y="237"/>
                              <a:pt x="72" y="237"/>
                              <a:pt x="74" y="238"/>
                            </a:cubicBezTo>
                            <a:cubicBezTo>
                              <a:pt x="77" y="238"/>
                              <a:pt x="79" y="239"/>
                              <a:pt x="82" y="239"/>
                            </a:cubicBezTo>
                            <a:cubicBezTo>
                              <a:pt x="86" y="239"/>
                              <a:pt x="89" y="239"/>
                              <a:pt x="92" y="239"/>
                            </a:cubicBezTo>
                            <a:cubicBezTo>
                              <a:pt x="96" y="238"/>
                              <a:pt x="99" y="238"/>
                              <a:pt x="101" y="237"/>
                            </a:cubicBezTo>
                            <a:cubicBezTo>
                              <a:pt x="104" y="236"/>
                              <a:pt x="107" y="235"/>
                              <a:pt x="109" y="233"/>
                            </a:cubicBezTo>
                            <a:cubicBezTo>
                              <a:pt x="111" y="231"/>
                              <a:pt x="113" y="230"/>
                              <a:pt x="115" y="227"/>
                            </a:cubicBezTo>
                            <a:cubicBezTo>
                              <a:pt x="117" y="226"/>
                              <a:pt x="118" y="224"/>
                              <a:pt x="119" y="222"/>
                            </a:cubicBezTo>
                            <a:cubicBezTo>
                              <a:pt x="120" y="220"/>
                              <a:pt x="121" y="218"/>
                              <a:pt x="122" y="215"/>
                            </a:cubicBezTo>
                            <a:cubicBezTo>
                              <a:pt x="123" y="213"/>
                              <a:pt x="123" y="210"/>
                              <a:pt x="124" y="208"/>
                            </a:cubicBezTo>
                            <a:cubicBezTo>
                              <a:pt x="124" y="205"/>
                              <a:pt x="124" y="202"/>
                              <a:pt x="124" y="199"/>
                            </a:cubicBezTo>
                            <a:cubicBezTo>
                              <a:pt x="124" y="197"/>
                              <a:pt x="124" y="194"/>
                              <a:pt x="124" y="192"/>
                            </a:cubicBezTo>
                            <a:cubicBezTo>
                              <a:pt x="124" y="190"/>
                              <a:pt x="123" y="188"/>
                              <a:pt x="122" y="186"/>
                            </a:cubicBezTo>
                            <a:cubicBezTo>
                              <a:pt x="122" y="183"/>
                              <a:pt x="121" y="181"/>
                              <a:pt x="120" y="179"/>
                            </a:cubicBezTo>
                            <a:cubicBezTo>
                              <a:pt x="119" y="178"/>
                              <a:pt x="118" y="176"/>
                              <a:pt x="117" y="174"/>
                            </a:cubicBezTo>
                            <a:cubicBezTo>
                              <a:pt x="116" y="173"/>
                              <a:pt x="114" y="171"/>
                              <a:pt x="113" y="170"/>
                            </a:cubicBezTo>
                            <a:cubicBezTo>
                              <a:pt x="112" y="168"/>
                              <a:pt x="110" y="167"/>
                              <a:pt x="108" y="165"/>
                            </a:cubicBezTo>
                            <a:cubicBezTo>
                              <a:pt x="106" y="164"/>
                              <a:pt x="105" y="162"/>
                              <a:pt x="102" y="161"/>
                            </a:cubicBezTo>
                            <a:cubicBezTo>
                              <a:pt x="100" y="160"/>
                              <a:pt x="98" y="158"/>
                              <a:pt x="96" y="157"/>
                            </a:cubicBezTo>
                            <a:cubicBezTo>
                              <a:pt x="94" y="156"/>
                              <a:pt x="93" y="155"/>
                              <a:pt x="91" y="154"/>
                            </a:cubicBezTo>
                            <a:cubicBezTo>
                              <a:pt x="90" y="153"/>
                              <a:pt x="89" y="152"/>
                              <a:pt x="88" y="151"/>
                            </a:cubicBezTo>
                            <a:cubicBezTo>
                              <a:pt x="87" y="151"/>
                              <a:pt x="86" y="150"/>
                              <a:pt x="85" y="149"/>
                            </a:cubicBezTo>
                            <a:cubicBezTo>
                              <a:pt x="84" y="148"/>
                              <a:pt x="83" y="148"/>
                              <a:pt x="83" y="147"/>
                            </a:cubicBezTo>
                            <a:cubicBezTo>
                              <a:pt x="82" y="146"/>
                              <a:pt x="82" y="145"/>
                              <a:pt x="81" y="145"/>
                            </a:cubicBezTo>
                            <a:cubicBezTo>
                              <a:pt x="81" y="144"/>
                              <a:pt x="81" y="143"/>
                              <a:pt x="80" y="142"/>
                            </a:cubicBezTo>
                            <a:cubicBezTo>
                              <a:pt x="80" y="141"/>
                              <a:pt x="80" y="140"/>
                              <a:pt x="80" y="139"/>
                            </a:cubicBezTo>
                            <a:cubicBezTo>
                              <a:pt x="79" y="138"/>
                              <a:pt x="79" y="137"/>
                              <a:pt x="79" y="136"/>
                            </a:cubicBezTo>
                            <a:cubicBezTo>
                              <a:pt x="79" y="135"/>
                              <a:pt x="79" y="134"/>
                              <a:pt x="80" y="133"/>
                            </a:cubicBezTo>
                            <a:cubicBezTo>
                              <a:pt x="80" y="132"/>
                              <a:pt x="80" y="131"/>
                              <a:pt x="80" y="131"/>
                            </a:cubicBezTo>
                            <a:cubicBezTo>
                              <a:pt x="81" y="130"/>
                              <a:pt x="81" y="129"/>
                              <a:pt x="82" y="128"/>
                            </a:cubicBezTo>
                            <a:cubicBezTo>
                              <a:pt x="82" y="127"/>
                              <a:pt x="83" y="127"/>
                              <a:pt x="83" y="126"/>
                            </a:cubicBezTo>
                            <a:cubicBezTo>
                              <a:pt x="84" y="125"/>
                              <a:pt x="85" y="125"/>
                              <a:pt x="86" y="124"/>
                            </a:cubicBezTo>
                            <a:cubicBezTo>
                              <a:pt x="86" y="124"/>
                              <a:pt x="87" y="123"/>
                              <a:pt x="88" y="123"/>
                            </a:cubicBezTo>
                            <a:cubicBezTo>
                              <a:pt x="89" y="123"/>
                              <a:pt x="90" y="122"/>
                              <a:pt x="91" y="122"/>
                            </a:cubicBezTo>
                            <a:cubicBezTo>
                              <a:pt x="92" y="122"/>
                              <a:pt x="93" y="122"/>
                              <a:pt x="94" y="122"/>
                            </a:cubicBezTo>
                            <a:cubicBezTo>
                              <a:pt x="96" y="122"/>
                              <a:pt x="99" y="122"/>
                              <a:pt x="101" y="122"/>
                            </a:cubicBezTo>
                            <a:cubicBezTo>
                              <a:pt x="103" y="122"/>
                              <a:pt x="105" y="123"/>
                              <a:pt x="107" y="124"/>
                            </a:cubicBezTo>
                            <a:cubicBezTo>
                              <a:pt x="110" y="124"/>
                              <a:pt x="112" y="125"/>
                              <a:pt x="114" y="126"/>
                            </a:cubicBezTo>
                            <a:cubicBezTo>
                              <a:pt x="116" y="128"/>
                              <a:pt x="118" y="129"/>
                              <a:pt x="119" y="131"/>
                            </a:cubicBezTo>
                            <a:cubicBezTo>
                              <a:pt x="119" y="101"/>
                              <a:pt x="119" y="101"/>
                              <a:pt x="119" y="101"/>
                            </a:cubicBezTo>
                            <a:cubicBezTo>
                              <a:pt x="118" y="100"/>
                              <a:pt x="116" y="100"/>
                              <a:pt x="114" y="99"/>
                            </a:cubicBezTo>
                            <a:cubicBezTo>
                              <a:pt x="112" y="99"/>
                              <a:pt x="110" y="98"/>
                              <a:pt x="107" y="98"/>
                            </a:cubicBezTo>
                            <a:cubicBezTo>
                              <a:pt x="105" y="98"/>
                              <a:pt x="103" y="97"/>
                              <a:pt x="100" y="97"/>
                            </a:cubicBezTo>
                            <a:cubicBezTo>
                              <a:pt x="98" y="97"/>
                              <a:pt x="95" y="97"/>
                              <a:pt x="93" y="98"/>
                            </a:cubicBezTo>
                            <a:moveTo>
                              <a:pt x="324" y="135"/>
                            </a:moveTo>
                            <a:cubicBezTo>
                              <a:pt x="322" y="135"/>
                              <a:pt x="320" y="135"/>
                              <a:pt x="318" y="136"/>
                            </a:cubicBezTo>
                            <a:cubicBezTo>
                              <a:pt x="309" y="113"/>
                              <a:pt x="292" y="95"/>
                              <a:pt x="270" y="86"/>
                            </a:cubicBezTo>
                            <a:cubicBezTo>
                              <a:pt x="270" y="84"/>
                              <a:pt x="270" y="82"/>
                              <a:pt x="270" y="80"/>
                            </a:cubicBezTo>
                            <a:cubicBezTo>
                              <a:pt x="270" y="61"/>
                              <a:pt x="256" y="47"/>
                              <a:pt x="238" y="47"/>
                            </a:cubicBezTo>
                            <a:cubicBezTo>
                              <a:pt x="229" y="47"/>
                              <a:pt x="221" y="50"/>
                              <a:pt x="215" y="57"/>
                            </a:cubicBezTo>
                            <a:cubicBezTo>
                              <a:pt x="215" y="103"/>
                              <a:pt x="215" y="103"/>
                              <a:pt x="215" y="103"/>
                            </a:cubicBezTo>
                            <a:cubicBezTo>
                              <a:pt x="221" y="109"/>
                              <a:pt x="229" y="113"/>
                              <a:pt x="238" y="113"/>
                            </a:cubicBezTo>
                            <a:cubicBezTo>
                              <a:pt x="248" y="113"/>
                              <a:pt x="256" y="109"/>
                              <a:pt x="262" y="102"/>
                            </a:cubicBezTo>
                            <a:cubicBezTo>
                              <a:pt x="281" y="109"/>
                              <a:pt x="295" y="125"/>
                              <a:pt x="302" y="144"/>
                            </a:cubicBezTo>
                            <a:cubicBezTo>
                              <a:pt x="296" y="150"/>
                              <a:pt x="292" y="159"/>
                              <a:pt x="292" y="168"/>
                            </a:cubicBezTo>
                            <a:cubicBezTo>
                              <a:pt x="292" y="178"/>
                              <a:pt x="296" y="187"/>
                              <a:pt x="302" y="193"/>
                            </a:cubicBezTo>
                            <a:cubicBezTo>
                              <a:pt x="295" y="212"/>
                              <a:pt x="281" y="227"/>
                              <a:pt x="262" y="235"/>
                            </a:cubicBezTo>
                            <a:cubicBezTo>
                              <a:pt x="256" y="228"/>
                              <a:pt x="247" y="224"/>
                              <a:pt x="238" y="224"/>
                            </a:cubicBezTo>
                            <a:cubicBezTo>
                              <a:pt x="229" y="224"/>
                              <a:pt x="221" y="228"/>
                              <a:pt x="215" y="234"/>
                            </a:cubicBezTo>
                            <a:cubicBezTo>
                              <a:pt x="215" y="280"/>
                              <a:pt x="215" y="280"/>
                              <a:pt x="215" y="280"/>
                            </a:cubicBezTo>
                            <a:cubicBezTo>
                              <a:pt x="221" y="286"/>
                              <a:pt x="229" y="290"/>
                              <a:pt x="238" y="290"/>
                            </a:cubicBezTo>
                            <a:cubicBezTo>
                              <a:pt x="256" y="290"/>
                              <a:pt x="270" y="275"/>
                              <a:pt x="270" y="257"/>
                            </a:cubicBezTo>
                            <a:cubicBezTo>
                              <a:pt x="270" y="255"/>
                              <a:pt x="270" y="253"/>
                              <a:pt x="270" y="251"/>
                            </a:cubicBezTo>
                            <a:cubicBezTo>
                              <a:pt x="292" y="241"/>
                              <a:pt x="309" y="224"/>
                              <a:pt x="318" y="201"/>
                            </a:cubicBezTo>
                            <a:cubicBezTo>
                              <a:pt x="320" y="201"/>
                              <a:pt x="322" y="202"/>
                              <a:pt x="324" y="202"/>
                            </a:cubicBezTo>
                            <a:cubicBezTo>
                              <a:pt x="342" y="202"/>
                              <a:pt x="356" y="187"/>
                              <a:pt x="356" y="168"/>
                            </a:cubicBezTo>
                            <a:cubicBezTo>
                              <a:pt x="356" y="150"/>
                              <a:pt x="342" y="135"/>
                              <a:pt x="324" y="135"/>
                            </a:cubicBezTo>
                            <a:close/>
                          </a:path>
                        </a:pathLst>
                      </a:custGeom>
                      <a:solidFill>
                        <a:srgbClr val="D83B01"/>
                      </a:solidFill>
                      <a:ln>
                        <a:noFill/>
                      </a:ln>
                      <a:extLst/>
                    </p:spPr>
                    <p:txBody>
                      <a:bodyPr vert="horz" wrap="square" lIns="89603" tIns="44802" rIns="89603"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956"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dirty="0">
                          <a:ln>
                            <a:noFill/>
                          </a:ln>
                          <a:solidFill>
                            <a:srgbClr val="505050"/>
                          </a:solidFill>
                          <a:effectLst/>
                          <a:uLnTx/>
                          <a:uFillTx/>
                          <a:latin typeface="Segoe UI"/>
                          <a:ea typeface="+mn-ea"/>
                          <a:cs typeface="+mn-cs"/>
                        </a:endParaRPr>
                      </a:p>
                    </p:txBody>
                  </p:sp>
                  <p:pic>
                    <p:nvPicPr>
                      <p:cNvPr id="52" name="Picture 51">
                        <a:extLst>
                          <a:ext uri="{FF2B5EF4-FFF2-40B4-BE49-F238E27FC236}">
                            <a16:creationId xmlns:a16="http://schemas.microsoft.com/office/drawing/2014/main" id="{A960F447-0E30-4A48-8ED8-6F0145C03DB7}"/>
                          </a:ext>
                        </a:extLst>
                      </p:cNvPr>
                      <p:cNvPicPr>
                        <a:picLocks noChangeAspect="1"/>
                      </p:cNvPicPr>
                      <p:nvPr/>
                    </p:nvPicPr>
                    <p:blipFill>
                      <a:blip r:embed="rId3">
                        <a:duotone>
                          <a:srgbClr val="D83B01">
                            <a:shade val="45000"/>
                            <a:satMod val="135000"/>
                          </a:srgbClr>
                          <a:prstClr val="white"/>
                        </a:duotone>
                      </a:blip>
                      <a:stretch>
                        <a:fillRect/>
                      </a:stretch>
                    </p:blipFill>
                    <p:spPr>
                      <a:xfrm>
                        <a:off x="8441012" y="5413979"/>
                        <a:ext cx="393511" cy="393511"/>
                      </a:xfrm>
                      <a:prstGeom prst="rect">
                        <a:avLst/>
                      </a:prstGeom>
                    </p:spPr>
                  </p:pic>
                  <p:grpSp>
                    <p:nvGrpSpPr>
                      <p:cNvPr id="53" name="Group 52">
                        <a:extLst>
                          <a:ext uri="{FF2B5EF4-FFF2-40B4-BE49-F238E27FC236}">
                            <a16:creationId xmlns:a16="http://schemas.microsoft.com/office/drawing/2014/main" id="{CDA54D4B-69D7-450B-B6C2-2F43E7A72A1E}"/>
                          </a:ext>
                        </a:extLst>
                      </p:cNvPr>
                      <p:cNvGrpSpPr/>
                      <p:nvPr/>
                    </p:nvGrpSpPr>
                    <p:grpSpPr>
                      <a:xfrm>
                        <a:off x="9360919" y="5487732"/>
                        <a:ext cx="1934722" cy="359682"/>
                        <a:chOff x="9300595" y="5074982"/>
                        <a:chExt cx="1934722" cy="359682"/>
                      </a:xfrm>
                    </p:grpSpPr>
                    <p:pic>
                      <p:nvPicPr>
                        <p:cNvPr id="54" name="Picture 53">
                          <a:extLst>
                            <a:ext uri="{FF2B5EF4-FFF2-40B4-BE49-F238E27FC236}">
                              <a16:creationId xmlns:a16="http://schemas.microsoft.com/office/drawing/2014/main" id="{C4EA8064-62FD-4302-BBA1-607016E628F1}"/>
                            </a:ext>
                          </a:extLst>
                        </p:cNvPr>
                        <p:cNvPicPr>
                          <a:picLocks noChangeAspect="1"/>
                        </p:cNvPicPr>
                        <p:nvPr/>
                      </p:nvPicPr>
                      <p:blipFill>
                        <a:blip r:embed="rId4"/>
                        <a:stretch>
                          <a:fillRect/>
                        </a:stretch>
                      </p:blipFill>
                      <p:spPr>
                        <a:xfrm>
                          <a:off x="9300595" y="5143258"/>
                          <a:ext cx="437706" cy="223128"/>
                        </a:xfrm>
                        <a:prstGeom prst="rect">
                          <a:avLst/>
                        </a:prstGeom>
                      </p:spPr>
                    </p:pic>
                    <p:pic>
                      <p:nvPicPr>
                        <p:cNvPr id="55" name="Picture 54">
                          <a:extLst>
                            <a:ext uri="{FF2B5EF4-FFF2-40B4-BE49-F238E27FC236}">
                              <a16:creationId xmlns:a16="http://schemas.microsoft.com/office/drawing/2014/main" id="{30E82839-84B1-44D4-8E8D-CA05947257C8}"/>
                            </a:ext>
                          </a:extLst>
                        </p:cNvPr>
                        <p:cNvPicPr>
                          <a:picLocks noChangeAspect="1"/>
                        </p:cNvPicPr>
                        <p:nvPr/>
                      </p:nvPicPr>
                      <p:blipFill>
                        <a:blip r:embed="rId5">
                          <a:duotone>
                            <a:srgbClr val="D83B01">
                              <a:shade val="45000"/>
                              <a:satMod val="135000"/>
                            </a:srgbClr>
                            <a:prstClr val="white"/>
                          </a:duotone>
                        </a:blip>
                        <a:stretch>
                          <a:fillRect/>
                        </a:stretch>
                      </p:blipFill>
                      <p:spPr>
                        <a:xfrm>
                          <a:off x="9936058" y="5225368"/>
                          <a:ext cx="583656" cy="82751"/>
                        </a:xfrm>
                        <a:prstGeom prst="rect">
                          <a:avLst/>
                        </a:prstGeom>
                      </p:spPr>
                    </p:pic>
                    <p:sp>
                      <p:nvSpPr>
                        <p:cNvPr id="56" name="Freeform 5">
                          <a:extLst>
                            <a:ext uri="{FF2B5EF4-FFF2-40B4-BE49-F238E27FC236}">
                              <a16:creationId xmlns:a16="http://schemas.microsoft.com/office/drawing/2014/main" id="{533F1ACF-5FD9-4108-8BEB-50BB742F6DC9}"/>
                            </a:ext>
                          </a:extLst>
                        </p:cNvPr>
                        <p:cNvSpPr>
                          <a:spLocks noChangeAspect="1" noEditPoints="1"/>
                        </p:cNvSpPr>
                        <p:nvPr/>
                      </p:nvSpPr>
                      <p:spPr bwMode="auto">
                        <a:xfrm>
                          <a:off x="11043107" y="5074982"/>
                          <a:ext cx="192210" cy="359682"/>
                        </a:xfrm>
                        <a:custGeom>
                          <a:avLst/>
                          <a:gdLst>
                            <a:gd name="T0" fmla="*/ 77 w 83"/>
                            <a:gd name="T1" fmla="*/ 151 h 157"/>
                            <a:gd name="T2" fmla="*/ 6 w 83"/>
                            <a:gd name="T3" fmla="*/ 6 h 157"/>
                            <a:gd name="T4" fmla="*/ 83 w 83"/>
                            <a:gd name="T5" fmla="*/ 0 h 157"/>
                            <a:gd name="T6" fmla="*/ 6 w 83"/>
                            <a:gd name="T7" fmla="*/ 0 h 157"/>
                            <a:gd name="T8" fmla="*/ 0 w 83"/>
                            <a:gd name="T9" fmla="*/ 6 h 157"/>
                            <a:gd name="T10" fmla="*/ 0 w 83"/>
                            <a:gd name="T11" fmla="*/ 157 h 157"/>
                            <a:gd name="T12" fmla="*/ 77 w 83"/>
                            <a:gd name="T13" fmla="*/ 157 h 157"/>
                            <a:gd name="T14" fmla="*/ 83 w 83"/>
                            <a:gd name="T15" fmla="*/ 151 h 157"/>
                            <a:gd name="T16" fmla="*/ 83 w 83"/>
                            <a:gd name="T17" fmla="*/ 0 h 157"/>
                            <a:gd name="T18" fmla="*/ 15 w 83"/>
                            <a:gd name="T19" fmla="*/ 102 h 157"/>
                            <a:gd name="T20" fmla="*/ 20 w 83"/>
                            <a:gd name="T21" fmla="*/ 102 h 157"/>
                            <a:gd name="T22" fmla="*/ 26 w 83"/>
                            <a:gd name="T23" fmla="*/ 104 h 157"/>
                            <a:gd name="T24" fmla="*/ 26 w 83"/>
                            <a:gd name="T25" fmla="*/ 99 h 157"/>
                            <a:gd name="T26" fmla="*/ 26 w 83"/>
                            <a:gd name="T27" fmla="*/ 104 h 157"/>
                            <a:gd name="T28" fmla="*/ 67 w 83"/>
                            <a:gd name="T29" fmla="*/ 89 h 157"/>
                            <a:gd name="T30" fmla="*/ 15 w 83"/>
                            <a:gd name="T31" fmla="*/ 88 h 157"/>
                            <a:gd name="T32" fmla="*/ 17 w 83"/>
                            <a:gd name="T33" fmla="*/ 79 h 157"/>
                            <a:gd name="T34" fmla="*/ 68 w 83"/>
                            <a:gd name="T35" fmla="*/ 80 h 157"/>
                            <a:gd name="T36" fmla="*/ 68 w 83"/>
                            <a:gd name="T37" fmla="*/ 88 h 157"/>
                            <a:gd name="T38" fmla="*/ 67 w 83"/>
                            <a:gd name="T39" fmla="*/ 74 h 157"/>
                            <a:gd name="T40" fmla="*/ 15 w 83"/>
                            <a:gd name="T41" fmla="*/ 72 h 157"/>
                            <a:gd name="T42" fmla="*/ 17 w 83"/>
                            <a:gd name="T43" fmla="*/ 63 h 157"/>
                            <a:gd name="T44" fmla="*/ 68 w 83"/>
                            <a:gd name="T45" fmla="*/ 64 h 157"/>
                            <a:gd name="T46" fmla="*/ 68 w 83"/>
                            <a:gd name="T47" fmla="*/ 72 h 157"/>
                            <a:gd name="T48" fmla="*/ 67 w 83"/>
                            <a:gd name="T49" fmla="*/ 58 h 157"/>
                            <a:gd name="T50" fmla="*/ 15 w 83"/>
                            <a:gd name="T51" fmla="*/ 57 h 157"/>
                            <a:gd name="T52" fmla="*/ 17 w 83"/>
                            <a:gd name="T53" fmla="*/ 47 h 157"/>
                            <a:gd name="T54" fmla="*/ 68 w 83"/>
                            <a:gd name="T55" fmla="*/ 49 h 157"/>
                            <a:gd name="T56" fmla="*/ 68 w 83"/>
                            <a:gd name="T57" fmla="*/ 57 h 157"/>
                            <a:gd name="T58" fmla="*/ 67 w 83"/>
                            <a:gd name="T59" fmla="*/ 42 h 157"/>
                            <a:gd name="T60" fmla="*/ 15 w 83"/>
                            <a:gd name="T61" fmla="*/ 41 h 157"/>
                            <a:gd name="T62" fmla="*/ 17 w 83"/>
                            <a:gd name="T63" fmla="*/ 31 h 157"/>
                            <a:gd name="T64" fmla="*/ 68 w 83"/>
                            <a:gd name="T65" fmla="*/ 33 h 157"/>
                            <a:gd name="T66" fmla="*/ 68 w 83"/>
                            <a:gd name="T67" fmla="*/ 41 h 157"/>
                            <a:gd name="T68" fmla="*/ 67 w 83"/>
                            <a:gd name="T69" fmla="*/ 27 h 157"/>
                            <a:gd name="T70" fmla="*/ 15 w 83"/>
                            <a:gd name="T71" fmla="*/ 25 h 157"/>
                            <a:gd name="T72" fmla="*/ 17 w 83"/>
                            <a:gd name="T73" fmla="*/ 16 h 157"/>
                            <a:gd name="T74" fmla="*/ 68 w 83"/>
                            <a:gd name="T75" fmla="*/ 17 h 157"/>
                            <a:gd name="T76" fmla="*/ 68 w 83"/>
                            <a:gd name="T77"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 h="157">
                              <a:moveTo>
                                <a:pt x="77" y="6"/>
                              </a:moveTo>
                              <a:cubicBezTo>
                                <a:pt x="77" y="151"/>
                                <a:pt x="77" y="151"/>
                                <a:pt x="77" y="151"/>
                              </a:cubicBezTo>
                              <a:cubicBezTo>
                                <a:pt x="6" y="151"/>
                                <a:pt x="6" y="151"/>
                                <a:pt x="6" y="151"/>
                              </a:cubicBezTo>
                              <a:cubicBezTo>
                                <a:pt x="6" y="6"/>
                                <a:pt x="6" y="6"/>
                                <a:pt x="6" y="6"/>
                              </a:cubicBezTo>
                              <a:cubicBezTo>
                                <a:pt x="77" y="6"/>
                                <a:pt x="77" y="6"/>
                                <a:pt x="77" y="6"/>
                              </a:cubicBezTo>
                              <a:moveTo>
                                <a:pt x="83" y="0"/>
                              </a:moveTo>
                              <a:cubicBezTo>
                                <a:pt x="77" y="0"/>
                                <a:pt x="77" y="0"/>
                                <a:pt x="77" y="0"/>
                              </a:cubicBezTo>
                              <a:cubicBezTo>
                                <a:pt x="6" y="0"/>
                                <a:pt x="6" y="0"/>
                                <a:pt x="6" y="0"/>
                              </a:cubicBezTo>
                              <a:cubicBezTo>
                                <a:pt x="0" y="0"/>
                                <a:pt x="0" y="0"/>
                                <a:pt x="0" y="0"/>
                              </a:cubicBezTo>
                              <a:cubicBezTo>
                                <a:pt x="0" y="6"/>
                                <a:pt x="0" y="6"/>
                                <a:pt x="0" y="6"/>
                              </a:cubicBezTo>
                              <a:cubicBezTo>
                                <a:pt x="0" y="151"/>
                                <a:pt x="0" y="151"/>
                                <a:pt x="0" y="151"/>
                              </a:cubicBezTo>
                              <a:cubicBezTo>
                                <a:pt x="0" y="157"/>
                                <a:pt x="0" y="157"/>
                                <a:pt x="0" y="157"/>
                              </a:cubicBezTo>
                              <a:cubicBezTo>
                                <a:pt x="6" y="157"/>
                                <a:pt x="6" y="157"/>
                                <a:pt x="6" y="157"/>
                              </a:cubicBezTo>
                              <a:cubicBezTo>
                                <a:pt x="77" y="157"/>
                                <a:pt x="77" y="157"/>
                                <a:pt x="77" y="157"/>
                              </a:cubicBezTo>
                              <a:cubicBezTo>
                                <a:pt x="83" y="157"/>
                                <a:pt x="83" y="157"/>
                                <a:pt x="83" y="157"/>
                              </a:cubicBezTo>
                              <a:cubicBezTo>
                                <a:pt x="83" y="151"/>
                                <a:pt x="83" y="151"/>
                                <a:pt x="83" y="151"/>
                              </a:cubicBezTo>
                              <a:cubicBezTo>
                                <a:pt x="83" y="6"/>
                                <a:pt x="83" y="6"/>
                                <a:pt x="83" y="6"/>
                              </a:cubicBezTo>
                              <a:cubicBezTo>
                                <a:pt x="83" y="0"/>
                                <a:pt x="83" y="0"/>
                                <a:pt x="83" y="0"/>
                              </a:cubicBezTo>
                              <a:close/>
                              <a:moveTo>
                                <a:pt x="18" y="104"/>
                              </a:moveTo>
                              <a:cubicBezTo>
                                <a:pt x="16" y="104"/>
                                <a:pt x="15" y="103"/>
                                <a:pt x="15" y="102"/>
                              </a:cubicBezTo>
                              <a:cubicBezTo>
                                <a:pt x="15" y="100"/>
                                <a:pt x="16" y="99"/>
                                <a:pt x="18" y="99"/>
                              </a:cubicBezTo>
                              <a:cubicBezTo>
                                <a:pt x="19" y="99"/>
                                <a:pt x="20" y="100"/>
                                <a:pt x="20" y="102"/>
                              </a:cubicBezTo>
                              <a:cubicBezTo>
                                <a:pt x="20" y="103"/>
                                <a:pt x="19" y="104"/>
                                <a:pt x="18" y="104"/>
                              </a:cubicBezTo>
                              <a:close/>
                              <a:moveTo>
                                <a:pt x="26" y="104"/>
                              </a:moveTo>
                              <a:cubicBezTo>
                                <a:pt x="24" y="104"/>
                                <a:pt x="23" y="103"/>
                                <a:pt x="23" y="102"/>
                              </a:cubicBezTo>
                              <a:cubicBezTo>
                                <a:pt x="23" y="100"/>
                                <a:pt x="24" y="99"/>
                                <a:pt x="26" y="99"/>
                              </a:cubicBezTo>
                              <a:cubicBezTo>
                                <a:pt x="27" y="99"/>
                                <a:pt x="28" y="100"/>
                                <a:pt x="28" y="102"/>
                              </a:cubicBezTo>
                              <a:cubicBezTo>
                                <a:pt x="28" y="103"/>
                                <a:pt x="27" y="104"/>
                                <a:pt x="26" y="104"/>
                              </a:cubicBezTo>
                              <a:close/>
                              <a:moveTo>
                                <a:pt x="68" y="88"/>
                              </a:moveTo>
                              <a:cubicBezTo>
                                <a:pt x="68" y="89"/>
                                <a:pt x="67" y="89"/>
                                <a:pt x="67" y="89"/>
                              </a:cubicBezTo>
                              <a:cubicBezTo>
                                <a:pt x="17" y="89"/>
                                <a:pt x="17" y="89"/>
                                <a:pt x="17" y="89"/>
                              </a:cubicBezTo>
                              <a:cubicBezTo>
                                <a:pt x="16" y="89"/>
                                <a:pt x="15" y="89"/>
                                <a:pt x="15" y="88"/>
                              </a:cubicBezTo>
                              <a:cubicBezTo>
                                <a:pt x="15" y="80"/>
                                <a:pt x="15" y="80"/>
                                <a:pt x="15" y="80"/>
                              </a:cubicBezTo>
                              <a:cubicBezTo>
                                <a:pt x="15" y="79"/>
                                <a:pt x="16" y="79"/>
                                <a:pt x="17" y="79"/>
                              </a:cubicBezTo>
                              <a:cubicBezTo>
                                <a:pt x="67" y="79"/>
                                <a:pt x="67" y="79"/>
                                <a:pt x="67" y="79"/>
                              </a:cubicBezTo>
                              <a:cubicBezTo>
                                <a:pt x="67" y="79"/>
                                <a:pt x="68" y="79"/>
                                <a:pt x="68" y="80"/>
                              </a:cubicBezTo>
                              <a:cubicBezTo>
                                <a:pt x="68" y="88"/>
                                <a:pt x="68" y="88"/>
                                <a:pt x="68" y="88"/>
                              </a:cubicBezTo>
                              <a:cubicBezTo>
                                <a:pt x="68" y="88"/>
                                <a:pt x="68" y="88"/>
                                <a:pt x="68" y="88"/>
                              </a:cubicBezTo>
                              <a:close/>
                              <a:moveTo>
                                <a:pt x="68" y="72"/>
                              </a:moveTo>
                              <a:cubicBezTo>
                                <a:pt x="68" y="73"/>
                                <a:pt x="67" y="74"/>
                                <a:pt x="67" y="74"/>
                              </a:cubicBezTo>
                              <a:cubicBezTo>
                                <a:pt x="17" y="74"/>
                                <a:pt x="17" y="74"/>
                                <a:pt x="17" y="74"/>
                              </a:cubicBezTo>
                              <a:cubicBezTo>
                                <a:pt x="16" y="74"/>
                                <a:pt x="15" y="73"/>
                                <a:pt x="15" y="72"/>
                              </a:cubicBezTo>
                              <a:cubicBezTo>
                                <a:pt x="15" y="64"/>
                                <a:pt x="15" y="64"/>
                                <a:pt x="15" y="64"/>
                              </a:cubicBezTo>
                              <a:cubicBezTo>
                                <a:pt x="15" y="63"/>
                                <a:pt x="16" y="63"/>
                                <a:pt x="17" y="63"/>
                              </a:cubicBezTo>
                              <a:cubicBezTo>
                                <a:pt x="67" y="63"/>
                                <a:pt x="67" y="63"/>
                                <a:pt x="67" y="63"/>
                              </a:cubicBezTo>
                              <a:cubicBezTo>
                                <a:pt x="67" y="63"/>
                                <a:pt x="68" y="63"/>
                                <a:pt x="68" y="64"/>
                              </a:cubicBezTo>
                              <a:cubicBezTo>
                                <a:pt x="68" y="72"/>
                                <a:pt x="68" y="72"/>
                                <a:pt x="68" y="72"/>
                              </a:cubicBezTo>
                              <a:cubicBezTo>
                                <a:pt x="68" y="72"/>
                                <a:pt x="68" y="72"/>
                                <a:pt x="68" y="72"/>
                              </a:cubicBezTo>
                              <a:close/>
                              <a:moveTo>
                                <a:pt x="68" y="57"/>
                              </a:moveTo>
                              <a:cubicBezTo>
                                <a:pt x="68" y="57"/>
                                <a:pt x="67" y="58"/>
                                <a:pt x="67" y="58"/>
                              </a:cubicBezTo>
                              <a:cubicBezTo>
                                <a:pt x="17" y="58"/>
                                <a:pt x="17" y="58"/>
                                <a:pt x="17" y="58"/>
                              </a:cubicBezTo>
                              <a:cubicBezTo>
                                <a:pt x="16" y="58"/>
                                <a:pt x="15" y="57"/>
                                <a:pt x="15" y="57"/>
                              </a:cubicBezTo>
                              <a:cubicBezTo>
                                <a:pt x="15" y="49"/>
                                <a:pt x="15" y="49"/>
                                <a:pt x="15" y="49"/>
                              </a:cubicBezTo>
                              <a:cubicBezTo>
                                <a:pt x="15" y="48"/>
                                <a:pt x="16" y="47"/>
                                <a:pt x="17" y="47"/>
                              </a:cubicBezTo>
                              <a:cubicBezTo>
                                <a:pt x="67" y="47"/>
                                <a:pt x="67" y="47"/>
                                <a:pt x="67" y="47"/>
                              </a:cubicBezTo>
                              <a:cubicBezTo>
                                <a:pt x="67" y="47"/>
                                <a:pt x="68" y="48"/>
                                <a:pt x="68" y="49"/>
                              </a:cubicBezTo>
                              <a:cubicBezTo>
                                <a:pt x="68" y="57"/>
                                <a:pt x="68" y="57"/>
                                <a:pt x="68" y="57"/>
                              </a:cubicBezTo>
                              <a:cubicBezTo>
                                <a:pt x="68" y="57"/>
                                <a:pt x="68" y="57"/>
                                <a:pt x="68" y="57"/>
                              </a:cubicBezTo>
                              <a:close/>
                              <a:moveTo>
                                <a:pt x="68" y="41"/>
                              </a:moveTo>
                              <a:cubicBezTo>
                                <a:pt x="68" y="42"/>
                                <a:pt x="67" y="42"/>
                                <a:pt x="67" y="42"/>
                              </a:cubicBezTo>
                              <a:cubicBezTo>
                                <a:pt x="17" y="42"/>
                                <a:pt x="17" y="42"/>
                                <a:pt x="17" y="42"/>
                              </a:cubicBezTo>
                              <a:cubicBezTo>
                                <a:pt x="16" y="42"/>
                                <a:pt x="15" y="42"/>
                                <a:pt x="15" y="41"/>
                              </a:cubicBezTo>
                              <a:cubicBezTo>
                                <a:pt x="15" y="33"/>
                                <a:pt x="15" y="33"/>
                                <a:pt x="15" y="33"/>
                              </a:cubicBezTo>
                              <a:cubicBezTo>
                                <a:pt x="15" y="32"/>
                                <a:pt x="16" y="31"/>
                                <a:pt x="17" y="31"/>
                              </a:cubicBezTo>
                              <a:cubicBezTo>
                                <a:pt x="67" y="31"/>
                                <a:pt x="67" y="31"/>
                                <a:pt x="67" y="31"/>
                              </a:cubicBezTo>
                              <a:cubicBezTo>
                                <a:pt x="67" y="31"/>
                                <a:pt x="68" y="32"/>
                                <a:pt x="68" y="33"/>
                              </a:cubicBezTo>
                              <a:cubicBezTo>
                                <a:pt x="68" y="41"/>
                                <a:pt x="68" y="41"/>
                                <a:pt x="68" y="41"/>
                              </a:cubicBezTo>
                              <a:cubicBezTo>
                                <a:pt x="68" y="41"/>
                                <a:pt x="68" y="41"/>
                                <a:pt x="68" y="41"/>
                              </a:cubicBezTo>
                              <a:close/>
                              <a:moveTo>
                                <a:pt x="68" y="25"/>
                              </a:moveTo>
                              <a:cubicBezTo>
                                <a:pt x="68" y="26"/>
                                <a:pt x="67" y="27"/>
                                <a:pt x="67" y="27"/>
                              </a:cubicBezTo>
                              <a:cubicBezTo>
                                <a:pt x="17" y="27"/>
                                <a:pt x="17" y="27"/>
                                <a:pt x="17" y="27"/>
                              </a:cubicBezTo>
                              <a:cubicBezTo>
                                <a:pt x="16" y="27"/>
                                <a:pt x="15" y="26"/>
                                <a:pt x="15" y="25"/>
                              </a:cubicBezTo>
                              <a:cubicBezTo>
                                <a:pt x="15" y="17"/>
                                <a:pt x="15" y="17"/>
                                <a:pt x="15" y="17"/>
                              </a:cubicBezTo>
                              <a:cubicBezTo>
                                <a:pt x="15" y="16"/>
                                <a:pt x="16" y="16"/>
                                <a:pt x="17" y="16"/>
                              </a:cubicBezTo>
                              <a:cubicBezTo>
                                <a:pt x="67" y="16"/>
                                <a:pt x="67" y="16"/>
                                <a:pt x="67" y="16"/>
                              </a:cubicBezTo>
                              <a:cubicBezTo>
                                <a:pt x="67" y="16"/>
                                <a:pt x="68" y="16"/>
                                <a:pt x="68" y="17"/>
                              </a:cubicBezTo>
                              <a:cubicBezTo>
                                <a:pt x="68" y="25"/>
                                <a:pt x="68" y="25"/>
                                <a:pt x="68" y="25"/>
                              </a:cubicBezTo>
                              <a:cubicBezTo>
                                <a:pt x="68" y="25"/>
                                <a:pt x="68" y="25"/>
                                <a:pt x="68" y="25"/>
                              </a:cubicBezTo>
                              <a:close/>
                            </a:path>
                          </a:pathLst>
                        </a:custGeom>
                        <a:solidFill>
                          <a:srgbClr val="D83B01"/>
                        </a:solidFill>
                        <a:ln w="2540">
                          <a:noFill/>
                        </a:ln>
                      </p:spPr>
                      <p:txBody>
                        <a:bodyPr vert="horz" wrap="square" lIns="91401" tIns="45700" rIns="91401" bIns="4570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323"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505050"/>
                            </a:solidFill>
                            <a:effectLst/>
                            <a:uLnTx/>
                            <a:uFillTx/>
                            <a:latin typeface="Segoe UI"/>
                            <a:ea typeface="+mn-ea"/>
                            <a:cs typeface="+mn-cs"/>
                          </a:endParaRPr>
                        </a:p>
                      </p:txBody>
                    </p:sp>
                  </p:grpSp>
                </p:grpSp>
                <p:pic>
                  <p:nvPicPr>
                    <p:cNvPr id="50" name="Picture 49">
                      <a:extLst>
                        <a:ext uri="{FF2B5EF4-FFF2-40B4-BE49-F238E27FC236}">
                          <a16:creationId xmlns:a16="http://schemas.microsoft.com/office/drawing/2014/main" id="{1610B8EB-A112-4180-94C9-BEDDF0852BBB}"/>
                        </a:ext>
                      </a:extLst>
                    </p:cNvPr>
                    <p:cNvPicPr>
                      <a:picLocks noChangeAspect="1"/>
                    </p:cNvPicPr>
                    <p:nvPr/>
                  </p:nvPicPr>
                  <p:blipFill>
                    <a:blip r:embed="rId6"/>
                    <a:stretch>
                      <a:fillRect/>
                    </a:stretch>
                  </p:blipFill>
                  <p:spPr>
                    <a:xfrm>
                      <a:off x="7361237" y="5707062"/>
                      <a:ext cx="484512" cy="484512"/>
                    </a:xfrm>
                    <a:prstGeom prst="rect">
                      <a:avLst/>
                    </a:prstGeom>
                  </p:spPr>
                </p:pic>
              </p:grpSp>
            </p:grpSp>
          </p:grpSp>
        </p:grpSp>
        <p:grpSp>
          <p:nvGrpSpPr>
            <p:cNvPr id="70" name="Group 69">
              <a:extLst>
                <a:ext uri="{FF2B5EF4-FFF2-40B4-BE49-F238E27FC236}">
                  <a16:creationId xmlns:a16="http://schemas.microsoft.com/office/drawing/2014/main" id="{B42D0280-C303-4CAF-81A6-A4C386366320}"/>
                </a:ext>
              </a:extLst>
            </p:cNvPr>
            <p:cNvGrpSpPr/>
            <p:nvPr/>
          </p:nvGrpSpPr>
          <p:grpSpPr>
            <a:xfrm>
              <a:off x="2883766" y="1467151"/>
              <a:ext cx="1476321" cy="2388574"/>
              <a:chOff x="6482027" y="881592"/>
              <a:chExt cx="1528456" cy="2684511"/>
            </a:xfrm>
          </p:grpSpPr>
          <p:cxnSp>
            <p:nvCxnSpPr>
              <p:cNvPr id="71" name="Straight Connector 70">
                <a:extLst>
                  <a:ext uri="{FF2B5EF4-FFF2-40B4-BE49-F238E27FC236}">
                    <a16:creationId xmlns:a16="http://schemas.microsoft.com/office/drawing/2014/main" id="{9A101B1A-E7E1-4F89-AA22-94522ECA6088}"/>
                  </a:ext>
                </a:extLst>
              </p:cNvPr>
              <p:cNvCxnSpPr/>
              <p:nvPr/>
            </p:nvCxnSpPr>
            <p:spPr>
              <a:xfrm flipV="1">
                <a:off x="7245322" y="881592"/>
                <a:ext cx="15216" cy="2684511"/>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72" name="Straight Connector 71">
                <a:extLst>
                  <a:ext uri="{FF2B5EF4-FFF2-40B4-BE49-F238E27FC236}">
                    <a16:creationId xmlns:a16="http://schemas.microsoft.com/office/drawing/2014/main" id="{A20C0E95-2D29-4F4A-BA4E-FD939C25F958}"/>
                  </a:ext>
                </a:extLst>
              </p:cNvPr>
              <p:cNvCxnSpPr/>
              <p:nvPr/>
            </p:nvCxnSpPr>
            <p:spPr>
              <a:xfrm flipH="1">
                <a:off x="6496361" y="881592"/>
                <a:ext cx="769117" cy="0"/>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73" name="Straight Connector 72">
                <a:extLst>
                  <a:ext uri="{FF2B5EF4-FFF2-40B4-BE49-F238E27FC236}">
                    <a16:creationId xmlns:a16="http://schemas.microsoft.com/office/drawing/2014/main" id="{D796EA95-E735-48F9-AA5C-4C8C4D0190B1}"/>
                  </a:ext>
                </a:extLst>
              </p:cNvPr>
              <p:cNvCxnSpPr/>
              <p:nvPr/>
            </p:nvCxnSpPr>
            <p:spPr>
              <a:xfrm flipH="1">
                <a:off x="6496361" y="1776428"/>
                <a:ext cx="769117" cy="0"/>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74" name="Straight Connector 73">
                <a:extLst>
                  <a:ext uri="{FF2B5EF4-FFF2-40B4-BE49-F238E27FC236}">
                    <a16:creationId xmlns:a16="http://schemas.microsoft.com/office/drawing/2014/main" id="{A9255992-01AE-4F62-B1FD-B57372E96660}"/>
                  </a:ext>
                </a:extLst>
              </p:cNvPr>
              <p:cNvCxnSpPr/>
              <p:nvPr/>
            </p:nvCxnSpPr>
            <p:spPr>
              <a:xfrm flipH="1">
                <a:off x="6482028" y="2671263"/>
                <a:ext cx="769117" cy="0"/>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75" name="Straight Connector 74">
                <a:extLst>
                  <a:ext uri="{FF2B5EF4-FFF2-40B4-BE49-F238E27FC236}">
                    <a16:creationId xmlns:a16="http://schemas.microsoft.com/office/drawing/2014/main" id="{036B9466-F784-4DAF-BD67-E9B88A8897A3}"/>
                  </a:ext>
                </a:extLst>
              </p:cNvPr>
              <p:cNvCxnSpPr/>
              <p:nvPr/>
            </p:nvCxnSpPr>
            <p:spPr>
              <a:xfrm flipH="1">
                <a:off x="6482027" y="3566099"/>
                <a:ext cx="769117" cy="0"/>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76" name="Straight Connector 75">
                <a:extLst>
                  <a:ext uri="{FF2B5EF4-FFF2-40B4-BE49-F238E27FC236}">
                    <a16:creationId xmlns:a16="http://schemas.microsoft.com/office/drawing/2014/main" id="{1937EA0E-2844-454B-9F7D-1491BD639C75}"/>
                  </a:ext>
                </a:extLst>
              </p:cNvPr>
              <p:cNvCxnSpPr/>
              <p:nvPr/>
            </p:nvCxnSpPr>
            <p:spPr>
              <a:xfrm flipH="1">
                <a:off x="7241366" y="2209075"/>
                <a:ext cx="769117" cy="0"/>
              </a:xfrm>
              <a:prstGeom prst="line">
                <a:avLst/>
              </a:prstGeom>
              <a:noFill/>
              <a:ln w="25400" cap="flat" cmpd="sng" algn="ctr">
                <a:solidFill>
                  <a:srgbClr val="353535">
                    <a:lumMod val="40000"/>
                    <a:lumOff val="60000"/>
                  </a:srgbClr>
                </a:solidFill>
                <a:prstDash val="solid"/>
                <a:headEnd type="none"/>
                <a:tailEnd type="none"/>
              </a:ln>
              <a:effectLst/>
            </p:spPr>
          </p:cxnSp>
        </p:grpSp>
        <p:sp>
          <p:nvSpPr>
            <p:cNvPr id="77" name="TextBox 56">
              <a:extLst>
                <a:ext uri="{FF2B5EF4-FFF2-40B4-BE49-F238E27FC236}">
                  <a16:creationId xmlns:a16="http://schemas.microsoft.com/office/drawing/2014/main" id="{B8D6FA6A-9C5F-4C05-A25F-37F338FF0BFC}"/>
                </a:ext>
              </a:extLst>
            </p:cNvPr>
            <p:cNvSpPr txBox="1"/>
            <p:nvPr/>
          </p:nvSpPr>
          <p:spPr>
            <a:xfrm>
              <a:off x="1218277" y="2810190"/>
              <a:ext cx="1807899" cy="492706"/>
            </a:xfrm>
            <a:prstGeom prst="rect">
              <a:avLst/>
            </a:prstGeom>
            <a:noFill/>
          </p:spPr>
          <p:txBody>
            <a:bodyPr wrap="none" lIns="182802" tIns="146241" rIns="182802" bIns="14624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913990" fontAlgn="auto">
                <a:lnSpc>
                  <a:spcPct val="90000"/>
                </a:lnSpc>
                <a:spcBef>
                  <a:spcPts val="0"/>
                </a:spcBef>
                <a:spcAft>
                  <a:spcPts val="600"/>
                </a:spcAft>
                <a:defRPr/>
              </a:pPr>
              <a:r>
                <a:rPr lang="en-US" sz="1397" b="0" kern="0" dirty="0">
                  <a:gradFill>
                    <a:gsLst>
                      <a:gs pos="2917">
                        <a:srgbClr val="D2D2D2">
                          <a:lumMod val="50000"/>
                        </a:srgbClr>
                      </a:gs>
                      <a:gs pos="30000">
                        <a:srgbClr val="D2D2D2">
                          <a:lumMod val="50000"/>
                        </a:srgbClr>
                      </a:gs>
                    </a:gsLst>
                    <a:lin ang="5400000" scaled="0"/>
                  </a:gradFill>
                  <a:latin typeface="Segoe UI"/>
                </a:rPr>
                <a:t>Cognitive services</a:t>
              </a:r>
            </a:p>
          </p:txBody>
        </p:sp>
        <p:pic>
          <p:nvPicPr>
            <p:cNvPr id="78" name="Picture 77">
              <a:extLst>
                <a:ext uri="{FF2B5EF4-FFF2-40B4-BE49-F238E27FC236}">
                  <a16:creationId xmlns:a16="http://schemas.microsoft.com/office/drawing/2014/main" id="{1E8E3D8B-D77A-4C18-AFFD-5A577570C5A6}"/>
                </a:ext>
              </a:extLst>
            </p:cNvPr>
            <p:cNvPicPr>
              <a:picLocks noChangeAspect="1"/>
            </p:cNvPicPr>
            <p:nvPr/>
          </p:nvPicPr>
          <p:blipFill>
            <a:blip r:embed="rId7"/>
            <a:stretch>
              <a:fillRect/>
            </a:stretch>
          </p:blipFill>
          <p:spPr>
            <a:xfrm>
              <a:off x="860607" y="2808965"/>
              <a:ext cx="516080" cy="495328"/>
            </a:xfrm>
            <a:prstGeom prst="rect">
              <a:avLst/>
            </a:prstGeom>
          </p:spPr>
        </p:pic>
        <p:sp>
          <p:nvSpPr>
            <p:cNvPr id="79" name="TextBox 59">
              <a:extLst>
                <a:ext uri="{FF2B5EF4-FFF2-40B4-BE49-F238E27FC236}">
                  <a16:creationId xmlns:a16="http://schemas.microsoft.com/office/drawing/2014/main" id="{81E01336-61CA-4C80-804F-15A1A2B0DD45}"/>
                </a:ext>
              </a:extLst>
            </p:cNvPr>
            <p:cNvSpPr txBox="1"/>
            <p:nvPr/>
          </p:nvSpPr>
          <p:spPr>
            <a:xfrm>
              <a:off x="1598901" y="2174616"/>
              <a:ext cx="1233093" cy="197367"/>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1243015" fontAlgn="auto">
                <a:lnSpc>
                  <a:spcPct val="90000"/>
                </a:lnSpc>
                <a:spcBef>
                  <a:spcPts val="0"/>
                </a:spcBef>
                <a:spcAft>
                  <a:spcPts val="816"/>
                </a:spcAft>
                <a:defRPr/>
              </a:pPr>
              <a:r>
                <a:rPr lang="en-US" sz="1397" b="0" kern="0" dirty="0">
                  <a:gradFill>
                    <a:gsLst>
                      <a:gs pos="2917">
                        <a:srgbClr val="D2D2D2">
                          <a:lumMod val="50000"/>
                        </a:srgbClr>
                      </a:gs>
                      <a:gs pos="30000">
                        <a:srgbClr val="D2D2D2">
                          <a:lumMod val="50000"/>
                        </a:srgbClr>
                      </a:gs>
                    </a:gsLst>
                    <a:lin ang="5400000" scaled="0"/>
                  </a:gradFill>
                  <a:latin typeface="Segoe UI"/>
                </a:rPr>
                <a:t>Service bus</a:t>
              </a:r>
            </a:p>
          </p:txBody>
        </p:sp>
        <p:sp>
          <p:nvSpPr>
            <p:cNvPr id="80" name="TextBox 60">
              <a:extLst>
                <a:ext uri="{FF2B5EF4-FFF2-40B4-BE49-F238E27FC236}">
                  <a16:creationId xmlns:a16="http://schemas.microsoft.com/office/drawing/2014/main" id="{1FA09976-B730-4886-9A2B-6AAC1A3E5837}"/>
                </a:ext>
              </a:extLst>
            </p:cNvPr>
            <p:cNvSpPr txBox="1"/>
            <p:nvPr/>
          </p:nvSpPr>
          <p:spPr>
            <a:xfrm>
              <a:off x="1424383" y="3725755"/>
              <a:ext cx="1407610" cy="197367"/>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1243015" fontAlgn="auto">
                <a:lnSpc>
                  <a:spcPct val="90000"/>
                </a:lnSpc>
                <a:spcBef>
                  <a:spcPts val="0"/>
                </a:spcBef>
                <a:spcAft>
                  <a:spcPts val="816"/>
                </a:spcAft>
                <a:defRPr/>
              </a:pPr>
              <a:r>
                <a:rPr lang="en-US" sz="1397" b="0" kern="0" dirty="0">
                  <a:gradFill>
                    <a:gsLst>
                      <a:gs pos="2917">
                        <a:srgbClr val="D2D2D2">
                          <a:lumMod val="50000"/>
                        </a:srgbClr>
                      </a:gs>
                      <a:gs pos="30000">
                        <a:srgbClr val="D2D2D2">
                          <a:lumMod val="50000"/>
                        </a:srgbClr>
                      </a:gs>
                    </a:gsLst>
                    <a:lin ang="5400000" scaled="0"/>
                  </a:gradFill>
                  <a:latin typeface="Segoe UI"/>
                </a:rPr>
                <a:t>Machine learning </a:t>
              </a:r>
            </a:p>
          </p:txBody>
        </p:sp>
        <p:pic>
          <p:nvPicPr>
            <p:cNvPr id="81" name="Picture 80">
              <a:extLst>
                <a:ext uri="{FF2B5EF4-FFF2-40B4-BE49-F238E27FC236}">
                  <a16:creationId xmlns:a16="http://schemas.microsoft.com/office/drawing/2014/main" id="{9DFA9834-A54A-4A46-852C-7B0775F64871}"/>
                </a:ext>
              </a:extLst>
            </p:cNvPr>
            <p:cNvPicPr>
              <a:picLocks noChangeAspect="1"/>
            </p:cNvPicPr>
            <p:nvPr/>
          </p:nvPicPr>
          <p:blipFill>
            <a:blip r:embed="rId8"/>
            <a:stretch>
              <a:fillRect/>
            </a:stretch>
          </p:blipFill>
          <p:spPr>
            <a:xfrm>
              <a:off x="1063302" y="3639763"/>
              <a:ext cx="369927" cy="340767"/>
            </a:xfrm>
            <a:prstGeom prst="rect">
              <a:avLst/>
            </a:prstGeom>
          </p:spPr>
        </p:pic>
        <p:sp>
          <p:nvSpPr>
            <p:cNvPr id="82" name="Rectangle 81">
              <a:extLst>
                <a:ext uri="{FF2B5EF4-FFF2-40B4-BE49-F238E27FC236}">
                  <a16:creationId xmlns:a16="http://schemas.microsoft.com/office/drawing/2014/main" id="{ACF0B0EA-4D63-4FF0-BB96-7CA42F22FA84}"/>
                </a:ext>
              </a:extLst>
            </p:cNvPr>
            <p:cNvSpPr/>
            <p:nvPr/>
          </p:nvSpPr>
          <p:spPr bwMode="auto">
            <a:xfrm>
              <a:off x="1217288" y="1393856"/>
              <a:ext cx="1614705" cy="197367"/>
            </a:xfrm>
            <a:prstGeom prst="rect">
              <a:avLst/>
            </a:prstGeom>
            <a:noFill/>
            <a:ln w="130175" cap="flat" cmpd="sng" algn="ctr">
              <a:noFill/>
              <a:prstDash val="solid"/>
              <a:headEnd type="none" w="med" len="med"/>
              <a:tailEnd type="none" w="med" len="med"/>
            </a:ln>
            <a:effectLst/>
          </p:spPr>
          <p:txBody>
            <a:bodyPr rot="0" spcFirstLastPara="0" vert="horz" wrap="square" lIns="0" tIns="0" rIns="0" bIns="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31874" rtl="0" eaLnBrk="1" fontAlgn="auto" latinLnBrk="0" hangingPunct="1">
                <a:lnSpc>
                  <a:spcPct val="90000"/>
                </a:lnSpc>
                <a:spcBef>
                  <a:spcPts val="0"/>
                </a:spcBef>
                <a:spcAft>
                  <a:spcPts val="0"/>
                </a:spcAft>
                <a:buClrTx/>
                <a:buSzTx/>
                <a:buFontTx/>
                <a:buNone/>
                <a:tabLst/>
                <a:defRPr/>
              </a:pPr>
              <a:r>
                <a:rPr kumimoji="0" lang="en-US" sz="1397"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Azure Functions</a:t>
              </a:r>
            </a:p>
          </p:txBody>
        </p:sp>
        <p:pic>
          <p:nvPicPr>
            <p:cNvPr id="83" name="Picture 82">
              <a:extLst>
                <a:ext uri="{FF2B5EF4-FFF2-40B4-BE49-F238E27FC236}">
                  <a16:creationId xmlns:a16="http://schemas.microsoft.com/office/drawing/2014/main" id="{879CAB89-AEAE-46D6-BA81-BAEC7B28F72B}"/>
                </a:ext>
              </a:extLst>
            </p:cNvPr>
            <p:cNvPicPr>
              <a:picLocks noChangeAspect="1"/>
            </p:cNvPicPr>
            <p:nvPr/>
          </p:nvPicPr>
          <p:blipFill>
            <a:blip r:embed="rId9"/>
            <a:stretch>
              <a:fillRect/>
            </a:stretch>
          </p:blipFill>
          <p:spPr>
            <a:xfrm>
              <a:off x="1577909" y="2116485"/>
              <a:ext cx="312572" cy="287934"/>
            </a:xfrm>
            <a:prstGeom prst="rect">
              <a:avLst/>
            </a:prstGeom>
          </p:spPr>
        </p:pic>
        <p:grpSp>
          <p:nvGrpSpPr>
            <p:cNvPr id="84" name="Group 83">
              <a:extLst>
                <a:ext uri="{FF2B5EF4-FFF2-40B4-BE49-F238E27FC236}">
                  <a16:creationId xmlns:a16="http://schemas.microsoft.com/office/drawing/2014/main" id="{CB05EE49-623B-4762-AA60-4D2B24551F75}"/>
                </a:ext>
              </a:extLst>
            </p:cNvPr>
            <p:cNvGrpSpPr/>
            <p:nvPr/>
          </p:nvGrpSpPr>
          <p:grpSpPr>
            <a:xfrm>
              <a:off x="6769286" y="1212612"/>
              <a:ext cx="1398617" cy="1248447"/>
              <a:chOff x="10693372" y="1242777"/>
              <a:chExt cx="1448001" cy="1403125"/>
            </a:xfrm>
          </p:grpSpPr>
          <p:pic>
            <p:nvPicPr>
              <p:cNvPr id="85" name="Picture 84">
                <a:extLst>
                  <a:ext uri="{FF2B5EF4-FFF2-40B4-BE49-F238E27FC236}">
                    <a16:creationId xmlns:a16="http://schemas.microsoft.com/office/drawing/2014/main" id="{B41CC189-B43D-4461-9C4C-C3F1602DF38D}"/>
                  </a:ext>
                </a:extLst>
              </p:cNvPr>
              <p:cNvPicPr>
                <a:picLocks noChangeAspect="1"/>
              </p:cNvPicPr>
              <p:nvPr/>
            </p:nvPicPr>
            <p:blipFill rotWithShape="1">
              <a:blip r:embed="rId10">
                <a:duotone>
                  <a:srgbClr val="D83B01">
                    <a:shade val="45000"/>
                    <a:satMod val="135000"/>
                  </a:srgbClr>
                  <a:prstClr val="white"/>
                </a:duotone>
                <a:extLst>
                  <a:ext uri="{BEBA8EAE-BF5A-486C-A8C5-ECC9F3942E4B}">
                    <a14:imgProps xmlns:a14="http://schemas.microsoft.com/office/drawing/2010/main">
                      <a14:imgLayer r:embed="rId11">
                        <a14:imgEffect>
                          <a14:colorTemperature colorTemp="7200"/>
                        </a14:imgEffect>
                        <a14:imgEffect>
                          <a14:saturation sat="234000"/>
                        </a14:imgEffect>
                      </a14:imgLayer>
                    </a14:imgProps>
                  </a:ext>
                </a:extLst>
              </a:blip>
              <a:srcRect t="24251" b="26614"/>
              <a:stretch/>
            </p:blipFill>
            <p:spPr>
              <a:xfrm>
                <a:off x="10693372" y="2182142"/>
                <a:ext cx="1448001" cy="463760"/>
              </a:xfrm>
              <a:prstGeom prst="rect">
                <a:avLst/>
              </a:prstGeom>
              <a:noFill/>
            </p:spPr>
          </p:pic>
          <p:pic>
            <p:nvPicPr>
              <p:cNvPr id="86" name="Picture 85">
                <a:extLst>
                  <a:ext uri="{FF2B5EF4-FFF2-40B4-BE49-F238E27FC236}">
                    <a16:creationId xmlns:a16="http://schemas.microsoft.com/office/drawing/2014/main" id="{791DB677-F33F-4445-8444-BF8430B253D6}"/>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808416" y="1242777"/>
                <a:ext cx="673820" cy="673820"/>
              </a:xfrm>
              <a:prstGeom prst="rect">
                <a:avLst/>
              </a:prstGeom>
            </p:spPr>
          </p:pic>
        </p:grpSp>
        <p:grpSp>
          <p:nvGrpSpPr>
            <p:cNvPr id="87" name="Group 86">
              <a:extLst>
                <a:ext uri="{FF2B5EF4-FFF2-40B4-BE49-F238E27FC236}">
                  <a16:creationId xmlns:a16="http://schemas.microsoft.com/office/drawing/2014/main" id="{EA576132-F630-4137-8789-DE10134C17E3}"/>
                </a:ext>
              </a:extLst>
            </p:cNvPr>
            <p:cNvGrpSpPr/>
            <p:nvPr/>
          </p:nvGrpSpPr>
          <p:grpSpPr>
            <a:xfrm>
              <a:off x="4194929" y="2351695"/>
              <a:ext cx="1261710" cy="984131"/>
              <a:chOff x="7884215" y="1622064"/>
              <a:chExt cx="1280400" cy="1084166"/>
            </a:xfrm>
          </p:grpSpPr>
          <p:sp>
            <p:nvSpPr>
              <p:cNvPr id="88" name="TextBox 40">
                <a:extLst>
                  <a:ext uri="{FF2B5EF4-FFF2-40B4-BE49-F238E27FC236}">
                    <a16:creationId xmlns:a16="http://schemas.microsoft.com/office/drawing/2014/main" id="{15181D6B-53BD-4DB2-9A04-A6D226C82B56}"/>
                  </a:ext>
                </a:extLst>
              </p:cNvPr>
              <p:cNvSpPr txBox="1"/>
              <p:nvPr/>
            </p:nvSpPr>
            <p:spPr>
              <a:xfrm>
                <a:off x="7884215" y="2163329"/>
                <a:ext cx="1280400" cy="542901"/>
              </a:xfrm>
              <a:prstGeom prst="rect">
                <a:avLst/>
              </a:prstGeom>
              <a:noFill/>
            </p:spPr>
            <p:txBody>
              <a:bodyPr wrap="none" lIns="182802" tIns="146241" rIns="182802" bIns="14624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90" fontAlgn="auto">
                  <a:lnSpc>
                    <a:spcPct val="90000"/>
                  </a:lnSpc>
                  <a:spcBef>
                    <a:spcPts val="0"/>
                  </a:spcBef>
                  <a:spcAft>
                    <a:spcPts val="600"/>
                  </a:spcAft>
                  <a:defRPr/>
                </a:pPr>
                <a:r>
                  <a:rPr lang="en-US" sz="1397" b="0" kern="0" dirty="0">
                    <a:gradFill>
                      <a:gsLst>
                        <a:gs pos="2917">
                          <a:srgbClr val="D2D2D2">
                            <a:lumMod val="50000"/>
                          </a:srgbClr>
                        </a:gs>
                        <a:gs pos="30000">
                          <a:srgbClr val="D2D2D2">
                            <a:lumMod val="50000"/>
                          </a:srgbClr>
                        </a:gs>
                      </a:gsLst>
                      <a:lin ang="5400000" scaled="0"/>
                    </a:gradFill>
                    <a:latin typeface="Segoe UI"/>
                  </a:rPr>
                  <a:t>Logic Apps</a:t>
                </a:r>
              </a:p>
            </p:txBody>
          </p:sp>
          <p:pic>
            <p:nvPicPr>
              <p:cNvPr id="89" name="Picture 88">
                <a:extLst>
                  <a:ext uri="{FF2B5EF4-FFF2-40B4-BE49-F238E27FC236}">
                    <a16:creationId xmlns:a16="http://schemas.microsoft.com/office/drawing/2014/main" id="{41D8EF9E-654A-476C-B212-0726D64946D5}"/>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8189160" y="1622064"/>
                <a:ext cx="618831" cy="618831"/>
              </a:xfrm>
              <a:prstGeom prst="rect">
                <a:avLst/>
              </a:prstGeom>
            </p:spPr>
          </p:pic>
        </p:grpSp>
        <p:pic>
          <p:nvPicPr>
            <p:cNvPr id="90" name="Picture 89" descr="Image result for docusign logo">
              <a:extLst>
                <a:ext uri="{FF2B5EF4-FFF2-40B4-BE49-F238E27FC236}">
                  <a16:creationId xmlns:a16="http://schemas.microsoft.com/office/drawing/2014/main" id="{885BC827-90CA-416D-9A10-05D93F8E582E}"/>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b="22366"/>
            <a:stretch/>
          </p:blipFill>
          <p:spPr bwMode="auto">
            <a:xfrm>
              <a:off x="6787555" y="3643792"/>
              <a:ext cx="1481482" cy="404582"/>
            </a:xfrm>
            <a:prstGeom prst="rect">
              <a:avLst/>
            </a:prstGeom>
            <a:noFill/>
            <a:extLst>
              <a:ext uri="{909E8E84-426E-40DD-AFC4-6F175D3DCCD1}">
                <a14:hiddenFill xmlns:a14="http://schemas.microsoft.com/office/drawing/2010/main">
                  <a:solidFill>
                    <a:srgbClr val="FFFFFF"/>
                  </a:solidFill>
                </a14:hiddenFill>
              </a:ext>
            </a:extLst>
          </p:spPr>
        </p:pic>
        <p:grpSp>
          <p:nvGrpSpPr>
            <p:cNvPr id="91" name="Group 90">
              <a:extLst>
                <a:ext uri="{FF2B5EF4-FFF2-40B4-BE49-F238E27FC236}">
                  <a16:creationId xmlns:a16="http://schemas.microsoft.com/office/drawing/2014/main" id="{C8BF435D-39DF-4051-9815-32B14CE1949C}"/>
                </a:ext>
              </a:extLst>
            </p:cNvPr>
            <p:cNvGrpSpPr/>
            <p:nvPr/>
          </p:nvGrpSpPr>
          <p:grpSpPr>
            <a:xfrm flipH="1">
              <a:off x="5215658" y="1467151"/>
              <a:ext cx="1476321" cy="2388574"/>
              <a:chOff x="6482027" y="881592"/>
              <a:chExt cx="1528456" cy="2684511"/>
            </a:xfrm>
          </p:grpSpPr>
          <p:cxnSp>
            <p:nvCxnSpPr>
              <p:cNvPr id="92" name="Straight Connector 91">
                <a:extLst>
                  <a:ext uri="{FF2B5EF4-FFF2-40B4-BE49-F238E27FC236}">
                    <a16:creationId xmlns:a16="http://schemas.microsoft.com/office/drawing/2014/main" id="{A52E0B99-4B74-4943-98E1-05A0329829F8}"/>
                  </a:ext>
                </a:extLst>
              </p:cNvPr>
              <p:cNvCxnSpPr/>
              <p:nvPr/>
            </p:nvCxnSpPr>
            <p:spPr>
              <a:xfrm flipV="1">
                <a:off x="7245322" y="881592"/>
                <a:ext cx="15216" cy="2684511"/>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93" name="Straight Connector 92">
                <a:extLst>
                  <a:ext uri="{FF2B5EF4-FFF2-40B4-BE49-F238E27FC236}">
                    <a16:creationId xmlns:a16="http://schemas.microsoft.com/office/drawing/2014/main" id="{C1AEAA13-8AA2-4909-B5A0-F3D495B1DA2C}"/>
                  </a:ext>
                </a:extLst>
              </p:cNvPr>
              <p:cNvCxnSpPr/>
              <p:nvPr/>
            </p:nvCxnSpPr>
            <p:spPr>
              <a:xfrm flipH="1">
                <a:off x="6496361" y="881592"/>
                <a:ext cx="769117" cy="0"/>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94" name="Straight Connector 93">
                <a:extLst>
                  <a:ext uri="{FF2B5EF4-FFF2-40B4-BE49-F238E27FC236}">
                    <a16:creationId xmlns:a16="http://schemas.microsoft.com/office/drawing/2014/main" id="{65D8CDC1-1257-4418-8766-6AA6E9F4D4D6}"/>
                  </a:ext>
                </a:extLst>
              </p:cNvPr>
              <p:cNvCxnSpPr/>
              <p:nvPr/>
            </p:nvCxnSpPr>
            <p:spPr>
              <a:xfrm flipH="1">
                <a:off x="6496361" y="1776428"/>
                <a:ext cx="769117" cy="0"/>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95" name="Straight Connector 94">
                <a:extLst>
                  <a:ext uri="{FF2B5EF4-FFF2-40B4-BE49-F238E27FC236}">
                    <a16:creationId xmlns:a16="http://schemas.microsoft.com/office/drawing/2014/main" id="{2EB4B276-6131-409A-94D2-2E85F2D4C354}"/>
                  </a:ext>
                </a:extLst>
              </p:cNvPr>
              <p:cNvCxnSpPr/>
              <p:nvPr/>
            </p:nvCxnSpPr>
            <p:spPr>
              <a:xfrm flipH="1">
                <a:off x="6482028" y="2671263"/>
                <a:ext cx="769117" cy="0"/>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96" name="Straight Connector 95">
                <a:extLst>
                  <a:ext uri="{FF2B5EF4-FFF2-40B4-BE49-F238E27FC236}">
                    <a16:creationId xmlns:a16="http://schemas.microsoft.com/office/drawing/2014/main" id="{B060579F-B26C-4A31-B70B-9A379C3523F9}"/>
                  </a:ext>
                </a:extLst>
              </p:cNvPr>
              <p:cNvCxnSpPr/>
              <p:nvPr/>
            </p:nvCxnSpPr>
            <p:spPr>
              <a:xfrm flipH="1">
                <a:off x="6482027" y="3566099"/>
                <a:ext cx="769117" cy="0"/>
              </a:xfrm>
              <a:prstGeom prst="line">
                <a:avLst/>
              </a:prstGeom>
              <a:noFill/>
              <a:ln w="25400" cap="flat" cmpd="sng" algn="ctr">
                <a:solidFill>
                  <a:srgbClr val="353535">
                    <a:lumMod val="40000"/>
                    <a:lumOff val="60000"/>
                  </a:srgbClr>
                </a:solidFill>
                <a:prstDash val="solid"/>
                <a:headEnd type="none"/>
                <a:tailEnd type="none"/>
              </a:ln>
              <a:effectLst/>
            </p:spPr>
          </p:cxnSp>
          <p:cxnSp>
            <p:nvCxnSpPr>
              <p:cNvPr id="97" name="Straight Connector 96">
                <a:extLst>
                  <a:ext uri="{FF2B5EF4-FFF2-40B4-BE49-F238E27FC236}">
                    <a16:creationId xmlns:a16="http://schemas.microsoft.com/office/drawing/2014/main" id="{9CC7D9E1-0F4B-4BDA-9854-B06E7DE287E0}"/>
                  </a:ext>
                </a:extLst>
              </p:cNvPr>
              <p:cNvCxnSpPr/>
              <p:nvPr/>
            </p:nvCxnSpPr>
            <p:spPr>
              <a:xfrm flipH="1">
                <a:off x="7241366" y="2209075"/>
                <a:ext cx="769117" cy="0"/>
              </a:xfrm>
              <a:prstGeom prst="line">
                <a:avLst/>
              </a:prstGeom>
              <a:noFill/>
              <a:ln w="25400" cap="flat" cmpd="sng" algn="ctr">
                <a:solidFill>
                  <a:srgbClr val="353535">
                    <a:lumMod val="40000"/>
                    <a:lumOff val="60000"/>
                  </a:srgbClr>
                </a:solidFill>
                <a:prstDash val="solid"/>
                <a:headEnd type="none"/>
                <a:tailEnd type="none"/>
              </a:ln>
              <a:effectLst/>
            </p:spPr>
          </p:cxnSp>
        </p:grpSp>
        <p:pic>
          <p:nvPicPr>
            <p:cNvPr id="98" name="Picture 97">
              <a:extLst>
                <a:ext uri="{FF2B5EF4-FFF2-40B4-BE49-F238E27FC236}">
                  <a16:creationId xmlns:a16="http://schemas.microsoft.com/office/drawing/2014/main" id="{14105171-98E5-4797-9FB5-5109E3F0050C}"/>
                </a:ext>
              </a:extLst>
            </p:cNvPr>
            <p:cNvPicPr>
              <a:picLocks noChangeAspect="1"/>
            </p:cNvPicPr>
            <p:nvPr/>
          </p:nvPicPr>
          <p:blipFill>
            <a:blip r:embed="rId15"/>
            <a:stretch>
              <a:fillRect/>
            </a:stretch>
          </p:blipFill>
          <p:spPr>
            <a:xfrm>
              <a:off x="6772175" y="2745683"/>
              <a:ext cx="1151572" cy="657343"/>
            </a:xfrm>
            <a:prstGeom prst="rect">
              <a:avLst/>
            </a:prstGeom>
          </p:spPr>
        </p:pic>
        <p:pic>
          <p:nvPicPr>
            <p:cNvPr id="99" name="Picture 98">
              <a:extLst>
                <a:ext uri="{FF2B5EF4-FFF2-40B4-BE49-F238E27FC236}">
                  <a16:creationId xmlns:a16="http://schemas.microsoft.com/office/drawing/2014/main" id="{0D32D2B9-13A2-4D29-9F6C-92D67EBFA15D}"/>
                </a:ext>
              </a:extLst>
            </p:cNvPr>
            <p:cNvPicPr>
              <a:picLocks noChangeAspect="1"/>
            </p:cNvPicPr>
            <p:nvPr/>
          </p:nvPicPr>
          <p:blipFill rotWithShape="1">
            <a:blip r:embed="rId16" cstate="hqprint">
              <a:extLst>
                <a:ext uri="{28A0092B-C50C-407E-A947-70E740481C1C}">
                  <a14:useLocalDpi xmlns:a14="http://schemas.microsoft.com/office/drawing/2010/main" val="0"/>
                </a:ext>
              </a:extLst>
            </a:blip>
            <a:srcRect/>
            <a:stretch/>
          </p:blipFill>
          <p:spPr>
            <a:xfrm>
              <a:off x="987211" y="1225490"/>
              <a:ext cx="539810" cy="483321"/>
            </a:xfrm>
            <a:prstGeom prst="rect">
              <a:avLst/>
            </a:prstGeom>
          </p:spPr>
        </p:pic>
      </p:grpSp>
    </p:spTree>
    <p:extLst>
      <p:ext uri="{BB962C8B-B14F-4D97-AF65-F5344CB8AC3E}">
        <p14:creationId xmlns:p14="http://schemas.microsoft.com/office/powerpoint/2010/main" val="4074598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e336a012-cc0a-484d-8c4b-0274faa3dab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449C-F47B-4F3A-881D-7E6AAA5F2CA1}"/>
              </a:ext>
            </a:extLst>
          </p:cNvPr>
          <p:cNvSpPr>
            <a:spLocks noGrp="1"/>
          </p:cNvSpPr>
          <p:nvPr>
            <p:ph type="title"/>
          </p:nvPr>
        </p:nvSpPr>
        <p:spPr/>
        <p:txBody>
          <a:bodyPr/>
          <a:lstStyle/>
          <a:p>
            <a:r>
              <a:rPr lang="en-US" dirty="0"/>
              <a:t>Serverless Business Scenarios</a:t>
            </a:r>
          </a:p>
        </p:txBody>
      </p:sp>
      <p:grpSp>
        <p:nvGrpSpPr>
          <p:cNvPr id="4" name="Group 3" descr="Example scenarios ideal for serverless deployments">
            <a:extLst>
              <a:ext uri="{FF2B5EF4-FFF2-40B4-BE49-F238E27FC236}">
                <a16:creationId xmlns:a16="http://schemas.microsoft.com/office/drawing/2014/main" id="{26CBA906-D68E-42A9-BCDA-5F368151AF36}"/>
              </a:ext>
            </a:extLst>
          </p:cNvPr>
          <p:cNvGrpSpPr>
            <a:grpSpLocks noChangeAspect="1"/>
          </p:cNvGrpSpPr>
          <p:nvPr/>
        </p:nvGrpSpPr>
        <p:grpSpPr>
          <a:xfrm>
            <a:off x="228600" y="2506662"/>
            <a:ext cx="8686800" cy="3706368"/>
            <a:chOff x="-1051718" y="1058863"/>
            <a:chExt cx="11430000" cy="4876800"/>
          </a:xfrm>
        </p:grpSpPr>
        <p:pic>
          <p:nvPicPr>
            <p:cNvPr id="5" name="table">
              <a:extLst>
                <a:ext uri="{FF2B5EF4-FFF2-40B4-BE49-F238E27FC236}">
                  <a16:creationId xmlns:a16="http://schemas.microsoft.com/office/drawing/2014/main" id="{BF345D03-C474-408E-8C2F-4CA03311070B}"/>
                </a:ext>
              </a:extLst>
            </p:cNvPr>
            <p:cNvPicPr>
              <a:picLocks noChangeAspect="1"/>
            </p:cNvPicPr>
            <p:nvPr/>
          </p:nvPicPr>
          <p:blipFill>
            <a:blip r:embed="rId3"/>
            <a:stretch>
              <a:fillRect/>
            </a:stretch>
          </p:blipFill>
          <p:spPr>
            <a:xfrm>
              <a:off x="-1051718" y="1058863"/>
              <a:ext cx="11430000" cy="4876800"/>
            </a:xfrm>
            <a:prstGeom prst="rect">
              <a:avLst/>
            </a:prstGeom>
          </p:spPr>
        </p:pic>
        <p:pic>
          <p:nvPicPr>
            <p:cNvPr id="6" name="Picture 5">
              <a:extLst>
                <a:ext uri="{FF2B5EF4-FFF2-40B4-BE49-F238E27FC236}">
                  <a16:creationId xmlns:a16="http://schemas.microsoft.com/office/drawing/2014/main" id="{19224B9A-4161-43B7-BC7A-6F87DA0C9C99}"/>
                </a:ext>
              </a:extLst>
            </p:cNvPr>
            <p:cNvPicPr>
              <a:picLocks noChangeAspect="1"/>
            </p:cNvPicPr>
            <p:nvPr/>
          </p:nvPicPr>
          <p:blipFill>
            <a:blip r:embed="rId4"/>
            <a:stretch>
              <a:fillRect/>
            </a:stretch>
          </p:blipFill>
          <p:spPr>
            <a:xfrm>
              <a:off x="-746918" y="1897063"/>
              <a:ext cx="4918208" cy="1432664"/>
            </a:xfrm>
            <a:prstGeom prst="rect">
              <a:avLst/>
            </a:prstGeom>
          </p:spPr>
        </p:pic>
        <p:pic>
          <p:nvPicPr>
            <p:cNvPr id="7" name="Picture 6">
              <a:extLst>
                <a:ext uri="{FF2B5EF4-FFF2-40B4-BE49-F238E27FC236}">
                  <a16:creationId xmlns:a16="http://schemas.microsoft.com/office/drawing/2014/main" id="{C4A59B00-4902-454A-A021-B09F55A88660}"/>
                </a:ext>
              </a:extLst>
            </p:cNvPr>
            <p:cNvPicPr>
              <a:picLocks noChangeAspect="1"/>
            </p:cNvPicPr>
            <p:nvPr/>
          </p:nvPicPr>
          <p:blipFill>
            <a:blip r:embed="rId5"/>
            <a:stretch>
              <a:fillRect/>
            </a:stretch>
          </p:blipFill>
          <p:spPr>
            <a:xfrm>
              <a:off x="-137318" y="3751816"/>
              <a:ext cx="3837800" cy="2164560"/>
            </a:xfrm>
            <a:prstGeom prst="rect">
              <a:avLst/>
            </a:prstGeom>
          </p:spPr>
        </p:pic>
        <p:pic>
          <p:nvPicPr>
            <p:cNvPr id="8" name="Picture 7">
              <a:extLst>
                <a:ext uri="{FF2B5EF4-FFF2-40B4-BE49-F238E27FC236}">
                  <a16:creationId xmlns:a16="http://schemas.microsoft.com/office/drawing/2014/main" id="{E90130E5-210B-4FF5-BB5F-D71D010E9757}"/>
                </a:ext>
              </a:extLst>
            </p:cNvPr>
            <p:cNvPicPr>
              <a:picLocks noChangeAspect="1"/>
            </p:cNvPicPr>
            <p:nvPr/>
          </p:nvPicPr>
          <p:blipFill>
            <a:blip r:embed="rId6"/>
            <a:stretch>
              <a:fillRect/>
            </a:stretch>
          </p:blipFill>
          <p:spPr>
            <a:xfrm>
              <a:off x="5120482" y="1512982"/>
              <a:ext cx="4738881" cy="1816745"/>
            </a:xfrm>
            <a:prstGeom prst="rect">
              <a:avLst/>
            </a:prstGeom>
          </p:spPr>
        </p:pic>
        <p:pic>
          <p:nvPicPr>
            <p:cNvPr id="9" name="Picture 8">
              <a:extLst>
                <a:ext uri="{FF2B5EF4-FFF2-40B4-BE49-F238E27FC236}">
                  <a16:creationId xmlns:a16="http://schemas.microsoft.com/office/drawing/2014/main" id="{C3B1B45E-CD79-48CE-AD8B-54C007C4879B}"/>
                </a:ext>
              </a:extLst>
            </p:cNvPr>
            <p:cNvPicPr>
              <a:picLocks noChangeAspect="1"/>
            </p:cNvPicPr>
            <p:nvPr/>
          </p:nvPicPr>
          <p:blipFill>
            <a:blip r:embed="rId7"/>
            <a:stretch>
              <a:fillRect/>
            </a:stretch>
          </p:blipFill>
          <p:spPr>
            <a:xfrm>
              <a:off x="4901640" y="4259263"/>
              <a:ext cx="5176564" cy="1347618"/>
            </a:xfrm>
            <a:prstGeom prst="rect">
              <a:avLst/>
            </a:prstGeom>
          </p:spPr>
        </p:pic>
      </p:grpSp>
    </p:spTree>
    <p:extLst>
      <p:ext uri="{BB962C8B-B14F-4D97-AF65-F5344CB8AC3E}">
        <p14:creationId xmlns:p14="http://schemas.microsoft.com/office/powerpoint/2010/main" val="3616119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054DA-65CD-4DED-A64C-69EFCDEE3A6C}"/>
              </a:ext>
            </a:extLst>
          </p:cNvPr>
          <p:cNvSpPr>
            <a:spLocks noGrp="1"/>
          </p:cNvSpPr>
          <p:nvPr>
            <p:ph type="title"/>
          </p:nvPr>
        </p:nvSpPr>
        <p:spPr/>
        <p:txBody>
          <a:bodyPr/>
          <a:lstStyle/>
          <a:p>
            <a:r>
              <a:rPr lang="en-US" dirty="0"/>
              <a:t>Notification Hubs</a:t>
            </a:r>
          </a:p>
        </p:txBody>
      </p:sp>
      <p:sp>
        <p:nvSpPr>
          <p:cNvPr id="4" name="Content Placeholder 2">
            <a:extLst>
              <a:ext uri="{FF2B5EF4-FFF2-40B4-BE49-F238E27FC236}">
                <a16:creationId xmlns:a16="http://schemas.microsoft.com/office/drawing/2014/main" id="{913EA10C-9A85-4965-BCA1-1109A62F9A9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Managed infrastructure for sending push notifications to mobile devices:</a:t>
            </a:r>
          </a:p>
          <a:p>
            <a:pPr lvl="1"/>
            <a:r>
              <a:rPr lang="en-US" b="0" kern="0" dirty="0">
                <a:solidFill>
                  <a:srgbClr val="000000"/>
                </a:solidFill>
              </a:rPr>
              <a:t>Multiplatform</a:t>
            </a:r>
          </a:p>
          <a:p>
            <a:pPr lvl="1"/>
            <a:r>
              <a:rPr lang="en-US" b="0" kern="0" dirty="0">
                <a:solidFill>
                  <a:srgbClr val="000000"/>
                </a:solidFill>
              </a:rPr>
              <a:t>Scalable</a:t>
            </a:r>
          </a:p>
          <a:p>
            <a:pPr lvl="1"/>
            <a:r>
              <a:rPr lang="en-US" b="0" kern="0" dirty="0">
                <a:solidFill>
                  <a:srgbClr val="000000"/>
                </a:solidFill>
              </a:rPr>
              <a:t>Simple SDK:</a:t>
            </a:r>
          </a:p>
          <a:p>
            <a:pPr lvl="2"/>
            <a:r>
              <a:rPr lang="en-US" b="0" kern="0" dirty="0">
                <a:solidFill>
                  <a:srgbClr val="000000"/>
                </a:solidFill>
              </a:rPr>
              <a:t>Available on many major mobile platforms</a:t>
            </a:r>
          </a:p>
          <a:p>
            <a:pPr lvl="0"/>
            <a:r>
              <a:rPr lang="en-US" b="0" kern="0" dirty="0">
                <a:solidFill>
                  <a:srgbClr val="000000"/>
                </a:solidFill>
              </a:rPr>
              <a:t>Broadcast to many users or target specific users</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067707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7e09ec98-2b93-4e62-8446-65ddb207de7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6EE7-E5CE-453B-98E9-B048783D2D27}"/>
              </a:ext>
            </a:extLst>
          </p:cNvPr>
          <p:cNvSpPr>
            <a:spLocks noGrp="1"/>
          </p:cNvSpPr>
          <p:nvPr>
            <p:ph type="title"/>
          </p:nvPr>
        </p:nvSpPr>
        <p:spPr/>
        <p:txBody>
          <a:bodyPr/>
          <a:lstStyle/>
          <a:p>
            <a:r>
              <a:rPr lang="en-US" dirty="0"/>
              <a:t>Benefits</a:t>
            </a:r>
          </a:p>
        </p:txBody>
      </p:sp>
      <p:sp>
        <p:nvSpPr>
          <p:cNvPr id="4" name="Content Placeholder 2">
            <a:extLst>
              <a:ext uri="{FF2B5EF4-FFF2-40B4-BE49-F238E27FC236}">
                <a16:creationId xmlns:a16="http://schemas.microsoft.com/office/drawing/2014/main" id="{D2B72CB4-43CC-4FCE-8F00-6B63B4C792F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Managed Infrastructure:</a:t>
            </a:r>
          </a:p>
          <a:p>
            <a:pPr lvl="1"/>
            <a:r>
              <a:rPr lang="en-US" b="0" kern="0" dirty="0">
                <a:solidFill>
                  <a:srgbClr val="000000"/>
                </a:solidFill>
              </a:rPr>
              <a:t>You don’t have to worry about scaling your application yourself</a:t>
            </a:r>
          </a:p>
          <a:p>
            <a:pPr lvl="1"/>
            <a:r>
              <a:rPr lang="en-US" b="0" kern="0" dirty="0">
                <a:solidFill>
                  <a:srgbClr val="000000"/>
                </a:solidFill>
              </a:rPr>
              <a:t>You can focus on messages and templates, not the mechanics of your service</a:t>
            </a:r>
          </a:p>
          <a:p>
            <a:pPr lvl="0"/>
            <a:r>
              <a:rPr lang="en-US" b="0" kern="0" dirty="0">
                <a:solidFill>
                  <a:srgbClr val="000000"/>
                </a:solidFill>
              </a:rPr>
              <a:t>SDKs available for major platforms</a:t>
            </a:r>
          </a:p>
          <a:p>
            <a:pPr lvl="0"/>
            <a:r>
              <a:rPr lang="en-US" b="0" kern="0" dirty="0">
                <a:solidFill>
                  <a:srgbClr val="000000"/>
                </a:solidFill>
              </a:rPr>
              <a:t>Template support</a:t>
            </a:r>
          </a:p>
          <a:p>
            <a:pPr lvl="0"/>
            <a:r>
              <a:rPr lang="en-US" b="0" kern="0" dirty="0">
                <a:solidFill>
                  <a:srgbClr val="000000"/>
                </a:solidFill>
              </a:rPr>
              <a:t>Support for filtering recipients by tag</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749680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eab51f43-a613-4562-baae-e887867fddf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B47F-E96C-4E05-8441-44D6461AEFB3}"/>
              </a:ext>
            </a:extLst>
          </p:cNvPr>
          <p:cNvSpPr>
            <a:spLocks noGrp="1"/>
          </p:cNvSpPr>
          <p:nvPr>
            <p:ph type="title"/>
          </p:nvPr>
        </p:nvSpPr>
        <p:spPr/>
        <p:txBody>
          <a:bodyPr/>
          <a:lstStyle/>
          <a:p>
            <a:r>
              <a:rPr lang="en-US" dirty="0"/>
              <a:t>Platform</a:t>
            </a:r>
          </a:p>
        </p:txBody>
      </p:sp>
      <p:grpSp>
        <p:nvGrpSpPr>
          <p:cNvPr id="3" name="Group 2" descr="Diagram detailing the Notification Hubs implementation of a PNS">
            <a:extLst>
              <a:ext uri="{FF2B5EF4-FFF2-40B4-BE49-F238E27FC236}">
                <a16:creationId xmlns:a16="http://schemas.microsoft.com/office/drawing/2014/main" id="{EC9957EB-00AA-4F9B-AF1D-49798647B147}"/>
              </a:ext>
            </a:extLst>
          </p:cNvPr>
          <p:cNvGrpSpPr/>
          <p:nvPr/>
        </p:nvGrpSpPr>
        <p:grpSpPr>
          <a:xfrm>
            <a:off x="924289" y="1186774"/>
            <a:ext cx="7773277" cy="4247163"/>
            <a:chOff x="924289" y="1186774"/>
            <a:chExt cx="7773277" cy="4247163"/>
          </a:xfrm>
        </p:grpSpPr>
        <p:sp>
          <p:nvSpPr>
            <p:cNvPr id="4" name="Rounded Rectangle 3">
              <a:extLst>
                <a:ext uri="{FF2B5EF4-FFF2-40B4-BE49-F238E27FC236}">
                  <a16:creationId xmlns:a16="http://schemas.microsoft.com/office/drawing/2014/main" id="{1F9AF882-2FB5-46F9-8827-89BFA46375C2}"/>
                </a:ext>
              </a:extLst>
            </p:cNvPr>
            <p:cNvSpPr/>
            <p:nvPr/>
          </p:nvSpPr>
          <p:spPr bwMode="auto">
            <a:xfrm>
              <a:off x="1536970" y="1186774"/>
              <a:ext cx="3988341" cy="1459149"/>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pic>
          <p:nvPicPr>
            <p:cNvPr id="5" name="Content Placeholder 3">
              <a:extLst>
                <a:ext uri="{FF2B5EF4-FFF2-40B4-BE49-F238E27FC236}">
                  <a16:creationId xmlns:a16="http://schemas.microsoft.com/office/drawing/2014/main" id="{02934285-0E62-4D3D-A352-523924647A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8076" y="1453770"/>
              <a:ext cx="780290" cy="780290"/>
            </a:xfrm>
            <a:prstGeom prst="rect">
              <a:avLst/>
            </a:prstGeom>
          </p:spPr>
        </p:pic>
        <p:pic>
          <p:nvPicPr>
            <p:cNvPr id="6" name="Picture 5">
              <a:extLst>
                <a:ext uri="{FF2B5EF4-FFF2-40B4-BE49-F238E27FC236}">
                  <a16:creationId xmlns:a16="http://schemas.microsoft.com/office/drawing/2014/main" id="{9DFC0BAB-732E-4E27-9170-9921CF90F9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1285" y="1453770"/>
              <a:ext cx="780290" cy="780290"/>
            </a:xfrm>
            <a:prstGeom prst="rect">
              <a:avLst/>
            </a:prstGeom>
          </p:spPr>
        </p:pic>
        <p:pic>
          <p:nvPicPr>
            <p:cNvPr id="7" name="Picture 6">
              <a:extLst>
                <a:ext uri="{FF2B5EF4-FFF2-40B4-BE49-F238E27FC236}">
                  <a16:creationId xmlns:a16="http://schemas.microsoft.com/office/drawing/2014/main" id="{945B15AA-B559-473B-84A5-8E4B81DAE7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44494" y="1453770"/>
              <a:ext cx="780290" cy="780290"/>
            </a:xfrm>
            <a:prstGeom prst="rect">
              <a:avLst/>
            </a:prstGeom>
          </p:spPr>
        </p:pic>
        <p:pic>
          <p:nvPicPr>
            <p:cNvPr id="8" name="Picture 7">
              <a:extLst>
                <a:ext uri="{FF2B5EF4-FFF2-40B4-BE49-F238E27FC236}">
                  <a16:creationId xmlns:a16="http://schemas.microsoft.com/office/drawing/2014/main" id="{925494DB-A11C-49D0-BED8-9E0BE42E5F8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17276" y="3252863"/>
              <a:ext cx="780290" cy="780290"/>
            </a:xfrm>
            <a:prstGeom prst="rect">
              <a:avLst/>
            </a:prstGeom>
          </p:spPr>
        </p:pic>
        <p:pic>
          <p:nvPicPr>
            <p:cNvPr id="9" name="Picture 8">
              <a:extLst>
                <a:ext uri="{FF2B5EF4-FFF2-40B4-BE49-F238E27FC236}">
                  <a16:creationId xmlns:a16="http://schemas.microsoft.com/office/drawing/2014/main" id="{8FDE33CB-EC09-4539-8554-83204C92DF4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68221" y="4653647"/>
              <a:ext cx="780290" cy="780290"/>
            </a:xfrm>
            <a:prstGeom prst="rect">
              <a:avLst/>
            </a:prstGeom>
          </p:spPr>
        </p:pic>
        <p:pic>
          <p:nvPicPr>
            <p:cNvPr id="10" name="Picture 9">
              <a:extLst>
                <a:ext uri="{FF2B5EF4-FFF2-40B4-BE49-F238E27FC236}">
                  <a16:creationId xmlns:a16="http://schemas.microsoft.com/office/drawing/2014/main" id="{49068AD3-BC11-4A60-97FF-F7B95204B7E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36970" y="4653647"/>
              <a:ext cx="780290" cy="780290"/>
            </a:xfrm>
            <a:prstGeom prst="rect">
              <a:avLst/>
            </a:prstGeom>
          </p:spPr>
        </p:pic>
        <p:cxnSp>
          <p:nvCxnSpPr>
            <p:cNvPr id="11" name="Straight Arrow Connector 10">
              <a:extLst>
                <a:ext uri="{FF2B5EF4-FFF2-40B4-BE49-F238E27FC236}">
                  <a16:creationId xmlns:a16="http://schemas.microsoft.com/office/drawing/2014/main" id="{2E923D2A-06C5-4817-9CB4-8CA39E9D585E}"/>
                </a:ext>
              </a:extLst>
            </p:cNvPr>
            <p:cNvCxnSpPr/>
            <p:nvPr/>
          </p:nvCxnSpPr>
          <p:spPr bwMode="auto">
            <a:xfrm>
              <a:off x="5525311" y="1916349"/>
              <a:ext cx="2391965" cy="1138300"/>
            </a:xfrm>
            <a:prstGeom prst="straightConnector1">
              <a:avLst/>
            </a:prstGeom>
            <a:gradFill rotWithShape="1">
              <a:gsLst>
                <a:gs pos="0">
                  <a:srgbClr val="E4CD9A"/>
                </a:gs>
                <a:gs pos="100000">
                  <a:srgbClr val="EEEFD7"/>
                </a:gs>
              </a:gsLst>
              <a:lin ang="2700000" scaled="1"/>
            </a:gradFill>
            <a:ln w="9525" cap="flat" cmpd="sng" algn="ctr">
              <a:solidFill>
                <a:srgbClr val="92D050"/>
              </a:solidFill>
              <a:prstDash val="solid"/>
              <a:round/>
              <a:headEnd type="none" w="med" len="med"/>
              <a:tailEnd type="arrow" w="med" len="med"/>
            </a:ln>
            <a:effectLst>
              <a:outerShdw dist="35921" dir="2700000" algn="ctr" rotWithShape="0">
                <a:srgbClr val="AFAFAF"/>
              </a:outerShdw>
            </a:effectLst>
          </p:spPr>
        </p:cxnSp>
        <p:cxnSp>
          <p:nvCxnSpPr>
            <p:cNvPr id="12" name="Straight Arrow Connector 11">
              <a:extLst>
                <a:ext uri="{FF2B5EF4-FFF2-40B4-BE49-F238E27FC236}">
                  <a16:creationId xmlns:a16="http://schemas.microsoft.com/office/drawing/2014/main" id="{FB3D4CDB-BBFC-4997-8CCF-7C8ADCA676FD}"/>
                </a:ext>
              </a:extLst>
            </p:cNvPr>
            <p:cNvCxnSpPr/>
            <p:nvPr/>
          </p:nvCxnSpPr>
          <p:spPr bwMode="auto">
            <a:xfrm flipH="1">
              <a:off x="5525311" y="3643008"/>
              <a:ext cx="2391965" cy="798871"/>
            </a:xfrm>
            <a:prstGeom prst="straightConnector1">
              <a:avLst/>
            </a:prstGeom>
            <a:gradFill rotWithShape="1">
              <a:gsLst>
                <a:gs pos="0">
                  <a:srgbClr val="E4CD9A"/>
                </a:gs>
                <a:gs pos="100000">
                  <a:srgbClr val="EEEFD7"/>
                </a:gs>
              </a:gsLst>
              <a:lin ang="2700000" scaled="1"/>
            </a:gradFill>
            <a:ln w="9525" cap="flat" cmpd="sng" algn="ctr">
              <a:solidFill>
                <a:srgbClr val="92D050"/>
              </a:solidFill>
              <a:prstDash val="solid"/>
              <a:round/>
              <a:headEnd type="none" w="med" len="med"/>
              <a:tailEnd type="arrow" w="med" len="med"/>
            </a:ln>
            <a:effectLst>
              <a:outerShdw dist="35921" dir="2700000" algn="ctr" rotWithShape="0">
                <a:srgbClr val="AFAFAF"/>
              </a:outerShdw>
            </a:effectLst>
          </p:spPr>
        </p:cxnSp>
        <p:cxnSp>
          <p:nvCxnSpPr>
            <p:cNvPr id="13" name="Straight Arrow Connector 12">
              <a:extLst>
                <a:ext uri="{FF2B5EF4-FFF2-40B4-BE49-F238E27FC236}">
                  <a16:creationId xmlns:a16="http://schemas.microsoft.com/office/drawing/2014/main" id="{73F95095-126D-4D93-A9FF-89A313AC9AB7}"/>
                </a:ext>
              </a:extLst>
            </p:cNvPr>
            <p:cNvCxnSpPr/>
            <p:nvPr/>
          </p:nvCxnSpPr>
          <p:spPr bwMode="auto">
            <a:xfrm flipH="1">
              <a:off x="5648511" y="4033153"/>
              <a:ext cx="2658910" cy="1219783"/>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4" name="Straight Arrow Connector 13">
              <a:extLst>
                <a:ext uri="{FF2B5EF4-FFF2-40B4-BE49-F238E27FC236}">
                  <a16:creationId xmlns:a16="http://schemas.microsoft.com/office/drawing/2014/main" id="{D1DB15CC-9E3F-4F73-9801-904CE351F67D}"/>
                </a:ext>
              </a:extLst>
            </p:cNvPr>
            <p:cNvCxnSpPr/>
            <p:nvPr/>
          </p:nvCxnSpPr>
          <p:spPr bwMode="auto">
            <a:xfrm flipH="1">
              <a:off x="2498332" y="5043792"/>
              <a:ext cx="2092332"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5" name="Straight Arrow Connector 14">
              <a:extLst>
                <a:ext uri="{FF2B5EF4-FFF2-40B4-BE49-F238E27FC236}">
                  <a16:creationId xmlns:a16="http://schemas.microsoft.com/office/drawing/2014/main" id="{D165DA82-DEFA-4C7B-BF48-FBE62AB3B7A0}"/>
                </a:ext>
              </a:extLst>
            </p:cNvPr>
            <p:cNvCxnSpPr/>
            <p:nvPr/>
          </p:nvCxnSpPr>
          <p:spPr bwMode="auto">
            <a:xfrm flipV="1">
              <a:off x="1927115" y="2645923"/>
              <a:ext cx="1604026" cy="2007724"/>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6" name="Straight Arrow Connector 15">
              <a:extLst>
                <a:ext uri="{FF2B5EF4-FFF2-40B4-BE49-F238E27FC236}">
                  <a16:creationId xmlns:a16="http://schemas.microsoft.com/office/drawing/2014/main" id="{4CCA011F-AAE3-493C-8409-BAF05C089C39}"/>
                </a:ext>
              </a:extLst>
            </p:cNvPr>
            <p:cNvCxnSpPr/>
            <p:nvPr/>
          </p:nvCxnSpPr>
          <p:spPr bwMode="auto">
            <a:xfrm>
              <a:off x="1610921" y="2645923"/>
              <a:ext cx="62236" cy="1997121"/>
            </a:xfrm>
            <a:prstGeom prst="straightConnector1">
              <a:avLst/>
            </a:prstGeom>
            <a:gradFill rotWithShape="1">
              <a:gsLst>
                <a:gs pos="0">
                  <a:srgbClr val="E4CD9A"/>
                </a:gs>
                <a:gs pos="100000">
                  <a:srgbClr val="EEEFD7"/>
                </a:gs>
              </a:gsLst>
              <a:lin ang="2700000" scaled="1"/>
            </a:gradFill>
            <a:ln w="9525" cap="flat" cmpd="sng" algn="ctr">
              <a:solidFill>
                <a:srgbClr val="FFC000"/>
              </a:solidFill>
              <a:prstDash val="solid"/>
              <a:round/>
              <a:headEnd type="arrow" w="med" len="med"/>
              <a:tailEnd type="arrow" w="med" len="med"/>
            </a:ln>
            <a:effectLst>
              <a:outerShdw dist="35921" dir="2700000" algn="ctr" rotWithShape="0">
                <a:srgbClr val="AFAFAF"/>
              </a:outerShdw>
            </a:effectLst>
          </p:spPr>
        </p:cxnSp>
        <p:sp>
          <p:nvSpPr>
            <p:cNvPr id="17" name="TextBox 16">
              <a:extLst>
                <a:ext uri="{FF2B5EF4-FFF2-40B4-BE49-F238E27FC236}">
                  <a16:creationId xmlns:a16="http://schemas.microsoft.com/office/drawing/2014/main" id="{83DC7E0A-F765-4177-BB38-E1FAFD71337C}"/>
                </a:ext>
              </a:extLst>
            </p:cNvPr>
            <p:cNvSpPr txBox="1"/>
            <p:nvPr/>
          </p:nvSpPr>
          <p:spPr>
            <a:xfrm rot="16200000" flipH="1">
              <a:off x="92933" y="3477278"/>
              <a:ext cx="2032044" cy="369332"/>
            </a:xfrm>
            <a:prstGeom prst="rect">
              <a:avLst/>
            </a:prstGeom>
            <a:noFill/>
          </p:spPr>
          <p:txBody>
            <a:bodyPr wrap="square" rtlCol="0">
              <a:spAutoFit/>
            </a:bodyPr>
            <a:lstStyle/>
            <a:p>
              <a:pPr lvl="0"/>
              <a:r>
                <a:rPr lang="en-US" b="0" dirty="0">
                  <a:solidFill>
                    <a:srgbClr val="000000"/>
                  </a:solidFill>
                  <a:latin typeface="Segoe Light" panose="020B0302040504020203" pitchFamily="34" charset="0"/>
                </a:rPr>
                <a:t>Retrieve Handle</a:t>
              </a:r>
            </a:p>
          </p:txBody>
        </p:sp>
        <p:sp>
          <p:nvSpPr>
            <p:cNvPr id="18" name="TextBox 17">
              <a:extLst>
                <a:ext uri="{FF2B5EF4-FFF2-40B4-BE49-F238E27FC236}">
                  <a16:creationId xmlns:a16="http://schemas.microsoft.com/office/drawing/2014/main" id="{033C25ED-9259-433C-A10F-E01DF3085104}"/>
                </a:ext>
              </a:extLst>
            </p:cNvPr>
            <p:cNvSpPr txBox="1"/>
            <p:nvPr/>
          </p:nvSpPr>
          <p:spPr>
            <a:xfrm rot="1553005" flipH="1">
              <a:off x="6022922" y="2222514"/>
              <a:ext cx="2032044" cy="369332"/>
            </a:xfrm>
            <a:prstGeom prst="rect">
              <a:avLst/>
            </a:prstGeom>
            <a:noFill/>
          </p:spPr>
          <p:txBody>
            <a:bodyPr wrap="square" rtlCol="0">
              <a:spAutoFit/>
            </a:bodyPr>
            <a:lstStyle/>
            <a:p>
              <a:pPr lvl="0"/>
              <a:r>
                <a:rPr lang="en-US" b="0" dirty="0">
                  <a:solidFill>
                    <a:srgbClr val="000000"/>
                  </a:solidFill>
                  <a:latin typeface="Segoe Light" panose="020B0302040504020203" pitchFamily="34" charset="0"/>
                </a:rPr>
                <a:t>Register Client</a:t>
              </a:r>
            </a:p>
          </p:txBody>
        </p:sp>
        <p:sp>
          <p:nvSpPr>
            <p:cNvPr id="19" name="TextBox 18">
              <a:extLst>
                <a:ext uri="{FF2B5EF4-FFF2-40B4-BE49-F238E27FC236}">
                  <a16:creationId xmlns:a16="http://schemas.microsoft.com/office/drawing/2014/main" id="{B2D4FBEC-664E-4C90-A002-F9198C28D431}"/>
                </a:ext>
              </a:extLst>
            </p:cNvPr>
            <p:cNvSpPr txBox="1"/>
            <p:nvPr/>
          </p:nvSpPr>
          <p:spPr>
            <a:xfrm rot="20488370" flipH="1">
              <a:off x="5654532" y="3599557"/>
              <a:ext cx="2032044" cy="369332"/>
            </a:xfrm>
            <a:prstGeom prst="rect">
              <a:avLst/>
            </a:prstGeom>
            <a:noFill/>
          </p:spPr>
          <p:txBody>
            <a:bodyPr wrap="square" rtlCol="0">
              <a:spAutoFit/>
            </a:bodyPr>
            <a:lstStyle/>
            <a:p>
              <a:pPr lvl="0"/>
              <a:r>
                <a:rPr lang="en-US" b="0" dirty="0">
                  <a:solidFill>
                    <a:srgbClr val="000000"/>
                  </a:solidFill>
                  <a:latin typeface="Segoe Light" panose="020B0302040504020203" pitchFamily="34" charset="0"/>
                </a:rPr>
                <a:t>Register Client</a:t>
              </a:r>
            </a:p>
          </p:txBody>
        </p:sp>
        <p:sp>
          <p:nvSpPr>
            <p:cNvPr id="20" name="TextBox 19">
              <a:extLst>
                <a:ext uri="{FF2B5EF4-FFF2-40B4-BE49-F238E27FC236}">
                  <a16:creationId xmlns:a16="http://schemas.microsoft.com/office/drawing/2014/main" id="{8439E385-07F7-4A07-993D-D37F8A46CB5D}"/>
                </a:ext>
              </a:extLst>
            </p:cNvPr>
            <p:cNvSpPr txBox="1"/>
            <p:nvPr/>
          </p:nvSpPr>
          <p:spPr>
            <a:xfrm rot="20071187" flipH="1">
              <a:off x="5879209" y="4202426"/>
              <a:ext cx="2032044" cy="369332"/>
            </a:xfrm>
            <a:prstGeom prst="rect">
              <a:avLst/>
            </a:prstGeom>
            <a:noFill/>
          </p:spPr>
          <p:txBody>
            <a:bodyPr wrap="square" rtlCol="0">
              <a:spAutoFit/>
            </a:bodyPr>
            <a:lstStyle/>
            <a:p>
              <a:pPr lvl="0"/>
              <a:r>
                <a:rPr lang="en-US" b="0" dirty="0">
                  <a:solidFill>
                    <a:srgbClr val="000000"/>
                  </a:solidFill>
                  <a:latin typeface="Segoe Light" panose="020B0302040504020203" pitchFamily="34" charset="0"/>
                </a:rPr>
                <a:t>Send Message</a:t>
              </a:r>
            </a:p>
          </p:txBody>
        </p:sp>
        <p:sp>
          <p:nvSpPr>
            <p:cNvPr id="21" name="TextBox 20">
              <a:extLst>
                <a:ext uri="{FF2B5EF4-FFF2-40B4-BE49-F238E27FC236}">
                  <a16:creationId xmlns:a16="http://schemas.microsoft.com/office/drawing/2014/main" id="{F857BC46-A403-4B0D-976F-0E06F3822CFF}"/>
                </a:ext>
              </a:extLst>
            </p:cNvPr>
            <p:cNvSpPr txBox="1"/>
            <p:nvPr/>
          </p:nvSpPr>
          <p:spPr>
            <a:xfrm flipH="1">
              <a:off x="2604788" y="4555829"/>
              <a:ext cx="2032044" cy="369332"/>
            </a:xfrm>
            <a:prstGeom prst="rect">
              <a:avLst/>
            </a:prstGeom>
            <a:noFill/>
          </p:spPr>
          <p:txBody>
            <a:bodyPr wrap="square" rtlCol="0">
              <a:spAutoFit/>
            </a:bodyPr>
            <a:lstStyle/>
            <a:p>
              <a:pPr lvl="0"/>
              <a:r>
                <a:rPr lang="en-US" b="0" dirty="0">
                  <a:solidFill>
                    <a:srgbClr val="000000"/>
                  </a:solidFill>
                  <a:latin typeface="Segoe Light" panose="020B0302040504020203" pitchFamily="34" charset="0"/>
                </a:rPr>
                <a:t>Send Message</a:t>
              </a:r>
            </a:p>
          </p:txBody>
        </p:sp>
        <p:sp>
          <p:nvSpPr>
            <p:cNvPr id="22" name="TextBox 21">
              <a:extLst>
                <a:ext uri="{FF2B5EF4-FFF2-40B4-BE49-F238E27FC236}">
                  <a16:creationId xmlns:a16="http://schemas.microsoft.com/office/drawing/2014/main" id="{A9731340-B88D-44D3-B4D2-1137277A18C3}"/>
                </a:ext>
              </a:extLst>
            </p:cNvPr>
            <p:cNvSpPr txBox="1"/>
            <p:nvPr/>
          </p:nvSpPr>
          <p:spPr>
            <a:xfrm rot="18737187" flipH="1">
              <a:off x="2362986" y="3192283"/>
              <a:ext cx="2032044" cy="369332"/>
            </a:xfrm>
            <a:prstGeom prst="rect">
              <a:avLst/>
            </a:prstGeom>
            <a:noFill/>
          </p:spPr>
          <p:txBody>
            <a:bodyPr wrap="square" rtlCol="0">
              <a:spAutoFit/>
            </a:bodyPr>
            <a:lstStyle/>
            <a:p>
              <a:pPr lvl="0"/>
              <a:r>
                <a:rPr lang="en-US" b="0" dirty="0">
                  <a:solidFill>
                    <a:srgbClr val="000000"/>
                  </a:solidFill>
                  <a:latin typeface="Segoe Light" panose="020B0302040504020203" pitchFamily="34" charset="0"/>
                </a:rPr>
                <a:t>Send Message</a:t>
              </a:r>
            </a:p>
          </p:txBody>
        </p:sp>
      </p:grpSp>
    </p:spTree>
    <p:extLst>
      <p:ext uri="{BB962C8B-B14F-4D97-AF65-F5344CB8AC3E}">
        <p14:creationId xmlns:p14="http://schemas.microsoft.com/office/powerpoint/2010/main" val="661675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3380cd2-86e5-4751-a24a-5213174da0b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D14A-6CD7-408A-A1F9-A0C1E24868EB}"/>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5E142158-1999-4DB7-A857-BC15C3B7A7BC}"/>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How can you enhance an off-the-shelf software solution using both Logic Apps and Notification Hubs?</a:t>
            </a:r>
          </a:p>
        </p:txBody>
      </p:sp>
      <p:pic>
        <p:nvPicPr>
          <p:cNvPr id="5" name="Picture 4" descr="Question">
            <a:extLst>
              <a:ext uri="{FF2B5EF4-FFF2-40B4-BE49-F238E27FC236}">
                <a16:creationId xmlns:a16="http://schemas.microsoft.com/office/drawing/2014/main" id="{97BA8869-617B-4E53-B24C-CBA06964D6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20205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71B5-3BA0-4D72-BD02-0FA1640A191E}"/>
              </a:ext>
            </a:extLst>
          </p:cNvPr>
          <p:cNvSpPr>
            <a:spLocks noGrp="1"/>
          </p:cNvSpPr>
          <p:nvPr>
            <p:ph type="title"/>
          </p:nvPr>
        </p:nvSpPr>
        <p:spPr/>
        <p:txBody>
          <a:bodyPr/>
          <a:lstStyle/>
          <a:p>
            <a:r>
              <a:rPr lang="en-US" dirty="0"/>
              <a:t>Lesson 3: Internet of Things (IoT)</a:t>
            </a:r>
          </a:p>
        </p:txBody>
      </p:sp>
      <p:sp>
        <p:nvSpPr>
          <p:cNvPr id="3" name="Text Placeholder 2">
            <a:extLst>
              <a:ext uri="{FF2B5EF4-FFF2-40B4-BE49-F238E27FC236}">
                <a16:creationId xmlns:a16="http://schemas.microsoft.com/office/drawing/2014/main" id="{33287CC3-01DA-4219-ACEE-754753AE90E7}"/>
              </a:ext>
            </a:extLst>
          </p:cNvPr>
          <p:cNvSpPr>
            <a:spLocks noGrp="1"/>
          </p:cNvSpPr>
          <p:nvPr>
            <p:ph type="body" idx="1"/>
          </p:nvPr>
        </p:nvSpPr>
        <p:spPr/>
        <p:txBody>
          <a:bodyPr/>
          <a:lstStyle/>
          <a:p>
            <a:r>
              <a:rPr lang="en-US" dirty="0"/>
              <a:t>Event Hubs</a:t>
            </a:r>
          </a:p>
        </p:txBody>
      </p:sp>
    </p:spTree>
    <p:extLst>
      <p:ext uri="{BB962C8B-B14F-4D97-AF65-F5344CB8AC3E}">
        <p14:creationId xmlns:p14="http://schemas.microsoft.com/office/powerpoint/2010/main" val="1379962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CA7E-873B-4040-BCCD-4C398F7059EE}"/>
              </a:ext>
            </a:extLst>
          </p:cNvPr>
          <p:cNvSpPr>
            <a:spLocks noGrp="1"/>
          </p:cNvSpPr>
          <p:nvPr>
            <p:ph type="title"/>
          </p:nvPr>
        </p:nvSpPr>
        <p:spPr/>
        <p:txBody>
          <a:bodyPr/>
          <a:lstStyle/>
          <a:p>
            <a:r>
              <a:rPr lang="en-US" dirty="0"/>
              <a:t>Event Hubs</a:t>
            </a:r>
          </a:p>
        </p:txBody>
      </p:sp>
      <p:sp>
        <p:nvSpPr>
          <p:cNvPr id="4" name="Content Placeholder 2">
            <a:extLst>
              <a:ext uri="{FF2B5EF4-FFF2-40B4-BE49-F238E27FC236}">
                <a16:creationId xmlns:a16="http://schemas.microsoft.com/office/drawing/2014/main" id="{1F5D7AD2-AABD-4940-974D-1FD587F39B0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762" lvl="0" indent="0">
              <a:buNone/>
            </a:pPr>
            <a:r>
              <a:rPr lang="en-US" b="0" kern="0" dirty="0">
                <a:solidFill>
                  <a:srgbClr val="000000"/>
                </a:solidFill>
              </a:rPr>
              <a:t>Event Hubs is a partitioned consumer messaging services:</a:t>
            </a:r>
          </a:p>
          <a:p>
            <a:pPr marL="746125" lvl="1" indent="-457200"/>
            <a:r>
              <a:rPr lang="en-US" b="0" kern="0" dirty="0">
                <a:solidFill>
                  <a:srgbClr val="000000"/>
                </a:solidFill>
              </a:rPr>
              <a:t>Publish and subscribe to streams of records:</a:t>
            </a:r>
          </a:p>
          <a:p>
            <a:pPr marL="1141412" lvl="2" indent="-457200"/>
            <a:r>
              <a:rPr lang="en-US" b="0" kern="0" dirty="0">
                <a:solidFill>
                  <a:srgbClr val="000000"/>
                </a:solidFill>
              </a:rPr>
              <a:t>Similar to a message queue or enterprise messaging system</a:t>
            </a:r>
          </a:p>
          <a:p>
            <a:pPr marL="746125" lvl="1" indent="-457200"/>
            <a:r>
              <a:rPr lang="en-US" b="0" kern="0" dirty="0">
                <a:solidFill>
                  <a:srgbClr val="000000"/>
                </a:solidFill>
              </a:rPr>
              <a:t>Store streams of records in a fault-tolerant manner</a:t>
            </a:r>
          </a:p>
          <a:p>
            <a:pPr marL="746125" lvl="1" indent="-457200"/>
            <a:r>
              <a:rPr lang="en-US" b="0" kern="0" dirty="0">
                <a:solidFill>
                  <a:srgbClr val="000000"/>
                </a:solidFill>
              </a:rPr>
              <a:t>Process streams of records “as they occur”</a:t>
            </a:r>
          </a:p>
          <a:p>
            <a:pPr marL="461962" lvl="0" indent="-457200"/>
            <a:endParaRPr lang="en-US" b="0" kern="0" dirty="0">
              <a:solidFill>
                <a:srgbClr val="000000"/>
              </a:solidFill>
            </a:endParaRPr>
          </a:p>
          <a:p>
            <a:pPr marL="461962" lvl="0" indent="-457200"/>
            <a:r>
              <a:rPr lang="en-US" b="0" kern="0" dirty="0">
                <a:solidFill>
                  <a:srgbClr val="000000"/>
                </a:solidFill>
              </a:rPr>
              <a:t>Ideal for building applications that transform or react to streams of data</a:t>
            </a:r>
          </a:p>
          <a:p>
            <a:pPr marL="461962" lvl="0" indent="-457200"/>
            <a:endParaRPr lang="en-US" b="0" kern="0" dirty="0">
              <a:solidFill>
                <a:srgbClr val="000000"/>
              </a:solidFill>
            </a:endParaRPr>
          </a:p>
        </p:txBody>
      </p:sp>
    </p:spTree>
    <p:extLst>
      <p:ext uri="{BB962C8B-B14F-4D97-AF65-F5344CB8AC3E}">
        <p14:creationId xmlns:p14="http://schemas.microsoft.com/office/powerpoint/2010/main" val="830643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8a9badc9-e976-4140-88f5-3ee877f1d7a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4B60-338C-4BFD-83C7-FA8DD13BE594}"/>
              </a:ext>
            </a:extLst>
          </p:cNvPr>
          <p:cNvSpPr>
            <a:spLocks noGrp="1"/>
          </p:cNvSpPr>
          <p:nvPr>
            <p:ph type="title"/>
          </p:nvPr>
        </p:nvSpPr>
        <p:spPr/>
        <p:txBody>
          <a:bodyPr/>
          <a:lstStyle/>
          <a:p>
            <a:r>
              <a:rPr lang="en-US" dirty="0"/>
              <a:t>Event Hubs</a:t>
            </a:r>
          </a:p>
        </p:txBody>
      </p:sp>
      <p:sp>
        <p:nvSpPr>
          <p:cNvPr id="4" name="Content Placeholder 2">
            <a:extLst>
              <a:ext uri="{FF2B5EF4-FFF2-40B4-BE49-F238E27FC236}">
                <a16:creationId xmlns:a16="http://schemas.microsoft.com/office/drawing/2014/main" id="{16A44F03-93B0-42FC-BD6B-D0A499E8446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Input Streaming:</a:t>
            </a:r>
          </a:p>
          <a:p>
            <a:pPr lvl="1"/>
            <a:r>
              <a:rPr lang="en-US" b="0" kern="0" dirty="0">
                <a:solidFill>
                  <a:srgbClr val="000000"/>
                </a:solidFill>
              </a:rPr>
              <a:t>Receives high-velocity message streams in a </a:t>
            </a:r>
            <a:br>
              <a:rPr lang="en-US" b="0" kern="0" dirty="0">
                <a:solidFill>
                  <a:srgbClr val="000000"/>
                </a:solidFill>
              </a:rPr>
            </a:br>
            <a:r>
              <a:rPr lang="en-US" b="0" kern="0" dirty="0">
                <a:solidFill>
                  <a:srgbClr val="000000"/>
                </a:solidFill>
              </a:rPr>
              <a:t>multi-consumer group</a:t>
            </a:r>
          </a:p>
          <a:p>
            <a:pPr lvl="0"/>
            <a:r>
              <a:rPr lang="en-US" b="0" kern="0" dirty="0">
                <a:solidFill>
                  <a:srgbClr val="000000"/>
                </a:solidFill>
              </a:rPr>
              <a:t>Isolated Read:</a:t>
            </a:r>
          </a:p>
          <a:p>
            <a:pPr lvl="1"/>
            <a:r>
              <a:rPr lang="en-US" b="0" kern="0" dirty="0">
                <a:solidFill>
                  <a:srgbClr val="000000"/>
                </a:solidFill>
              </a:rPr>
              <a:t>Stores “pointers” for each reader so they can resume at a specific point-in-time in reading time-based messages from the queue</a:t>
            </a:r>
          </a:p>
          <a:p>
            <a:pPr lvl="0"/>
            <a:r>
              <a:rPr lang="en-US" b="0" kern="0" dirty="0">
                <a:solidFill>
                  <a:srgbClr val="000000"/>
                </a:solidFill>
              </a:rPr>
              <a:t>Open Protocols:</a:t>
            </a:r>
          </a:p>
          <a:p>
            <a:pPr lvl="1"/>
            <a:r>
              <a:rPr lang="en-US" b="0" kern="0" dirty="0">
                <a:solidFill>
                  <a:srgbClr val="000000"/>
                </a:solidFill>
              </a:rPr>
              <a:t>Supports AMQP 1.0</a:t>
            </a:r>
          </a:p>
          <a:p>
            <a:pPr lvl="1"/>
            <a:r>
              <a:rPr lang="en-US" b="0" kern="0" dirty="0">
                <a:solidFill>
                  <a:srgbClr val="000000"/>
                </a:solidFill>
              </a:rPr>
              <a:t>REST API for management</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980628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f09f0337-568a-435d-bda0-c375fe54af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C1CA-6734-4AF6-9135-F26B5F6091AF}"/>
              </a:ext>
            </a:extLst>
          </p:cNvPr>
          <p:cNvSpPr>
            <a:spLocks noGrp="1"/>
          </p:cNvSpPr>
          <p:nvPr>
            <p:ph type="title"/>
          </p:nvPr>
        </p:nvSpPr>
        <p:spPr/>
        <p:txBody>
          <a:bodyPr/>
          <a:lstStyle/>
          <a:p>
            <a:r>
              <a:rPr lang="en-US" dirty="0"/>
              <a:t>Event Hubs Conceptual Diagram</a:t>
            </a:r>
          </a:p>
        </p:txBody>
      </p:sp>
      <p:grpSp>
        <p:nvGrpSpPr>
          <p:cNvPr id="3" name="Group 2" descr="Event Hub conceptual architecture">
            <a:extLst>
              <a:ext uri="{FF2B5EF4-FFF2-40B4-BE49-F238E27FC236}">
                <a16:creationId xmlns:a16="http://schemas.microsoft.com/office/drawing/2014/main" id="{9DB67697-B30B-43FC-8851-811A7CBB5CF2}"/>
              </a:ext>
            </a:extLst>
          </p:cNvPr>
          <p:cNvGrpSpPr/>
          <p:nvPr/>
        </p:nvGrpSpPr>
        <p:grpSpPr>
          <a:xfrm>
            <a:off x="72737" y="2735262"/>
            <a:ext cx="8892435" cy="3862505"/>
            <a:chOff x="72737" y="2735262"/>
            <a:chExt cx="8892435" cy="3862505"/>
          </a:xfrm>
        </p:grpSpPr>
        <p:sp>
          <p:nvSpPr>
            <p:cNvPr id="4" name="Rectangle 3">
              <a:extLst>
                <a:ext uri="{FF2B5EF4-FFF2-40B4-BE49-F238E27FC236}">
                  <a16:creationId xmlns:a16="http://schemas.microsoft.com/office/drawing/2014/main" id="{8C15CAF7-272C-4B51-A2DD-1CDBF1A0E362}"/>
                </a:ext>
              </a:extLst>
            </p:cNvPr>
            <p:cNvSpPr/>
            <p:nvPr/>
          </p:nvSpPr>
          <p:spPr bwMode="auto">
            <a:xfrm>
              <a:off x="3073915" y="2841778"/>
              <a:ext cx="2832385" cy="3694415"/>
            </a:xfrm>
            <a:prstGeom prst="rect">
              <a:avLst/>
            </a:prstGeom>
            <a:solidFill>
              <a:srgbClr val="D83B01"/>
            </a:solidFill>
            <a:ln w="9525" cap="flat" cmpd="sng" algn="ctr">
              <a:noFill/>
              <a:prstDash val="solid"/>
              <a:headEnd type="none" w="med" len="med"/>
              <a:tailEnd type="none" w="med" len="med"/>
            </a:ln>
            <a:effectLst/>
          </p:spPr>
          <p:txBody>
            <a:bodyPr lIns="91427" tIns="91427" rIns="34289" bIns="34289" rtlCol="0" anchor="t"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27" fontAlgn="auto">
                <a:spcBef>
                  <a:spcPts val="0"/>
                </a:spcBef>
                <a:spcAft>
                  <a:spcPts val="0"/>
                </a:spcAft>
                <a:defRPr/>
              </a:pPr>
              <a:r>
                <a:rPr lang="en-US" sz="2400" b="0" kern="0" dirty="0">
                  <a:gradFill>
                    <a:gsLst>
                      <a:gs pos="0">
                        <a:srgbClr val="FFFFFF"/>
                      </a:gs>
                      <a:gs pos="100000">
                        <a:srgbClr val="FFFFFF"/>
                      </a:gs>
                    </a:gsLst>
                    <a:lin ang="5400000" scaled="0"/>
                  </a:gradFill>
                  <a:latin typeface="Segoe UI"/>
                  <a:ea typeface="Segoe UI" pitchFamily="34" charset="0"/>
                  <a:cs typeface="Segoe UI" pitchFamily="34" charset="0"/>
                </a:rPr>
                <a:t>Azure Event Hub</a:t>
              </a:r>
            </a:p>
          </p:txBody>
        </p:sp>
        <p:sp>
          <p:nvSpPr>
            <p:cNvPr id="5" name="Rectangle 4">
              <a:extLst>
                <a:ext uri="{FF2B5EF4-FFF2-40B4-BE49-F238E27FC236}">
                  <a16:creationId xmlns:a16="http://schemas.microsoft.com/office/drawing/2014/main" id="{C35432E4-1CB8-4C10-BCD2-765F940EA454}"/>
                </a:ext>
              </a:extLst>
            </p:cNvPr>
            <p:cNvSpPr/>
            <p:nvPr/>
          </p:nvSpPr>
          <p:spPr bwMode="auto">
            <a:xfrm>
              <a:off x="3443356" y="3542201"/>
              <a:ext cx="1724060" cy="621244"/>
            </a:xfrm>
            <a:prstGeom prst="rect">
              <a:avLst/>
            </a:prstGeom>
            <a:solidFill>
              <a:srgbClr val="FF8C00"/>
            </a:solidFill>
            <a:ln w="9525" cap="flat" cmpd="sng" algn="ctr">
              <a:noFill/>
              <a:prstDash val="solid"/>
              <a:headEnd type="none" w="med" len="med"/>
              <a:tailEnd type="none" w="med" len="med"/>
            </a:ln>
            <a:effectLst/>
          </p:spPr>
          <p:txBody>
            <a:bodyPr lIns="91427" tIns="91427" rIns="34289" bIns="34289" rtlCol="0" anchor="ctr"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r" defTabSz="932227" fontAlgn="auto">
                <a:spcBef>
                  <a:spcPts val="0"/>
                </a:spcBef>
                <a:spcAft>
                  <a:spcPts val="0"/>
                </a:spcAft>
                <a:defRPr/>
              </a:pPr>
              <a:r>
                <a:rPr lang="en-US" sz="1200" b="0" kern="0" dirty="0">
                  <a:gradFill>
                    <a:gsLst>
                      <a:gs pos="0">
                        <a:srgbClr val="FFFFFF"/>
                      </a:gs>
                      <a:gs pos="100000">
                        <a:srgbClr val="FFFFFF"/>
                      </a:gs>
                    </a:gsLst>
                    <a:lin ang="5400000" scaled="0"/>
                  </a:gradFill>
                  <a:latin typeface="Segoe UI"/>
                  <a:ea typeface="Segoe UI" pitchFamily="34" charset="0"/>
                  <a:cs typeface="Segoe UI" pitchFamily="34" charset="0"/>
                </a:rPr>
                <a:t>Partition 1</a:t>
              </a:r>
            </a:p>
          </p:txBody>
        </p:sp>
        <p:grpSp>
          <p:nvGrpSpPr>
            <p:cNvPr id="6" name="Group 5">
              <a:extLst>
                <a:ext uri="{FF2B5EF4-FFF2-40B4-BE49-F238E27FC236}">
                  <a16:creationId xmlns:a16="http://schemas.microsoft.com/office/drawing/2014/main" id="{7A88E9D3-73E5-430E-9090-93B371D679BF}"/>
                </a:ext>
              </a:extLst>
            </p:cNvPr>
            <p:cNvGrpSpPr/>
            <p:nvPr/>
          </p:nvGrpSpPr>
          <p:grpSpPr>
            <a:xfrm>
              <a:off x="487825" y="3971598"/>
              <a:ext cx="1249784" cy="1231543"/>
              <a:chOff x="427037" y="1439862"/>
              <a:chExt cx="1765029" cy="1656444"/>
            </a:xfrm>
            <a:solidFill>
              <a:srgbClr val="0078D7"/>
            </a:solidFill>
          </p:grpSpPr>
          <p:grpSp>
            <p:nvGrpSpPr>
              <p:cNvPr id="7" name="Group 6">
                <a:extLst>
                  <a:ext uri="{FF2B5EF4-FFF2-40B4-BE49-F238E27FC236}">
                    <a16:creationId xmlns:a16="http://schemas.microsoft.com/office/drawing/2014/main" id="{0A4D389B-7EC5-4F5E-B4BF-AD1DB78DF36D}"/>
                  </a:ext>
                </a:extLst>
              </p:cNvPr>
              <p:cNvGrpSpPr/>
              <p:nvPr/>
            </p:nvGrpSpPr>
            <p:grpSpPr>
              <a:xfrm>
                <a:off x="427037" y="1439862"/>
                <a:ext cx="1764948" cy="152400"/>
                <a:chOff x="427037" y="1439862"/>
                <a:chExt cx="1764948" cy="152400"/>
              </a:xfrm>
              <a:grpFill/>
            </p:grpSpPr>
            <p:sp>
              <p:nvSpPr>
                <p:cNvPr id="107" name="Rectangle 106">
                  <a:extLst>
                    <a:ext uri="{FF2B5EF4-FFF2-40B4-BE49-F238E27FC236}">
                      <a16:creationId xmlns:a16="http://schemas.microsoft.com/office/drawing/2014/main" id="{0148ED3D-2797-424D-A5B2-7ECF90F2DB06}"/>
                    </a:ext>
                  </a:extLst>
                </p:cNvPr>
                <p:cNvSpPr/>
                <p:nvPr/>
              </p:nvSpPr>
              <p:spPr bwMode="auto">
                <a:xfrm>
                  <a:off x="42703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Rectangle 107">
                  <a:extLst>
                    <a:ext uri="{FF2B5EF4-FFF2-40B4-BE49-F238E27FC236}">
                      <a16:creationId xmlns:a16="http://schemas.microsoft.com/office/drawing/2014/main" id="{C23CC115-4986-4C81-8CA3-D232FA236BD9}"/>
                    </a:ext>
                  </a:extLst>
                </p:cNvPr>
                <p:cNvSpPr/>
                <p:nvPr/>
              </p:nvSpPr>
              <p:spPr bwMode="auto">
                <a:xfrm>
                  <a:off x="60620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Rectangle 108">
                  <a:extLst>
                    <a:ext uri="{FF2B5EF4-FFF2-40B4-BE49-F238E27FC236}">
                      <a16:creationId xmlns:a16="http://schemas.microsoft.com/office/drawing/2014/main" id="{A3251C32-F7B1-42BF-B21B-F683C06B74BA}"/>
                    </a:ext>
                  </a:extLst>
                </p:cNvPr>
                <p:cNvSpPr/>
                <p:nvPr/>
              </p:nvSpPr>
              <p:spPr bwMode="auto">
                <a:xfrm>
                  <a:off x="78538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Rectangle 109">
                  <a:extLst>
                    <a:ext uri="{FF2B5EF4-FFF2-40B4-BE49-F238E27FC236}">
                      <a16:creationId xmlns:a16="http://schemas.microsoft.com/office/drawing/2014/main" id="{82C6D409-34D1-4275-A241-4C64780130CA}"/>
                    </a:ext>
                  </a:extLst>
                </p:cNvPr>
                <p:cNvSpPr/>
                <p:nvPr/>
              </p:nvSpPr>
              <p:spPr bwMode="auto">
                <a:xfrm>
                  <a:off x="96455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Rectangle 110">
                  <a:extLst>
                    <a:ext uri="{FF2B5EF4-FFF2-40B4-BE49-F238E27FC236}">
                      <a16:creationId xmlns:a16="http://schemas.microsoft.com/office/drawing/2014/main" id="{D565FB99-473A-486D-80CC-8ED7C8DBCE6F}"/>
                    </a:ext>
                  </a:extLst>
                </p:cNvPr>
                <p:cNvSpPr/>
                <p:nvPr/>
              </p:nvSpPr>
              <p:spPr bwMode="auto">
                <a:xfrm>
                  <a:off x="114372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B2095BF2-3B06-46DE-B256-4DAC9B6928C9}"/>
                    </a:ext>
                  </a:extLst>
                </p:cNvPr>
                <p:cNvSpPr/>
                <p:nvPr/>
              </p:nvSpPr>
              <p:spPr bwMode="auto">
                <a:xfrm>
                  <a:off x="132289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Rectangle 112">
                  <a:extLst>
                    <a:ext uri="{FF2B5EF4-FFF2-40B4-BE49-F238E27FC236}">
                      <a16:creationId xmlns:a16="http://schemas.microsoft.com/office/drawing/2014/main" id="{AD526354-9A11-4908-BE46-92147EEF475E}"/>
                    </a:ext>
                  </a:extLst>
                </p:cNvPr>
                <p:cNvSpPr/>
                <p:nvPr/>
              </p:nvSpPr>
              <p:spPr bwMode="auto">
                <a:xfrm>
                  <a:off x="150206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Rectangle 113">
                  <a:extLst>
                    <a:ext uri="{FF2B5EF4-FFF2-40B4-BE49-F238E27FC236}">
                      <a16:creationId xmlns:a16="http://schemas.microsoft.com/office/drawing/2014/main" id="{C89BD38B-FE2A-4A8C-BE90-5E6CC83C020F}"/>
                    </a:ext>
                  </a:extLst>
                </p:cNvPr>
                <p:cNvSpPr/>
                <p:nvPr/>
              </p:nvSpPr>
              <p:spPr bwMode="auto">
                <a:xfrm>
                  <a:off x="168124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Rectangle 114">
                  <a:extLst>
                    <a:ext uri="{FF2B5EF4-FFF2-40B4-BE49-F238E27FC236}">
                      <a16:creationId xmlns:a16="http://schemas.microsoft.com/office/drawing/2014/main" id="{13AFB705-32FF-4538-8146-4C76DBD12B46}"/>
                    </a:ext>
                  </a:extLst>
                </p:cNvPr>
                <p:cNvSpPr/>
                <p:nvPr/>
              </p:nvSpPr>
              <p:spPr bwMode="auto">
                <a:xfrm>
                  <a:off x="186041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Rectangle 115">
                  <a:extLst>
                    <a:ext uri="{FF2B5EF4-FFF2-40B4-BE49-F238E27FC236}">
                      <a16:creationId xmlns:a16="http://schemas.microsoft.com/office/drawing/2014/main" id="{A083B42D-1237-4D2F-B942-00CBFE0FC53C}"/>
                    </a:ext>
                  </a:extLst>
                </p:cNvPr>
                <p:cNvSpPr/>
                <p:nvPr/>
              </p:nvSpPr>
              <p:spPr bwMode="auto">
                <a:xfrm>
                  <a:off x="203958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8" name="Group 7">
                <a:extLst>
                  <a:ext uri="{FF2B5EF4-FFF2-40B4-BE49-F238E27FC236}">
                    <a16:creationId xmlns:a16="http://schemas.microsoft.com/office/drawing/2014/main" id="{2B567A48-A2B3-4F8E-8AEF-F67C393ACBC4}"/>
                  </a:ext>
                </a:extLst>
              </p:cNvPr>
              <p:cNvGrpSpPr/>
              <p:nvPr/>
            </p:nvGrpSpPr>
            <p:grpSpPr>
              <a:xfrm>
                <a:off x="427046" y="1606978"/>
                <a:ext cx="1764948" cy="152400"/>
                <a:chOff x="427037" y="1439862"/>
                <a:chExt cx="1764948" cy="152400"/>
              </a:xfrm>
              <a:grpFill/>
            </p:grpSpPr>
            <p:sp>
              <p:nvSpPr>
                <p:cNvPr id="97" name="Rectangle 96">
                  <a:extLst>
                    <a:ext uri="{FF2B5EF4-FFF2-40B4-BE49-F238E27FC236}">
                      <a16:creationId xmlns:a16="http://schemas.microsoft.com/office/drawing/2014/main" id="{087B79CA-83F6-4B7F-989B-9EAA7D2B74CB}"/>
                    </a:ext>
                  </a:extLst>
                </p:cNvPr>
                <p:cNvSpPr/>
                <p:nvPr/>
              </p:nvSpPr>
              <p:spPr bwMode="auto">
                <a:xfrm>
                  <a:off x="42703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8" name="Rectangle 97">
                  <a:extLst>
                    <a:ext uri="{FF2B5EF4-FFF2-40B4-BE49-F238E27FC236}">
                      <a16:creationId xmlns:a16="http://schemas.microsoft.com/office/drawing/2014/main" id="{51C7497A-7331-436D-A0D8-6A61C1713AA7}"/>
                    </a:ext>
                  </a:extLst>
                </p:cNvPr>
                <p:cNvSpPr/>
                <p:nvPr/>
              </p:nvSpPr>
              <p:spPr bwMode="auto">
                <a:xfrm>
                  <a:off x="60620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Rectangle 98">
                  <a:extLst>
                    <a:ext uri="{FF2B5EF4-FFF2-40B4-BE49-F238E27FC236}">
                      <a16:creationId xmlns:a16="http://schemas.microsoft.com/office/drawing/2014/main" id="{B3EC8491-FD49-42DA-9033-C49BF72A7D33}"/>
                    </a:ext>
                  </a:extLst>
                </p:cNvPr>
                <p:cNvSpPr/>
                <p:nvPr/>
              </p:nvSpPr>
              <p:spPr bwMode="auto">
                <a:xfrm>
                  <a:off x="78538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Rectangle 99">
                  <a:extLst>
                    <a:ext uri="{FF2B5EF4-FFF2-40B4-BE49-F238E27FC236}">
                      <a16:creationId xmlns:a16="http://schemas.microsoft.com/office/drawing/2014/main" id="{515D89D6-55F4-411A-97A0-5AB8BAAA9AB5}"/>
                    </a:ext>
                  </a:extLst>
                </p:cNvPr>
                <p:cNvSpPr/>
                <p:nvPr/>
              </p:nvSpPr>
              <p:spPr bwMode="auto">
                <a:xfrm>
                  <a:off x="96455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Rectangle 100">
                  <a:extLst>
                    <a:ext uri="{FF2B5EF4-FFF2-40B4-BE49-F238E27FC236}">
                      <a16:creationId xmlns:a16="http://schemas.microsoft.com/office/drawing/2014/main" id="{CBE12764-C26A-4096-934B-C489325DED54}"/>
                    </a:ext>
                  </a:extLst>
                </p:cNvPr>
                <p:cNvSpPr/>
                <p:nvPr/>
              </p:nvSpPr>
              <p:spPr bwMode="auto">
                <a:xfrm>
                  <a:off x="114372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Rectangle 101">
                  <a:extLst>
                    <a:ext uri="{FF2B5EF4-FFF2-40B4-BE49-F238E27FC236}">
                      <a16:creationId xmlns:a16="http://schemas.microsoft.com/office/drawing/2014/main" id="{528A8667-28CA-4C7B-A4DB-99F2D81D5B12}"/>
                    </a:ext>
                  </a:extLst>
                </p:cNvPr>
                <p:cNvSpPr/>
                <p:nvPr/>
              </p:nvSpPr>
              <p:spPr bwMode="auto">
                <a:xfrm>
                  <a:off x="132289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Rectangle 102">
                  <a:extLst>
                    <a:ext uri="{FF2B5EF4-FFF2-40B4-BE49-F238E27FC236}">
                      <a16:creationId xmlns:a16="http://schemas.microsoft.com/office/drawing/2014/main" id="{6FB3E236-E7E9-41D3-B31E-B4503F102B44}"/>
                    </a:ext>
                  </a:extLst>
                </p:cNvPr>
                <p:cNvSpPr/>
                <p:nvPr/>
              </p:nvSpPr>
              <p:spPr bwMode="auto">
                <a:xfrm>
                  <a:off x="150206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Rectangle 103">
                  <a:extLst>
                    <a:ext uri="{FF2B5EF4-FFF2-40B4-BE49-F238E27FC236}">
                      <a16:creationId xmlns:a16="http://schemas.microsoft.com/office/drawing/2014/main" id="{45CFF5B5-5B0E-4698-8334-027774ADE0FA}"/>
                    </a:ext>
                  </a:extLst>
                </p:cNvPr>
                <p:cNvSpPr/>
                <p:nvPr/>
              </p:nvSpPr>
              <p:spPr bwMode="auto">
                <a:xfrm>
                  <a:off x="168124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82AF2BAC-2A2F-4D38-B1BB-EF3A011804A7}"/>
                    </a:ext>
                  </a:extLst>
                </p:cNvPr>
                <p:cNvSpPr/>
                <p:nvPr/>
              </p:nvSpPr>
              <p:spPr bwMode="auto">
                <a:xfrm>
                  <a:off x="186041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04CAEC10-E88C-49D4-9A70-FFB890096B04}"/>
                    </a:ext>
                  </a:extLst>
                </p:cNvPr>
                <p:cNvSpPr/>
                <p:nvPr/>
              </p:nvSpPr>
              <p:spPr bwMode="auto">
                <a:xfrm>
                  <a:off x="203958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9" name="Group 8">
                <a:extLst>
                  <a:ext uri="{FF2B5EF4-FFF2-40B4-BE49-F238E27FC236}">
                    <a16:creationId xmlns:a16="http://schemas.microsoft.com/office/drawing/2014/main" id="{1C1508A4-7C92-4FB9-8AC6-824C8A63EC04}"/>
                  </a:ext>
                </a:extLst>
              </p:cNvPr>
              <p:cNvGrpSpPr/>
              <p:nvPr/>
            </p:nvGrpSpPr>
            <p:grpSpPr>
              <a:xfrm>
                <a:off x="427055" y="1774094"/>
                <a:ext cx="1764948" cy="152400"/>
                <a:chOff x="427037" y="1439862"/>
                <a:chExt cx="1764948" cy="152400"/>
              </a:xfrm>
              <a:grpFill/>
            </p:grpSpPr>
            <p:sp>
              <p:nvSpPr>
                <p:cNvPr id="87" name="Rectangle 86">
                  <a:extLst>
                    <a:ext uri="{FF2B5EF4-FFF2-40B4-BE49-F238E27FC236}">
                      <a16:creationId xmlns:a16="http://schemas.microsoft.com/office/drawing/2014/main" id="{6AE9A581-29C8-4292-9104-0D4E08542EF4}"/>
                    </a:ext>
                  </a:extLst>
                </p:cNvPr>
                <p:cNvSpPr/>
                <p:nvPr/>
              </p:nvSpPr>
              <p:spPr bwMode="auto">
                <a:xfrm>
                  <a:off x="42703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Rectangle 87">
                  <a:extLst>
                    <a:ext uri="{FF2B5EF4-FFF2-40B4-BE49-F238E27FC236}">
                      <a16:creationId xmlns:a16="http://schemas.microsoft.com/office/drawing/2014/main" id="{E0BC9080-FC8E-41A6-9352-CD2B8F9A0A34}"/>
                    </a:ext>
                  </a:extLst>
                </p:cNvPr>
                <p:cNvSpPr/>
                <p:nvPr/>
              </p:nvSpPr>
              <p:spPr bwMode="auto">
                <a:xfrm>
                  <a:off x="60620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Rectangle 88">
                  <a:extLst>
                    <a:ext uri="{FF2B5EF4-FFF2-40B4-BE49-F238E27FC236}">
                      <a16:creationId xmlns:a16="http://schemas.microsoft.com/office/drawing/2014/main" id="{FEE62BCB-8D1C-4D5E-80AB-A6440D4F2946}"/>
                    </a:ext>
                  </a:extLst>
                </p:cNvPr>
                <p:cNvSpPr/>
                <p:nvPr/>
              </p:nvSpPr>
              <p:spPr bwMode="auto">
                <a:xfrm>
                  <a:off x="78538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Rectangle 89">
                  <a:extLst>
                    <a:ext uri="{FF2B5EF4-FFF2-40B4-BE49-F238E27FC236}">
                      <a16:creationId xmlns:a16="http://schemas.microsoft.com/office/drawing/2014/main" id="{4F16D5D5-E876-4285-BCED-4C8F0BAB35DF}"/>
                    </a:ext>
                  </a:extLst>
                </p:cNvPr>
                <p:cNvSpPr/>
                <p:nvPr/>
              </p:nvSpPr>
              <p:spPr bwMode="auto">
                <a:xfrm>
                  <a:off x="96455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FC587A4A-7760-4517-95B1-85A190961756}"/>
                    </a:ext>
                  </a:extLst>
                </p:cNvPr>
                <p:cNvSpPr/>
                <p:nvPr/>
              </p:nvSpPr>
              <p:spPr bwMode="auto">
                <a:xfrm>
                  <a:off x="114372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Rectangle 91">
                  <a:extLst>
                    <a:ext uri="{FF2B5EF4-FFF2-40B4-BE49-F238E27FC236}">
                      <a16:creationId xmlns:a16="http://schemas.microsoft.com/office/drawing/2014/main" id="{DDE52791-E491-462A-BF9C-ECF42FBBC513}"/>
                    </a:ext>
                  </a:extLst>
                </p:cNvPr>
                <p:cNvSpPr/>
                <p:nvPr/>
              </p:nvSpPr>
              <p:spPr bwMode="auto">
                <a:xfrm>
                  <a:off x="132289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Rectangle 92">
                  <a:extLst>
                    <a:ext uri="{FF2B5EF4-FFF2-40B4-BE49-F238E27FC236}">
                      <a16:creationId xmlns:a16="http://schemas.microsoft.com/office/drawing/2014/main" id="{6D11514B-34EF-4FEF-84D2-11F1D1A124AA}"/>
                    </a:ext>
                  </a:extLst>
                </p:cNvPr>
                <p:cNvSpPr/>
                <p:nvPr/>
              </p:nvSpPr>
              <p:spPr bwMode="auto">
                <a:xfrm>
                  <a:off x="150206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Rectangle 93">
                  <a:extLst>
                    <a:ext uri="{FF2B5EF4-FFF2-40B4-BE49-F238E27FC236}">
                      <a16:creationId xmlns:a16="http://schemas.microsoft.com/office/drawing/2014/main" id="{C41FF626-D347-47E4-9269-13EF7BCBF4A8}"/>
                    </a:ext>
                  </a:extLst>
                </p:cNvPr>
                <p:cNvSpPr/>
                <p:nvPr/>
              </p:nvSpPr>
              <p:spPr bwMode="auto">
                <a:xfrm>
                  <a:off x="168124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a:extLst>
                    <a:ext uri="{FF2B5EF4-FFF2-40B4-BE49-F238E27FC236}">
                      <a16:creationId xmlns:a16="http://schemas.microsoft.com/office/drawing/2014/main" id="{C82F31A0-09DD-4036-BFDA-8876755542BB}"/>
                    </a:ext>
                  </a:extLst>
                </p:cNvPr>
                <p:cNvSpPr/>
                <p:nvPr/>
              </p:nvSpPr>
              <p:spPr bwMode="auto">
                <a:xfrm>
                  <a:off x="186041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a:extLst>
                    <a:ext uri="{FF2B5EF4-FFF2-40B4-BE49-F238E27FC236}">
                      <a16:creationId xmlns:a16="http://schemas.microsoft.com/office/drawing/2014/main" id="{A363759C-32B8-486F-8204-5065E6D62900}"/>
                    </a:ext>
                  </a:extLst>
                </p:cNvPr>
                <p:cNvSpPr/>
                <p:nvPr/>
              </p:nvSpPr>
              <p:spPr bwMode="auto">
                <a:xfrm>
                  <a:off x="203958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D8A6AD83-5CE8-44AA-AC76-C9E9DB92E1E2}"/>
                  </a:ext>
                </a:extLst>
              </p:cNvPr>
              <p:cNvGrpSpPr/>
              <p:nvPr/>
            </p:nvGrpSpPr>
            <p:grpSpPr>
              <a:xfrm>
                <a:off x="427064" y="1941210"/>
                <a:ext cx="1764948" cy="152400"/>
                <a:chOff x="427037" y="1439862"/>
                <a:chExt cx="1764948" cy="152400"/>
              </a:xfrm>
              <a:grpFill/>
            </p:grpSpPr>
            <p:sp>
              <p:nvSpPr>
                <p:cNvPr id="77" name="Rectangle 76">
                  <a:extLst>
                    <a:ext uri="{FF2B5EF4-FFF2-40B4-BE49-F238E27FC236}">
                      <a16:creationId xmlns:a16="http://schemas.microsoft.com/office/drawing/2014/main" id="{83C20F2C-0F24-402E-802E-B38AEB1245F1}"/>
                    </a:ext>
                  </a:extLst>
                </p:cNvPr>
                <p:cNvSpPr/>
                <p:nvPr/>
              </p:nvSpPr>
              <p:spPr bwMode="auto">
                <a:xfrm>
                  <a:off x="42703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Rectangle 77">
                  <a:extLst>
                    <a:ext uri="{FF2B5EF4-FFF2-40B4-BE49-F238E27FC236}">
                      <a16:creationId xmlns:a16="http://schemas.microsoft.com/office/drawing/2014/main" id="{092E32B0-8272-43AA-9280-576736845D96}"/>
                    </a:ext>
                  </a:extLst>
                </p:cNvPr>
                <p:cNvSpPr/>
                <p:nvPr/>
              </p:nvSpPr>
              <p:spPr bwMode="auto">
                <a:xfrm>
                  <a:off x="60620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9" name="Rectangle 78">
                  <a:extLst>
                    <a:ext uri="{FF2B5EF4-FFF2-40B4-BE49-F238E27FC236}">
                      <a16:creationId xmlns:a16="http://schemas.microsoft.com/office/drawing/2014/main" id="{9CFA952F-98C7-488C-966E-62D0822957A8}"/>
                    </a:ext>
                  </a:extLst>
                </p:cNvPr>
                <p:cNvSpPr/>
                <p:nvPr/>
              </p:nvSpPr>
              <p:spPr bwMode="auto">
                <a:xfrm>
                  <a:off x="78538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0" name="Rectangle 79">
                  <a:extLst>
                    <a:ext uri="{FF2B5EF4-FFF2-40B4-BE49-F238E27FC236}">
                      <a16:creationId xmlns:a16="http://schemas.microsoft.com/office/drawing/2014/main" id="{DC7F8C93-EB5F-408C-AEEC-D757E7D143B6}"/>
                    </a:ext>
                  </a:extLst>
                </p:cNvPr>
                <p:cNvSpPr/>
                <p:nvPr/>
              </p:nvSpPr>
              <p:spPr bwMode="auto">
                <a:xfrm>
                  <a:off x="96455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Rectangle 80">
                  <a:extLst>
                    <a:ext uri="{FF2B5EF4-FFF2-40B4-BE49-F238E27FC236}">
                      <a16:creationId xmlns:a16="http://schemas.microsoft.com/office/drawing/2014/main" id="{B06B0575-610A-41E3-B245-F7706412C0E3}"/>
                    </a:ext>
                  </a:extLst>
                </p:cNvPr>
                <p:cNvSpPr/>
                <p:nvPr/>
              </p:nvSpPr>
              <p:spPr bwMode="auto">
                <a:xfrm>
                  <a:off x="114372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Rectangle 81">
                  <a:extLst>
                    <a:ext uri="{FF2B5EF4-FFF2-40B4-BE49-F238E27FC236}">
                      <a16:creationId xmlns:a16="http://schemas.microsoft.com/office/drawing/2014/main" id="{A81DBA32-A3AD-4BC9-88C6-D78F3C63A8B7}"/>
                    </a:ext>
                  </a:extLst>
                </p:cNvPr>
                <p:cNvSpPr/>
                <p:nvPr/>
              </p:nvSpPr>
              <p:spPr bwMode="auto">
                <a:xfrm>
                  <a:off x="132289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C78ABF79-D8E1-4E62-82EE-2C26CB77AE88}"/>
                    </a:ext>
                  </a:extLst>
                </p:cNvPr>
                <p:cNvSpPr/>
                <p:nvPr/>
              </p:nvSpPr>
              <p:spPr bwMode="auto">
                <a:xfrm>
                  <a:off x="150206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Rectangle 83">
                  <a:extLst>
                    <a:ext uri="{FF2B5EF4-FFF2-40B4-BE49-F238E27FC236}">
                      <a16:creationId xmlns:a16="http://schemas.microsoft.com/office/drawing/2014/main" id="{81A8AB98-5B3B-441E-85AA-985EC9570B06}"/>
                    </a:ext>
                  </a:extLst>
                </p:cNvPr>
                <p:cNvSpPr/>
                <p:nvPr/>
              </p:nvSpPr>
              <p:spPr bwMode="auto">
                <a:xfrm>
                  <a:off x="168124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Rectangle 84">
                  <a:extLst>
                    <a:ext uri="{FF2B5EF4-FFF2-40B4-BE49-F238E27FC236}">
                      <a16:creationId xmlns:a16="http://schemas.microsoft.com/office/drawing/2014/main" id="{591F5C81-545E-4512-9AA2-1BD8A5549A70}"/>
                    </a:ext>
                  </a:extLst>
                </p:cNvPr>
                <p:cNvSpPr/>
                <p:nvPr/>
              </p:nvSpPr>
              <p:spPr bwMode="auto">
                <a:xfrm>
                  <a:off x="186041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Rectangle 85">
                  <a:extLst>
                    <a:ext uri="{FF2B5EF4-FFF2-40B4-BE49-F238E27FC236}">
                      <a16:creationId xmlns:a16="http://schemas.microsoft.com/office/drawing/2014/main" id="{269ACC93-4596-4FC6-8BA2-ACC3F963ECE0}"/>
                    </a:ext>
                  </a:extLst>
                </p:cNvPr>
                <p:cNvSpPr/>
                <p:nvPr/>
              </p:nvSpPr>
              <p:spPr bwMode="auto">
                <a:xfrm>
                  <a:off x="203958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1" name="Group 10">
                <a:extLst>
                  <a:ext uri="{FF2B5EF4-FFF2-40B4-BE49-F238E27FC236}">
                    <a16:creationId xmlns:a16="http://schemas.microsoft.com/office/drawing/2014/main" id="{DC53D11E-BFA6-40C8-A35D-EBEC1A1DC6C1}"/>
                  </a:ext>
                </a:extLst>
              </p:cNvPr>
              <p:cNvGrpSpPr/>
              <p:nvPr/>
            </p:nvGrpSpPr>
            <p:grpSpPr>
              <a:xfrm>
                <a:off x="427073" y="2108326"/>
                <a:ext cx="1764948" cy="152400"/>
                <a:chOff x="427037" y="1439862"/>
                <a:chExt cx="1764948" cy="152400"/>
              </a:xfrm>
              <a:grpFill/>
            </p:grpSpPr>
            <p:sp>
              <p:nvSpPr>
                <p:cNvPr id="67" name="Rectangle 66">
                  <a:extLst>
                    <a:ext uri="{FF2B5EF4-FFF2-40B4-BE49-F238E27FC236}">
                      <a16:creationId xmlns:a16="http://schemas.microsoft.com/office/drawing/2014/main" id="{97503C54-6F7D-4B8E-9C08-CB987CC06AA3}"/>
                    </a:ext>
                  </a:extLst>
                </p:cNvPr>
                <p:cNvSpPr/>
                <p:nvPr/>
              </p:nvSpPr>
              <p:spPr bwMode="auto">
                <a:xfrm>
                  <a:off x="42703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Rectangle 67">
                  <a:extLst>
                    <a:ext uri="{FF2B5EF4-FFF2-40B4-BE49-F238E27FC236}">
                      <a16:creationId xmlns:a16="http://schemas.microsoft.com/office/drawing/2014/main" id="{4484D742-F87A-43EA-AE9D-BA152D6A9BD0}"/>
                    </a:ext>
                  </a:extLst>
                </p:cNvPr>
                <p:cNvSpPr/>
                <p:nvPr/>
              </p:nvSpPr>
              <p:spPr bwMode="auto">
                <a:xfrm>
                  <a:off x="60620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9" name="Rectangle 68">
                  <a:extLst>
                    <a:ext uri="{FF2B5EF4-FFF2-40B4-BE49-F238E27FC236}">
                      <a16:creationId xmlns:a16="http://schemas.microsoft.com/office/drawing/2014/main" id="{37444EB6-7810-4B01-A3F9-DB1F9EBD46B1}"/>
                    </a:ext>
                  </a:extLst>
                </p:cNvPr>
                <p:cNvSpPr/>
                <p:nvPr/>
              </p:nvSpPr>
              <p:spPr bwMode="auto">
                <a:xfrm>
                  <a:off x="78538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Rectangle 69">
                  <a:extLst>
                    <a:ext uri="{FF2B5EF4-FFF2-40B4-BE49-F238E27FC236}">
                      <a16:creationId xmlns:a16="http://schemas.microsoft.com/office/drawing/2014/main" id="{BBD35AD8-2CF6-4958-808B-74B74E5309CD}"/>
                    </a:ext>
                  </a:extLst>
                </p:cNvPr>
                <p:cNvSpPr/>
                <p:nvPr/>
              </p:nvSpPr>
              <p:spPr bwMode="auto">
                <a:xfrm>
                  <a:off x="96455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Rectangle 70">
                  <a:extLst>
                    <a:ext uri="{FF2B5EF4-FFF2-40B4-BE49-F238E27FC236}">
                      <a16:creationId xmlns:a16="http://schemas.microsoft.com/office/drawing/2014/main" id="{30BB2509-2454-4843-833D-16EF46249A11}"/>
                    </a:ext>
                  </a:extLst>
                </p:cNvPr>
                <p:cNvSpPr/>
                <p:nvPr/>
              </p:nvSpPr>
              <p:spPr bwMode="auto">
                <a:xfrm>
                  <a:off x="114372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Rectangle 71">
                  <a:extLst>
                    <a:ext uri="{FF2B5EF4-FFF2-40B4-BE49-F238E27FC236}">
                      <a16:creationId xmlns:a16="http://schemas.microsoft.com/office/drawing/2014/main" id="{4F0764B1-8789-4D57-93B3-5FA716E1FC35}"/>
                    </a:ext>
                  </a:extLst>
                </p:cNvPr>
                <p:cNvSpPr/>
                <p:nvPr/>
              </p:nvSpPr>
              <p:spPr bwMode="auto">
                <a:xfrm>
                  <a:off x="132289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Rectangle 72">
                  <a:extLst>
                    <a:ext uri="{FF2B5EF4-FFF2-40B4-BE49-F238E27FC236}">
                      <a16:creationId xmlns:a16="http://schemas.microsoft.com/office/drawing/2014/main" id="{0DC565A2-9AA1-4FEF-92A7-C4CC2F0A29B8}"/>
                    </a:ext>
                  </a:extLst>
                </p:cNvPr>
                <p:cNvSpPr/>
                <p:nvPr/>
              </p:nvSpPr>
              <p:spPr bwMode="auto">
                <a:xfrm>
                  <a:off x="150206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Rectangle 73">
                  <a:extLst>
                    <a:ext uri="{FF2B5EF4-FFF2-40B4-BE49-F238E27FC236}">
                      <a16:creationId xmlns:a16="http://schemas.microsoft.com/office/drawing/2014/main" id="{B2EC417A-A942-4D9B-8587-02CFEFBCC725}"/>
                    </a:ext>
                  </a:extLst>
                </p:cNvPr>
                <p:cNvSpPr/>
                <p:nvPr/>
              </p:nvSpPr>
              <p:spPr bwMode="auto">
                <a:xfrm>
                  <a:off x="168124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Rectangle 74">
                  <a:extLst>
                    <a:ext uri="{FF2B5EF4-FFF2-40B4-BE49-F238E27FC236}">
                      <a16:creationId xmlns:a16="http://schemas.microsoft.com/office/drawing/2014/main" id="{0E937055-024A-4D22-8C73-08CAC9989924}"/>
                    </a:ext>
                  </a:extLst>
                </p:cNvPr>
                <p:cNvSpPr/>
                <p:nvPr/>
              </p:nvSpPr>
              <p:spPr bwMode="auto">
                <a:xfrm>
                  <a:off x="186041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6" name="Rectangle 75">
                  <a:extLst>
                    <a:ext uri="{FF2B5EF4-FFF2-40B4-BE49-F238E27FC236}">
                      <a16:creationId xmlns:a16="http://schemas.microsoft.com/office/drawing/2014/main" id="{EB0951E5-3E6A-48CF-BA8C-5BDF27A6F294}"/>
                    </a:ext>
                  </a:extLst>
                </p:cNvPr>
                <p:cNvSpPr/>
                <p:nvPr/>
              </p:nvSpPr>
              <p:spPr bwMode="auto">
                <a:xfrm>
                  <a:off x="203958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2" name="Group 11">
                <a:extLst>
                  <a:ext uri="{FF2B5EF4-FFF2-40B4-BE49-F238E27FC236}">
                    <a16:creationId xmlns:a16="http://schemas.microsoft.com/office/drawing/2014/main" id="{9F766628-68AE-4305-B59E-4A26B63BB90C}"/>
                  </a:ext>
                </a:extLst>
              </p:cNvPr>
              <p:cNvGrpSpPr/>
              <p:nvPr/>
            </p:nvGrpSpPr>
            <p:grpSpPr>
              <a:xfrm>
                <a:off x="427082" y="2275442"/>
                <a:ext cx="1764948" cy="152400"/>
                <a:chOff x="427037" y="1439862"/>
                <a:chExt cx="1764948" cy="152400"/>
              </a:xfrm>
              <a:grpFill/>
            </p:grpSpPr>
            <p:sp>
              <p:nvSpPr>
                <p:cNvPr id="57" name="Rectangle 56">
                  <a:extLst>
                    <a:ext uri="{FF2B5EF4-FFF2-40B4-BE49-F238E27FC236}">
                      <a16:creationId xmlns:a16="http://schemas.microsoft.com/office/drawing/2014/main" id="{401ABEEF-0397-4913-9491-6413AB8D7B71}"/>
                    </a:ext>
                  </a:extLst>
                </p:cNvPr>
                <p:cNvSpPr/>
                <p:nvPr/>
              </p:nvSpPr>
              <p:spPr bwMode="auto">
                <a:xfrm>
                  <a:off x="42703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FC0D2BE4-06DC-4D8C-B93C-80D314A09901}"/>
                    </a:ext>
                  </a:extLst>
                </p:cNvPr>
                <p:cNvSpPr/>
                <p:nvPr/>
              </p:nvSpPr>
              <p:spPr bwMode="auto">
                <a:xfrm>
                  <a:off x="60620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Rectangle 58">
                  <a:extLst>
                    <a:ext uri="{FF2B5EF4-FFF2-40B4-BE49-F238E27FC236}">
                      <a16:creationId xmlns:a16="http://schemas.microsoft.com/office/drawing/2014/main" id="{BD2B58B6-7B3C-4D14-B98F-84537D100F3D}"/>
                    </a:ext>
                  </a:extLst>
                </p:cNvPr>
                <p:cNvSpPr/>
                <p:nvPr/>
              </p:nvSpPr>
              <p:spPr bwMode="auto">
                <a:xfrm>
                  <a:off x="78538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Rectangle 59">
                  <a:extLst>
                    <a:ext uri="{FF2B5EF4-FFF2-40B4-BE49-F238E27FC236}">
                      <a16:creationId xmlns:a16="http://schemas.microsoft.com/office/drawing/2014/main" id="{0D162184-AC84-47CD-8874-50847B2D9C56}"/>
                    </a:ext>
                  </a:extLst>
                </p:cNvPr>
                <p:cNvSpPr/>
                <p:nvPr/>
              </p:nvSpPr>
              <p:spPr bwMode="auto">
                <a:xfrm>
                  <a:off x="96455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Rectangle 60">
                  <a:extLst>
                    <a:ext uri="{FF2B5EF4-FFF2-40B4-BE49-F238E27FC236}">
                      <a16:creationId xmlns:a16="http://schemas.microsoft.com/office/drawing/2014/main" id="{A448F2FB-1FCD-4C5B-ACE2-0BA6C679D013}"/>
                    </a:ext>
                  </a:extLst>
                </p:cNvPr>
                <p:cNvSpPr/>
                <p:nvPr/>
              </p:nvSpPr>
              <p:spPr bwMode="auto">
                <a:xfrm>
                  <a:off x="114372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 name="Rectangle 61">
                  <a:extLst>
                    <a:ext uri="{FF2B5EF4-FFF2-40B4-BE49-F238E27FC236}">
                      <a16:creationId xmlns:a16="http://schemas.microsoft.com/office/drawing/2014/main" id="{6ABF9C8E-DB9D-4AFF-8462-74D5389F4626}"/>
                    </a:ext>
                  </a:extLst>
                </p:cNvPr>
                <p:cNvSpPr/>
                <p:nvPr/>
              </p:nvSpPr>
              <p:spPr bwMode="auto">
                <a:xfrm>
                  <a:off x="132289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Rectangle 62">
                  <a:extLst>
                    <a:ext uri="{FF2B5EF4-FFF2-40B4-BE49-F238E27FC236}">
                      <a16:creationId xmlns:a16="http://schemas.microsoft.com/office/drawing/2014/main" id="{682A84BE-AD81-4785-BAB7-AB18BA331823}"/>
                    </a:ext>
                  </a:extLst>
                </p:cNvPr>
                <p:cNvSpPr/>
                <p:nvPr/>
              </p:nvSpPr>
              <p:spPr bwMode="auto">
                <a:xfrm>
                  <a:off x="150206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Rectangle 63">
                  <a:extLst>
                    <a:ext uri="{FF2B5EF4-FFF2-40B4-BE49-F238E27FC236}">
                      <a16:creationId xmlns:a16="http://schemas.microsoft.com/office/drawing/2014/main" id="{902B48B5-E220-4C37-8ED8-9AD13CB71294}"/>
                    </a:ext>
                  </a:extLst>
                </p:cNvPr>
                <p:cNvSpPr/>
                <p:nvPr/>
              </p:nvSpPr>
              <p:spPr bwMode="auto">
                <a:xfrm>
                  <a:off x="168124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Rectangle 64">
                  <a:extLst>
                    <a:ext uri="{FF2B5EF4-FFF2-40B4-BE49-F238E27FC236}">
                      <a16:creationId xmlns:a16="http://schemas.microsoft.com/office/drawing/2014/main" id="{CA9F08CE-6981-4C45-811B-5F995F957349}"/>
                    </a:ext>
                  </a:extLst>
                </p:cNvPr>
                <p:cNvSpPr/>
                <p:nvPr/>
              </p:nvSpPr>
              <p:spPr bwMode="auto">
                <a:xfrm>
                  <a:off x="186041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6" name="Rectangle 65">
                  <a:extLst>
                    <a:ext uri="{FF2B5EF4-FFF2-40B4-BE49-F238E27FC236}">
                      <a16:creationId xmlns:a16="http://schemas.microsoft.com/office/drawing/2014/main" id="{65259B9D-9A82-4A8C-B613-EF5DAA28CC79}"/>
                    </a:ext>
                  </a:extLst>
                </p:cNvPr>
                <p:cNvSpPr/>
                <p:nvPr/>
              </p:nvSpPr>
              <p:spPr bwMode="auto">
                <a:xfrm>
                  <a:off x="203958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20288793-FA71-43D9-9B15-CCDD85C2A745}"/>
                  </a:ext>
                </a:extLst>
              </p:cNvPr>
              <p:cNvGrpSpPr/>
              <p:nvPr/>
            </p:nvGrpSpPr>
            <p:grpSpPr>
              <a:xfrm>
                <a:off x="427091" y="2442558"/>
                <a:ext cx="1764948" cy="152400"/>
                <a:chOff x="427037" y="1439862"/>
                <a:chExt cx="1764948" cy="152400"/>
              </a:xfrm>
              <a:grpFill/>
            </p:grpSpPr>
            <p:sp>
              <p:nvSpPr>
                <p:cNvPr id="47" name="Rectangle 46">
                  <a:extLst>
                    <a:ext uri="{FF2B5EF4-FFF2-40B4-BE49-F238E27FC236}">
                      <a16:creationId xmlns:a16="http://schemas.microsoft.com/office/drawing/2014/main" id="{039388F6-B0BD-45D8-81A2-72BAB272F0D4}"/>
                    </a:ext>
                  </a:extLst>
                </p:cNvPr>
                <p:cNvSpPr/>
                <p:nvPr/>
              </p:nvSpPr>
              <p:spPr bwMode="auto">
                <a:xfrm>
                  <a:off x="42703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35507074-AB35-49A2-BF64-B1DA32A11260}"/>
                    </a:ext>
                  </a:extLst>
                </p:cNvPr>
                <p:cNvSpPr/>
                <p:nvPr/>
              </p:nvSpPr>
              <p:spPr bwMode="auto">
                <a:xfrm>
                  <a:off x="60620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Rectangle 48">
                  <a:extLst>
                    <a:ext uri="{FF2B5EF4-FFF2-40B4-BE49-F238E27FC236}">
                      <a16:creationId xmlns:a16="http://schemas.microsoft.com/office/drawing/2014/main" id="{2AAA0EFA-B90B-433A-BEC5-C3AAF4E6F8CC}"/>
                    </a:ext>
                  </a:extLst>
                </p:cNvPr>
                <p:cNvSpPr/>
                <p:nvPr/>
              </p:nvSpPr>
              <p:spPr bwMode="auto">
                <a:xfrm>
                  <a:off x="78538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97C4AAAA-2691-49F3-B603-4FFCF9D28A4D}"/>
                    </a:ext>
                  </a:extLst>
                </p:cNvPr>
                <p:cNvSpPr/>
                <p:nvPr/>
              </p:nvSpPr>
              <p:spPr bwMode="auto">
                <a:xfrm>
                  <a:off x="96455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Rectangle 50">
                  <a:extLst>
                    <a:ext uri="{FF2B5EF4-FFF2-40B4-BE49-F238E27FC236}">
                      <a16:creationId xmlns:a16="http://schemas.microsoft.com/office/drawing/2014/main" id="{8F74F591-850D-455A-83D2-11F8B8D3B6B9}"/>
                    </a:ext>
                  </a:extLst>
                </p:cNvPr>
                <p:cNvSpPr/>
                <p:nvPr/>
              </p:nvSpPr>
              <p:spPr bwMode="auto">
                <a:xfrm>
                  <a:off x="114372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Rectangle 51">
                  <a:extLst>
                    <a:ext uri="{FF2B5EF4-FFF2-40B4-BE49-F238E27FC236}">
                      <a16:creationId xmlns:a16="http://schemas.microsoft.com/office/drawing/2014/main" id="{69ADFEEB-E27F-4C77-964C-5B4A472580C8}"/>
                    </a:ext>
                  </a:extLst>
                </p:cNvPr>
                <p:cNvSpPr/>
                <p:nvPr/>
              </p:nvSpPr>
              <p:spPr bwMode="auto">
                <a:xfrm>
                  <a:off x="132289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Rectangle 52">
                  <a:extLst>
                    <a:ext uri="{FF2B5EF4-FFF2-40B4-BE49-F238E27FC236}">
                      <a16:creationId xmlns:a16="http://schemas.microsoft.com/office/drawing/2014/main" id="{ADA20158-39C2-42DB-91C6-836C7EB3B321}"/>
                    </a:ext>
                  </a:extLst>
                </p:cNvPr>
                <p:cNvSpPr/>
                <p:nvPr/>
              </p:nvSpPr>
              <p:spPr bwMode="auto">
                <a:xfrm>
                  <a:off x="150206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id="{02B3905A-531F-4B39-803C-7CC0F15ED56C}"/>
                    </a:ext>
                  </a:extLst>
                </p:cNvPr>
                <p:cNvSpPr/>
                <p:nvPr/>
              </p:nvSpPr>
              <p:spPr bwMode="auto">
                <a:xfrm>
                  <a:off x="168124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a:extLst>
                    <a:ext uri="{FF2B5EF4-FFF2-40B4-BE49-F238E27FC236}">
                      <a16:creationId xmlns:a16="http://schemas.microsoft.com/office/drawing/2014/main" id="{A7C24938-E038-45C1-9E7C-68364E8C72FE}"/>
                    </a:ext>
                  </a:extLst>
                </p:cNvPr>
                <p:cNvSpPr/>
                <p:nvPr/>
              </p:nvSpPr>
              <p:spPr bwMode="auto">
                <a:xfrm>
                  <a:off x="186041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a:extLst>
                    <a:ext uri="{FF2B5EF4-FFF2-40B4-BE49-F238E27FC236}">
                      <a16:creationId xmlns:a16="http://schemas.microsoft.com/office/drawing/2014/main" id="{EF4BD697-5E32-408B-A127-D550A565B02E}"/>
                    </a:ext>
                  </a:extLst>
                </p:cNvPr>
                <p:cNvSpPr/>
                <p:nvPr/>
              </p:nvSpPr>
              <p:spPr bwMode="auto">
                <a:xfrm>
                  <a:off x="203958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F8442DDB-AD8A-44FD-9C7C-9A1DD27DF71A}"/>
                  </a:ext>
                </a:extLst>
              </p:cNvPr>
              <p:cNvGrpSpPr/>
              <p:nvPr/>
            </p:nvGrpSpPr>
            <p:grpSpPr>
              <a:xfrm>
                <a:off x="427100" y="2609674"/>
                <a:ext cx="1764948" cy="152400"/>
                <a:chOff x="427037" y="1439862"/>
                <a:chExt cx="1764948" cy="152400"/>
              </a:xfrm>
              <a:grpFill/>
            </p:grpSpPr>
            <p:sp>
              <p:nvSpPr>
                <p:cNvPr id="37" name="Rectangle 36">
                  <a:extLst>
                    <a:ext uri="{FF2B5EF4-FFF2-40B4-BE49-F238E27FC236}">
                      <a16:creationId xmlns:a16="http://schemas.microsoft.com/office/drawing/2014/main" id="{FCB3BE71-8C37-44A2-8B89-FED828DFD913}"/>
                    </a:ext>
                  </a:extLst>
                </p:cNvPr>
                <p:cNvSpPr/>
                <p:nvPr/>
              </p:nvSpPr>
              <p:spPr bwMode="auto">
                <a:xfrm>
                  <a:off x="42703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A4BA8DBD-EE0B-4737-8960-E4C010E9C608}"/>
                    </a:ext>
                  </a:extLst>
                </p:cNvPr>
                <p:cNvSpPr/>
                <p:nvPr/>
              </p:nvSpPr>
              <p:spPr bwMode="auto">
                <a:xfrm>
                  <a:off x="60620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B244D4C8-5772-4959-9BC8-4C795E6E31BB}"/>
                    </a:ext>
                  </a:extLst>
                </p:cNvPr>
                <p:cNvSpPr/>
                <p:nvPr/>
              </p:nvSpPr>
              <p:spPr bwMode="auto">
                <a:xfrm>
                  <a:off x="78538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2FCC40F6-4B65-4E21-AD2A-0E3CDC90C304}"/>
                    </a:ext>
                  </a:extLst>
                </p:cNvPr>
                <p:cNvSpPr/>
                <p:nvPr/>
              </p:nvSpPr>
              <p:spPr bwMode="auto">
                <a:xfrm>
                  <a:off x="96455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07DB3F0E-8EFD-489B-8361-6550157AA5B8}"/>
                    </a:ext>
                  </a:extLst>
                </p:cNvPr>
                <p:cNvSpPr/>
                <p:nvPr/>
              </p:nvSpPr>
              <p:spPr bwMode="auto">
                <a:xfrm>
                  <a:off x="114372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E301F819-2FAE-49E1-BC9D-B918F54F0D26}"/>
                    </a:ext>
                  </a:extLst>
                </p:cNvPr>
                <p:cNvSpPr/>
                <p:nvPr/>
              </p:nvSpPr>
              <p:spPr bwMode="auto">
                <a:xfrm>
                  <a:off x="132289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id="{EEFDE4F5-776A-4994-9BD3-B4076FA3CE9F}"/>
                    </a:ext>
                  </a:extLst>
                </p:cNvPr>
                <p:cNvSpPr/>
                <p:nvPr/>
              </p:nvSpPr>
              <p:spPr bwMode="auto">
                <a:xfrm>
                  <a:off x="150206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0DC18EE3-29B5-4BFD-802A-6E3CC3E59AEB}"/>
                    </a:ext>
                  </a:extLst>
                </p:cNvPr>
                <p:cNvSpPr/>
                <p:nvPr/>
              </p:nvSpPr>
              <p:spPr bwMode="auto">
                <a:xfrm>
                  <a:off x="168124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id="{DEEBF8D8-B1DD-4619-8D29-7C8281F49EDC}"/>
                    </a:ext>
                  </a:extLst>
                </p:cNvPr>
                <p:cNvSpPr/>
                <p:nvPr/>
              </p:nvSpPr>
              <p:spPr bwMode="auto">
                <a:xfrm>
                  <a:off x="186041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Rectangle 45">
                  <a:extLst>
                    <a:ext uri="{FF2B5EF4-FFF2-40B4-BE49-F238E27FC236}">
                      <a16:creationId xmlns:a16="http://schemas.microsoft.com/office/drawing/2014/main" id="{9E3E31A3-1FF3-467B-B805-8A31B801DE93}"/>
                    </a:ext>
                  </a:extLst>
                </p:cNvPr>
                <p:cNvSpPr/>
                <p:nvPr/>
              </p:nvSpPr>
              <p:spPr bwMode="auto">
                <a:xfrm>
                  <a:off x="203958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342D4116-8E65-444E-8D87-CE8C92FDE23A}"/>
                  </a:ext>
                </a:extLst>
              </p:cNvPr>
              <p:cNvGrpSpPr/>
              <p:nvPr/>
            </p:nvGrpSpPr>
            <p:grpSpPr>
              <a:xfrm>
                <a:off x="427109" y="2776790"/>
                <a:ext cx="1764948" cy="152400"/>
                <a:chOff x="427037" y="1439862"/>
                <a:chExt cx="1764948" cy="152400"/>
              </a:xfrm>
              <a:grpFill/>
            </p:grpSpPr>
            <p:sp>
              <p:nvSpPr>
                <p:cNvPr id="27" name="Rectangle 26">
                  <a:extLst>
                    <a:ext uri="{FF2B5EF4-FFF2-40B4-BE49-F238E27FC236}">
                      <a16:creationId xmlns:a16="http://schemas.microsoft.com/office/drawing/2014/main" id="{DDCF0157-2E66-40AE-BB23-29CEFB067B82}"/>
                    </a:ext>
                  </a:extLst>
                </p:cNvPr>
                <p:cNvSpPr/>
                <p:nvPr/>
              </p:nvSpPr>
              <p:spPr bwMode="auto">
                <a:xfrm>
                  <a:off x="42703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7DFBA37D-F445-4509-88A4-10E7276274B6}"/>
                    </a:ext>
                  </a:extLst>
                </p:cNvPr>
                <p:cNvSpPr/>
                <p:nvPr/>
              </p:nvSpPr>
              <p:spPr bwMode="auto">
                <a:xfrm>
                  <a:off x="60620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8771E691-48C8-4B53-AD17-A749244DB1CB}"/>
                    </a:ext>
                  </a:extLst>
                </p:cNvPr>
                <p:cNvSpPr/>
                <p:nvPr/>
              </p:nvSpPr>
              <p:spPr bwMode="auto">
                <a:xfrm>
                  <a:off x="78538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Rectangle 29">
                  <a:extLst>
                    <a:ext uri="{FF2B5EF4-FFF2-40B4-BE49-F238E27FC236}">
                      <a16:creationId xmlns:a16="http://schemas.microsoft.com/office/drawing/2014/main" id="{427FE4F7-925D-4C1A-945F-BDC2AF3ECC0E}"/>
                    </a:ext>
                  </a:extLst>
                </p:cNvPr>
                <p:cNvSpPr/>
                <p:nvPr/>
              </p:nvSpPr>
              <p:spPr bwMode="auto">
                <a:xfrm>
                  <a:off x="96455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Rectangle 30">
                  <a:extLst>
                    <a:ext uri="{FF2B5EF4-FFF2-40B4-BE49-F238E27FC236}">
                      <a16:creationId xmlns:a16="http://schemas.microsoft.com/office/drawing/2014/main" id="{0BBDAD73-4ECD-4DD4-BAAB-D098A8619BA3}"/>
                    </a:ext>
                  </a:extLst>
                </p:cNvPr>
                <p:cNvSpPr/>
                <p:nvPr/>
              </p:nvSpPr>
              <p:spPr bwMode="auto">
                <a:xfrm>
                  <a:off x="114372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Rectangle 31">
                  <a:extLst>
                    <a:ext uri="{FF2B5EF4-FFF2-40B4-BE49-F238E27FC236}">
                      <a16:creationId xmlns:a16="http://schemas.microsoft.com/office/drawing/2014/main" id="{9992250B-92D9-41A8-A74C-A5FE4C5D660D}"/>
                    </a:ext>
                  </a:extLst>
                </p:cNvPr>
                <p:cNvSpPr/>
                <p:nvPr/>
              </p:nvSpPr>
              <p:spPr bwMode="auto">
                <a:xfrm>
                  <a:off x="132289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9ED79DD5-7151-4DA7-8630-4CF99A66CE36}"/>
                    </a:ext>
                  </a:extLst>
                </p:cNvPr>
                <p:cNvSpPr/>
                <p:nvPr/>
              </p:nvSpPr>
              <p:spPr bwMode="auto">
                <a:xfrm>
                  <a:off x="150206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Rectangle 33">
                  <a:extLst>
                    <a:ext uri="{FF2B5EF4-FFF2-40B4-BE49-F238E27FC236}">
                      <a16:creationId xmlns:a16="http://schemas.microsoft.com/office/drawing/2014/main" id="{B0C462FF-5BC8-495A-8A7F-9B371F96C0D6}"/>
                    </a:ext>
                  </a:extLst>
                </p:cNvPr>
                <p:cNvSpPr/>
                <p:nvPr/>
              </p:nvSpPr>
              <p:spPr bwMode="auto">
                <a:xfrm>
                  <a:off x="168124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Rectangle 34">
                  <a:extLst>
                    <a:ext uri="{FF2B5EF4-FFF2-40B4-BE49-F238E27FC236}">
                      <a16:creationId xmlns:a16="http://schemas.microsoft.com/office/drawing/2014/main" id="{6D220064-BD23-43C0-B823-87512DB49328}"/>
                    </a:ext>
                  </a:extLst>
                </p:cNvPr>
                <p:cNvSpPr/>
                <p:nvPr/>
              </p:nvSpPr>
              <p:spPr bwMode="auto">
                <a:xfrm>
                  <a:off x="186041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505A1011-F308-4585-B0E7-5C7130618A6C}"/>
                    </a:ext>
                  </a:extLst>
                </p:cNvPr>
                <p:cNvSpPr/>
                <p:nvPr/>
              </p:nvSpPr>
              <p:spPr bwMode="auto">
                <a:xfrm>
                  <a:off x="203958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F27116CD-7B6A-47F6-AC37-16448E4F8781}"/>
                  </a:ext>
                </a:extLst>
              </p:cNvPr>
              <p:cNvGrpSpPr/>
              <p:nvPr/>
            </p:nvGrpSpPr>
            <p:grpSpPr>
              <a:xfrm>
                <a:off x="427118" y="2943906"/>
                <a:ext cx="1764948" cy="152400"/>
                <a:chOff x="427037" y="1439862"/>
                <a:chExt cx="1764948" cy="152400"/>
              </a:xfrm>
              <a:grpFill/>
            </p:grpSpPr>
            <p:sp>
              <p:nvSpPr>
                <p:cNvPr id="17" name="Rectangle 16">
                  <a:extLst>
                    <a:ext uri="{FF2B5EF4-FFF2-40B4-BE49-F238E27FC236}">
                      <a16:creationId xmlns:a16="http://schemas.microsoft.com/office/drawing/2014/main" id="{5B5E1E81-ADB9-47AD-A9DB-9007D4D81DF1}"/>
                    </a:ext>
                  </a:extLst>
                </p:cNvPr>
                <p:cNvSpPr/>
                <p:nvPr/>
              </p:nvSpPr>
              <p:spPr bwMode="auto">
                <a:xfrm>
                  <a:off x="42703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Rectangle 17">
                  <a:extLst>
                    <a:ext uri="{FF2B5EF4-FFF2-40B4-BE49-F238E27FC236}">
                      <a16:creationId xmlns:a16="http://schemas.microsoft.com/office/drawing/2014/main" id="{EE55373E-8039-4445-AE57-DEBB0F7AE77B}"/>
                    </a:ext>
                  </a:extLst>
                </p:cNvPr>
                <p:cNvSpPr/>
                <p:nvPr/>
              </p:nvSpPr>
              <p:spPr bwMode="auto">
                <a:xfrm>
                  <a:off x="60620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671B19FB-7F1A-4825-BF44-F288308DFA59}"/>
                    </a:ext>
                  </a:extLst>
                </p:cNvPr>
                <p:cNvSpPr/>
                <p:nvPr/>
              </p:nvSpPr>
              <p:spPr bwMode="auto">
                <a:xfrm>
                  <a:off x="78538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237F1C00-1065-4D74-8C5A-F80DBA1BE33D}"/>
                    </a:ext>
                  </a:extLst>
                </p:cNvPr>
                <p:cNvSpPr/>
                <p:nvPr/>
              </p:nvSpPr>
              <p:spPr bwMode="auto">
                <a:xfrm>
                  <a:off x="96455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3A386CF9-435D-42E5-98CF-BFA2134CA711}"/>
                    </a:ext>
                  </a:extLst>
                </p:cNvPr>
                <p:cNvSpPr/>
                <p:nvPr/>
              </p:nvSpPr>
              <p:spPr bwMode="auto">
                <a:xfrm>
                  <a:off x="114372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EE36CB00-BD58-4B7B-812E-973F4A164551}"/>
                    </a:ext>
                  </a:extLst>
                </p:cNvPr>
                <p:cNvSpPr/>
                <p:nvPr/>
              </p:nvSpPr>
              <p:spPr bwMode="auto">
                <a:xfrm>
                  <a:off x="1322897"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EB5708D8-CF53-4C56-984C-AA474ACA82B7}"/>
                    </a:ext>
                  </a:extLst>
                </p:cNvPr>
                <p:cNvSpPr/>
                <p:nvPr/>
              </p:nvSpPr>
              <p:spPr bwMode="auto">
                <a:xfrm>
                  <a:off x="1502069"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Rectangle 23">
                  <a:extLst>
                    <a:ext uri="{FF2B5EF4-FFF2-40B4-BE49-F238E27FC236}">
                      <a16:creationId xmlns:a16="http://schemas.microsoft.com/office/drawing/2014/main" id="{5560BD1E-2A64-46CA-8FA0-42B1E804F1F2}"/>
                    </a:ext>
                  </a:extLst>
                </p:cNvPr>
                <p:cNvSpPr/>
                <p:nvPr/>
              </p:nvSpPr>
              <p:spPr bwMode="auto">
                <a:xfrm>
                  <a:off x="1681241"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66745030-3ED5-4A39-87CF-A58AB92AB151}"/>
                    </a:ext>
                  </a:extLst>
                </p:cNvPr>
                <p:cNvSpPr/>
                <p:nvPr/>
              </p:nvSpPr>
              <p:spPr bwMode="auto">
                <a:xfrm>
                  <a:off x="1860413"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Rectangle 25">
                  <a:extLst>
                    <a:ext uri="{FF2B5EF4-FFF2-40B4-BE49-F238E27FC236}">
                      <a16:creationId xmlns:a16="http://schemas.microsoft.com/office/drawing/2014/main" id="{75DEF740-467B-428C-9406-1D2115D05F0D}"/>
                    </a:ext>
                  </a:extLst>
                </p:cNvPr>
                <p:cNvSpPr/>
                <p:nvPr/>
              </p:nvSpPr>
              <p:spPr bwMode="auto">
                <a:xfrm>
                  <a:off x="2039585" y="1439862"/>
                  <a:ext cx="152400" cy="152400"/>
                </a:xfrm>
                <a:prstGeom prst="rect">
                  <a:avLst/>
                </a:prstGeom>
                <a:grpFill/>
                <a:ln w="9525" cap="flat" cmpd="sng" algn="ctr">
                  <a:solidFill>
                    <a:srgbClr val="D2D2D2"/>
                  </a:solidFill>
                  <a:prstDash val="solid"/>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endParaRPr lang="en-US" sz="16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117" name="Rectangle 116">
              <a:extLst>
                <a:ext uri="{FF2B5EF4-FFF2-40B4-BE49-F238E27FC236}">
                  <a16:creationId xmlns:a16="http://schemas.microsoft.com/office/drawing/2014/main" id="{820168DB-6D8F-40A0-82AC-C60211019FB6}"/>
                </a:ext>
              </a:extLst>
            </p:cNvPr>
            <p:cNvSpPr/>
            <p:nvPr/>
          </p:nvSpPr>
          <p:spPr bwMode="auto">
            <a:xfrm>
              <a:off x="3440935" y="4257971"/>
              <a:ext cx="1724060" cy="621244"/>
            </a:xfrm>
            <a:prstGeom prst="rect">
              <a:avLst/>
            </a:prstGeom>
            <a:solidFill>
              <a:srgbClr val="FF8C00"/>
            </a:solidFill>
            <a:ln w="9525" cap="flat" cmpd="sng" algn="ctr">
              <a:noFill/>
              <a:prstDash val="solid"/>
              <a:headEnd type="none" w="med" len="med"/>
              <a:tailEnd type="none" w="med" len="med"/>
            </a:ln>
            <a:effectLst/>
          </p:spPr>
          <p:txBody>
            <a:bodyPr lIns="91427" tIns="91427" rIns="34289" bIns="34289" rtlCol="0" anchor="ctr"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r" defTabSz="932227" fontAlgn="auto">
                <a:spcBef>
                  <a:spcPts val="0"/>
                </a:spcBef>
                <a:spcAft>
                  <a:spcPts val="0"/>
                </a:spcAft>
                <a:defRPr/>
              </a:pPr>
              <a:r>
                <a:rPr lang="en-US" sz="1200" b="0" kern="0" dirty="0">
                  <a:gradFill>
                    <a:gsLst>
                      <a:gs pos="0">
                        <a:srgbClr val="FFFFFF"/>
                      </a:gs>
                      <a:gs pos="100000">
                        <a:srgbClr val="FFFFFF"/>
                      </a:gs>
                    </a:gsLst>
                    <a:lin ang="5400000" scaled="0"/>
                  </a:gradFill>
                  <a:latin typeface="Segoe UI"/>
                  <a:ea typeface="Segoe UI" pitchFamily="34" charset="0"/>
                  <a:cs typeface="Segoe UI" pitchFamily="34" charset="0"/>
                </a:rPr>
                <a:t>Partition 2</a:t>
              </a:r>
            </a:p>
          </p:txBody>
        </p:sp>
        <p:sp>
          <p:nvSpPr>
            <p:cNvPr id="118" name="Rectangle 117">
              <a:extLst>
                <a:ext uri="{FF2B5EF4-FFF2-40B4-BE49-F238E27FC236}">
                  <a16:creationId xmlns:a16="http://schemas.microsoft.com/office/drawing/2014/main" id="{6F870401-897C-4EFB-9D34-E22A16B8A4D0}"/>
                </a:ext>
              </a:extLst>
            </p:cNvPr>
            <p:cNvSpPr/>
            <p:nvPr/>
          </p:nvSpPr>
          <p:spPr bwMode="auto">
            <a:xfrm>
              <a:off x="3440935" y="4996854"/>
              <a:ext cx="1724060" cy="621244"/>
            </a:xfrm>
            <a:prstGeom prst="rect">
              <a:avLst/>
            </a:prstGeom>
            <a:solidFill>
              <a:srgbClr val="FF8C00"/>
            </a:solidFill>
            <a:ln w="9525" cap="flat" cmpd="sng" algn="ctr">
              <a:noFill/>
              <a:prstDash val="solid"/>
              <a:headEnd type="none" w="med" len="med"/>
              <a:tailEnd type="none" w="med" len="med"/>
            </a:ln>
            <a:effectLst/>
          </p:spPr>
          <p:txBody>
            <a:bodyPr lIns="91427" tIns="91427" rIns="34289" bIns="34289" rtlCol="0" anchor="ctr"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r" defTabSz="932227" fontAlgn="auto">
                <a:spcBef>
                  <a:spcPts val="0"/>
                </a:spcBef>
                <a:spcAft>
                  <a:spcPts val="0"/>
                </a:spcAft>
                <a:defRPr/>
              </a:pPr>
              <a:r>
                <a:rPr lang="en-US" sz="1200" b="0" kern="0" dirty="0">
                  <a:gradFill>
                    <a:gsLst>
                      <a:gs pos="0">
                        <a:srgbClr val="FFFFFF"/>
                      </a:gs>
                      <a:gs pos="100000">
                        <a:srgbClr val="FFFFFF"/>
                      </a:gs>
                    </a:gsLst>
                    <a:lin ang="5400000" scaled="0"/>
                  </a:gradFill>
                  <a:latin typeface="Segoe UI"/>
                  <a:ea typeface="Segoe UI" pitchFamily="34" charset="0"/>
                  <a:cs typeface="Segoe UI" pitchFamily="34" charset="0"/>
                </a:rPr>
                <a:t>Partition 3</a:t>
              </a:r>
            </a:p>
          </p:txBody>
        </p:sp>
        <p:sp>
          <p:nvSpPr>
            <p:cNvPr id="119" name="Rectangle 118">
              <a:extLst>
                <a:ext uri="{FF2B5EF4-FFF2-40B4-BE49-F238E27FC236}">
                  <a16:creationId xmlns:a16="http://schemas.microsoft.com/office/drawing/2014/main" id="{304112D2-D1EC-4E4C-8197-11F4AAAEFD5A}"/>
                </a:ext>
              </a:extLst>
            </p:cNvPr>
            <p:cNvSpPr/>
            <p:nvPr/>
          </p:nvSpPr>
          <p:spPr bwMode="auto">
            <a:xfrm>
              <a:off x="3440935" y="5730230"/>
              <a:ext cx="1724060" cy="621244"/>
            </a:xfrm>
            <a:prstGeom prst="rect">
              <a:avLst/>
            </a:prstGeom>
            <a:solidFill>
              <a:srgbClr val="FF8C00"/>
            </a:solidFill>
            <a:ln w="9525" cap="flat" cmpd="sng" algn="ctr">
              <a:noFill/>
              <a:prstDash val="solid"/>
              <a:headEnd type="none" w="med" len="med"/>
              <a:tailEnd type="none" w="med" len="med"/>
            </a:ln>
            <a:effectLst/>
          </p:spPr>
          <p:txBody>
            <a:bodyPr lIns="91427" tIns="91427" rIns="34289" bIns="34289" rtlCol="0" anchor="ctr"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r" defTabSz="932227" fontAlgn="auto">
                <a:spcBef>
                  <a:spcPts val="0"/>
                </a:spcBef>
                <a:spcAft>
                  <a:spcPts val="0"/>
                </a:spcAft>
                <a:defRPr/>
              </a:pPr>
              <a:r>
                <a:rPr lang="en-US" sz="1200" b="0" kern="0" dirty="0">
                  <a:gradFill>
                    <a:gsLst>
                      <a:gs pos="0">
                        <a:srgbClr val="FFFFFF"/>
                      </a:gs>
                      <a:gs pos="100000">
                        <a:srgbClr val="FFFFFF"/>
                      </a:gs>
                    </a:gsLst>
                    <a:lin ang="5400000" scaled="0"/>
                  </a:gradFill>
                  <a:latin typeface="Segoe UI"/>
                  <a:ea typeface="Segoe UI" pitchFamily="34" charset="0"/>
                  <a:cs typeface="Segoe UI" pitchFamily="34" charset="0"/>
                </a:rPr>
                <a:t>Partition 4</a:t>
              </a:r>
            </a:p>
          </p:txBody>
        </p:sp>
        <p:sp>
          <p:nvSpPr>
            <p:cNvPr id="120" name="Right Arrow 133">
              <a:extLst>
                <a:ext uri="{FF2B5EF4-FFF2-40B4-BE49-F238E27FC236}">
                  <a16:creationId xmlns:a16="http://schemas.microsoft.com/office/drawing/2014/main" id="{5C31046E-2BCE-44B4-81A4-2E6BD5C0C0FA}"/>
                </a:ext>
              </a:extLst>
            </p:cNvPr>
            <p:cNvSpPr/>
            <p:nvPr/>
          </p:nvSpPr>
          <p:spPr bwMode="auto">
            <a:xfrm>
              <a:off x="1904018" y="3790698"/>
              <a:ext cx="1080298" cy="1620684"/>
            </a:xfrm>
            <a:prstGeom prst="rightArrow">
              <a:avLst>
                <a:gd name="adj1" fmla="val 75275"/>
                <a:gd name="adj2" fmla="val 50000"/>
              </a:avLst>
            </a:prstGeom>
            <a:solidFill>
              <a:srgbClr val="0078D7"/>
            </a:solidFill>
            <a:ln w="38100" cap="flat" cmpd="sng" algn="ctr">
              <a:solidFill>
                <a:srgbClr val="D2D2D2"/>
              </a:solid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114" fontAlgn="auto">
                <a:lnSpc>
                  <a:spcPct val="90000"/>
                </a:lnSpc>
                <a:spcBef>
                  <a:spcPts val="0"/>
                </a:spcBef>
                <a:spcAft>
                  <a:spcPts val="0"/>
                </a:spcAft>
                <a:defRPr/>
              </a:pPr>
              <a:endParaRPr lang="en-US" sz="1000" b="0" kern="0" dirty="0">
                <a:solidFill>
                  <a:srgbClr val="FFFFFF"/>
                </a:solidFill>
                <a:latin typeface="Segoe UI"/>
                <a:ea typeface="Segoe UI" pitchFamily="34" charset="0"/>
                <a:cs typeface="Segoe UI" pitchFamily="34" charset="0"/>
              </a:endParaRPr>
            </a:p>
            <a:p>
              <a:pPr lvl="0" algn="ctr" defTabSz="932114" fontAlgn="auto">
                <a:lnSpc>
                  <a:spcPct val="90000"/>
                </a:lnSpc>
                <a:spcBef>
                  <a:spcPts val="0"/>
                </a:spcBef>
                <a:spcAft>
                  <a:spcPts val="0"/>
                </a:spcAft>
                <a:defRPr/>
              </a:pPr>
              <a:r>
                <a:rPr lang="en-US" sz="1000" b="0" kern="0" dirty="0">
                  <a:solidFill>
                    <a:srgbClr val="FFFFFF"/>
                  </a:solidFill>
                  <a:latin typeface="Segoe UI"/>
                  <a:ea typeface="Segoe UI" pitchFamily="34" charset="0"/>
                  <a:cs typeface="Segoe UI" pitchFamily="34" charset="0"/>
                </a:rPr>
                <a:t>HTTP</a:t>
              </a:r>
            </a:p>
            <a:p>
              <a:pPr lvl="0" algn="ctr" defTabSz="932114" fontAlgn="auto">
                <a:lnSpc>
                  <a:spcPct val="90000"/>
                </a:lnSpc>
                <a:spcBef>
                  <a:spcPts val="0"/>
                </a:spcBef>
                <a:spcAft>
                  <a:spcPts val="0"/>
                </a:spcAft>
                <a:defRPr/>
              </a:pPr>
              <a:r>
                <a:rPr lang="en-US" sz="1000" b="0" kern="0" dirty="0">
                  <a:solidFill>
                    <a:srgbClr val="FFFFFF"/>
                  </a:solidFill>
                  <a:latin typeface="Segoe UI"/>
                  <a:ea typeface="Segoe UI" pitchFamily="34" charset="0"/>
                  <a:cs typeface="Segoe UI" pitchFamily="34" charset="0"/>
                </a:rPr>
                <a:t>AMQP</a:t>
              </a:r>
            </a:p>
            <a:p>
              <a:pPr lvl="0" algn="ctr" defTabSz="932114" fontAlgn="auto">
                <a:lnSpc>
                  <a:spcPct val="90000"/>
                </a:lnSpc>
                <a:spcBef>
                  <a:spcPts val="0"/>
                </a:spcBef>
                <a:spcAft>
                  <a:spcPts val="0"/>
                </a:spcAft>
                <a:defRPr/>
              </a:pPr>
              <a:endParaRPr lang="en-US" sz="1000" b="0" kern="0" dirty="0">
                <a:solidFill>
                  <a:srgbClr val="FFFFFF"/>
                </a:solidFill>
                <a:latin typeface="Segoe UI"/>
                <a:ea typeface="Segoe UI" pitchFamily="34" charset="0"/>
                <a:cs typeface="Segoe UI" pitchFamily="34" charset="0"/>
              </a:endParaRPr>
            </a:p>
          </p:txBody>
        </p:sp>
        <p:sp>
          <p:nvSpPr>
            <p:cNvPr id="121" name="Rectangle 120">
              <a:extLst>
                <a:ext uri="{FF2B5EF4-FFF2-40B4-BE49-F238E27FC236}">
                  <a16:creationId xmlns:a16="http://schemas.microsoft.com/office/drawing/2014/main" id="{6ACFAD01-3F5D-4500-8853-DC28E11AC7A6}"/>
                </a:ext>
              </a:extLst>
            </p:cNvPr>
            <p:cNvSpPr/>
            <p:nvPr/>
          </p:nvSpPr>
          <p:spPr bwMode="auto">
            <a:xfrm>
              <a:off x="7689001" y="3349125"/>
              <a:ext cx="307868" cy="307868"/>
            </a:xfrm>
            <a:prstGeom prst="rect">
              <a:avLst/>
            </a:prstGeom>
            <a:solidFill>
              <a:srgbClr val="737373"/>
            </a:solidFill>
            <a:ln w="9525" cap="flat" cmpd="sng" algn="ctr">
              <a:noFill/>
              <a:prstDash val="solid"/>
              <a:headEnd type="none" w="med" len="med"/>
              <a:tailEnd type="none" w="med" len="med"/>
            </a:ln>
            <a:effectLst/>
          </p:spPr>
          <p:txBody>
            <a:bodyPr lIns="91427" tIns="91427" rIns="34289" bIns="34289"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27" fontAlgn="auto">
                <a:spcBef>
                  <a:spcPts val="0"/>
                </a:spcBef>
                <a:spcAft>
                  <a:spcPts val="0"/>
                </a:spcAft>
                <a:defRPr/>
              </a:pPr>
              <a:endParaRPr lang="en-US" sz="5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Rectangle 121">
              <a:extLst>
                <a:ext uri="{FF2B5EF4-FFF2-40B4-BE49-F238E27FC236}">
                  <a16:creationId xmlns:a16="http://schemas.microsoft.com/office/drawing/2014/main" id="{708A8884-59B8-4B4D-A7CF-B3D37E814A9B}"/>
                </a:ext>
              </a:extLst>
            </p:cNvPr>
            <p:cNvSpPr/>
            <p:nvPr/>
          </p:nvSpPr>
          <p:spPr bwMode="auto">
            <a:xfrm>
              <a:off x="7691934" y="3716548"/>
              <a:ext cx="307868" cy="307868"/>
            </a:xfrm>
            <a:prstGeom prst="rect">
              <a:avLst/>
            </a:prstGeom>
            <a:solidFill>
              <a:srgbClr val="737373"/>
            </a:solidFill>
            <a:ln w="9525" cap="flat" cmpd="sng" algn="ctr">
              <a:noFill/>
              <a:prstDash val="solid"/>
              <a:headEnd type="none" w="med" len="med"/>
              <a:tailEnd type="none" w="med" len="med"/>
            </a:ln>
            <a:effectLst/>
          </p:spPr>
          <p:txBody>
            <a:bodyPr lIns="91427" tIns="91427" rIns="34289" bIns="34289"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27" fontAlgn="auto">
                <a:spcBef>
                  <a:spcPts val="0"/>
                </a:spcBef>
                <a:spcAft>
                  <a:spcPts val="0"/>
                </a:spcAft>
                <a:defRPr/>
              </a:pPr>
              <a:endParaRPr lang="en-US" sz="5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Rectangle 122">
              <a:extLst>
                <a:ext uri="{FF2B5EF4-FFF2-40B4-BE49-F238E27FC236}">
                  <a16:creationId xmlns:a16="http://schemas.microsoft.com/office/drawing/2014/main" id="{E8F23750-AB06-4A9E-A5FE-62154D554964}"/>
                </a:ext>
              </a:extLst>
            </p:cNvPr>
            <p:cNvSpPr/>
            <p:nvPr/>
          </p:nvSpPr>
          <p:spPr bwMode="auto">
            <a:xfrm>
              <a:off x="7689001" y="4083970"/>
              <a:ext cx="307868" cy="307868"/>
            </a:xfrm>
            <a:prstGeom prst="rect">
              <a:avLst/>
            </a:prstGeom>
            <a:solidFill>
              <a:srgbClr val="737373"/>
            </a:solidFill>
            <a:ln w="9525" cap="flat" cmpd="sng" algn="ctr">
              <a:noFill/>
              <a:prstDash val="solid"/>
              <a:headEnd type="none" w="med" len="med"/>
              <a:tailEnd type="none" w="med" len="med"/>
            </a:ln>
            <a:effectLst/>
          </p:spPr>
          <p:txBody>
            <a:bodyPr lIns="91427" tIns="91427" rIns="34289" bIns="34289"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27" fontAlgn="auto">
                <a:spcBef>
                  <a:spcPts val="0"/>
                </a:spcBef>
                <a:spcAft>
                  <a:spcPts val="0"/>
                </a:spcAft>
                <a:defRPr/>
              </a:pPr>
              <a:endParaRPr lang="en-US" sz="5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Rectangle 123">
              <a:extLst>
                <a:ext uri="{FF2B5EF4-FFF2-40B4-BE49-F238E27FC236}">
                  <a16:creationId xmlns:a16="http://schemas.microsoft.com/office/drawing/2014/main" id="{5F6D48AA-530B-41CD-A3C5-6D145DEADFE3}"/>
                </a:ext>
              </a:extLst>
            </p:cNvPr>
            <p:cNvSpPr/>
            <p:nvPr/>
          </p:nvSpPr>
          <p:spPr bwMode="auto">
            <a:xfrm>
              <a:off x="7689001" y="4455152"/>
              <a:ext cx="307868" cy="307868"/>
            </a:xfrm>
            <a:prstGeom prst="rect">
              <a:avLst/>
            </a:prstGeom>
            <a:solidFill>
              <a:srgbClr val="737373"/>
            </a:solidFill>
            <a:ln w="9525" cap="flat" cmpd="sng" algn="ctr">
              <a:noFill/>
              <a:prstDash val="solid"/>
              <a:headEnd type="none" w="med" len="med"/>
              <a:tailEnd type="none" w="med" len="med"/>
            </a:ln>
            <a:effectLst/>
          </p:spPr>
          <p:txBody>
            <a:bodyPr lIns="91427" tIns="91427" rIns="34289" bIns="34289"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27" fontAlgn="auto">
                <a:spcBef>
                  <a:spcPts val="0"/>
                </a:spcBef>
                <a:spcAft>
                  <a:spcPts val="0"/>
                </a:spcAft>
                <a:defRPr/>
              </a:pPr>
              <a:endParaRPr lang="en-US" sz="5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TextBox 207">
              <a:extLst>
                <a:ext uri="{FF2B5EF4-FFF2-40B4-BE49-F238E27FC236}">
                  <a16:creationId xmlns:a16="http://schemas.microsoft.com/office/drawing/2014/main" id="{84CA4B49-78BB-4CE8-979E-96BA135A2BA5}"/>
                </a:ext>
              </a:extLst>
            </p:cNvPr>
            <p:cNvSpPr txBox="1"/>
            <p:nvPr/>
          </p:nvSpPr>
          <p:spPr>
            <a:xfrm>
              <a:off x="72737" y="5181574"/>
              <a:ext cx="1823204" cy="517022"/>
            </a:xfrm>
            <a:prstGeom prst="rect">
              <a:avLst/>
            </a:prstGeom>
            <a:noFill/>
          </p:spPr>
          <p:txBody>
            <a:bodyPr wrap="none" lIns="182854"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597" fontAlgn="auto">
                <a:lnSpc>
                  <a:spcPct val="90000"/>
                </a:lnSpc>
                <a:spcBef>
                  <a:spcPts val="0"/>
                </a:spcBef>
                <a:spcAft>
                  <a:spcPts val="600"/>
                </a:spcAft>
                <a:defRPr/>
              </a:pPr>
              <a:r>
                <a:rPr lang="en-US" sz="1600" b="0" kern="0" dirty="0">
                  <a:gradFill>
                    <a:gsLst>
                      <a:gs pos="2917">
                        <a:srgbClr val="404040"/>
                      </a:gs>
                      <a:gs pos="30000">
                        <a:srgbClr val="404040"/>
                      </a:gs>
                    </a:gsLst>
                    <a:lin ang="5400000" scaled="0"/>
                  </a:gradFill>
                  <a:latin typeface="Segoe UI"/>
                  <a:cs typeface="Arial" charset="0"/>
                </a:rPr>
                <a:t>Event Producers</a:t>
              </a:r>
            </a:p>
          </p:txBody>
        </p:sp>
        <p:sp>
          <p:nvSpPr>
            <p:cNvPr id="126" name="TextBox 208">
              <a:extLst>
                <a:ext uri="{FF2B5EF4-FFF2-40B4-BE49-F238E27FC236}">
                  <a16:creationId xmlns:a16="http://schemas.microsoft.com/office/drawing/2014/main" id="{5F5C3FC6-D137-4441-A26D-DFE6AEB78480}"/>
                </a:ext>
              </a:extLst>
            </p:cNvPr>
            <p:cNvSpPr txBox="1"/>
            <p:nvPr/>
          </p:nvSpPr>
          <p:spPr>
            <a:xfrm>
              <a:off x="7199677" y="4668980"/>
              <a:ext cx="1765495" cy="517022"/>
            </a:xfrm>
            <a:prstGeom prst="rect">
              <a:avLst/>
            </a:prstGeom>
            <a:noFill/>
          </p:spPr>
          <p:txBody>
            <a:bodyPr wrap="none" lIns="182854"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597" fontAlgn="auto">
                <a:lnSpc>
                  <a:spcPct val="90000"/>
                </a:lnSpc>
                <a:spcBef>
                  <a:spcPts val="0"/>
                </a:spcBef>
                <a:spcAft>
                  <a:spcPts val="600"/>
                </a:spcAft>
                <a:defRPr/>
              </a:pPr>
              <a:r>
                <a:rPr lang="en-US" sz="1600" b="0" kern="0" dirty="0">
                  <a:gradFill>
                    <a:gsLst>
                      <a:gs pos="2917">
                        <a:srgbClr val="404040"/>
                      </a:gs>
                      <a:gs pos="30000">
                        <a:srgbClr val="404040"/>
                      </a:gs>
                    </a:gsLst>
                    <a:lin ang="5400000" scaled="0"/>
                  </a:gradFill>
                  <a:latin typeface="Segoe UI"/>
                  <a:cs typeface="Arial" charset="0"/>
                </a:rPr>
                <a:t>Event Receivers</a:t>
              </a:r>
            </a:p>
          </p:txBody>
        </p:sp>
        <p:cxnSp>
          <p:nvCxnSpPr>
            <p:cNvPr id="127" name="Straight Arrow Connector 704">
              <a:extLst>
                <a:ext uri="{FF2B5EF4-FFF2-40B4-BE49-F238E27FC236}">
                  <a16:creationId xmlns:a16="http://schemas.microsoft.com/office/drawing/2014/main" id="{F36ED3F2-FD16-4B97-A6B7-0A6A473AD319}"/>
                </a:ext>
              </a:extLst>
            </p:cNvPr>
            <p:cNvCxnSpPr/>
            <p:nvPr/>
          </p:nvCxnSpPr>
          <p:spPr>
            <a:xfrm rot="10800000" flipV="1">
              <a:off x="5167417" y="3503059"/>
              <a:ext cx="2521584" cy="349763"/>
            </a:xfrm>
            <a:prstGeom prst="bentConnector3">
              <a:avLst>
                <a:gd name="adj1" fmla="val 84398"/>
              </a:avLst>
            </a:prstGeom>
            <a:noFill/>
            <a:ln w="28575" cap="flat" cmpd="sng" algn="ctr">
              <a:solidFill>
                <a:srgbClr val="0078D7"/>
              </a:solidFill>
              <a:prstDash val="solid"/>
              <a:headEnd type="diamond" w="med" len="med"/>
              <a:tailEnd type="triangle" w="med" len="med"/>
            </a:ln>
            <a:effectLst/>
          </p:spPr>
        </p:cxnSp>
        <p:cxnSp>
          <p:nvCxnSpPr>
            <p:cNvPr id="128" name="Straight Arrow Connector 704">
              <a:extLst>
                <a:ext uri="{FF2B5EF4-FFF2-40B4-BE49-F238E27FC236}">
                  <a16:creationId xmlns:a16="http://schemas.microsoft.com/office/drawing/2014/main" id="{23590DE5-EE63-4A62-B3CA-AF2D51368B34}"/>
                </a:ext>
              </a:extLst>
            </p:cNvPr>
            <p:cNvCxnSpPr/>
            <p:nvPr/>
          </p:nvCxnSpPr>
          <p:spPr>
            <a:xfrm rot="10800000" flipV="1">
              <a:off x="5164996" y="3870482"/>
              <a:ext cx="2526939" cy="698111"/>
            </a:xfrm>
            <a:prstGeom prst="bentConnector3">
              <a:avLst>
                <a:gd name="adj1" fmla="val 84326"/>
              </a:avLst>
            </a:prstGeom>
            <a:noFill/>
            <a:ln w="28575" cap="flat" cmpd="sng" algn="ctr">
              <a:solidFill>
                <a:srgbClr val="0078D7"/>
              </a:solidFill>
              <a:prstDash val="solid"/>
              <a:headEnd type="diamond" w="med" len="med"/>
              <a:tailEnd type="triangle" w="med" len="med"/>
            </a:ln>
            <a:effectLst/>
          </p:spPr>
        </p:cxnSp>
        <p:cxnSp>
          <p:nvCxnSpPr>
            <p:cNvPr id="129" name="Straight Connector 128">
              <a:extLst>
                <a:ext uri="{FF2B5EF4-FFF2-40B4-BE49-F238E27FC236}">
                  <a16:creationId xmlns:a16="http://schemas.microsoft.com/office/drawing/2014/main" id="{06102DEB-4004-41D4-AC4C-5169E2D47FEF}"/>
                </a:ext>
              </a:extLst>
            </p:cNvPr>
            <p:cNvCxnSpPr/>
            <p:nvPr/>
          </p:nvCxnSpPr>
          <p:spPr>
            <a:xfrm>
              <a:off x="3012341" y="2845502"/>
              <a:ext cx="0" cy="3690692"/>
            </a:xfrm>
            <a:prstGeom prst="line">
              <a:avLst/>
            </a:prstGeom>
            <a:noFill/>
            <a:ln w="19050" cap="flat" cmpd="sng" algn="ctr">
              <a:solidFill>
                <a:srgbClr val="FFB900">
                  <a:lumMod val="50000"/>
                  <a:lumOff val="50000"/>
                </a:srgbClr>
              </a:solidFill>
              <a:prstDash val="solid"/>
              <a:headEnd type="none"/>
              <a:tailEnd type="none"/>
            </a:ln>
            <a:effectLst/>
          </p:spPr>
        </p:cxnSp>
        <p:sp>
          <p:nvSpPr>
            <p:cNvPr id="130" name="Arc 129">
              <a:extLst>
                <a:ext uri="{FF2B5EF4-FFF2-40B4-BE49-F238E27FC236}">
                  <a16:creationId xmlns:a16="http://schemas.microsoft.com/office/drawing/2014/main" id="{A72BCB3D-B95D-41A3-8207-A4BAE8DAE93E}"/>
                </a:ext>
              </a:extLst>
            </p:cNvPr>
            <p:cNvSpPr/>
            <p:nvPr/>
          </p:nvSpPr>
          <p:spPr>
            <a:xfrm flipH="1" flipV="1">
              <a:off x="1085757" y="2735262"/>
              <a:ext cx="3158056" cy="853225"/>
            </a:xfrm>
            <a:prstGeom prst="arc">
              <a:avLst>
                <a:gd name="adj1" fmla="val 16200000"/>
                <a:gd name="adj2" fmla="val 21558341"/>
              </a:avLst>
            </a:prstGeom>
            <a:noFill/>
            <a:ln w="9525" cap="flat" cmpd="sng" algn="ctr">
              <a:solidFill>
                <a:srgbClr val="FFFFFF">
                  <a:lumMod val="65000"/>
                </a:srgbClr>
              </a:solidFill>
              <a:prstDash val="solid"/>
              <a:headEnd type="none"/>
              <a:tailEnd type="none"/>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32597" fontAlgn="auto">
                <a:spcBef>
                  <a:spcPts val="0"/>
                </a:spcBef>
                <a:spcAft>
                  <a:spcPts val="0"/>
                </a:spcAft>
                <a:defRPr/>
              </a:pPr>
              <a:endParaRPr lang="en-US" sz="1200" b="0" kern="0" dirty="0">
                <a:solidFill>
                  <a:srgbClr val="404040"/>
                </a:solidFill>
                <a:latin typeface="Segoe UI"/>
                <a:cs typeface="Arial" charset="0"/>
              </a:endParaRPr>
            </a:p>
          </p:txBody>
        </p:sp>
        <p:sp>
          <p:nvSpPr>
            <p:cNvPr id="131" name="Arc 130">
              <a:extLst>
                <a:ext uri="{FF2B5EF4-FFF2-40B4-BE49-F238E27FC236}">
                  <a16:creationId xmlns:a16="http://schemas.microsoft.com/office/drawing/2014/main" id="{3936423C-C2DB-40D8-B093-9878FEDCA8B7}"/>
                </a:ext>
              </a:extLst>
            </p:cNvPr>
            <p:cNvSpPr/>
            <p:nvPr/>
          </p:nvSpPr>
          <p:spPr>
            <a:xfrm flipH="1">
              <a:off x="1085757" y="5632696"/>
              <a:ext cx="3158056" cy="965071"/>
            </a:xfrm>
            <a:prstGeom prst="arc">
              <a:avLst>
                <a:gd name="adj1" fmla="val 16200000"/>
                <a:gd name="adj2" fmla="val 21558341"/>
              </a:avLst>
            </a:prstGeom>
            <a:noFill/>
            <a:ln w="9525" cap="flat" cmpd="sng" algn="ctr">
              <a:solidFill>
                <a:srgbClr val="FFFFFF">
                  <a:lumMod val="65000"/>
                </a:srgbClr>
              </a:solidFill>
              <a:prstDash val="solid"/>
              <a:headEnd type="none"/>
              <a:tailEnd type="none"/>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404040"/>
                </a:solidFill>
                <a:effectLst/>
                <a:uLnTx/>
                <a:uFillTx/>
                <a:latin typeface="Segoe UI"/>
                <a:ea typeface="+mn-ea"/>
                <a:cs typeface="+mn-cs"/>
              </a:endParaRPr>
            </a:p>
          </p:txBody>
        </p:sp>
        <p:sp>
          <p:nvSpPr>
            <p:cNvPr id="132" name="Rectangle 131">
              <a:extLst>
                <a:ext uri="{FF2B5EF4-FFF2-40B4-BE49-F238E27FC236}">
                  <a16:creationId xmlns:a16="http://schemas.microsoft.com/office/drawing/2014/main" id="{423B109A-3FA2-432E-8374-C8FF6EF8E7ED}"/>
                </a:ext>
              </a:extLst>
            </p:cNvPr>
            <p:cNvSpPr/>
            <p:nvPr/>
          </p:nvSpPr>
          <p:spPr bwMode="auto">
            <a:xfrm>
              <a:off x="3471208" y="3579825"/>
              <a:ext cx="535908" cy="461801"/>
            </a:xfrm>
            <a:prstGeom prst="rect">
              <a:avLst/>
            </a:prstGeom>
            <a:pattFill prst="dkVert">
              <a:fgClr>
                <a:srgbClr val="FF8C00"/>
              </a:fgClr>
              <a:bgClr>
                <a:srgbClr val="FFFFFF"/>
              </a:bgClr>
            </a:pattFill>
            <a:ln w="9525" cap="flat" cmpd="sng" algn="ctr">
              <a:noFill/>
              <a:prstDash val="solid"/>
              <a:headEnd type="none" w="med" len="med"/>
              <a:tailEnd type="none" w="med" len="med"/>
            </a:ln>
            <a:effectLst/>
          </p:spPr>
          <p:txBody>
            <a:bodyPr lIns="91427" tIns="91427" rIns="34289" bIns="34289"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27" fontAlgn="auto">
                <a:spcBef>
                  <a:spcPts val="0"/>
                </a:spcBef>
                <a:spcAft>
                  <a:spcPts val="0"/>
                </a:spcAft>
                <a:defRPr/>
              </a:pPr>
              <a:endParaRPr lang="en-US" sz="5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Rectangle 132">
              <a:extLst>
                <a:ext uri="{FF2B5EF4-FFF2-40B4-BE49-F238E27FC236}">
                  <a16:creationId xmlns:a16="http://schemas.microsoft.com/office/drawing/2014/main" id="{741DDE4C-B82B-4E3E-A221-352E6D441FE6}"/>
                </a:ext>
              </a:extLst>
            </p:cNvPr>
            <p:cNvSpPr/>
            <p:nvPr/>
          </p:nvSpPr>
          <p:spPr bwMode="auto">
            <a:xfrm>
              <a:off x="3479739" y="4299147"/>
              <a:ext cx="432195" cy="424701"/>
            </a:xfrm>
            <a:prstGeom prst="rect">
              <a:avLst/>
            </a:prstGeom>
            <a:pattFill prst="dkVert">
              <a:fgClr>
                <a:srgbClr val="FF8C00"/>
              </a:fgClr>
              <a:bgClr>
                <a:srgbClr val="FFFFFF"/>
              </a:bgClr>
            </a:pattFill>
            <a:ln w="9525" cap="flat" cmpd="sng" algn="ctr">
              <a:noFill/>
              <a:prstDash val="solid"/>
              <a:headEnd type="none" w="med" len="med"/>
              <a:tailEnd type="none" w="med" len="med"/>
            </a:ln>
            <a:effectLst/>
          </p:spPr>
          <p:txBody>
            <a:bodyPr lIns="91427" tIns="91427" rIns="34289" bIns="34289"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27" fontAlgn="auto">
                <a:spcBef>
                  <a:spcPts val="0"/>
                </a:spcBef>
                <a:spcAft>
                  <a:spcPts val="0"/>
                </a:spcAft>
                <a:defRPr/>
              </a:pPr>
              <a:endParaRPr lang="en-US" sz="5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Rectangle 133">
              <a:extLst>
                <a:ext uri="{FF2B5EF4-FFF2-40B4-BE49-F238E27FC236}">
                  <a16:creationId xmlns:a16="http://schemas.microsoft.com/office/drawing/2014/main" id="{B67EB66A-5CD5-4D49-8A6C-FD3599133F09}"/>
                </a:ext>
              </a:extLst>
            </p:cNvPr>
            <p:cNvSpPr/>
            <p:nvPr/>
          </p:nvSpPr>
          <p:spPr bwMode="auto">
            <a:xfrm>
              <a:off x="3472884" y="5036548"/>
              <a:ext cx="535908" cy="461801"/>
            </a:xfrm>
            <a:prstGeom prst="rect">
              <a:avLst/>
            </a:prstGeom>
            <a:pattFill prst="dkVert">
              <a:fgClr>
                <a:srgbClr val="FF8C00"/>
              </a:fgClr>
              <a:bgClr>
                <a:srgbClr val="FFFFFF"/>
              </a:bgClr>
            </a:pattFill>
            <a:ln w="9525" cap="flat" cmpd="sng" algn="ctr">
              <a:noFill/>
              <a:prstDash val="solid"/>
              <a:headEnd type="none" w="med" len="med"/>
              <a:tailEnd type="none" w="med" len="med"/>
            </a:ln>
            <a:effectLst/>
          </p:spPr>
          <p:txBody>
            <a:bodyPr lIns="91427" tIns="91427" rIns="34289" bIns="34289"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27" fontAlgn="auto">
                <a:spcBef>
                  <a:spcPts val="0"/>
                </a:spcBef>
                <a:spcAft>
                  <a:spcPts val="0"/>
                </a:spcAft>
                <a:defRPr/>
              </a:pPr>
              <a:endParaRPr lang="en-US" sz="5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Rectangle 134">
              <a:extLst>
                <a:ext uri="{FF2B5EF4-FFF2-40B4-BE49-F238E27FC236}">
                  <a16:creationId xmlns:a16="http://schemas.microsoft.com/office/drawing/2014/main" id="{DC960B24-2722-4C19-863D-A5C24F8893AE}"/>
                </a:ext>
              </a:extLst>
            </p:cNvPr>
            <p:cNvSpPr/>
            <p:nvPr/>
          </p:nvSpPr>
          <p:spPr bwMode="auto">
            <a:xfrm>
              <a:off x="3479739" y="5759616"/>
              <a:ext cx="626298" cy="456981"/>
            </a:xfrm>
            <a:prstGeom prst="rect">
              <a:avLst/>
            </a:prstGeom>
            <a:pattFill prst="dkVert">
              <a:fgClr>
                <a:srgbClr val="FF8C00"/>
              </a:fgClr>
              <a:bgClr>
                <a:srgbClr val="FFFFFF"/>
              </a:bgClr>
            </a:pattFill>
            <a:ln w="9525" cap="flat" cmpd="sng" algn="ctr">
              <a:noFill/>
              <a:prstDash val="solid"/>
              <a:headEnd type="none" w="med" len="med"/>
              <a:tailEnd type="none" w="med" len="med"/>
            </a:ln>
            <a:effectLst/>
          </p:spPr>
          <p:txBody>
            <a:bodyPr lIns="91427" tIns="91427" rIns="34289" bIns="34289"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227" rtl="0" eaLnBrk="1" fontAlgn="auto" latinLnBrk="0" hangingPunct="1">
                <a:lnSpc>
                  <a:spcPct val="100000"/>
                </a:lnSpc>
                <a:spcBef>
                  <a:spcPts val="0"/>
                </a:spcBef>
                <a:spcAft>
                  <a:spcPts val="0"/>
                </a:spcAft>
                <a:buClrTx/>
                <a:buSzTx/>
                <a:buFontTx/>
                <a:buNone/>
                <a:tabLst/>
                <a:defRPr/>
              </a:pPr>
              <a:endPar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Rectangle 135">
              <a:extLst>
                <a:ext uri="{FF2B5EF4-FFF2-40B4-BE49-F238E27FC236}">
                  <a16:creationId xmlns:a16="http://schemas.microsoft.com/office/drawing/2014/main" id="{FFBAA7EF-D0E8-487B-8AE9-A105D5E7483A}"/>
                </a:ext>
              </a:extLst>
            </p:cNvPr>
            <p:cNvSpPr/>
            <p:nvPr/>
          </p:nvSpPr>
          <p:spPr bwMode="auto">
            <a:xfrm>
              <a:off x="7691934" y="5066231"/>
              <a:ext cx="307868" cy="307868"/>
            </a:xfrm>
            <a:prstGeom prst="rect">
              <a:avLst/>
            </a:prstGeom>
            <a:solidFill>
              <a:srgbClr val="737373">
                <a:lumMod val="60000"/>
                <a:lumOff val="40000"/>
              </a:srgbClr>
            </a:solidFill>
            <a:ln w="9525" cap="flat" cmpd="sng" algn="ctr">
              <a:noFill/>
              <a:prstDash val="solid"/>
              <a:headEnd type="none" w="med" len="med"/>
              <a:tailEnd type="none" w="med" len="med"/>
            </a:ln>
            <a:effectLst/>
          </p:spPr>
          <p:txBody>
            <a:bodyPr lIns="91427" tIns="91427" rIns="34289" bIns="34289"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27" fontAlgn="auto">
                <a:spcBef>
                  <a:spcPts val="0"/>
                </a:spcBef>
                <a:spcAft>
                  <a:spcPts val="0"/>
                </a:spcAft>
                <a:defRPr/>
              </a:pPr>
              <a:endParaRPr lang="en-US" sz="5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Rectangle 136">
              <a:extLst>
                <a:ext uri="{FF2B5EF4-FFF2-40B4-BE49-F238E27FC236}">
                  <a16:creationId xmlns:a16="http://schemas.microsoft.com/office/drawing/2014/main" id="{AF628551-DD4C-470C-AC25-F95E433B0826}"/>
                </a:ext>
              </a:extLst>
            </p:cNvPr>
            <p:cNvSpPr/>
            <p:nvPr/>
          </p:nvSpPr>
          <p:spPr bwMode="auto">
            <a:xfrm>
              <a:off x="7694867" y="5433654"/>
              <a:ext cx="307868" cy="307868"/>
            </a:xfrm>
            <a:prstGeom prst="rect">
              <a:avLst/>
            </a:prstGeom>
            <a:solidFill>
              <a:srgbClr val="737373">
                <a:lumMod val="60000"/>
                <a:lumOff val="40000"/>
              </a:srgbClr>
            </a:solidFill>
            <a:ln w="9525" cap="flat" cmpd="sng" algn="ctr">
              <a:noFill/>
              <a:prstDash val="solid"/>
              <a:headEnd type="none" w="med" len="med"/>
              <a:tailEnd type="none" w="med" len="med"/>
            </a:ln>
            <a:effectLst/>
          </p:spPr>
          <p:txBody>
            <a:bodyPr lIns="91427" tIns="91427" rIns="34289" bIns="34289"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27" fontAlgn="auto">
                <a:spcBef>
                  <a:spcPts val="0"/>
                </a:spcBef>
                <a:spcAft>
                  <a:spcPts val="0"/>
                </a:spcAft>
                <a:defRPr/>
              </a:pPr>
              <a:endParaRPr lang="en-US" sz="5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8" name="Rectangle 137">
              <a:extLst>
                <a:ext uri="{FF2B5EF4-FFF2-40B4-BE49-F238E27FC236}">
                  <a16:creationId xmlns:a16="http://schemas.microsoft.com/office/drawing/2014/main" id="{32D58482-C7D1-4D57-B576-11EC157897E6}"/>
                </a:ext>
              </a:extLst>
            </p:cNvPr>
            <p:cNvSpPr/>
            <p:nvPr/>
          </p:nvSpPr>
          <p:spPr bwMode="auto">
            <a:xfrm>
              <a:off x="7691934" y="5801077"/>
              <a:ext cx="307868" cy="307868"/>
            </a:xfrm>
            <a:prstGeom prst="rect">
              <a:avLst/>
            </a:prstGeom>
            <a:solidFill>
              <a:srgbClr val="737373">
                <a:lumMod val="60000"/>
                <a:lumOff val="40000"/>
              </a:srgbClr>
            </a:solidFill>
            <a:ln w="9525" cap="flat" cmpd="sng" algn="ctr">
              <a:noFill/>
              <a:prstDash val="solid"/>
              <a:headEnd type="none" w="med" len="med"/>
              <a:tailEnd type="none" w="med" len="med"/>
            </a:ln>
            <a:effectLst/>
          </p:spPr>
          <p:txBody>
            <a:bodyPr lIns="91427" tIns="91427" rIns="34289" bIns="34289"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27" fontAlgn="auto">
                <a:spcBef>
                  <a:spcPts val="0"/>
                </a:spcBef>
                <a:spcAft>
                  <a:spcPts val="0"/>
                </a:spcAft>
                <a:defRPr/>
              </a:pPr>
              <a:endParaRPr lang="en-US" sz="5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9" name="Rectangle 138">
              <a:extLst>
                <a:ext uri="{FF2B5EF4-FFF2-40B4-BE49-F238E27FC236}">
                  <a16:creationId xmlns:a16="http://schemas.microsoft.com/office/drawing/2014/main" id="{A544ABB8-B5E2-467F-818B-34D3E8BDA862}"/>
                </a:ext>
              </a:extLst>
            </p:cNvPr>
            <p:cNvSpPr/>
            <p:nvPr/>
          </p:nvSpPr>
          <p:spPr bwMode="auto">
            <a:xfrm>
              <a:off x="7691934" y="6172259"/>
              <a:ext cx="307868" cy="307868"/>
            </a:xfrm>
            <a:prstGeom prst="rect">
              <a:avLst/>
            </a:prstGeom>
            <a:solidFill>
              <a:srgbClr val="737373">
                <a:lumMod val="60000"/>
                <a:lumOff val="40000"/>
              </a:srgbClr>
            </a:solidFill>
            <a:ln w="9525" cap="flat" cmpd="sng" algn="ctr">
              <a:noFill/>
              <a:prstDash val="solid"/>
              <a:headEnd type="none" w="med" len="med"/>
              <a:tailEnd type="none" w="med" len="med"/>
            </a:ln>
            <a:effectLst/>
          </p:spPr>
          <p:txBody>
            <a:bodyPr lIns="91427" tIns="91427" rIns="34289" bIns="34289"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227" fontAlgn="auto">
                <a:spcBef>
                  <a:spcPts val="0"/>
                </a:spcBef>
                <a:spcAft>
                  <a:spcPts val="0"/>
                </a:spcAft>
                <a:defRPr/>
              </a:pPr>
              <a:endParaRPr lang="en-US" sz="5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40" name="Straight Arrow Connector 704">
              <a:extLst>
                <a:ext uri="{FF2B5EF4-FFF2-40B4-BE49-F238E27FC236}">
                  <a16:creationId xmlns:a16="http://schemas.microsoft.com/office/drawing/2014/main" id="{C26D5F15-CD46-428A-BD6B-F6A10CB1A960}"/>
                </a:ext>
              </a:extLst>
            </p:cNvPr>
            <p:cNvCxnSpPr/>
            <p:nvPr/>
          </p:nvCxnSpPr>
          <p:spPr>
            <a:xfrm rot="10800000">
              <a:off x="5164996" y="5307475"/>
              <a:ext cx="2526939" cy="647536"/>
            </a:xfrm>
            <a:prstGeom prst="bentConnector3">
              <a:avLst>
                <a:gd name="adj1" fmla="val 91276"/>
              </a:avLst>
            </a:prstGeom>
            <a:noFill/>
            <a:ln w="28575" cap="flat" cmpd="sng" algn="ctr">
              <a:solidFill>
                <a:srgbClr val="D2D2D2"/>
              </a:solidFill>
              <a:prstDash val="solid"/>
              <a:headEnd type="diamond" w="med" len="med"/>
              <a:tailEnd type="triangle" w="med" len="med"/>
            </a:ln>
            <a:effectLst/>
          </p:spPr>
        </p:cxnSp>
        <p:cxnSp>
          <p:nvCxnSpPr>
            <p:cNvPr id="141" name="Straight Arrow Connector 704">
              <a:extLst>
                <a:ext uri="{FF2B5EF4-FFF2-40B4-BE49-F238E27FC236}">
                  <a16:creationId xmlns:a16="http://schemas.microsoft.com/office/drawing/2014/main" id="{B34225C1-B1EB-4D86-AD46-561C3599CAA5}"/>
                </a:ext>
              </a:extLst>
            </p:cNvPr>
            <p:cNvCxnSpPr/>
            <p:nvPr/>
          </p:nvCxnSpPr>
          <p:spPr>
            <a:xfrm rot="10800000">
              <a:off x="5164996" y="6040850"/>
              <a:ext cx="2526939" cy="285343"/>
            </a:xfrm>
            <a:prstGeom prst="bentConnector3">
              <a:avLst>
                <a:gd name="adj1" fmla="val 91092"/>
              </a:avLst>
            </a:prstGeom>
            <a:noFill/>
            <a:ln w="28575" cap="flat" cmpd="sng" algn="ctr">
              <a:solidFill>
                <a:srgbClr val="D2D2D2"/>
              </a:solidFill>
              <a:prstDash val="solid"/>
              <a:headEnd type="diamond" w="med" len="med"/>
              <a:tailEnd type="triangle" w="med" len="med"/>
            </a:ln>
            <a:effectLst/>
          </p:spPr>
        </p:cxnSp>
        <p:cxnSp>
          <p:nvCxnSpPr>
            <p:cNvPr id="142" name="Straight Arrow Connector 704">
              <a:extLst>
                <a:ext uri="{FF2B5EF4-FFF2-40B4-BE49-F238E27FC236}">
                  <a16:creationId xmlns:a16="http://schemas.microsoft.com/office/drawing/2014/main" id="{DB474853-BB35-415F-923D-6231F6BF8664}"/>
                </a:ext>
              </a:extLst>
            </p:cNvPr>
            <p:cNvCxnSpPr/>
            <p:nvPr/>
          </p:nvCxnSpPr>
          <p:spPr>
            <a:xfrm rot="10800000" flipV="1">
              <a:off x="5164996" y="4237905"/>
              <a:ext cx="2524005" cy="1069570"/>
            </a:xfrm>
            <a:prstGeom prst="bentConnector3">
              <a:avLst>
                <a:gd name="adj1" fmla="val 84224"/>
              </a:avLst>
            </a:prstGeom>
            <a:noFill/>
            <a:ln w="28575" cap="flat" cmpd="sng" algn="ctr">
              <a:solidFill>
                <a:srgbClr val="0078D7"/>
              </a:solidFill>
              <a:prstDash val="solid"/>
              <a:headEnd type="diamond" w="med" len="med"/>
              <a:tailEnd type="triangle" w="med" len="med"/>
            </a:ln>
            <a:effectLst/>
          </p:spPr>
        </p:cxnSp>
        <p:cxnSp>
          <p:nvCxnSpPr>
            <p:cNvPr id="143" name="Straight Arrow Connector 704">
              <a:extLst>
                <a:ext uri="{FF2B5EF4-FFF2-40B4-BE49-F238E27FC236}">
                  <a16:creationId xmlns:a16="http://schemas.microsoft.com/office/drawing/2014/main" id="{66B0AB94-EDAF-4304-9FDF-3F4697B87BF0}"/>
                </a:ext>
              </a:extLst>
            </p:cNvPr>
            <p:cNvCxnSpPr/>
            <p:nvPr/>
          </p:nvCxnSpPr>
          <p:spPr>
            <a:xfrm rot="10800000" flipV="1">
              <a:off x="5164996" y="4609087"/>
              <a:ext cx="2524005" cy="1431764"/>
            </a:xfrm>
            <a:prstGeom prst="bentConnector3">
              <a:avLst>
                <a:gd name="adj1" fmla="val 84295"/>
              </a:avLst>
            </a:prstGeom>
            <a:noFill/>
            <a:ln w="28575" cap="flat" cmpd="sng" algn="ctr">
              <a:solidFill>
                <a:srgbClr val="0078D7"/>
              </a:solidFill>
              <a:prstDash val="solid"/>
              <a:headEnd type="diamond" w="med" len="med"/>
              <a:tailEnd type="triangle" w="med" len="med"/>
            </a:ln>
            <a:effectLst/>
          </p:spPr>
        </p:cxnSp>
        <p:cxnSp>
          <p:nvCxnSpPr>
            <p:cNvPr id="144" name="Straight Arrow Connector 704">
              <a:extLst>
                <a:ext uri="{FF2B5EF4-FFF2-40B4-BE49-F238E27FC236}">
                  <a16:creationId xmlns:a16="http://schemas.microsoft.com/office/drawing/2014/main" id="{66B53077-2AD8-4FB3-9758-92CA1A677CE4}"/>
                </a:ext>
              </a:extLst>
            </p:cNvPr>
            <p:cNvCxnSpPr/>
            <p:nvPr/>
          </p:nvCxnSpPr>
          <p:spPr>
            <a:xfrm rot="10800000">
              <a:off x="5164996" y="4568592"/>
              <a:ext cx="2529871" cy="1018996"/>
            </a:xfrm>
            <a:prstGeom prst="bentConnector3">
              <a:avLst>
                <a:gd name="adj1" fmla="val 91402"/>
              </a:avLst>
            </a:prstGeom>
            <a:noFill/>
            <a:ln w="28575" cap="flat" cmpd="sng" algn="ctr">
              <a:solidFill>
                <a:srgbClr val="D2D2D2"/>
              </a:solidFill>
              <a:prstDash val="solid"/>
              <a:headEnd type="diamond" w="med" len="med"/>
              <a:tailEnd type="triangle" w="med" len="med"/>
            </a:ln>
            <a:effectLst/>
          </p:spPr>
        </p:cxnSp>
        <p:sp>
          <p:nvSpPr>
            <p:cNvPr id="145" name="Rectangle 144">
              <a:extLst>
                <a:ext uri="{FF2B5EF4-FFF2-40B4-BE49-F238E27FC236}">
                  <a16:creationId xmlns:a16="http://schemas.microsoft.com/office/drawing/2014/main" id="{E41B32A6-1CEE-4613-91CE-50CF2504BE47}"/>
                </a:ext>
              </a:extLst>
            </p:cNvPr>
            <p:cNvSpPr/>
            <p:nvPr/>
          </p:nvSpPr>
          <p:spPr bwMode="auto">
            <a:xfrm>
              <a:off x="5684421" y="3395939"/>
              <a:ext cx="1207056" cy="1360127"/>
            </a:xfrm>
            <a:prstGeom prst="rect">
              <a:avLst/>
            </a:prstGeom>
            <a:solidFill>
              <a:srgbClr val="7030A0">
                <a:alpha val="75000"/>
              </a:srgbClr>
            </a:solidFill>
            <a:ln w="9525" cap="flat" cmpd="sng" algn="ctr">
              <a:noFill/>
              <a:prstDash val="solid"/>
              <a:headEnd type="none" w="med" len="med"/>
              <a:tailEnd type="none" w="med" len="med"/>
            </a:ln>
            <a:effectLst/>
          </p:spPr>
          <p:txBody>
            <a:bodyPr rot="0" spcFirstLastPara="0" vert="horz" wrap="square" lIns="179260" tIns="143408" rIns="179260" bIns="14340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r>
                <a:rPr lang="en-US" sz="1200" b="0" kern="0" dirty="0">
                  <a:gradFill>
                    <a:gsLst>
                      <a:gs pos="0">
                        <a:srgbClr val="FFFFFF"/>
                      </a:gs>
                      <a:gs pos="100000">
                        <a:srgbClr val="FFFFFF"/>
                      </a:gs>
                    </a:gsLst>
                    <a:lin ang="5400000" scaled="0"/>
                  </a:gradFill>
                  <a:latin typeface="Segoe UI"/>
                  <a:ea typeface="Segoe UI" pitchFamily="34" charset="0"/>
                  <a:cs typeface="Segoe UI" pitchFamily="34" charset="0"/>
                </a:rPr>
                <a:t>Consumer Group</a:t>
              </a:r>
            </a:p>
          </p:txBody>
        </p:sp>
        <p:sp>
          <p:nvSpPr>
            <p:cNvPr id="146" name="Rectangle 145">
              <a:extLst>
                <a:ext uri="{FF2B5EF4-FFF2-40B4-BE49-F238E27FC236}">
                  <a16:creationId xmlns:a16="http://schemas.microsoft.com/office/drawing/2014/main" id="{01EC3920-11BB-4EC4-AD86-D54DDD622B86}"/>
                </a:ext>
              </a:extLst>
            </p:cNvPr>
            <p:cNvSpPr/>
            <p:nvPr/>
          </p:nvSpPr>
          <p:spPr bwMode="auto">
            <a:xfrm>
              <a:off x="5684421" y="5058427"/>
              <a:ext cx="1207056" cy="1360127"/>
            </a:xfrm>
            <a:prstGeom prst="rect">
              <a:avLst/>
            </a:prstGeom>
            <a:solidFill>
              <a:srgbClr val="7030A0">
                <a:alpha val="75000"/>
              </a:srgbClr>
            </a:solidFill>
            <a:ln w="9525" cap="flat" cmpd="sng" algn="ctr">
              <a:noFill/>
              <a:prstDash val="solid"/>
              <a:headEnd type="none" w="med" len="med"/>
              <a:tailEnd type="none" w="med" len="med"/>
            </a:ln>
            <a:effectLst/>
          </p:spPr>
          <p:txBody>
            <a:bodyPr rot="0" spcFirstLastPara="0" vert="horz" wrap="square" lIns="179260" tIns="143408" rIns="179260" bIns="14340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926" fontAlgn="auto">
                <a:lnSpc>
                  <a:spcPct val="90000"/>
                </a:lnSpc>
                <a:spcBef>
                  <a:spcPts val="0"/>
                </a:spcBef>
                <a:spcAft>
                  <a:spcPts val="0"/>
                </a:spcAft>
                <a:defRPr/>
              </a:pPr>
              <a:r>
                <a:rPr lang="en-US" sz="1200" b="0" kern="0" dirty="0">
                  <a:gradFill>
                    <a:gsLst>
                      <a:gs pos="0">
                        <a:srgbClr val="FFFFFF"/>
                      </a:gs>
                      <a:gs pos="100000">
                        <a:srgbClr val="FFFFFF"/>
                      </a:gs>
                    </a:gsLst>
                    <a:lin ang="5400000" scaled="0"/>
                  </a:gradFill>
                  <a:latin typeface="Segoe UI"/>
                  <a:ea typeface="Segoe UI" pitchFamily="34" charset="0"/>
                  <a:cs typeface="Segoe UI" pitchFamily="34" charset="0"/>
                </a:rPr>
                <a:t>Consumer Group 2</a:t>
              </a:r>
            </a:p>
          </p:txBody>
        </p:sp>
        <p:cxnSp>
          <p:nvCxnSpPr>
            <p:cNvPr id="147" name="Straight Arrow Connector 704">
              <a:extLst>
                <a:ext uri="{FF2B5EF4-FFF2-40B4-BE49-F238E27FC236}">
                  <a16:creationId xmlns:a16="http://schemas.microsoft.com/office/drawing/2014/main" id="{C96D63A0-37E5-4D46-ABE6-6272EE0E4FBD}"/>
                </a:ext>
              </a:extLst>
            </p:cNvPr>
            <p:cNvCxnSpPr/>
            <p:nvPr/>
          </p:nvCxnSpPr>
          <p:spPr>
            <a:xfrm rot="10800000">
              <a:off x="5167417" y="3852822"/>
              <a:ext cx="2524517" cy="1367343"/>
            </a:xfrm>
            <a:prstGeom prst="bentConnector3">
              <a:avLst>
                <a:gd name="adj1" fmla="val 91485"/>
              </a:avLst>
            </a:prstGeom>
            <a:noFill/>
            <a:ln w="28575" cap="flat" cmpd="sng" algn="ctr">
              <a:solidFill>
                <a:srgbClr val="D2D2D2"/>
              </a:solidFill>
              <a:prstDash val="solid"/>
              <a:headEnd type="diamond" w="med" len="med"/>
              <a:tailEnd type="triangle" w="med" len="med"/>
            </a:ln>
            <a:effectLst/>
          </p:spPr>
        </p:cxnSp>
      </p:grpSp>
    </p:spTree>
    <p:extLst>
      <p:ext uri="{BB962C8B-B14F-4D97-AF65-F5344CB8AC3E}">
        <p14:creationId xmlns:p14="http://schemas.microsoft.com/office/powerpoint/2010/main" val="397517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49EC-FDD8-49E8-A299-32CED10F0BE2}"/>
              </a:ext>
            </a:extLst>
          </p:cNvPr>
          <p:cNvSpPr>
            <a:spLocks noGrp="1"/>
          </p:cNvSpPr>
          <p:nvPr>
            <p:ph type="title"/>
          </p:nvPr>
        </p:nvSpPr>
        <p:spPr/>
        <p:txBody>
          <a:bodyPr/>
          <a:lstStyle/>
          <a:p>
            <a:r>
              <a:rPr lang="en-US" dirty="0"/>
              <a:t>Lesson 1: Event Messaging</a:t>
            </a:r>
          </a:p>
        </p:txBody>
      </p:sp>
      <p:sp>
        <p:nvSpPr>
          <p:cNvPr id="3" name="Text Placeholder 2">
            <a:extLst>
              <a:ext uri="{FF2B5EF4-FFF2-40B4-BE49-F238E27FC236}">
                <a16:creationId xmlns:a16="http://schemas.microsoft.com/office/drawing/2014/main" id="{46CDAB82-FEFC-4CCD-863A-0BFB031BB846}"/>
              </a:ext>
            </a:extLst>
          </p:cNvPr>
          <p:cNvSpPr>
            <a:spLocks noGrp="1"/>
          </p:cNvSpPr>
          <p:nvPr>
            <p:ph type="body" idx="1"/>
          </p:nvPr>
        </p:nvSpPr>
        <p:spPr/>
        <p:txBody>
          <a:bodyPr/>
          <a:lstStyle/>
          <a:p>
            <a:r>
              <a:rPr lang="en-US" dirty="0"/>
              <a:t>Storage Queues
Service Bus
Event Grid</a:t>
            </a:r>
          </a:p>
        </p:txBody>
      </p:sp>
    </p:spTree>
    <p:extLst>
      <p:ext uri="{BB962C8B-B14F-4D97-AF65-F5344CB8AC3E}">
        <p14:creationId xmlns:p14="http://schemas.microsoft.com/office/powerpoint/2010/main" val="4091719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9bb7deb5-3a95-4dbc-b128-aaa226158f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9D3A-2947-4301-8548-7D7343EF5926}"/>
              </a:ext>
            </a:extLst>
          </p:cNvPr>
          <p:cNvSpPr>
            <a:spLocks noGrp="1"/>
          </p:cNvSpPr>
          <p:nvPr>
            <p:ph type="title"/>
          </p:nvPr>
        </p:nvSpPr>
        <p:spPr/>
        <p:txBody>
          <a:bodyPr/>
          <a:lstStyle/>
          <a:p>
            <a:r>
              <a:rPr lang="en-US" dirty="0"/>
              <a:t>IoT Hubs</a:t>
            </a:r>
          </a:p>
        </p:txBody>
      </p:sp>
      <p:sp>
        <p:nvSpPr>
          <p:cNvPr id="4" name="Content Placeholder 2">
            <a:extLst>
              <a:ext uri="{FF2B5EF4-FFF2-40B4-BE49-F238E27FC236}">
                <a16:creationId xmlns:a16="http://schemas.microsoft.com/office/drawing/2014/main" id="{6B6BFC2C-F46C-47CB-97B3-32058431D98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IoT Hubs builds on the features in Event Hubs by adding additional functionality that is commonly needed in IoT applicatons:</a:t>
            </a:r>
          </a:p>
          <a:p>
            <a:pPr lvl="1"/>
            <a:r>
              <a:rPr lang="en-US" b="0" kern="0" dirty="0">
                <a:solidFill>
                  <a:srgbClr val="000000"/>
                </a:solidFill>
              </a:rPr>
              <a:t>Support across a wider variety of platforms and SDKs:</a:t>
            </a:r>
          </a:p>
          <a:p>
            <a:pPr lvl="2"/>
            <a:r>
              <a:rPr lang="en-US" b="0" kern="0" dirty="0">
                <a:solidFill>
                  <a:srgbClr val="000000"/>
                </a:solidFill>
              </a:rPr>
              <a:t>Ex. JavaScript and Java Support, RTOS and ARM Platform support</a:t>
            </a:r>
          </a:p>
          <a:p>
            <a:pPr lvl="1"/>
            <a:r>
              <a:rPr lang="en-US" b="0" kern="0" dirty="0">
                <a:solidFill>
                  <a:srgbClr val="000000"/>
                </a:solidFill>
              </a:rPr>
              <a:t>Device-facing and Service-facing SDKs for registration and management</a:t>
            </a:r>
          </a:p>
          <a:p>
            <a:pPr lvl="1"/>
            <a:r>
              <a:rPr lang="en-US" b="0" kern="0" dirty="0">
                <a:solidFill>
                  <a:srgbClr val="000000"/>
                </a:solidFill>
              </a:rPr>
              <a:t>Identity and access management across all devices connected to Hub</a:t>
            </a:r>
          </a:p>
          <a:p>
            <a:pPr lvl="0"/>
            <a:endParaRPr lang="en-US" b="0" kern="0" dirty="0">
              <a:solidFill>
                <a:srgbClr val="000000"/>
              </a:solidFill>
            </a:endParaRPr>
          </a:p>
        </p:txBody>
      </p:sp>
    </p:spTree>
    <p:extLst>
      <p:ext uri="{BB962C8B-B14F-4D97-AF65-F5344CB8AC3E}">
        <p14:creationId xmlns:p14="http://schemas.microsoft.com/office/powerpoint/2010/main" val="1806699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a9f5ce1a-6267-4de3-a422-28434b08279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C991-F431-43CF-8E16-9FE48AAE8FF5}"/>
              </a:ext>
            </a:extLst>
          </p:cNvPr>
          <p:cNvSpPr>
            <a:spLocks noGrp="1"/>
          </p:cNvSpPr>
          <p:nvPr>
            <p:ph type="title"/>
          </p:nvPr>
        </p:nvSpPr>
        <p:spPr/>
        <p:txBody>
          <a:bodyPr/>
          <a:lstStyle/>
          <a:p>
            <a:r>
              <a:rPr lang="en-US" dirty="0"/>
              <a:t>IoT Hubs</a:t>
            </a:r>
          </a:p>
        </p:txBody>
      </p:sp>
      <p:grpSp>
        <p:nvGrpSpPr>
          <p:cNvPr id="3" name="Group 2" descr="IoT Hub Connectivity Options&#10;&#10;">
            <a:extLst>
              <a:ext uri="{FF2B5EF4-FFF2-40B4-BE49-F238E27FC236}">
                <a16:creationId xmlns:a16="http://schemas.microsoft.com/office/drawing/2014/main" id="{BDCB205C-3B15-4C95-9816-FF2DE008C927}"/>
              </a:ext>
            </a:extLst>
          </p:cNvPr>
          <p:cNvGrpSpPr/>
          <p:nvPr/>
        </p:nvGrpSpPr>
        <p:grpSpPr>
          <a:xfrm>
            <a:off x="95697" y="2659063"/>
            <a:ext cx="8925791" cy="3898403"/>
            <a:chOff x="95697" y="2659063"/>
            <a:chExt cx="8925791" cy="3898403"/>
          </a:xfrm>
        </p:grpSpPr>
        <p:sp>
          <p:nvSpPr>
            <p:cNvPr id="4" name="Freeform 539">
              <a:extLst>
                <a:ext uri="{FF2B5EF4-FFF2-40B4-BE49-F238E27FC236}">
                  <a16:creationId xmlns:a16="http://schemas.microsoft.com/office/drawing/2014/main" id="{0344EF5A-C09E-44C2-9F5A-6A00FC089CB8}"/>
                </a:ext>
              </a:extLst>
            </p:cNvPr>
            <p:cNvSpPr>
              <a:spLocks noChangeAspect="1"/>
            </p:cNvSpPr>
            <p:nvPr/>
          </p:nvSpPr>
          <p:spPr bwMode="auto">
            <a:xfrm>
              <a:off x="2728967" y="2659063"/>
              <a:ext cx="6292521" cy="348777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noFill/>
            <a:ln w="19050" cap="flat" cmpd="sng" algn="ctr">
              <a:solidFill>
                <a:srgbClr val="353535"/>
              </a:solidFill>
              <a:prstDash val="solid"/>
              <a:headEnd type="none" w="med" len="med"/>
              <a:tailEnd type="none" w="med" len="med"/>
            </a:ln>
            <a:effectLst/>
            <a:extLst/>
          </p:spPr>
          <p:txBody>
            <a:bodyPr rot="0" spcFirstLastPara="0" vert="horz" wrap="square" lIns="190234" tIns="152188" rIns="190234" bIns="15218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70084" fontAlgn="auto">
                <a:spcBef>
                  <a:spcPts val="0"/>
                </a:spcBef>
                <a:spcAft>
                  <a:spcPts val="0"/>
                </a:spcAft>
                <a:defRPr/>
              </a:pPr>
              <a:endParaRPr lang="en-US" sz="1600" b="0" kern="0" dirty="0">
                <a:solidFill>
                  <a:srgbClr val="353535"/>
                </a:solidFill>
                <a:latin typeface="Segoe UI Light" panose="020B0502040204020203" pitchFamily="34" charset="0"/>
                <a:cs typeface="Segoe UI Light" panose="020B0502040204020203" pitchFamily="34" charset="0"/>
              </a:endParaRPr>
            </a:p>
          </p:txBody>
        </p:sp>
        <p:cxnSp>
          <p:nvCxnSpPr>
            <p:cNvPr id="5" name="2 fg">
              <a:extLst>
                <a:ext uri="{FF2B5EF4-FFF2-40B4-BE49-F238E27FC236}">
                  <a16:creationId xmlns:a16="http://schemas.microsoft.com/office/drawing/2014/main" id="{AE409C3E-0882-449E-9844-AE4FA7198E43}"/>
                </a:ext>
              </a:extLst>
            </p:cNvPr>
            <p:cNvCxnSpPr/>
            <p:nvPr/>
          </p:nvCxnSpPr>
          <p:spPr>
            <a:xfrm>
              <a:off x="842440" y="5366548"/>
              <a:ext cx="251538" cy="77634"/>
            </a:xfrm>
            <a:prstGeom prst="straightConnector1">
              <a:avLst/>
            </a:prstGeom>
            <a:noFill/>
            <a:ln w="3175" cap="flat" cmpd="sng" algn="ctr">
              <a:solidFill>
                <a:srgbClr val="737373"/>
              </a:solidFill>
              <a:prstDash val="solid"/>
              <a:headEnd type="triangle" w="med" len="med"/>
              <a:tailEnd type="triangle" w="med" len="med"/>
            </a:ln>
            <a:effectLst/>
          </p:spPr>
        </p:cxnSp>
        <p:cxnSp>
          <p:nvCxnSpPr>
            <p:cNvPr id="6" name="2   Arrow fg">
              <a:extLst>
                <a:ext uri="{FF2B5EF4-FFF2-40B4-BE49-F238E27FC236}">
                  <a16:creationId xmlns:a16="http://schemas.microsoft.com/office/drawing/2014/main" id="{04B24F11-9034-4C4A-945B-CC8E2B3276BD}"/>
                </a:ext>
              </a:extLst>
            </p:cNvPr>
            <p:cNvCxnSpPr/>
            <p:nvPr/>
          </p:nvCxnSpPr>
          <p:spPr>
            <a:xfrm>
              <a:off x="1714216" y="5615313"/>
              <a:ext cx="2620205" cy="15013"/>
            </a:xfrm>
            <a:prstGeom prst="straightConnector1">
              <a:avLst/>
            </a:prstGeom>
            <a:noFill/>
            <a:ln w="3175" cap="flat" cmpd="sng" algn="ctr">
              <a:solidFill>
                <a:srgbClr val="737373"/>
              </a:solidFill>
              <a:prstDash val="solid"/>
              <a:headEnd type="triangle" w="med" len="med"/>
              <a:tailEnd type="triangle" w="med" len="med"/>
            </a:ln>
            <a:effectLst/>
          </p:spPr>
        </p:cxnSp>
        <p:cxnSp>
          <p:nvCxnSpPr>
            <p:cNvPr id="7" name="2 Arrow">
              <a:extLst>
                <a:ext uri="{FF2B5EF4-FFF2-40B4-BE49-F238E27FC236}">
                  <a16:creationId xmlns:a16="http://schemas.microsoft.com/office/drawing/2014/main" id="{A4085D69-A929-43B7-9113-79F85275AE67}"/>
                </a:ext>
              </a:extLst>
            </p:cNvPr>
            <p:cNvCxnSpPr/>
            <p:nvPr/>
          </p:nvCxnSpPr>
          <p:spPr>
            <a:xfrm>
              <a:off x="845772" y="3218306"/>
              <a:ext cx="3578580" cy="6292"/>
            </a:xfrm>
            <a:prstGeom prst="straightConnector1">
              <a:avLst/>
            </a:prstGeom>
            <a:noFill/>
            <a:ln w="3175" cap="flat" cmpd="sng" algn="ctr">
              <a:solidFill>
                <a:srgbClr val="737373"/>
              </a:solidFill>
              <a:prstDash val="solid"/>
              <a:headEnd type="triangle" w="med" len="med"/>
              <a:tailEnd type="triangle" w="med" len="med"/>
            </a:ln>
            <a:effectLst/>
          </p:spPr>
        </p:cxnSp>
        <p:grpSp>
          <p:nvGrpSpPr>
            <p:cNvPr id="8" name="2 Field Gateway">
              <a:extLst>
                <a:ext uri="{FF2B5EF4-FFF2-40B4-BE49-F238E27FC236}">
                  <a16:creationId xmlns:a16="http://schemas.microsoft.com/office/drawing/2014/main" id="{2CA6FCA8-FA9E-4F74-8C0C-4BE02A513512}"/>
                </a:ext>
              </a:extLst>
            </p:cNvPr>
            <p:cNvGrpSpPr/>
            <p:nvPr/>
          </p:nvGrpSpPr>
          <p:grpSpPr>
            <a:xfrm>
              <a:off x="1125123" y="5216447"/>
              <a:ext cx="571099" cy="789798"/>
              <a:chOff x="1547306" y="5067599"/>
              <a:chExt cx="769091" cy="1063609"/>
            </a:xfrm>
          </p:grpSpPr>
          <p:sp>
            <p:nvSpPr>
              <p:cNvPr id="9" name="Rectangle 8">
                <a:extLst>
                  <a:ext uri="{FF2B5EF4-FFF2-40B4-BE49-F238E27FC236}">
                    <a16:creationId xmlns:a16="http://schemas.microsoft.com/office/drawing/2014/main" id="{5D8F5AE0-A880-48C5-BEE8-DBCE0FA54848}"/>
                  </a:ext>
                </a:extLst>
              </p:cNvPr>
              <p:cNvSpPr/>
              <p:nvPr/>
            </p:nvSpPr>
            <p:spPr bwMode="auto">
              <a:xfrm>
                <a:off x="1547306" y="5067599"/>
                <a:ext cx="769091" cy="1063609"/>
              </a:xfrm>
              <a:prstGeom prst="rect">
                <a:avLst/>
              </a:prstGeom>
              <a:noFill/>
              <a:ln w="6350" cap="flat" cmpd="sng" algn="ctr">
                <a:solidFill>
                  <a:srgbClr val="D2D2D2"/>
                </a:solidFill>
                <a:prstDash val="solid"/>
                <a:headEnd type="none" w="med" len="med"/>
                <a:tailEnd type="none" w="med" len="med"/>
              </a:ln>
              <a:effectLst/>
            </p:spPr>
            <p:txBody>
              <a:bodyPr rot="0" spcFirstLastPara="0" vert="horz" wrap="square" lIns="91414" tIns="91414" rIns="0"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13397" fontAlgn="auto">
                  <a:lnSpc>
                    <a:spcPct val="90000"/>
                  </a:lnSpc>
                  <a:spcBef>
                    <a:spcPts val="0"/>
                  </a:spcBef>
                  <a:spcAft>
                    <a:spcPts val="0"/>
                  </a:spcAft>
                  <a:defRPr/>
                </a:pPr>
                <a:r>
                  <a:rPr lang="en-US" sz="700" b="0" kern="0" dirty="0">
                    <a:solidFill>
                      <a:srgbClr val="353535"/>
                    </a:solidFill>
                    <a:latin typeface="Segoe UI Semibold" panose="020B0702040204020203" pitchFamily="34" charset="0"/>
                    <a:ea typeface="Segoe UI" pitchFamily="34" charset="0"/>
                    <a:cs typeface="Segoe UI" pitchFamily="34" charset="0"/>
                  </a:rPr>
                  <a:t>Field Gateway</a:t>
                </a:r>
              </a:p>
            </p:txBody>
          </p:sp>
          <p:sp>
            <p:nvSpPr>
              <p:cNvPr id="10" name="Frame 5">
                <a:extLst>
                  <a:ext uri="{FF2B5EF4-FFF2-40B4-BE49-F238E27FC236}">
                    <a16:creationId xmlns:a16="http://schemas.microsoft.com/office/drawing/2014/main" id="{893BB0B4-463F-4833-A7F6-7ED55342F5AC}"/>
                  </a:ext>
                </a:extLst>
              </p:cNvPr>
              <p:cNvSpPr>
                <a:spLocks noChangeAspect="1"/>
              </p:cNvSpPr>
              <p:nvPr/>
            </p:nvSpPr>
            <p:spPr bwMode="auto">
              <a:xfrm>
                <a:off x="1683184" y="5179458"/>
                <a:ext cx="497333" cy="497199"/>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0078D7"/>
              </a:solidFill>
              <a:ln w="9525" cap="flat" cmpd="sng" algn="ctr">
                <a:noFill/>
                <a:prstDash val="solid"/>
                <a:headEnd type="none" w="med" len="med"/>
                <a:tailEnd type="none" w="med" len="med"/>
              </a:ln>
              <a:effectLst/>
            </p:spPr>
            <p:txBody>
              <a:bodyPr rot="0" spcFirstLastPara="0" vert="horz" wrap="square" lIns="91388" tIns="45694" rIns="45694"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397" fontAlgn="auto">
                  <a:spcBef>
                    <a:spcPts val="0"/>
                  </a:spcBef>
                  <a:spcAft>
                    <a:spcPts val="0"/>
                  </a:spcAft>
                  <a:defRPr/>
                </a:pPr>
                <a:endParaRPr lang="en-US" sz="1050" b="0" kern="0" spc="-50" dirty="0">
                  <a:solidFill>
                    <a:srgbClr val="353535"/>
                  </a:solidFill>
                  <a:latin typeface="Segoe UI"/>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D85273F1-884C-4297-9266-620B4DFCC6A8}"/>
                </a:ext>
              </a:extLst>
            </p:cNvPr>
            <p:cNvSpPr/>
            <p:nvPr/>
          </p:nvSpPr>
          <p:spPr bwMode="auto">
            <a:xfrm>
              <a:off x="95697" y="2847862"/>
              <a:ext cx="746052" cy="3217214"/>
            </a:xfrm>
            <a:prstGeom prst="rect">
              <a:avLst/>
            </a:prstGeom>
            <a:no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048" fontAlgn="auto">
                <a:spcBef>
                  <a:spcPts val="0"/>
                </a:spcBef>
                <a:spcAft>
                  <a:spcPts val="0"/>
                </a:spcAft>
                <a:defRPr/>
              </a:pPr>
              <a:endParaRPr lang="en-US" sz="300" b="0" kern="0" dirty="0">
                <a:solidFill>
                  <a:srgbClr val="353535"/>
                </a:solidFill>
                <a:latin typeface="Segoe UI"/>
                <a:ea typeface="Segoe UI" pitchFamily="34" charset="0"/>
                <a:cs typeface="Segoe UI" pitchFamily="34" charset="0"/>
              </a:endParaRPr>
            </a:p>
          </p:txBody>
        </p:sp>
        <p:sp>
          <p:nvSpPr>
            <p:cNvPr id="12" name="2 Device">
              <a:extLst>
                <a:ext uri="{FF2B5EF4-FFF2-40B4-BE49-F238E27FC236}">
                  <a16:creationId xmlns:a16="http://schemas.microsoft.com/office/drawing/2014/main" id="{CD4E8D87-E9FE-4CCC-BC27-0E12E68C65FC}"/>
                </a:ext>
              </a:extLst>
            </p:cNvPr>
            <p:cNvSpPr txBox="1"/>
            <p:nvPr/>
          </p:nvSpPr>
          <p:spPr>
            <a:xfrm>
              <a:off x="1111125" y="6065076"/>
              <a:ext cx="2661294" cy="492390"/>
            </a:xfrm>
            <a:prstGeom prst="rect">
              <a:avLst/>
            </a:prstGeom>
            <a:solidFill>
              <a:srgbClr val="E6E6E6">
                <a:alpha val="32000"/>
              </a:srgbClr>
            </a:solidFill>
          </p:spPr>
          <p:txBody>
            <a:bodyPr wrap="square" lIns="91414" tIns="91414" rIns="0" bIns="9141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418" fontAlgn="auto">
                <a:spcBef>
                  <a:spcPts val="0"/>
                </a:spcBef>
                <a:spcAft>
                  <a:spcPts val="0"/>
                </a:spcAft>
                <a:defRPr/>
              </a:pPr>
              <a:r>
                <a:rPr lang="en-US" sz="1000" b="0" kern="0" dirty="0">
                  <a:solidFill>
                    <a:srgbClr val="353535"/>
                  </a:solidFill>
                  <a:latin typeface="Segoe UI"/>
                  <a:cs typeface="Arial" charset="0"/>
                </a:rPr>
                <a:t>Device </a:t>
              </a:r>
            </a:p>
            <a:p>
              <a:pPr lvl="0" defTabSz="932418" fontAlgn="auto">
                <a:spcBef>
                  <a:spcPts val="0"/>
                </a:spcBef>
                <a:spcAft>
                  <a:spcPts val="0"/>
                </a:spcAft>
                <a:defRPr/>
              </a:pPr>
              <a:r>
                <a:rPr lang="en-US" sz="1000" b="0" kern="0" dirty="0">
                  <a:solidFill>
                    <a:srgbClr val="353535"/>
                  </a:solidFill>
                  <a:latin typeface="Segoe UI"/>
                  <a:cs typeface="Arial" charset="0"/>
                </a:rPr>
                <a:t>Connectivity &amp; Management</a:t>
              </a:r>
            </a:p>
          </p:txBody>
        </p:sp>
        <p:sp>
          <p:nvSpPr>
            <p:cNvPr id="13" name="Rectangle 12">
              <a:extLst>
                <a:ext uri="{FF2B5EF4-FFF2-40B4-BE49-F238E27FC236}">
                  <a16:creationId xmlns:a16="http://schemas.microsoft.com/office/drawing/2014/main" id="{61F75840-8689-4E33-B2D6-97212F2BBCD9}"/>
                </a:ext>
              </a:extLst>
            </p:cNvPr>
            <p:cNvSpPr/>
            <p:nvPr/>
          </p:nvSpPr>
          <p:spPr bwMode="auto">
            <a:xfrm>
              <a:off x="580904" y="3096671"/>
              <a:ext cx="247758" cy="239032"/>
            </a:xfrm>
            <a:prstGeom prst="rect">
              <a:avLst/>
            </a:prstGeom>
            <a:solidFill>
              <a:srgbClr val="E6E6E6">
                <a:alpha val="32000"/>
              </a:srgbClr>
            </a:solidFill>
            <a:ln w="9525" cap="flat" cmpd="sng" algn="ctr">
              <a:noFill/>
              <a:prstDash val="solid"/>
              <a:headEnd type="none" w="med" len="med"/>
              <a:tailEnd type="none" w="med" len="med"/>
            </a:ln>
            <a:effectLst/>
          </p:spPr>
          <p:txBody>
            <a:bodyPr rot="0" spcFirstLastPara="0" vert="horz" wrap="square" lIns="91388" tIns="45694" rIns="45694"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397" fontAlgn="auto">
                <a:spcBef>
                  <a:spcPts val="0"/>
                </a:spcBef>
                <a:spcAft>
                  <a:spcPts val="0"/>
                </a:spcAft>
                <a:defRPr/>
              </a:pPr>
              <a:endParaRPr lang="en-US" sz="1050" b="0" kern="0" spc="-50" dirty="0">
                <a:solidFill>
                  <a:srgbClr val="353535"/>
                </a:solidFill>
                <a:latin typeface="Segoe UI"/>
                <a:ea typeface="Segoe UI" pitchFamily="34" charset="0"/>
                <a:cs typeface="Segoe UI" pitchFamily="34" charset="0"/>
              </a:endParaRPr>
            </a:p>
          </p:txBody>
        </p:sp>
        <p:sp>
          <p:nvSpPr>
            <p:cNvPr id="14" name="TextBox 231">
              <a:extLst>
                <a:ext uri="{FF2B5EF4-FFF2-40B4-BE49-F238E27FC236}">
                  <a16:creationId xmlns:a16="http://schemas.microsoft.com/office/drawing/2014/main" id="{EF915E8D-C2CB-44A0-840D-0387793A1114}"/>
                </a:ext>
              </a:extLst>
            </p:cNvPr>
            <p:cNvSpPr txBox="1"/>
            <p:nvPr/>
          </p:nvSpPr>
          <p:spPr>
            <a:xfrm rot="16200000">
              <a:off x="-1146204" y="4397731"/>
              <a:ext cx="2953057" cy="261610"/>
            </a:xfrm>
            <a:prstGeom prst="rect">
              <a:avLst/>
            </a:prstGeom>
            <a:noFill/>
            <a:ln>
              <a:noFill/>
              <a:headEnd type="none" w="med" len="med"/>
              <a:tailEnd type="none" w="med" len="med"/>
            </a:ln>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32026" fontAlgn="auto">
                <a:spcBef>
                  <a:spcPts val="0"/>
                </a:spcBef>
                <a:spcAft>
                  <a:spcPts val="0"/>
                </a:spcAft>
                <a:defRPr/>
              </a:pPr>
              <a:r>
                <a:rPr lang="en-US" sz="900" b="0" kern="0" spc="-38" dirty="0">
                  <a:solidFill>
                    <a:srgbClr val="353535"/>
                  </a:solidFill>
                  <a:latin typeface="Segoe UI Black" panose="020B0A02040204020203" pitchFamily="34" charset="0"/>
                  <a:ea typeface="Segoe UI Black" panose="020B0A02040204020203" pitchFamily="34" charset="0"/>
                  <a:cs typeface="Segoe UI Black" panose="020B0A02040204020203" pitchFamily="34" charset="0"/>
                </a:rPr>
                <a:t>Devices</a:t>
              </a:r>
            </a:p>
            <a:p>
              <a:pPr lvl="0" algn="ctr" defTabSz="932026" fontAlgn="auto">
                <a:spcBef>
                  <a:spcPts val="0"/>
                </a:spcBef>
                <a:spcAft>
                  <a:spcPts val="0"/>
                </a:spcAft>
                <a:defRPr/>
              </a:pPr>
              <a:r>
                <a:rPr lang="en-US" sz="800" b="0" kern="0" spc="-38" dirty="0">
                  <a:solidFill>
                    <a:srgbClr val="353535"/>
                  </a:solidFill>
                  <a:latin typeface="Segoe UI Semibold" panose="020B0702040204020203" pitchFamily="34" charset="0"/>
                  <a:ea typeface="Segoe UI" pitchFamily="34" charset="0"/>
                  <a:cs typeface="Segoe UI Semibold" panose="020B0702040204020203" pitchFamily="34" charset="0"/>
                </a:rPr>
                <a:t>RTOS, Linux, Windows, Android, iOS </a:t>
              </a:r>
            </a:p>
          </p:txBody>
        </p:sp>
        <p:sp>
          <p:nvSpPr>
            <p:cNvPr id="15" name="Frame 5">
              <a:extLst>
                <a:ext uri="{FF2B5EF4-FFF2-40B4-BE49-F238E27FC236}">
                  <a16:creationId xmlns:a16="http://schemas.microsoft.com/office/drawing/2014/main" id="{EB1647D4-D9EC-444E-A646-E05EF1FEFE17}"/>
                </a:ext>
              </a:extLst>
            </p:cNvPr>
            <p:cNvSpPr>
              <a:spLocks noChangeAspect="1"/>
            </p:cNvSpPr>
            <p:nvPr/>
          </p:nvSpPr>
          <p:spPr bwMode="auto">
            <a:xfrm>
              <a:off x="612480" y="3123573"/>
              <a:ext cx="185276" cy="185226"/>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353535"/>
            </a:solidFill>
            <a:ln w="9525" cap="flat" cmpd="sng" algn="ctr">
              <a:noFill/>
              <a:prstDash val="solid"/>
              <a:headEnd type="none" w="med" len="med"/>
              <a:tailEnd type="none" w="med" len="med"/>
            </a:ln>
            <a:effectLst/>
          </p:spPr>
          <p:txBody>
            <a:bodyPr rot="0" spcFirstLastPara="0" vert="horz" wrap="square" lIns="107509" tIns="53755" rIns="53755" bIns="107509"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1074484" fontAlgn="auto">
                <a:spcBef>
                  <a:spcPts val="0"/>
                </a:spcBef>
                <a:spcAft>
                  <a:spcPts val="0"/>
                </a:spcAft>
                <a:defRPr/>
              </a:pPr>
              <a:endParaRPr lang="en-US" sz="1200" b="0" kern="0" spc="-59" dirty="0">
                <a:solidFill>
                  <a:srgbClr val="353535"/>
                </a:solidFill>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3078F242-56EE-45FC-83AF-78FDA3D2A27B}"/>
                </a:ext>
              </a:extLst>
            </p:cNvPr>
            <p:cNvSpPr/>
            <p:nvPr/>
          </p:nvSpPr>
          <p:spPr bwMode="auto">
            <a:xfrm>
              <a:off x="580904" y="3365438"/>
              <a:ext cx="247758" cy="239032"/>
            </a:xfrm>
            <a:prstGeom prst="rect">
              <a:avLst/>
            </a:prstGeom>
            <a:solidFill>
              <a:srgbClr val="E6E6E6">
                <a:alpha val="32000"/>
              </a:srgbClr>
            </a:solidFill>
            <a:ln w="9525" cap="flat" cmpd="sng" algn="ctr">
              <a:noFill/>
              <a:prstDash val="solid"/>
              <a:headEnd type="none" w="med" len="med"/>
              <a:tailEnd type="none" w="med" len="med"/>
            </a:ln>
            <a:effectLst/>
          </p:spPr>
          <p:txBody>
            <a:bodyPr rot="0" spcFirstLastPara="0" vert="horz" wrap="square" lIns="91388" tIns="45694" rIns="45694"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397" fontAlgn="auto">
                <a:spcBef>
                  <a:spcPts val="0"/>
                </a:spcBef>
                <a:spcAft>
                  <a:spcPts val="0"/>
                </a:spcAft>
                <a:defRPr/>
              </a:pPr>
              <a:endParaRPr lang="en-US" sz="1050" b="0" kern="0" spc="-50" dirty="0">
                <a:solidFill>
                  <a:srgbClr val="353535"/>
                </a:solidFill>
                <a:latin typeface="Segoe UI"/>
                <a:ea typeface="Segoe UI" pitchFamily="34" charset="0"/>
                <a:cs typeface="Segoe UI" pitchFamily="34" charset="0"/>
              </a:endParaRPr>
            </a:p>
          </p:txBody>
        </p:sp>
        <p:sp>
          <p:nvSpPr>
            <p:cNvPr id="17" name="Frame 5">
              <a:extLst>
                <a:ext uri="{FF2B5EF4-FFF2-40B4-BE49-F238E27FC236}">
                  <a16:creationId xmlns:a16="http://schemas.microsoft.com/office/drawing/2014/main" id="{F8513DCA-F7E7-48E4-ABDA-529E95858550}"/>
                </a:ext>
              </a:extLst>
            </p:cNvPr>
            <p:cNvSpPr>
              <a:spLocks noChangeAspect="1"/>
            </p:cNvSpPr>
            <p:nvPr/>
          </p:nvSpPr>
          <p:spPr bwMode="auto">
            <a:xfrm>
              <a:off x="612480" y="3392340"/>
              <a:ext cx="185276" cy="185226"/>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353535"/>
            </a:solidFill>
            <a:ln w="9525" cap="flat" cmpd="sng" algn="ctr">
              <a:noFill/>
              <a:prstDash val="solid"/>
              <a:headEnd type="none" w="med" len="med"/>
              <a:tailEnd type="none" w="med" len="med"/>
            </a:ln>
            <a:effectLst/>
          </p:spPr>
          <p:txBody>
            <a:bodyPr rot="0" spcFirstLastPara="0" vert="horz" wrap="square" lIns="107509" tIns="53755" rIns="53755" bIns="107509"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1074484" fontAlgn="auto">
                <a:spcBef>
                  <a:spcPts val="0"/>
                </a:spcBef>
                <a:spcAft>
                  <a:spcPts val="0"/>
                </a:spcAft>
                <a:defRPr/>
              </a:pPr>
              <a:endParaRPr lang="en-US" sz="1200" b="0" kern="0" spc="-59" dirty="0">
                <a:solidFill>
                  <a:srgbClr val="353535"/>
                </a:solidFill>
                <a:latin typeface="Segoe UI"/>
                <a:ea typeface="Segoe UI" pitchFamily="34" charset="0"/>
                <a:cs typeface="Segoe UI" pitchFamily="34" charset="0"/>
              </a:endParaRPr>
            </a:p>
          </p:txBody>
        </p:sp>
        <p:sp>
          <p:nvSpPr>
            <p:cNvPr id="18" name="Rectangle 17">
              <a:extLst>
                <a:ext uri="{FF2B5EF4-FFF2-40B4-BE49-F238E27FC236}">
                  <a16:creationId xmlns:a16="http://schemas.microsoft.com/office/drawing/2014/main" id="{59E6D84E-4E84-4FAB-BDD8-29DCB2A47AB2}"/>
                </a:ext>
              </a:extLst>
            </p:cNvPr>
            <p:cNvSpPr/>
            <p:nvPr/>
          </p:nvSpPr>
          <p:spPr bwMode="auto">
            <a:xfrm>
              <a:off x="580904" y="3636953"/>
              <a:ext cx="247758" cy="239032"/>
            </a:xfrm>
            <a:prstGeom prst="rect">
              <a:avLst/>
            </a:prstGeom>
            <a:solidFill>
              <a:srgbClr val="E6E6E6">
                <a:alpha val="32000"/>
              </a:srgbClr>
            </a:solidFill>
            <a:ln w="9525" cap="flat" cmpd="sng" algn="ctr">
              <a:noFill/>
              <a:prstDash val="solid"/>
              <a:headEnd type="none" w="med" len="med"/>
              <a:tailEnd type="none" w="med" len="med"/>
            </a:ln>
            <a:effectLst/>
          </p:spPr>
          <p:txBody>
            <a:bodyPr rot="0" spcFirstLastPara="0" vert="horz" wrap="square" lIns="91388" tIns="45694" rIns="45694"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397" fontAlgn="auto">
                <a:spcBef>
                  <a:spcPts val="0"/>
                </a:spcBef>
                <a:spcAft>
                  <a:spcPts val="0"/>
                </a:spcAft>
                <a:defRPr/>
              </a:pPr>
              <a:endParaRPr lang="en-US" sz="1050" b="0" kern="0" spc="-50" dirty="0">
                <a:solidFill>
                  <a:srgbClr val="353535"/>
                </a:solidFill>
                <a:latin typeface="Segoe UI"/>
                <a:ea typeface="Segoe UI" pitchFamily="34" charset="0"/>
                <a:cs typeface="Segoe UI" pitchFamily="34" charset="0"/>
              </a:endParaRPr>
            </a:p>
          </p:txBody>
        </p:sp>
        <p:sp>
          <p:nvSpPr>
            <p:cNvPr id="19" name="Frame 5">
              <a:extLst>
                <a:ext uri="{FF2B5EF4-FFF2-40B4-BE49-F238E27FC236}">
                  <a16:creationId xmlns:a16="http://schemas.microsoft.com/office/drawing/2014/main" id="{460954F6-E8DD-481A-A276-6E7CA4BBED08}"/>
                </a:ext>
              </a:extLst>
            </p:cNvPr>
            <p:cNvSpPr>
              <a:spLocks noChangeAspect="1"/>
            </p:cNvSpPr>
            <p:nvPr/>
          </p:nvSpPr>
          <p:spPr bwMode="auto">
            <a:xfrm>
              <a:off x="612480" y="3663856"/>
              <a:ext cx="185276" cy="185226"/>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353535"/>
            </a:solidFill>
            <a:ln w="9525" cap="flat" cmpd="sng" algn="ctr">
              <a:noFill/>
              <a:prstDash val="solid"/>
              <a:headEnd type="none" w="med" len="med"/>
              <a:tailEnd type="none" w="med" len="med"/>
            </a:ln>
            <a:effectLst/>
          </p:spPr>
          <p:txBody>
            <a:bodyPr rot="0" spcFirstLastPara="0" vert="horz" wrap="square" lIns="107509" tIns="53755" rIns="53755" bIns="107509"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1074484" fontAlgn="auto">
                <a:spcBef>
                  <a:spcPts val="0"/>
                </a:spcBef>
                <a:spcAft>
                  <a:spcPts val="0"/>
                </a:spcAft>
                <a:defRPr/>
              </a:pPr>
              <a:endParaRPr lang="en-US" sz="1200" b="0" kern="0" spc="-59" dirty="0">
                <a:solidFill>
                  <a:srgbClr val="353535"/>
                </a:solidFill>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3D03B1FB-7505-44AA-95C9-DF4469D89BCE}"/>
                </a:ext>
              </a:extLst>
            </p:cNvPr>
            <p:cNvSpPr/>
            <p:nvPr/>
          </p:nvSpPr>
          <p:spPr bwMode="auto">
            <a:xfrm>
              <a:off x="580904" y="3908488"/>
              <a:ext cx="247758" cy="239032"/>
            </a:xfrm>
            <a:prstGeom prst="rect">
              <a:avLst/>
            </a:prstGeom>
            <a:solidFill>
              <a:srgbClr val="E6E6E6">
                <a:alpha val="32000"/>
              </a:srgbClr>
            </a:solidFill>
            <a:ln w="9525" cap="flat" cmpd="sng" algn="ctr">
              <a:noFill/>
              <a:prstDash val="solid"/>
              <a:headEnd type="none" w="med" len="med"/>
              <a:tailEnd type="none" w="med" len="med"/>
            </a:ln>
            <a:effectLst/>
          </p:spPr>
          <p:txBody>
            <a:bodyPr rot="0" spcFirstLastPara="0" vert="horz" wrap="square" lIns="91388" tIns="45694" rIns="45694"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397" fontAlgn="auto">
                <a:spcBef>
                  <a:spcPts val="0"/>
                </a:spcBef>
                <a:spcAft>
                  <a:spcPts val="0"/>
                </a:spcAft>
                <a:defRPr/>
              </a:pPr>
              <a:endParaRPr lang="en-US" sz="1050" b="0" kern="0" spc="-50" dirty="0">
                <a:solidFill>
                  <a:srgbClr val="353535"/>
                </a:solidFill>
                <a:latin typeface="Segoe UI"/>
                <a:ea typeface="Segoe UI" pitchFamily="34" charset="0"/>
                <a:cs typeface="Segoe UI" pitchFamily="34" charset="0"/>
              </a:endParaRPr>
            </a:p>
          </p:txBody>
        </p:sp>
        <p:sp>
          <p:nvSpPr>
            <p:cNvPr id="21" name="Frame 5">
              <a:extLst>
                <a:ext uri="{FF2B5EF4-FFF2-40B4-BE49-F238E27FC236}">
                  <a16:creationId xmlns:a16="http://schemas.microsoft.com/office/drawing/2014/main" id="{AF220321-6FEC-4861-9123-468DA7A65846}"/>
                </a:ext>
              </a:extLst>
            </p:cNvPr>
            <p:cNvSpPr>
              <a:spLocks noChangeAspect="1"/>
            </p:cNvSpPr>
            <p:nvPr/>
          </p:nvSpPr>
          <p:spPr bwMode="auto">
            <a:xfrm>
              <a:off x="612480" y="3935391"/>
              <a:ext cx="185276" cy="185226"/>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353535"/>
            </a:solidFill>
            <a:ln w="9525" cap="flat" cmpd="sng" algn="ctr">
              <a:noFill/>
              <a:prstDash val="solid"/>
              <a:headEnd type="none" w="med" len="med"/>
              <a:tailEnd type="none" w="med" len="med"/>
            </a:ln>
            <a:effectLst/>
          </p:spPr>
          <p:txBody>
            <a:bodyPr rot="0" spcFirstLastPara="0" vert="horz" wrap="square" lIns="107509" tIns="53755" rIns="53755" bIns="107509"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1074484" fontAlgn="auto">
                <a:spcBef>
                  <a:spcPts val="0"/>
                </a:spcBef>
                <a:spcAft>
                  <a:spcPts val="0"/>
                </a:spcAft>
                <a:defRPr/>
              </a:pPr>
              <a:endParaRPr lang="en-US" sz="1200" b="0" kern="0" spc="-59" dirty="0">
                <a:solidFill>
                  <a:srgbClr val="353535"/>
                </a:solidFill>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3435374C-4C40-439D-8D7A-06B44A564555}"/>
                </a:ext>
              </a:extLst>
            </p:cNvPr>
            <p:cNvSpPr/>
            <p:nvPr/>
          </p:nvSpPr>
          <p:spPr bwMode="auto">
            <a:xfrm>
              <a:off x="580904" y="4177993"/>
              <a:ext cx="247758" cy="239032"/>
            </a:xfrm>
            <a:prstGeom prst="rect">
              <a:avLst/>
            </a:prstGeom>
            <a:solidFill>
              <a:srgbClr val="E6E6E6">
                <a:alpha val="32000"/>
              </a:srgbClr>
            </a:solidFill>
            <a:ln w="9525" cap="flat" cmpd="sng" algn="ctr">
              <a:noFill/>
              <a:prstDash val="solid"/>
              <a:headEnd type="none" w="med" len="med"/>
              <a:tailEnd type="none" w="med" len="med"/>
            </a:ln>
            <a:effectLst/>
          </p:spPr>
          <p:txBody>
            <a:bodyPr rot="0" spcFirstLastPara="0" vert="horz" wrap="square" lIns="91388" tIns="45694" rIns="45694"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397" fontAlgn="auto">
                <a:spcBef>
                  <a:spcPts val="0"/>
                </a:spcBef>
                <a:spcAft>
                  <a:spcPts val="0"/>
                </a:spcAft>
                <a:defRPr/>
              </a:pPr>
              <a:endParaRPr lang="en-US" sz="1050" b="0" kern="0" spc="-50" dirty="0">
                <a:solidFill>
                  <a:srgbClr val="353535"/>
                </a:solidFill>
                <a:latin typeface="Segoe UI"/>
                <a:ea typeface="Segoe UI" pitchFamily="34" charset="0"/>
                <a:cs typeface="Segoe UI" pitchFamily="34" charset="0"/>
              </a:endParaRPr>
            </a:p>
          </p:txBody>
        </p:sp>
        <p:sp>
          <p:nvSpPr>
            <p:cNvPr id="23" name="Frame 5">
              <a:extLst>
                <a:ext uri="{FF2B5EF4-FFF2-40B4-BE49-F238E27FC236}">
                  <a16:creationId xmlns:a16="http://schemas.microsoft.com/office/drawing/2014/main" id="{EB80C78F-FEF2-498B-9974-3E00E0F9E852}"/>
                </a:ext>
              </a:extLst>
            </p:cNvPr>
            <p:cNvSpPr>
              <a:spLocks noChangeAspect="1"/>
            </p:cNvSpPr>
            <p:nvPr/>
          </p:nvSpPr>
          <p:spPr bwMode="auto">
            <a:xfrm>
              <a:off x="612480" y="4204895"/>
              <a:ext cx="185276" cy="185226"/>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353535"/>
            </a:solidFill>
            <a:ln w="9525" cap="flat" cmpd="sng" algn="ctr">
              <a:noFill/>
              <a:prstDash val="solid"/>
              <a:headEnd type="none" w="med" len="med"/>
              <a:tailEnd type="none" w="med" len="med"/>
            </a:ln>
            <a:effectLst/>
          </p:spPr>
          <p:txBody>
            <a:bodyPr rot="0" spcFirstLastPara="0" vert="horz" wrap="square" lIns="107509" tIns="53755" rIns="53755" bIns="107509"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1074484" fontAlgn="auto">
                <a:spcBef>
                  <a:spcPts val="0"/>
                </a:spcBef>
                <a:spcAft>
                  <a:spcPts val="0"/>
                </a:spcAft>
                <a:defRPr/>
              </a:pPr>
              <a:endParaRPr lang="en-US" sz="1200" b="0" kern="0" spc="-59" dirty="0">
                <a:solidFill>
                  <a:srgbClr val="353535"/>
                </a:solidFill>
                <a:latin typeface="Segoe UI"/>
                <a:ea typeface="Segoe UI" pitchFamily="34" charset="0"/>
                <a:cs typeface="Segoe UI" pitchFamily="34" charset="0"/>
              </a:endParaRPr>
            </a:p>
          </p:txBody>
        </p:sp>
        <p:sp>
          <p:nvSpPr>
            <p:cNvPr id="24" name="Rectangle 23">
              <a:extLst>
                <a:ext uri="{FF2B5EF4-FFF2-40B4-BE49-F238E27FC236}">
                  <a16:creationId xmlns:a16="http://schemas.microsoft.com/office/drawing/2014/main" id="{BA22263C-93CC-47D9-BA03-EBDFA079F406}"/>
                </a:ext>
              </a:extLst>
            </p:cNvPr>
            <p:cNvSpPr/>
            <p:nvPr/>
          </p:nvSpPr>
          <p:spPr bwMode="auto">
            <a:xfrm>
              <a:off x="580904" y="4446510"/>
              <a:ext cx="247758" cy="239032"/>
            </a:xfrm>
            <a:prstGeom prst="rect">
              <a:avLst/>
            </a:prstGeom>
            <a:solidFill>
              <a:srgbClr val="E6E6E6">
                <a:alpha val="32000"/>
              </a:srgbClr>
            </a:solidFill>
            <a:ln w="9525" cap="flat" cmpd="sng" algn="ctr">
              <a:noFill/>
              <a:prstDash val="solid"/>
              <a:headEnd type="none" w="med" len="med"/>
              <a:tailEnd type="none" w="med" len="med"/>
            </a:ln>
            <a:effectLst/>
          </p:spPr>
          <p:txBody>
            <a:bodyPr rot="0" spcFirstLastPara="0" vert="horz" wrap="square" lIns="91388" tIns="45694" rIns="45694"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397" fontAlgn="auto">
                <a:spcBef>
                  <a:spcPts val="0"/>
                </a:spcBef>
                <a:spcAft>
                  <a:spcPts val="0"/>
                </a:spcAft>
                <a:defRPr/>
              </a:pPr>
              <a:endParaRPr lang="en-US" sz="1050" b="0" kern="0" spc="-50" dirty="0">
                <a:solidFill>
                  <a:srgbClr val="353535"/>
                </a:solidFill>
                <a:latin typeface="Segoe UI"/>
                <a:ea typeface="Segoe UI" pitchFamily="34" charset="0"/>
                <a:cs typeface="Segoe UI" pitchFamily="34" charset="0"/>
              </a:endParaRPr>
            </a:p>
          </p:txBody>
        </p:sp>
        <p:sp>
          <p:nvSpPr>
            <p:cNvPr id="25" name="Frame 5">
              <a:extLst>
                <a:ext uri="{FF2B5EF4-FFF2-40B4-BE49-F238E27FC236}">
                  <a16:creationId xmlns:a16="http://schemas.microsoft.com/office/drawing/2014/main" id="{A6183AF6-05D0-48A2-9E53-C98C7BE2EE35}"/>
                </a:ext>
              </a:extLst>
            </p:cNvPr>
            <p:cNvSpPr>
              <a:spLocks noChangeAspect="1"/>
            </p:cNvSpPr>
            <p:nvPr/>
          </p:nvSpPr>
          <p:spPr bwMode="auto">
            <a:xfrm>
              <a:off x="612480" y="4473412"/>
              <a:ext cx="185276" cy="185226"/>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353535"/>
            </a:solidFill>
            <a:ln w="9525" cap="flat" cmpd="sng" algn="ctr">
              <a:noFill/>
              <a:prstDash val="solid"/>
              <a:headEnd type="none" w="med" len="med"/>
              <a:tailEnd type="none" w="med" len="med"/>
            </a:ln>
            <a:effectLst/>
          </p:spPr>
          <p:txBody>
            <a:bodyPr rot="0" spcFirstLastPara="0" vert="horz" wrap="square" lIns="107509" tIns="53755" rIns="53755" bIns="107509"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1074484" fontAlgn="auto">
                <a:spcBef>
                  <a:spcPts val="0"/>
                </a:spcBef>
                <a:spcAft>
                  <a:spcPts val="0"/>
                </a:spcAft>
                <a:defRPr/>
              </a:pPr>
              <a:endParaRPr lang="en-US" sz="1200" b="0" kern="0" spc="-59" dirty="0">
                <a:solidFill>
                  <a:srgbClr val="353535"/>
                </a:solidFill>
                <a:latin typeface="Segoe UI"/>
                <a:ea typeface="Segoe UI" pitchFamily="34" charset="0"/>
                <a:cs typeface="Segoe UI" pitchFamily="34" charset="0"/>
              </a:endParaRPr>
            </a:p>
          </p:txBody>
        </p:sp>
        <p:sp>
          <p:nvSpPr>
            <p:cNvPr id="26" name="Rectangle 25">
              <a:extLst>
                <a:ext uri="{FF2B5EF4-FFF2-40B4-BE49-F238E27FC236}">
                  <a16:creationId xmlns:a16="http://schemas.microsoft.com/office/drawing/2014/main" id="{C521AD61-6C34-42B6-BC1B-0D2D6B640E60}"/>
                </a:ext>
              </a:extLst>
            </p:cNvPr>
            <p:cNvSpPr/>
            <p:nvPr/>
          </p:nvSpPr>
          <p:spPr bwMode="auto">
            <a:xfrm>
              <a:off x="580904" y="4709788"/>
              <a:ext cx="247758" cy="239032"/>
            </a:xfrm>
            <a:prstGeom prst="rect">
              <a:avLst/>
            </a:prstGeom>
            <a:solidFill>
              <a:srgbClr val="E6E6E6">
                <a:alpha val="32000"/>
              </a:srgbClr>
            </a:solidFill>
            <a:ln w="9525" cap="flat" cmpd="sng" algn="ctr">
              <a:noFill/>
              <a:prstDash val="solid"/>
              <a:headEnd type="none" w="med" len="med"/>
              <a:tailEnd type="none" w="med" len="med"/>
            </a:ln>
            <a:effectLst/>
          </p:spPr>
          <p:txBody>
            <a:bodyPr rot="0" spcFirstLastPara="0" vert="horz" wrap="square" lIns="91388" tIns="45694" rIns="45694"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397" fontAlgn="auto">
                <a:spcBef>
                  <a:spcPts val="0"/>
                </a:spcBef>
                <a:spcAft>
                  <a:spcPts val="0"/>
                </a:spcAft>
                <a:defRPr/>
              </a:pPr>
              <a:endParaRPr lang="en-US" sz="1050" b="0" kern="0" spc="-50" dirty="0">
                <a:solidFill>
                  <a:srgbClr val="353535"/>
                </a:solidFill>
                <a:latin typeface="Segoe UI"/>
                <a:ea typeface="Segoe UI" pitchFamily="34" charset="0"/>
                <a:cs typeface="Segoe UI" pitchFamily="34" charset="0"/>
              </a:endParaRPr>
            </a:p>
          </p:txBody>
        </p:sp>
        <p:sp>
          <p:nvSpPr>
            <p:cNvPr id="27" name="Frame 5">
              <a:extLst>
                <a:ext uri="{FF2B5EF4-FFF2-40B4-BE49-F238E27FC236}">
                  <a16:creationId xmlns:a16="http://schemas.microsoft.com/office/drawing/2014/main" id="{F6F8747A-6206-44FA-9DDE-383D3467F3F7}"/>
                </a:ext>
              </a:extLst>
            </p:cNvPr>
            <p:cNvSpPr>
              <a:spLocks noChangeAspect="1"/>
            </p:cNvSpPr>
            <p:nvPr/>
          </p:nvSpPr>
          <p:spPr bwMode="auto">
            <a:xfrm>
              <a:off x="612480" y="4736690"/>
              <a:ext cx="185276" cy="185226"/>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353535"/>
            </a:solidFill>
            <a:ln w="9525" cap="flat" cmpd="sng" algn="ctr">
              <a:noFill/>
              <a:prstDash val="solid"/>
              <a:headEnd type="none" w="med" len="med"/>
              <a:tailEnd type="none" w="med" len="med"/>
            </a:ln>
            <a:effectLst/>
          </p:spPr>
          <p:txBody>
            <a:bodyPr rot="0" spcFirstLastPara="0" vert="horz" wrap="square" lIns="107509" tIns="53755" rIns="53755" bIns="107509"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1074484" fontAlgn="auto">
                <a:spcBef>
                  <a:spcPts val="0"/>
                </a:spcBef>
                <a:spcAft>
                  <a:spcPts val="0"/>
                </a:spcAft>
                <a:defRPr/>
              </a:pPr>
              <a:endParaRPr lang="en-US" sz="1200" b="0" kern="0" spc="-59" dirty="0">
                <a:solidFill>
                  <a:srgbClr val="353535"/>
                </a:solidFill>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3E26DE67-B5C0-47B9-A004-AF03173759BF}"/>
                </a:ext>
              </a:extLst>
            </p:cNvPr>
            <p:cNvSpPr/>
            <p:nvPr/>
          </p:nvSpPr>
          <p:spPr bwMode="auto">
            <a:xfrm>
              <a:off x="580904" y="4977416"/>
              <a:ext cx="247758" cy="239032"/>
            </a:xfrm>
            <a:prstGeom prst="rect">
              <a:avLst/>
            </a:prstGeom>
            <a:solidFill>
              <a:srgbClr val="E6E6E6">
                <a:alpha val="32000"/>
              </a:srgbClr>
            </a:solidFill>
            <a:ln w="9525" cap="flat" cmpd="sng" algn="ctr">
              <a:noFill/>
              <a:prstDash val="solid"/>
              <a:headEnd type="none" w="med" len="med"/>
              <a:tailEnd type="none" w="med" len="med"/>
            </a:ln>
            <a:effectLst/>
          </p:spPr>
          <p:txBody>
            <a:bodyPr rot="0" spcFirstLastPara="0" vert="horz" wrap="square" lIns="91388" tIns="45694" rIns="45694"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397" fontAlgn="auto">
                <a:spcBef>
                  <a:spcPts val="0"/>
                </a:spcBef>
                <a:spcAft>
                  <a:spcPts val="0"/>
                </a:spcAft>
                <a:defRPr/>
              </a:pPr>
              <a:endParaRPr lang="en-US" sz="1050" b="0" kern="0" spc="-50" dirty="0">
                <a:solidFill>
                  <a:srgbClr val="353535"/>
                </a:solidFill>
                <a:latin typeface="Segoe UI"/>
                <a:ea typeface="Segoe UI" pitchFamily="34" charset="0"/>
                <a:cs typeface="Segoe UI" pitchFamily="34" charset="0"/>
              </a:endParaRPr>
            </a:p>
          </p:txBody>
        </p:sp>
        <p:sp>
          <p:nvSpPr>
            <p:cNvPr id="29" name="Frame 5">
              <a:extLst>
                <a:ext uri="{FF2B5EF4-FFF2-40B4-BE49-F238E27FC236}">
                  <a16:creationId xmlns:a16="http://schemas.microsoft.com/office/drawing/2014/main" id="{AE1B195F-1256-4E5E-85FE-7CF823ED638E}"/>
                </a:ext>
              </a:extLst>
            </p:cNvPr>
            <p:cNvSpPr>
              <a:spLocks noChangeAspect="1"/>
            </p:cNvSpPr>
            <p:nvPr/>
          </p:nvSpPr>
          <p:spPr bwMode="auto">
            <a:xfrm>
              <a:off x="612480" y="5004318"/>
              <a:ext cx="185276" cy="185226"/>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353535"/>
            </a:solidFill>
            <a:ln w="9525" cap="flat" cmpd="sng" algn="ctr">
              <a:noFill/>
              <a:prstDash val="solid"/>
              <a:headEnd type="none" w="med" len="med"/>
              <a:tailEnd type="none" w="med" len="med"/>
            </a:ln>
            <a:effectLst/>
          </p:spPr>
          <p:txBody>
            <a:bodyPr rot="0" spcFirstLastPara="0" vert="horz" wrap="square" lIns="107509" tIns="53755" rIns="53755" bIns="107509"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1074484" fontAlgn="auto">
                <a:spcBef>
                  <a:spcPts val="0"/>
                </a:spcBef>
                <a:spcAft>
                  <a:spcPts val="0"/>
                </a:spcAft>
                <a:defRPr/>
              </a:pPr>
              <a:endParaRPr lang="en-US" sz="1200" b="0" kern="0" spc="-59" dirty="0">
                <a:solidFill>
                  <a:srgbClr val="353535"/>
                </a:solidFill>
                <a:latin typeface="Segoe UI"/>
                <a:ea typeface="Segoe UI" pitchFamily="34" charset="0"/>
                <a:cs typeface="Segoe UI" pitchFamily="34" charset="0"/>
              </a:endParaRPr>
            </a:p>
          </p:txBody>
        </p:sp>
        <p:sp>
          <p:nvSpPr>
            <p:cNvPr id="30" name="Rectangle 29">
              <a:extLst>
                <a:ext uri="{FF2B5EF4-FFF2-40B4-BE49-F238E27FC236}">
                  <a16:creationId xmlns:a16="http://schemas.microsoft.com/office/drawing/2014/main" id="{DD6581E9-6F73-4584-BDA3-418BA68260F8}"/>
                </a:ext>
              </a:extLst>
            </p:cNvPr>
            <p:cNvSpPr/>
            <p:nvPr/>
          </p:nvSpPr>
          <p:spPr bwMode="auto">
            <a:xfrm>
              <a:off x="580904" y="5245078"/>
              <a:ext cx="247758" cy="239032"/>
            </a:xfrm>
            <a:prstGeom prst="rect">
              <a:avLst/>
            </a:prstGeom>
            <a:solidFill>
              <a:srgbClr val="E6E6E6">
                <a:alpha val="32000"/>
              </a:srgbClr>
            </a:solidFill>
            <a:ln w="9525" cap="flat" cmpd="sng" algn="ctr">
              <a:noFill/>
              <a:prstDash val="solid"/>
              <a:headEnd type="none" w="med" len="med"/>
              <a:tailEnd type="none" w="med" len="med"/>
            </a:ln>
            <a:effectLst/>
          </p:spPr>
          <p:txBody>
            <a:bodyPr rot="0" spcFirstLastPara="0" vert="horz" wrap="square" lIns="91388" tIns="45694" rIns="45694"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397" fontAlgn="auto">
                <a:spcBef>
                  <a:spcPts val="0"/>
                </a:spcBef>
                <a:spcAft>
                  <a:spcPts val="0"/>
                </a:spcAft>
                <a:defRPr/>
              </a:pPr>
              <a:endParaRPr lang="en-US" sz="1050" b="0" kern="0" spc="-50" dirty="0">
                <a:solidFill>
                  <a:srgbClr val="353535"/>
                </a:solidFill>
                <a:latin typeface="Segoe UI"/>
                <a:ea typeface="Segoe UI" pitchFamily="34" charset="0"/>
                <a:cs typeface="Segoe UI" pitchFamily="34" charset="0"/>
              </a:endParaRPr>
            </a:p>
          </p:txBody>
        </p:sp>
        <p:sp>
          <p:nvSpPr>
            <p:cNvPr id="31" name="Frame 5">
              <a:extLst>
                <a:ext uri="{FF2B5EF4-FFF2-40B4-BE49-F238E27FC236}">
                  <a16:creationId xmlns:a16="http://schemas.microsoft.com/office/drawing/2014/main" id="{A47D6DE5-0050-4A51-A5A3-000D418BB37D}"/>
                </a:ext>
              </a:extLst>
            </p:cNvPr>
            <p:cNvSpPr>
              <a:spLocks noChangeAspect="1"/>
            </p:cNvSpPr>
            <p:nvPr/>
          </p:nvSpPr>
          <p:spPr bwMode="auto">
            <a:xfrm>
              <a:off x="612480" y="5271982"/>
              <a:ext cx="185276" cy="185226"/>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353535"/>
            </a:solidFill>
            <a:ln w="9525" cap="flat" cmpd="sng" algn="ctr">
              <a:noFill/>
              <a:prstDash val="solid"/>
              <a:headEnd type="none" w="med" len="med"/>
              <a:tailEnd type="none" w="med" len="med"/>
            </a:ln>
            <a:effectLst/>
          </p:spPr>
          <p:txBody>
            <a:bodyPr rot="0" spcFirstLastPara="0" vert="horz" wrap="square" lIns="107509" tIns="53755" rIns="53755" bIns="107509"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1074484" fontAlgn="auto">
                <a:spcBef>
                  <a:spcPts val="0"/>
                </a:spcBef>
                <a:spcAft>
                  <a:spcPts val="0"/>
                </a:spcAft>
                <a:defRPr/>
              </a:pPr>
              <a:endParaRPr lang="en-US" sz="1200" b="0" kern="0" spc="-59" dirty="0">
                <a:solidFill>
                  <a:srgbClr val="353535"/>
                </a:solidFill>
                <a:latin typeface="Segoe UI"/>
                <a:ea typeface="Segoe UI" pitchFamily="34" charset="0"/>
                <a:cs typeface="Segoe UI" pitchFamily="34" charset="0"/>
              </a:endParaRPr>
            </a:p>
          </p:txBody>
        </p:sp>
        <p:sp>
          <p:nvSpPr>
            <p:cNvPr id="32" name="Rectangle 31">
              <a:extLst>
                <a:ext uri="{FF2B5EF4-FFF2-40B4-BE49-F238E27FC236}">
                  <a16:creationId xmlns:a16="http://schemas.microsoft.com/office/drawing/2014/main" id="{2D175322-D04A-440B-A374-66DB8D246478}"/>
                </a:ext>
              </a:extLst>
            </p:cNvPr>
            <p:cNvSpPr/>
            <p:nvPr/>
          </p:nvSpPr>
          <p:spPr bwMode="auto">
            <a:xfrm>
              <a:off x="580904" y="5511049"/>
              <a:ext cx="247758" cy="239032"/>
            </a:xfrm>
            <a:prstGeom prst="rect">
              <a:avLst/>
            </a:prstGeom>
            <a:solidFill>
              <a:srgbClr val="E6E6E6">
                <a:alpha val="32000"/>
              </a:srgbClr>
            </a:solidFill>
            <a:ln w="9525" cap="flat" cmpd="sng" algn="ctr">
              <a:noFill/>
              <a:prstDash val="solid"/>
              <a:headEnd type="none" w="med" len="med"/>
              <a:tailEnd type="none" w="med" len="med"/>
            </a:ln>
            <a:effectLst/>
          </p:spPr>
          <p:txBody>
            <a:bodyPr rot="0" spcFirstLastPara="0" vert="horz" wrap="square" lIns="91388" tIns="45694" rIns="45694"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397" fontAlgn="auto">
                <a:spcBef>
                  <a:spcPts val="0"/>
                </a:spcBef>
                <a:spcAft>
                  <a:spcPts val="0"/>
                </a:spcAft>
                <a:defRPr/>
              </a:pPr>
              <a:endParaRPr lang="en-US" sz="1050" b="0" kern="0" spc="-50" dirty="0">
                <a:solidFill>
                  <a:srgbClr val="353535"/>
                </a:solidFill>
                <a:latin typeface="Segoe UI"/>
                <a:ea typeface="Segoe UI" pitchFamily="34" charset="0"/>
                <a:cs typeface="Segoe UI" pitchFamily="34" charset="0"/>
              </a:endParaRPr>
            </a:p>
          </p:txBody>
        </p:sp>
        <p:sp>
          <p:nvSpPr>
            <p:cNvPr id="33" name="Frame 5">
              <a:extLst>
                <a:ext uri="{FF2B5EF4-FFF2-40B4-BE49-F238E27FC236}">
                  <a16:creationId xmlns:a16="http://schemas.microsoft.com/office/drawing/2014/main" id="{AC4DBBD8-D2FD-4DFA-B183-869D9BDBA90D}"/>
                </a:ext>
              </a:extLst>
            </p:cNvPr>
            <p:cNvSpPr>
              <a:spLocks noChangeAspect="1"/>
            </p:cNvSpPr>
            <p:nvPr/>
          </p:nvSpPr>
          <p:spPr bwMode="auto">
            <a:xfrm>
              <a:off x="612480" y="5537952"/>
              <a:ext cx="185276" cy="185226"/>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353535"/>
            </a:solidFill>
            <a:ln w="9525" cap="flat" cmpd="sng" algn="ctr">
              <a:noFill/>
              <a:prstDash val="solid"/>
              <a:headEnd type="none" w="med" len="med"/>
              <a:tailEnd type="none" w="med" len="med"/>
            </a:ln>
            <a:effectLst/>
          </p:spPr>
          <p:txBody>
            <a:bodyPr rot="0" spcFirstLastPara="0" vert="horz" wrap="square" lIns="107509" tIns="53755" rIns="53755" bIns="107509"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1074484" fontAlgn="auto">
                <a:spcBef>
                  <a:spcPts val="0"/>
                </a:spcBef>
                <a:spcAft>
                  <a:spcPts val="0"/>
                </a:spcAft>
                <a:defRPr/>
              </a:pPr>
              <a:endParaRPr lang="en-US" sz="1200" b="0" kern="0" spc="-59" dirty="0">
                <a:solidFill>
                  <a:srgbClr val="353535"/>
                </a:solidFill>
                <a:latin typeface="Segoe UI"/>
                <a:ea typeface="Segoe UI" pitchFamily="34" charset="0"/>
                <a:cs typeface="Segoe UI" pitchFamily="34" charset="0"/>
              </a:endParaRPr>
            </a:p>
          </p:txBody>
        </p:sp>
        <p:sp>
          <p:nvSpPr>
            <p:cNvPr id="34" name="Rectangle 33">
              <a:extLst>
                <a:ext uri="{FF2B5EF4-FFF2-40B4-BE49-F238E27FC236}">
                  <a16:creationId xmlns:a16="http://schemas.microsoft.com/office/drawing/2014/main" id="{0B243C3F-984E-4423-929E-331351733798}"/>
                </a:ext>
              </a:extLst>
            </p:cNvPr>
            <p:cNvSpPr/>
            <p:nvPr/>
          </p:nvSpPr>
          <p:spPr bwMode="auto">
            <a:xfrm>
              <a:off x="580904" y="5776983"/>
              <a:ext cx="247758" cy="239032"/>
            </a:xfrm>
            <a:prstGeom prst="rect">
              <a:avLst/>
            </a:prstGeom>
            <a:solidFill>
              <a:srgbClr val="E6E6E6">
                <a:alpha val="32000"/>
              </a:srgbClr>
            </a:solidFill>
            <a:ln w="9525" cap="flat" cmpd="sng" algn="ctr">
              <a:noFill/>
              <a:prstDash val="solid"/>
              <a:headEnd type="none" w="med" len="med"/>
              <a:tailEnd type="none" w="med" len="med"/>
            </a:ln>
            <a:effectLst/>
          </p:spPr>
          <p:txBody>
            <a:bodyPr rot="0" spcFirstLastPara="0" vert="horz" wrap="square" lIns="91388" tIns="45694" rIns="45694"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397" fontAlgn="auto">
                <a:spcBef>
                  <a:spcPts val="0"/>
                </a:spcBef>
                <a:spcAft>
                  <a:spcPts val="0"/>
                </a:spcAft>
                <a:defRPr/>
              </a:pPr>
              <a:endParaRPr lang="en-US" sz="1050" b="0" kern="0" spc="-50" dirty="0">
                <a:solidFill>
                  <a:srgbClr val="353535"/>
                </a:solidFill>
                <a:latin typeface="Segoe UI"/>
                <a:ea typeface="Segoe UI" pitchFamily="34" charset="0"/>
                <a:cs typeface="Segoe UI" pitchFamily="34" charset="0"/>
              </a:endParaRPr>
            </a:p>
          </p:txBody>
        </p:sp>
        <p:sp>
          <p:nvSpPr>
            <p:cNvPr id="35" name="Frame 5">
              <a:extLst>
                <a:ext uri="{FF2B5EF4-FFF2-40B4-BE49-F238E27FC236}">
                  <a16:creationId xmlns:a16="http://schemas.microsoft.com/office/drawing/2014/main" id="{7FD9BA25-EDA6-47EA-9BEC-A92AC9E8D593}"/>
                </a:ext>
              </a:extLst>
            </p:cNvPr>
            <p:cNvSpPr>
              <a:spLocks noChangeAspect="1"/>
            </p:cNvSpPr>
            <p:nvPr/>
          </p:nvSpPr>
          <p:spPr bwMode="auto">
            <a:xfrm>
              <a:off x="612480" y="5803886"/>
              <a:ext cx="185276" cy="185226"/>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D83B01"/>
            </a:solidFill>
            <a:ln w="9525" cap="flat" cmpd="sng" algn="ctr">
              <a:noFill/>
              <a:prstDash val="solid"/>
              <a:headEnd type="none" w="med" len="med"/>
              <a:tailEnd type="none" w="med" len="med"/>
            </a:ln>
            <a:effectLst/>
          </p:spPr>
          <p:txBody>
            <a:bodyPr rot="0" spcFirstLastPara="0" vert="horz" wrap="square" lIns="107509" tIns="53755" rIns="53755" bIns="107509"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1074484"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59" normalizeH="0" baseline="0" noProof="0" dirty="0">
                <a:ln>
                  <a:noFill/>
                </a:ln>
                <a:solidFill>
                  <a:srgbClr val="353535"/>
                </a:solidFill>
                <a:effectLst/>
                <a:uLnTx/>
                <a:uFillTx/>
                <a:latin typeface="Segoe UI"/>
                <a:ea typeface="Segoe UI" pitchFamily="34" charset="0"/>
                <a:cs typeface="Segoe UI" pitchFamily="34" charset="0"/>
              </a:endParaRPr>
            </a:p>
          </p:txBody>
        </p:sp>
        <p:grpSp>
          <p:nvGrpSpPr>
            <p:cNvPr id="36" name="3 Protocol Adaptation">
              <a:extLst>
                <a:ext uri="{FF2B5EF4-FFF2-40B4-BE49-F238E27FC236}">
                  <a16:creationId xmlns:a16="http://schemas.microsoft.com/office/drawing/2014/main" id="{E4FD7F7B-D5E9-4170-B7E2-9E0BD7876A4A}"/>
                </a:ext>
              </a:extLst>
            </p:cNvPr>
            <p:cNvGrpSpPr/>
            <p:nvPr/>
          </p:nvGrpSpPr>
          <p:grpSpPr>
            <a:xfrm>
              <a:off x="3720562" y="3383731"/>
              <a:ext cx="616617" cy="788775"/>
              <a:chOff x="2503269" y="3539000"/>
              <a:chExt cx="901479" cy="1062230"/>
            </a:xfrm>
          </p:grpSpPr>
          <p:sp>
            <p:nvSpPr>
              <p:cNvPr id="37" name="Rectangle 36">
                <a:extLst>
                  <a:ext uri="{FF2B5EF4-FFF2-40B4-BE49-F238E27FC236}">
                    <a16:creationId xmlns:a16="http://schemas.microsoft.com/office/drawing/2014/main" id="{EDDB0DBC-1A5C-4BD5-B2CF-01458E6EE061}"/>
                  </a:ext>
                </a:extLst>
              </p:cNvPr>
              <p:cNvSpPr/>
              <p:nvPr/>
            </p:nvSpPr>
            <p:spPr bwMode="auto">
              <a:xfrm>
                <a:off x="2503269" y="3539000"/>
                <a:ext cx="901479" cy="1062230"/>
              </a:xfrm>
              <a:prstGeom prst="rect">
                <a:avLst/>
              </a:prstGeom>
              <a:noFill/>
              <a:ln w="6350" cap="flat" cmpd="sng" algn="ctr">
                <a:solidFill>
                  <a:srgbClr val="D2D2D2"/>
                </a:solidFill>
                <a:prstDash val="solid"/>
                <a:headEnd type="none" w="med" len="med"/>
                <a:tailEnd type="none" w="med" len="med"/>
              </a:ln>
              <a:effectLst/>
            </p:spPr>
            <p:txBody>
              <a:bodyPr rot="0" spcFirstLastPara="0" vert="horz" wrap="square" lIns="91414" tIns="91414" rIns="0"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13397" fontAlgn="auto">
                  <a:lnSpc>
                    <a:spcPct val="90000"/>
                  </a:lnSpc>
                  <a:spcBef>
                    <a:spcPts val="0"/>
                  </a:spcBef>
                  <a:spcAft>
                    <a:spcPts val="0"/>
                  </a:spcAft>
                  <a:defRPr/>
                </a:pPr>
                <a:r>
                  <a:rPr lang="en-US" sz="700" b="0" kern="0" dirty="0">
                    <a:solidFill>
                      <a:srgbClr val="353535"/>
                    </a:solidFill>
                    <a:latin typeface="Segoe UI Semibold" panose="020B0702040204020203" pitchFamily="34" charset="0"/>
                    <a:ea typeface="Segoe UI" pitchFamily="34" charset="0"/>
                    <a:cs typeface="Segoe UI" pitchFamily="34" charset="0"/>
                  </a:rPr>
                  <a:t>Protocol Adaptation</a:t>
                </a:r>
              </a:p>
            </p:txBody>
          </p:sp>
          <p:sp>
            <p:nvSpPr>
              <p:cNvPr id="38" name="Rectangle 37">
                <a:extLst>
                  <a:ext uri="{FF2B5EF4-FFF2-40B4-BE49-F238E27FC236}">
                    <a16:creationId xmlns:a16="http://schemas.microsoft.com/office/drawing/2014/main" id="{28B99F3D-B647-411B-9CA2-19BB349ACC7D}"/>
                  </a:ext>
                </a:extLst>
              </p:cNvPr>
              <p:cNvSpPr>
                <a:spLocks noChangeArrowheads="1"/>
              </p:cNvSpPr>
              <p:nvPr/>
            </p:nvSpPr>
            <p:spPr bwMode="auto">
              <a:xfrm>
                <a:off x="2715594" y="3656543"/>
                <a:ext cx="170000" cy="81276"/>
              </a:xfrm>
              <a:prstGeom prst="rect">
                <a:avLst/>
              </a:prstGeom>
              <a:solidFill>
                <a:srgbClr val="0078D7"/>
              </a:solidFill>
              <a:ln w="9525">
                <a:noFill/>
                <a:miter lim="800000"/>
                <a:headEnd/>
                <a:tailEnd/>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418" fontAlgn="auto">
                  <a:spcBef>
                    <a:spcPts val="0"/>
                  </a:spcBef>
                  <a:spcAft>
                    <a:spcPts val="0"/>
                  </a:spcAft>
                  <a:defRPr/>
                </a:pPr>
                <a:endParaRPr lang="en-US" sz="1050" b="0" kern="0" dirty="0">
                  <a:solidFill>
                    <a:srgbClr val="353535"/>
                  </a:solidFill>
                  <a:latin typeface="Segoe UI"/>
                  <a:cs typeface="Arial" charset="0"/>
                </a:endParaRPr>
              </a:p>
            </p:txBody>
          </p:sp>
          <p:sp>
            <p:nvSpPr>
              <p:cNvPr id="39" name="Rectangle 38">
                <a:extLst>
                  <a:ext uri="{FF2B5EF4-FFF2-40B4-BE49-F238E27FC236}">
                    <a16:creationId xmlns:a16="http://schemas.microsoft.com/office/drawing/2014/main" id="{7505CA0C-FFFB-4178-9ED8-CFCACF23B11F}"/>
                  </a:ext>
                </a:extLst>
              </p:cNvPr>
              <p:cNvSpPr>
                <a:spLocks noChangeArrowheads="1"/>
              </p:cNvSpPr>
              <p:nvPr/>
            </p:nvSpPr>
            <p:spPr bwMode="auto">
              <a:xfrm>
                <a:off x="2715594" y="3784262"/>
                <a:ext cx="170000" cy="88896"/>
              </a:xfrm>
              <a:prstGeom prst="rect">
                <a:avLst/>
              </a:prstGeom>
              <a:solidFill>
                <a:srgbClr val="00B294"/>
              </a:solidFill>
              <a:ln w="9525">
                <a:noFill/>
                <a:miter lim="800000"/>
                <a:headEnd/>
                <a:tailEnd/>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418" fontAlgn="auto">
                  <a:spcBef>
                    <a:spcPts val="0"/>
                  </a:spcBef>
                  <a:spcAft>
                    <a:spcPts val="0"/>
                  </a:spcAft>
                  <a:defRPr/>
                </a:pPr>
                <a:endParaRPr lang="en-US" sz="1050" b="0" kern="0" dirty="0">
                  <a:solidFill>
                    <a:srgbClr val="353535"/>
                  </a:solidFill>
                  <a:latin typeface="Segoe UI"/>
                  <a:cs typeface="Arial" charset="0"/>
                </a:endParaRPr>
              </a:p>
            </p:txBody>
          </p:sp>
          <p:sp>
            <p:nvSpPr>
              <p:cNvPr id="40" name="Rectangle 39">
                <a:extLst>
                  <a:ext uri="{FF2B5EF4-FFF2-40B4-BE49-F238E27FC236}">
                    <a16:creationId xmlns:a16="http://schemas.microsoft.com/office/drawing/2014/main" id="{04A06F8D-585D-4BCE-AFC0-08E43AF88163}"/>
                  </a:ext>
                </a:extLst>
              </p:cNvPr>
              <p:cNvSpPr>
                <a:spLocks noChangeArrowheads="1"/>
              </p:cNvSpPr>
              <p:nvPr/>
            </p:nvSpPr>
            <p:spPr bwMode="auto">
              <a:xfrm>
                <a:off x="2715594" y="3919601"/>
                <a:ext cx="170000" cy="81276"/>
              </a:xfrm>
              <a:prstGeom prst="rect">
                <a:avLst/>
              </a:prstGeom>
              <a:solidFill>
                <a:srgbClr val="0078D7"/>
              </a:solidFill>
              <a:ln w="9525">
                <a:noFill/>
                <a:miter lim="800000"/>
                <a:headEnd/>
                <a:tailEnd/>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418" fontAlgn="auto">
                  <a:spcBef>
                    <a:spcPts val="0"/>
                  </a:spcBef>
                  <a:spcAft>
                    <a:spcPts val="0"/>
                  </a:spcAft>
                  <a:defRPr/>
                </a:pPr>
                <a:endParaRPr lang="en-US" sz="1050" b="0" kern="0" dirty="0">
                  <a:solidFill>
                    <a:srgbClr val="353535"/>
                  </a:solidFill>
                  <a:latin typeface="Segoe UI"/>
                  <a:cs typeface="Arial" charset="0"/>
                </a:endParaRPr>
              </a:p>
            </p:txBody>
          </p:sp>
          <p:sp>
            <p:nvSpPr>
              <p:cNvPr id="41" name="Rectangle 40">
                <a:extLst>
                  <a:ext uri="{FF2B5EF4-FFF2-40B4-BE49-F238E27FC236}">
                    <a16:creationId xmlns:a16="http://schemas.microsoft.com/office/drawing/2014/main" id="{ABE4890B-A172-4D72-B330-AB050D062009}"/>
                  </a:ext>
                </a:extLst>
              </p:cNvPr>
              <p:cNvSpPr>
                <a:spLocks noChangeArrowheads="1"/>
              </p:cNvSpPr>
              <p:nvPr/>
            </p:nvSpPr>
            <p:spPr bwMode="auto">
              <a:xfrm>
                <a:off x="3073158" y="3837173"/>
                <a:ext cx="168521" cy="86356"/>
              </a:xfrm>
              <a:prstGeom prst="rect">
                <a:avLst/>
              </a:prstGeom>
              <a:solidFill>
                <a:srgbClr val="D2D2D2"/>
              </a:solidFill>
              <a:ln w="9525">
                <a:noFill/>
                <a:miter lim="800000"/>
                <a:headEnd/>
                <a:tailEnd/>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418" fontAlgn="auto">
                  <a:spcBef>
                    <a:spcPts val="0"/>
                  </a:spcBef>
                  <a:spcAft>
                    <a:spcPts val="0"/>
                  </a:spcAft>
                  <a:defRPr/>
                </a:pPr>
                <a:endParaRPr lang="en-US" sz="1050" b="0" kern="0" dirty="0">
                  <a:solidFill>
                    <a:srgbClr val="353535"/>
                  </a:solidFill>
                  <a:latin typeface="Segoe UI"/>
                  <a:cs typeface="Arial" charset="0"/>
                </a:endParaRPr>
              </a:p>
            </p:txBody>
          </p:sp>
          <p:sp>
            <p:nvSpPr>
              <p:cNvPr id="42" name="Rectangle 41">
                <a:extLst>
                  <a:ext uri="{FF2B5EF4-FFF2-40B4-BE49-F238E27FC236}">
                    <a16:creationId xmlns:a16="http://schemas.microsoft.com/office/drawing/2014/main" id="{9D34CAE9-7CEE-4259-B005-593877B9E721}"/>
                  </a:ext>
                </a:extLst>
              </p:cNvPr>
              <p:cNvSpPr>
                <a:spLocks noChangeArrowheads="1"/>
              </p:cNvSpPr>
              <p:nvPr/>
            </p:nvSpPr>
            <p:spPr bwMode="auto">
              <a:xfrm>
                <a:off x="2718874" y="4047320"/>
                <a:ext cx="170000" cy="86356"/>
              </a:xfrm>
              <a:prstGeom prst="rect">
                <a:avLst/>
              </a:prstGeom>
              <a:solidFill>
                <a:srgbClr val="FF8C00"/>
              </a:solidFill>
              <a:ln w="9525">
                <a:noFill/>
                <a:miter lim="800000"/>
                <a:headEnd/>
                <a:tailEnd/>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418" fontAlgn="auto">
                  <a:spcBef>
                    <a:spcPts val="0"/>
                  </a:spcBef>
                  <a:spcAft>
                    <a:spcPts val="0"/>
                  </a:spcAft>
                  <a:defRPr/>
                </a:pPr>
                <a:endParaRPr lang="en-US" sz="1050" b="0" kern="0" dirty="0">
                  <a:solidFill>
                    <a:srgbClr val="353535"/>
                  </a:solidFill>
                  <a:latin typeface="Segoe UI"/>
                  <a:cs typeface="Arial" charset="0"/>
                </a:endParaRPr>
              </a:p>
            </p:txBody>
          </p:sp>
          <p:cxnSp>
            <p:nvCxnSpPr>
              <p:cNvPr id="43" name="Elbow Connector 15">
                <a:extLst>
                  <a:ext uri="{FF2B5EF4-FFF2-40B4-BE49-F238E27FC236}">
                    <a16:creationId xmlns:a16="http://schemas.microsoft.com/office/drawing/2014/main" id="{1B33CC58-1D14-4090-8DA4-C30D34575B86}"/>
                  </a:ext>
                </a:extLst>
              </p:cNvPr>
              <p:cNvCxnSpPr>
                <a:stCxn id="38" idx="3"/>
                <a:endCxn id="41" idx="1"/>
              </p:cNvCxnSpPr>
              <p:nvPr/>
            </p:nvCxnSpPr>
            <p:spPr>
              <a:xfrm>
                <a:off x="2885594" y="3697181"/>
                <a:ext cx="187563" cy="183170"/>
              </a:xfrm>
              <a:prstGeom prst="bentConnector3">
                <a:avLst>
                  <a:gd name="adj1" fmla="val 50000"/>
                </a:avLst>
              </a:prstGeom>
              <a:noFill/>
              <a:ln w="3175" cap="flat" cmpd="sng" algn="ctr">
                <a:solidFill>
                  <a:srgbClr val="353535"/>
                </a:solidFill>
                <a:prstDash val="solid"/>
                <a:headEnd type="none"/>
                <a:tailEnd type="none"/>
              </a:ln>
              <a:effectLst/>
            </p:spPr>
          </p:cxnSp>
          <p:cxnSp>
            <p:nvCxnSpPr>
              <p:cNvPr id="44" name="Elbow Connector 198">
                <a:extLst>
                  <a:ext uri="{FF2B5EF4-FFF2-40B4-BE49-F238E27FC236}">
                    <a16:creationId xmlns:a16="http://schemas.microsoft.com/office/drawing/2014/main" id="{472B703B-9C51-4BE9-8EA6-56080688A54B}"/>
                  </a:ext>
                </a:extLst>
              </p:cNvPr>
              <p:cNvCxnSpPr>
                <a:stCxn id="39" idx="3"/>
                <a:endCxn id="41" idx="1"/>
              </p:cNvCxnSpPr>
              <p:nvPr/>
            </p:nvCxnSpPr>
            <p:spPr>
              <a:xfrm>
                <a:off x="2885594" y="3828710"/>
                <a:ext cx="187563" cy="51641"/>
              </a:xfrm>
              <a:prstGeom prst="bentConnector3">
                <a:avLst>
                  <a:gd name="adj1" fmla="val 50000"/>
                </a:avLst>
              </a:prstGeom>
              <a:noFill/>
              <a:ln w="3175" cap="flat" cmpd="sng" algn="ctr">
                <a:solidFill>
                  <a:srgbClr val="353535"/>
                </a:solidFill>
                <a:prstDash val="solid"/>
                <a:headEnd type="none"/>
                <a:tailEnd type="none"/>
              </a:ln>
              <a:effectLst/>
            </p:spPr>
          </p:cxnSp>
          <p:cxnSp>
            <p:nvCxnSpPr>
              <p:cNvPr id="45" name="Elbow Connector 260">
                <a:extLst>
                  <a:ext uri="{FF2B5EF4-FFF2-40B4-BE49-F238E27FC236}">
                    <a16:creationId xmlns:a16="http://schemas.microsoft.com/office/drawing/2014/main" id="{CCA81B74-8F7E-4302-8036-E363BD0C5532}"/>
                  </a:ext>
                </a:extLst>
              </p:cNvPr>
              <p:cNvCxnSpPr>
                <a:stCxn id="40" idx="3"/>
                <a:endCxn id="41" idx="1"/>
              </p:cNvCxnSpPr>
              <p:nvPr/>
            </p:nvCxnSpPr>
            <p:spPr>
              <a:xfrm flipV="1">
                <a:off x="2885594" y="3880351"/>
                <a:ext cx="187563" cy="79888"/>
              </a:xfrm>
              <a:prstGeom prst="bentConnector3">
                <a:avLst>
                  <a:gd name="adj1" fmla="val 50000"/>
                </a:avLst>
              </a:prstGeom>
              <a:noFill/>
              <a:ln w="3175" cap="flat" cmpd="sng" algn="ctr">
                <a:solidFill>
                  <a:srgbClr val="353535"/>
                </a:solidFill>
                <a:prstDash val="solid"/>
                <a:headEnd type="none"/>
                <a:tailEnd type="none"/>
              </a:ln>
              <a:effectLst/>
            </p:spPr>
          </p:cxnSp>
          <p:cxnSp>
            <p:nvCxnSpPr>
              <p:cNvPr id="46" name="Elbow Connector 261">
                <a:extLst>
                  <a:ext uri="{FF2B5EF4-FFF2-40B4-BE49-F238E27FC236}">
                    <a16:creationId xmlns:a16="http://schemas.microsoft.com/office/drawing/2014/main" id="{BE9BB5B3-1D0E-495A-94CB-37D9B8970074}"/>
                  </a:ext>
                </a:extLst>
              </p:cNvPr>
              <p:cNvCxnSpPr>
                <a:stCxn id="42" idx="3"/>
                <a:endCxn id="41" idx="1"/>
              </p:cNvCxnSpPr>
              <p:nvPr/>
            </p:nvCxnSpPr>
            <p:spPr>
              <a:xfrm flipV="1">
                <a:off x="2888874" y="3880351"/>
                <a:ext cx="184284" cy="210147"/>
              </a:xfrm>
              <a:prstGeom prst="bentConnector3">
                <a:avLst>
                  <a:gd name="adj1" fmla="val 50000"/>
                </a:avLst>
              </a:prstGeom>
              <a:noFill/>
              <a:ln w="3175" cap="flat" cmpd="sng" algn="ctr">
                <a:solidFill>
                  <a:srgbClr val="353535"/>
                </a:solidFill>
                <a:prstDash val="solid"/>
                <a:headEnd type="none"/>
                <a:tailEnd type="none"/>
              </a:ln>
              <a:effectLst/>
            </p:spPr>
          </p:cxnSp>
        </p:grpSp>
        <p:sp>
          <p:nvSpPr>
            <p:cNvPr id="47" name="Rectangle 46">
              <a:extLst>
                <a:ext uri="{FF2B5EF4-FFF2-40B4-BE49-F238E27FC236}">
                  <a16:creationId xmlns:a16="http://schemas.microsoft.com/office/drawing/2014/main" id="{5A13F7A4-D857-47F3-8974-176DDB5E3A8B}"/>
                </a:ext>
              </a:extLst>
            </p:cNvPr>
            <p:cNvSpPr/>
            <p:nvPr/>
          </p:nvSpPr>
          <p:spPr bwMode="auto">
            <a:xfrm>
              <a:off x="4424351" y="3140807"/>
              <a:ext cx="854444" cy="2953057"/>
            </a:xfrm>
            <a:prstGeom prst="rect">
              <a:avLst/>
            </a:prstGeom>
            <a:noFill/>
            <a:ln w="6350" cap="flat" cmpd="sng" algn="ctr">
              <a:solidFill>
                <a:srgbClr val="D2D2D2"/>
              </a:solidFill>
              <a:prstDash val="solid"/>
              <a:headEnd type="none" w="med" len="med"/>
              <a:tailEnd type="none" w="med" len="med"/>
            </a:ln>
            <a:effectLst/>
          </p:spPr>
          <p:txBody>
            <a:bodyPr rot="0" spcFirstLastPara="0" vert="horz" wrap="square" lIns="91414" tIns="91414" rIns="0"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13397" fontAlgn="auto">
                <a:lnSpc>
                  <a:spcPct val="90000"/>
                </a:lnSpc>
                <a:spcBef>
                  <a:spcPts val="0"/>
                </a:spcBef>
                <a:spcAft>
                  <a:spcPts val="0"/>
                </a:spcAft>
                <a:defRPr/>
              </a:pPr>
              <a:r>
                <a:rPr lang="en-US" sz="700" b="0" kern="0" dirty="0">
                  <a:solidFill>
                    <a:srgbClr val="353535"/>
                  </a:solidFill>
                  <a:latin typeface="Segoe UI Semibold" panose="020B0702040204020203" pitchFamily="34" charset="0"/>
                  <a:ea typeface="Segoe UI" pitchFamily="34" charset="0"/>
                  <a:cs typeface="Segoe UI" pitchFamily="34" charset="0"/>
                </a:rPr>
                <a:t>IoT Hub</a:t>
              </a:r>
            </a:p>
            <a:p>
              <a:pPr lvl="0" defTabSz="913397" fontAlgn="auto">
                <a:lnSpc>
                  <a:spcPct val="90000"/>
                </a:lnSpc>
                <a:spcBef>
                  <a:spcPts val="0"/>
                </a:spcBef>
                <a:spcAft>
                  <a:spcPts val="0"/>
                </a:spcAft>
                <a:defRPr/>
              </a:pPr>
              <a:r>
                <a:rPr lang="en-US" sz="700" b="0" kern="0" dirty="0">
                  <a:solidFill>
                    <a:srgbClr val="353535"/>
                  </a:solidFill>
                  <a:latin typeface="Segoe UI Semibold" panose="020B0702040204020203" pitchFamily="34" charset="0"/>
                  <a:ea typeface="Segoe UI" pitchFamily="34" charset="0"/>
                  <a:cs typeface="Segoe UI" pitchFamily="34" charset="0"/>
                </a:rPr>
                <a:t>(Cloud Gateway)</a:t>
              </a:r>
            </a:p>
            <a:p>
              <a:pPr lvl="0" defTabSz="913397" fontAlgn="auto">
                <a:lnSpc>
                  <a:spcPct val="90000"/>
                </a:lnSpc>
                <a:spcBef>
                  <a:spcPts val="0"/>
                </a:spcBef>
                <a:spcAft>
                  <a:spcPts val="0"/>
                </a:spcAft>
                <a:defRPr/>
              </a:pPr>
              <a:endParaRPr lang="en-US" sz="700" b="0" kern="0" dirty="0">
                <a:solidFill>
                  <a:srgbClr val="353535"/>
                </a:solidFill>
                <a:latin typeface="Segoe UI Semibold" panose="020B0702040204020203" pitchFamily="34" charset="0"/>
                <a:ea typeface="Segoe UI" pitchFamily="34" charset="0"/>
                <a:cs typeface="Segoe UI" pitchFamily="34" charset="0"/>
              </a:endParaRPr>
            </a:p>
          </p:txBody>
        </p:sp>
        <p:cxnSp>
          <p:nvCxnSpPr>
            <p:cNvPr id="48" name="2 fg">
              <a:extLst>
                <a:ext uri="{FF2B5EF4-FFF2-40B4-BE49-F238E27FC236}">
                  <a16:creationId xmlns:a16="http://schemas.microsoft.com/office/drawing/2014/main" id="{67535920-88D3-413B-A540-DC402BB68900}"/>
                </a:ext>
              </a:extLst>
            </p:cNvPr>
            <p:cNvCxnSpPr/>
            <p:nvPr/>
          </p:nvCxnSpPr>
          <p:spPr>
            <a:xfrm flipV="1">
              <a:off x="839637" y="5630325"/>
              <a:ext cx="256647" cy="2653"/>
            </a:xfrm>
            <a:prstGeom prst="straightConnector1">
              <a:avLst/>
            </a:prstGeom>
            <a:noFill/>
            <a:ln w="3175" cap="flat" cmpd="sng" algn="ctr">
              <a:solidFill>
                <a:srgbClr val="737373"/>
              </a:solidFill>
              <a:prstDash val="solid"/>
              <a:headEnd type="triangle" w="med" len="med"/>
              <a:tailEnd type="triangle" w="med" len="med"/>
            </a:ln>
            <a:effectLst/>
          </p:spPr>
        </p:cxnSp>
        <p:cxnSp>
          <p:nvCxnSpPr>
            <p:cNvPr id="49" name="2 fg">
              <a:extLst>
                <a:ext uri="{FF2B5EF4-FFF2-40B4-BE49-F238E27FC236}">
                  <a16:creationId xmlns:a16="http://schemas.microsoft.com/office/drawing/2014/main" id="{D1F68D67-01C8-4260-8C31-99C9DD9DC3CB}"/>
                </a:ext>
              </a:extLst>
            </p:cNvPr>
            <p:cNvCxnSpPr/>
            <p:nvPr/>
          </p:nvCxnSpPr>
          <p:spPr>
            <a:xfrm flipV="1">
              <a:off x="835501" y="5815436"/>
              <a:ext cx="252504" cy="83477"/>
            </a:xfrm>
            <a:prstGeom prst="straightConnector1">
              <a:avLst/>
            </a:prstGeom>
            <a:noFill/>
            <a:ln w="3175" cap="flat" cmpd="sng" algn="ctr">
              <a:solidFill>
                <a:srgbClr val="737373"/>
              </a:solidFill>
              <a:prstDash val="solid"/>
              <a:headEnd type="triangle" w="med" len="med"/>
              <a:tailEnd type="triangle" w="med" len="med"/>
            </a:ln>
            <a:effectLst/>
          </p:spPr>
        </p:cxnSp>
        <p:cxnSp>
          <p:nvCxnSpPr>
            <p:cNvPr id="50" name="2 fg">
              <a:extLst>
                <a:ext uri="{FF2B5EF4-FFF2-40B4-BE49-F238E27FC236}">
                  <a16:creationId xmlns:a16="http://schemas.microsoft.com/office/drawing/2014/main" id="{A7E31E15-88BC-4B21-9FA6-E68698A7E3A9}"/>
                </a:ext>
              </a:extLst>
            </p:cNvPr>
            <p:cNvCxnSpPr/>
            <p:nvPr/>
          </p:nvCxnSpPr>
          <p:spPr>
            <a:xfrm flipV="1">
              <a:off x="840739" y="4948820"/>
              <a:ext cx="247816" cy="148615"/>
            </a:xfrm>
            <a:prstGeom prst="straightConnector1">
              <a:avLst/>
            </a:prstGeom>
            <a:noFill/>
            <a:ln w="3175" cap="flat" cmpd="sng" algn="ctr">
              <a:solidFill>
                <a:srgbClr val="737373"/>
              </a:solidFill>
              <a:prstDash val="solid"/>
              <a:headEnd type="triangle" w="med" len="med"/>
              <a:tailEnd type="triangle" w="med" len="med"/>
            </a:ln>
            <a:effectLst/>
          </p:spPr>
        </p:cxnSp>
        <p:grpSp>
          <p:nvGrpSpPr>
            <p:cNvPr id="51" name="2 Field Gateway">
              <a:extLst>
                <a:ext uri="{FF2B5EF4-FFF2-40B4-BE49-F238E27FC236}">
                  <a16:creationId xmlns:a16="http://schemas.microsoft.com/office/drawing/2014/main" id="{B6AC5ABC-98FE-43B6-BA26-3B1DDB0271FC}"/>
                </a:ext>
              </a:extLst>
            </p:cNvPr>
            <p:cNvGrpSpPr/>
            <p:nvPr/>
          </p:nvGrpSpPr>
          <p:grpSpPr>
            <a:xfrm>
              <a:off x="1123661" y="4276928"/>
              <a:ext cx="571099" cy="789798"/>
              <a:chOff x="1547306" y="5067599"/>
              <a:chExt cx="769091" cy="1063609"/>
            </a:xfrm>
          </p:grpSpPr>
          <p:sp>
            <p:nvSpPr>
              <p:cNvPr id="52" name="Rectangle 51">
                <a:extLst>
                  <a:ext uri="{FF2B5EF4-FFF2-40B4-BE49-F238E27FC236}">
                    <a16:creationId xmlns:a16="http://schemas.microsoft.com/office/drawing/2014/main" id="{03D76237-4654-4659-8F26-090D296AA8E1}"/>
                  </a:ext>
                </a:extLst>
              </p:cNvPr>
              <p:cNvSpPr/>
              <p:nvPr/>
            </p:nvSpPr>
            <p:spPr bwMode="auto">
              <a:xfrm>
                <a:off x="1547306" y="5067599"/>
                <a:ext cx="769091" cy="1063609"/>
              </a:xfrm>
              <a:prstGeom prst="rect">
                <a:avLst/>
              </a:prstGeom>
              <a:noFill/>
              <a:ln w="6350" cap="flat" cmpd="sng" algn="ctr">
                <a:solidFill>
                  <a:srgbClr val="D2D2D2"/>
                </a:solidFill>
                <a:prstDash val="solid"/>
                <a:headEnd type="none" w="med" len="med"/>
                <a:tailEnd type="none" w="med" len="med"/>
              </a:ln>
              <a:effectLst/>
            </p:spPr>
            <p:txBody>
              <a:bodyPr rot="0" spcFirstLastPara="0" vert="horz" wrap="square" lIns="91414" tIns="91414" rIns="0"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13397" fontAlgn="auto">
                  <a:lnSpc>
                    <a:spcPct val="90000"/>
                  </a:lnSpc>
                  <a:spcBef>
                    <a:spcPts val="0"/>
                  </a:spcBef>
                  <a:spcAft>
                    <a:spcPts val="0"/>
                  </a:spcAft>
                  <a:defRPr/>
                </a:pPr>
                <a:r>
                  <a:rPr lang="en-US" sz="700" b="0" kern="0" dirty="0">
                    <a:solidFill>
                      <a:srgbClr val="353535"/>
                    </a:solidFill>
                    <a:latin typeface="Segoe UI Semibold" panose="020B0702040204020203" pitchFamily="34" charset="0"/>
                    <a:ea typeface="Segoe UI" pitchFamily="34" charset="0"/>
                    <a:cs typeface="Segoe UI" pitchFamily="34" charset="0"/>
                  </a:rPr>
                  <a:t>Field Gateway</a:t>
                </a:r>
              </a:p>
            </p:txBody>
          </p:sp>
          <p:sp>
            <p:nvSpPr>
              <p:cNvPr id="53" name="Frame 5">
                <a:extLst>
                  <a:ext uri="{FF2B5EF4-FFF2-40B4-BE49-F238E27FC236}">
                    <a16:creationId xmlns:a16="http://schemas.microsoft.com/office/drawing/2014/main" id="{2ED7600E-0657-4F78-AADF-8C46C1998B76}"/>
                  </a:ext>
                </a:extLst>
              </p:cNvPr>
              <p:cNvSpPr>
                <a:spLocks noChangeAspect="1"/>
              </p:cNvSpPr>
              <p:nvPr/>
            </p:nvSpPr>
            <p:spPr bwMode="auto">
              <a:xfrm>
                <a:off x="1683184" y="5179458"/>
                <a:ext cx="497333" cy="497199"/>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0078D7"/>
              </a:solidFill>
              <a:ln w="9525" cap="flat" cmpd="sng" algn="ctr">
                <a:noFill/>
                <a:prstDash val="solid"/>
                <a:headEnd type="none" w="med" len="med"/>
                <a:tailEnd type="none" w="med" len="med"/>
              </a:ln>
              <a:effectLst/>
            </p:spPr>
            <p:txBody>
              <a:bodyPr rot="0" spcFirstLastPara="0" vert="horz" wrap="square" lIns="91388" tIns="45694" rIns="45694"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3397" fontAlgn="auto">
                  <a:spcBef>
                    <a:spcPts val="0"/>
                  </a:spcBef>
                  <a:spcAft>
                    <a:spcPts val="0"/>
                  </a:spcAft>
                  <a:defRPr/>
                </a:pPr>
                <a:endParaRPr lang="en-US" sz="1050" b="0" kern="0" spc="-50" dirty="0">
                  <a:solidFill>
                    <a:srgbClr val="353535"/>
                  </a:solidFill>
                  <a:latin typeface="Segoe UI"/>
                  <a:ea typeface="Segoe UI" pitchFamily="34" charset="0"/>
                  <a:cs typeface="Segoe UI" pitchFamily="34" charset="0"/>
                </a:endParaRPr>
              </a:p>
            </p:txBody>
          </p:sp>
        </p:grpSp>
        <p:grpSp>
          <p:nvGrpSpPr>
            <p:cNvPr id="54" name="3 Protocol Adaptation">
              <a:extLst>
                <a:ext uri="{FF2B5EF4-FFF2-40B4-BE49-F238E27FC236}">
                  <a16:creationId xmlns:a16="http://schemas.microsoft.com/office/drawing/2014/main" id="{9B962761-3E3C-4253-A721-93F6F7C3D0E4}"/>
                </a:ext>
              </a:extLst>
            </p:cNvPr>
            <p:cNvGrpSpPr/>
            <p:nvPr/>
          </p:nvGrpSpPr>
          <p:grpSpPr>
            <a:xfrm>
              <a:off x="1691613" y="4277953"/>
              <a:ext cx="600259" cy="788775"/>
              <a:chOff x="2505117" y="3539000"/>
              <a:chExt cx="877565" cy="1062230"/>
            </a:xfrm>
          </p:grpSpPr>
          <p:sp>
            <p:nvSpPr>
              <p:cNvPr id="55" name="Rectangle 54">
                <a:extLst>
                  <a:ext uri="{FF2B5EF4-FFF2-40B4-BE49-F238E27FC236}">
                    <a16:creationId xmlns:a16="http://schemas.microsoft.com/office/drawing/2014/main" id="{EFFC00AE-A092-4666-91FE-59889CE1EAAD}"/>
                  </a:ext>
                </a:extLst>
              </p:cNvPr>
              <p:cNvSpPr/>
              <p:nvPr/>
            </p:nvSpPr>
            <p:spPr bwMode="auto">
              <a:xfrm>
                <a:off x="2505117" y="3539000"/>
                <a:ext cx="877565" cy="1062230"/>
              </a:xfrm>
              <a:prstGeom prst="rect">
                <a:avLst/>
              </a:prstGeom>
              <a:noFill/>
              <a:ln w="6350" cap="flat" cmpd="sng" algn="ctr">
                <a:solidFill>
                  <a:srgbClr val="D2D2D2"/>
                </a:solidFill>
                <a:prstDash val="solid"/>
                <a:headEnd type="none" w="med" len="med"/>
                <a:tailEnd type="none" w="med" len="med"/>
              </a:ln>
              <a:effectLst/>
            </p:spPr>
            <p:txBody>
              <a:bodyPr rot="0" spcFirstLastPara="0" vert="horz" wrap="square" lIns="91414" tIns="91414" rIns="0" bIns="91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13397" fontAlgn="auto">
                  <a:lnSpc>
                    <a:spcPct val="90000"/>
                  </a:lnSpc>
                  <a:spcBef>
                    <a:spcPts val="0"/>
                  </a:spcBef>
                  <a:spcAft>
                    <a:spcPts val="0"/>
                  </a:spcAft>
                  <a:defRPr/>
                </a:pPr>
                <a:r>
                  <a:rPr lang="en-US" sz="700" b="0" kern="0" dirty="0">
                    <a:solidFill>
                      <a:srgbClr val="353535"/>
                    </a:solidFill>
                    <a:latin typeface="Segoe UI Semibold" panose="020B0702040204020203" pitchFamily="34" charset="0"/>
                    <a:ea typeface="Segoe UI" pitchFamily="34" charset="0"/>
                    <a:cs typeface="Segoe UI" pitchFamily="34" charset="0"/>
                  </a:rPr>
                  <a:t>Protocol Adaptation</a:t>
                </a:r>
              </a:p>
            </p:txBody>
          </p:sp>
          <p:sp>
            <p:nvSpPr>
              <p:cNvPr id="56" name="Rectangle 55">
                <a:extLst>
                  <a:ext uri="{FF2B5EF4-FFF2-40B4-BE49-F238E27FC236}">
                    <a16:creationId xmlns:a16="http://schemas.microsoft.com/office/drawing/2014/main" id="{F3A569ED-C12F-45B6-BCFE-7F015783D880}"/>
                  </a:ext>
                </a:extLst>
              </p:cNvPr>
              <p:cNvSpPr>
                <a:spLocks noChangeArrowheads="1"/>
              </p:cNvSpPr>
              <p:nvPr/>
            </p:nvSpPr>
            <p:spPr bwMode="auto">
              <a:xfrm>
                <a:off x="2715594" y="3656543"/>
                <a:ext cx="170000" cy="81276"/>
              </a:xfrm>
              <a:prstGeom prst="rect">
                <a:avLst/>
              </a:prstGeom>
              <a:solidFill>
                <a:srgbClr val="0078D7"/>
              </a:solidFill>
              <a:ln w="9525">
                <a:noFill/>
                <a:miter lim="800000"/>
                <a:headEnd/>
                <a:tailEnd/>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418" fontAlgn="auto">
                  <a:spcBef>
                    <a:spcPts val="0"/>
                  </a:spcBef>
                  <a:spcAft>
                    <a:spcPts val="0"/>
                  </a:spcAft>
                  <a:defRPr/>
                </a:pPr>
                <a:endParaRPr lang="en-US" sz="1050" b="0" kern="0" dirty="0">
                  <a:solidFill>
                    <a:srgbClr val="353535"/>
                  </a:solidFill>
                  <a:latin typeface="Segoe UI"/>
                  <a:cs typeface="Arial" charset="0"/>
                </a:endParaRPr>
              </a:p>
            </p:txBody>
          </p:sp>
          <p:sp>
            <p:nvSpPr>
              <p:cNvPr id="57" name="Rectangle 56">
                <a:extLst>
                  <a:ext uri="{FF2B5EF4-FFF2-40B4-BE49-F238E27FC236}">
                    <a16:creationId xmlns:a16="http://schemas.microsoft.com/office/drawing/2014/main" id="{2DB9AFA0-29A7-4669-A947-EF2FA11F1EE0}"/>
                  </a:ext>
                </a:extLst>
              </p:cNvPr>
              <p:cNvSpPr>
                <a:spLocks noChangeArrowheads="1"/>
              </p:cNvSpPr>
              <p:nvPr/>
            </p:nvSpPr>
            <p:spPr bwMode="auto">
              <a:xfrm>
                <a:off x="2715594" y="3784262"/>
                <a:ext cx="170000" cy="88896"/>
              </a:xfrm>
              <a:prstGeom prst="rect">
                <a:avLst/>
              </a:prstGeom>
              <a:solidFill>
                <a:srgbClr val="00B294"/>
              </a:solidFill>
              <a:ln w="9525">
                <a:noFill/>
                <a:miter lim="800000"/>
                <a:headEnd/>
                <a:tailEnd/>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418" fontAlgn="auto">
                  <a:spcBef>
                    <a:spcPts val="0"/>
                  </a:spcBef>
                  <a:spcAft>
                    <a:spcPts val="0"/>
                  </a:spcAft>
                  <a:defRPr/>
                </a:pPr>
                <a:endParaRPr lang="en-US" sz="1050" b="0" kern="0" dirty="0">
                  <a:solidFill>
                    <a:srgbClr val="353535"/>
                  </a:solidFill>
                  <a:latin typeface="Segoe UI"/>
                  <a:cs typeface="Arial" charset="0"/>
                </a:endParaRPr>
              </a:p>
            </p:txBody>
          </p:sp>
          <p:sp>
            <p:nvSpPr>
              <p:cNvPr id="58" name="Rectangle 57">
                <a:extLst>
                  <a:ext uri="{FF2B5EF4-FFF2-40B4-BE49-F238E27FC236}">
                    <a16:creationId xmlns:a16="http://schemas.microsoft.com/office/drawing/2014/main" id="{3C908796-222E-4AD8-A625-8F162B47560A}"/>
                  </a:ext>
                </a:extLst>
              </p:cNvPr>
              <p:cNvSpPr>
                <a:spLocks noChangeArrowheads="1"/>
              </p:cNvSpPr>
              <p:nvPr/>
            </p:nvSpPr>
            <p:spPr bwMode="auto">
              <a:xfrm>
                <a:off x="2715594" y="3919601"/>
                <a:ext cx="170000" cy="81276"/>
              </a:xfrm>
              <a:prstGeom prst="rect">
                <a:avLst/>
              </a:prstGeom>
              <a:solidFill>
                <a:srgbClr val="0078D7"/>
              </a:solidFill>
              <a:ln w="9525">
                <a:noFill/>
                <a:miter lim="800000"/>
                <a:headEnd/>
                <a:tailEnd/>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418" fontAlgn="auto">
                  <a:spcBef>
                    <a:spcPts val="0"/>
                  </a:spcBef>
                  <a:spcAft>
                    <a:spcPts val="0"/>
                  </a:spcAft>
                  <a:defRPr/>
                </a:pPr>
                <a:endParaRPr lang="en-US" sz="1050" b="0" kern="0" dirty="0">
                  <a:solidFill>
                    <a:srgbClr val="353535"/>
                  </a:solidFill>
                  <a:latin typeface="Segoe UI"/>
                  <a:cs typeface="Arial" charset="0"/>
                </a:endParaRPr>
              </a:p>
            </p:txBody>
          </p:sp>
          <p:sp>
            <p:nvSpPr>
              <p:cNvPr id="59" name="Rectangle 58">
                <a:extLst>
                  <a:ext uri="{FF2B5EF4-FFF2-40B4-BE49-F238E27FC236}">
                    <a16:creationId xmlns:a16="http://schemas.microsoft.com/office/drawing/2014/main" id="{26D50BCD-8A31-4E25-B30D-004076F2DA3E}"/>
                  </a:ext>
                </a:extLst>
              </p:cNvPr>
              <p:cNvSpPr>
                <a:spLocks noChangeArrowheads="1"/>
              </p:cNvSpPr>
              <p:nvPr/>
            </p:nvSpPr>
            <p:spPr bwMode="auto">
              <a:xfrm>
                <a:off x="3073158" y="3837173"/>
                <a:ext cx="168521" cy="86356"/>
              </a:xfrm>
              <a:prstGeom prst="rect">
                <a:avLst/>
              </a:prstGeom>
              <a:solidFill>
                <a:srgbClr val="D2D2D2"/>
              </a:solidFill>
              <a:ln w="9525">
                <a:noFill/>
                <a:miter lim="800000"/>
                <a:headEnd/>
                <a:tailEnd/>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418" fontAlgn="auto">
                  <a:spcBef>
                    <a:spcPts val="0"/>
                  </a:spcBef>
                  <a:spcAft>
                    <a:spcPts val="0"/>
                  </a:spcAft>
                  <a:defRPr/>
                </a:pPr>
                <a:endParaRPr lang="en-US" sz="1050" b="0" kern="0" dirty="0">
                  <a:solidFill>
                    <a:srgbClr val="353535"/>
                  </a:solidFill>
                  <a:latin typeface="Segoe UI"/>
                  <a:cs typeface="Arial" charset="0"/>
                </a:endParaRPr>
              </a:p>
            </p:txBody>
          </p:sp>
          <p:sp>
            <p:nvSpPr>
              <p:cNvPr id="60" name="Rectangle 59">
                <a:extLst>
                  <a:ext uri="{FF2B5EF4-FFF2-40B4-BE49-F238E27FC236}">
                    <a16:creationId xmlns:a16="http://schemas.microsoft.com/office/drawing/2014/main" id="{88784F29-1271-4F2C-898D-AB6B30FE2E34}"/>
                  </a:ext>
                </a:extLst>
              </p:cNvPr>
              <p:cNvSpPr>
                <a:spLocks noChangeArrowheads="1"/>
              </p:cNvSpPr>
              <p:nvPr/>
            </p:nvSpPr>
            <p:spPr bwMode="auto">
              <a:xfrm>
                <a:off x="2718874" y="4047320"/>
                <a:ext cx="170000" cy="86356"/>
              </a:xfrm>
              <a:prstGeom prst="rect">
                <a:avLst/>
              </a:prstGeom>
              <a:solidFill>
                <a:srgbClr val="FF8C00"/>
              </a:solidFill>
              <a:ln w="9525">
                <a:noFill/>
                <a:miter lim="800000"/>
                <a:headEnd/>
                <a:tailEnd/>
              </a:ln>
            </p:spPr>
            <p:txBody>
              <a:bodyPr vert="horz" wrap="square" lIns="91414" tIns="45706" rIns="91414" bIns="4570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418" fontAlgn="auto">
                  <a:spcBef>
                    <a:spcPts val="0"/>
                  </a:spcBef>
                  <a:spcAft>
                    <a:spcPts val="0"/>
                  </a:spcAft>
                  <a:defRPr/>
                </a:pPr>
                <a:endParaRPr lang="en-US" sz="1050" b="0" kern="0" dirty="0">
                  <a:solidFill>
                    <a:srgbClr val="353535"/>
                  </a:solidFill>
                  <a:latin typeface="Segoe UI"/>
                  <a:cs typeface="Arial" charset="0"/>
                </a:endParaRPr>
              </a:p>
            </p:txBody>
          </p:sp>
          <p:cxnSp>
            <p:nvCxnSpPr>
              <p:cNvPr id="61" name="Elbow Connector 205">
                <a:extLst>
                  <a:ext uri="{FF2B5EF4-FFF2-40B4-BE49-F238E27FC236}">
                    <a16:creationId xmlns:a16="http://schemas.microsoft.com/office/drawing/2014/main" id="{A6254DB8-7BEF-47D3-8F27-811F6D5C129C}"/>
                  </a:ext>
                </a:extLst>
              </p:cNvPr>
              <p:cNvCxnSpPr>
                <a:stCxn id="56" idx="3"/>
                <a:endCxn id="59" idx="1"/>
              </p:cNvCxnSpPr>
              <p:nvPr/>
            </p:nvCxnSpPr>
            <p:spPr>
              <a:xfrm>
                <a:off x="2885594" y="3697181"/>
                <a:ext cx="187563" cy="183170"/>
              </a:xfrm>
              <a:prstGeom prst="bentConnector3">
                <a:avLst>
                  <a:gd name="adj1" fmla="val 50000"/>
                </a:avLst>
              </a:prstGeom>
              <a:noFill/>
              <a:ln w="3175" cap="flat" cmpd="sng" algn="ctr">
                <a:solidFill>
                  <a:srgbClr val="353535"/>
                </a:solidFill>
                <a:prstDash val="solid"/>
                <a:headEnd type="none"/>
                <a:tailEnd type="none"/>
              </a:ln>
              <a:effectLst/>
            </p:spPr>
          </p:cxnSp>
          <p:cxnSp>
            <p:nvCxnSpPr>
              <p:cNvPr id="62" name="Elbow Connector 206">
                <a:extLst>
                  <a:ext uri="{FF2B5EF4-FFF2-40B4-BE49-F238E27FC236}">
                    <a16:creationId xmlns:a16="http://schemas.microsoft.com/office/drawing/2014/main" id="{DF8321B8-8CC7-423B-8CC1-FBA04B4CAD56}"/>
                  </a:ext>
                </a:extLst>
              </p:cNvPr>
              <p:cNvCxnSpPr>
                <a:stCxn id="57" idx="3"/>
                <a:endCxn id="59" idx="1"/>
              </p:cNvCxnSpPr>
              <p:nvPr/>
            </p:nvCxnSpPr>
            <p:spPr>
              <a:xfrm>
                <a:off x="2885594" y="3828710"/>
                <a:ext cx="187563" cy="51641"/>
              </a:xfrm>
              <a:prstGeom prst="bentConnector3">
                <a:avLst>
                  <a:gd name="adj1" fmla="val 50000"/>
                </a:avLst>
              </a:prstGeom>
              <a:noFill/>
              <a:ln w="3175" cap="flat" cmpd="sng" algn="ctr">
                <a:solidFill>
                  <a:srgbClr val="353535"/>
                </a:solidFill>
                <a:prstDash val="solid"/>
                <a:headEnd type="none"/>
                <a:tailEnd type="none"/>
              </a:ln>
              <a:effectLst/>
            </p:spPr>
          </p:cxnSp>
          <p:cxnSp>
            <p:nvCxnSpPr>
              <p:cNvPr id="63" name="Elbow Connector 207">
                <a:extLst>
                  <a:ext uri="{FF2B5EF4-FFF2-40B4-BE49-F238E27FC236}">
                    <a16:creationId xmlns:a16="http://schemas.microsoft.com/office/drawing/2014/main" id="{B2D82783-580D-4B2B-A807-34F7D351AAC7}"/>
                  </a:ext>
                </a:extLst>
              </p:cNvPr>
              <p:cNvCxnSpPr>
                <a:stCxn id="58" idx="3"/>
                <a:endCxn id="59" idx="1"/>
              </p:cNvCxnSpPr>
              <p:nvPr/>
            </p:nvCxnSpPr>
            <p:spPr>
              <a:xfrm flipV="1">
                <a:off x="2885594" y="3880351"/>
                <a:ext cx="187563" cy="79888"/>
              </a:xfrm>
              <a:prstGeom prst="bentConnector3">
                <a:avLst>
                  <a:gd name="adj1" fmla="val 50000"/>
                </a:avLst>
              </a:prstGeom>
              <a:noFill/>
              <a:ln w="3175" cap="flat" cmpd="sng" algn="ctr">
                <a:solidFill>
                  <a:srgbClr val="353535"/>
                </a:solidFill>
                <a:prstDash val="solid"/>
                <a:headEnd type="none"/>
                <a:tailEnd type="none"/>
              </a:ln>
              <a:effectLst/>
            </p:spPr>
          </p:cxnSp>
          <p:cxnSp>
            <p:nvCxnSpPr>
              <p:cNvPr id="64" name="Elbow Connector 208">
                <a:extLst>
                  <a:ext uri="{FF2B5EF4-FFF2-40B4-BE49-F238E27FC236}">
                    <a16:creationId xmlns:a16="http://schemas.microsoft.com/office/drawing/2014/main" id="{A675100A-EE3B-4FF4-988F-AE9138AB3F32}"/>
                  </a:ext>
                </a:extLst>
              </p:cNvPr>
              <p:cNvCxnSpPr>
                <a:stCxn id="60" idx="3"/>
                <a:endCxn id="59" idx="1"/>
              </p:cNvCxnSpPr>
              <p:nvPr/>
            </p:nvCxnSpPr>
            <p:spPr>
              <a:xfrm flipV="1">
                <a:off x="2888874" y="3880351"/>
                <a:ext cx="184284" cy="210147"/>
              </a:xfrm>
              <a:prstGeom prst="bentConnector3">
                <a:avLst>
                  <a:gd name="adj1" fmla="val 50000"/>
                </a:avLst>
              </a:prstGeom>
              <a:noFill/>
              <a:ln w="3175" cap="flat" cmpd="sng" algn="ctr">
                <a:solidFill>
                  <a:srgbClr val="353535"/>
                </a:solidFill>
                <a:prstDash val="solid"/>
                <a:headEnd type="none"/>
                <a:tailEnd type="none"/>
              </a:ln>
              <a:effectLst/>
            </p:spPr>
          </p:cxnSp>
        </p:grpSp>
        <p:cxnSp>
          <p:nvCxnSpPr>
            <p:cNvPr id="65" name="2   Arrow fg">
              <a:extLst>
                <a:ext uri="{FF2B5EF4-FFF2-40B4-BE49-F238E27FC236}">
                  <a16:creationId xmlns:a16="http://schemas.microsoft.com/office/drawing/2014/main" id="{19C3D9EA-F9F2-456A-9BAB-FC56E2528B1D}"/>
                </a:ext>
              </a:extLst>
            </p:cNvPr>
            <p:cNvCxnSpPr/>
            <p:nvPr/>
          </p:nvCxnSpPr>
          <p:spPr>
            <a:xfrm>
              <a:off x="2361964" y="4602324"/>
              <a:ext cx="1975215" cy="18603"/>
            </a:xfrm>
            <a:prstGeom prst="straightConnector1">
              <a:avLst/>
            </a:prstGeom>
            <a:noFill/>
            <a:ln w="3175" cap="flat" cmpd="sng" algn="ctr">
              <a:solidFill>
                <a:srgbClr val="737373"/>
              </a:solidFill>
              <a:prstDash val="solid"/>
              <a:headEnd type="triangle" w="med" len="med"/>
              <a:tailEnd type="triangle" w="med" len="med"/>
            </a:ln>
            <a:effectLst/>
          </p:spPr>
        </p:cxnSp>
        <p:cxnSp>
          <p:nvCxnSpPr>
            <p:cNvPr id="66" name="2   Arrow fg">
              <a:extLst>
                <a:ext uri="{FF2B5EF4-FFF2-40B4-BE49-F238E27FC236}">
                  <a16:creationId xmlns:a16="http://schemas.microsoft.com/office/drawing/2014/main" id="{FD195AA1-E4E7-4587-A904-D92040577B64}"/>
                </a:ext>
              </a:extLst>
            </p:cNvPr>
            <p:cNvCxnSpPr/>
            <p:nvPr/>
          </p:nvCxnSpPr>
          <p:spPr>
            <a:xfrm>
              <a:off x="828662" y="3756470"/>
              <a:ext cx="2891900" cy="21649"/>
            </a:xfrm>
            <a:prstGeom prst="straightConnector1">
              <a:avLst/>
            </a:prstGeom>
            <a:noFill/>
            <a:ln w="3175" cap="flat" cmpd="sng" algn="ctr">
              <a:solidFill>
                <a:srgbClr val="737373"/>
              </a:solidFill>
              <a:prstDash val="solid"/>
              <a:headEnd type="triangle" w="med" len="med"/>
              <a:tailEnd type="triangle" w="med" len="med"/>
            </a:ln>
            <a:effectLst/>
          </p:spPr>
        </p:cxnSp>
        <p:cxnSp>
          <p:nvCxnSpPr>
            <p:cNvPr id="67" name="2   Arrow fg">
              <a:extLst>
                <a:ext uri="{FF2B5EF4-FFF2-40B4-BE49-F238E27FC236}">
                  <a16:creationId xmlns:a16="http://schemas.microsoft.com/office/drawing/2014/main" id="{71C616EA-7AFF-452C-98AF-4CF309154E00}"/>
                </a:ext>
              </a:extLst>
            </p:cNvPr>
            <p:cNvCxnSpPr/>
            <p:nvPr/>
          </p:nvCxnSpPr>
          <p:spPr>
            <a:xfrm>
              <a:off x="831264" y="3491656"/>
              <a:ext cx="2870031" cy="1152"/>
            </a:xfrm>
            <a:prstGeom prst="straightConnector1">
              <a:avLst/>
            </a:prstGeom>
            <a:noFill/>
            <a:ln w="3175" cap="flat" cmpd="sng" algn="ctr">
              <a:solidFill>
                <a:srgbClr val="737373"/>
              </a:solidFill>
              <a:prstDash val="solid"/>
              <a:headEnd type="triangle" w="med" len="med"/>
              <a:tailEnd type="triangle" w="med" len="med"/>
            </a:ln>
            <a:effectLst/>
          </p:spPr>
        </p:cxnSp>
        <p:cxnSp>
          <p:nvCxnSpPr>
            <p:cNvPr id="68" name="2   Arrow fg">
              <a:extLst>
                <a:ext uri="{FF2B5EF4-FFF2-40B4-BE49-F238E27FC236}">
                  <a16:creationId xmlns:a16="http://schemas.microsoft.com/office/drawing/2014/main" id="{348BC4B9-FCD8-4A34-8719-52031B12CCCD}"/>
                </a:ext>
              </a:extLst>
            </p:cNvPr>
            <p:cNvCxnSpPr/>
            <p:nvPr/>
          </p:nvCxnSpPr>
          <p:spPr>
            <a:xfrm flipV="1">
              <a:off x="845724" y="4019786"/>
              <a:ext cx="2874837" cy="851"/>
            </a:xfrm>
            <a:prstGeom prst="straightConnector1">
              <a:avLst/>
            </a:prstGeom>
            <a:noFill/>
            <a:ln w="3175" cap="flat" cmpd="sng" algn="ctr">
              <a:solidFill>
                <a:srgbClr val="737373"/>
              </a:solidFill>
              <a:prstDash val="solid"/>
              <a:headEnd type="triangle" w="med" len="med"/>
              <a:tailEnd type="triangle" w="med" len="med"/>
            </a:ln>
            <a:effectLst/>
          </p:spPr>
        </p:cxnSp>
        <p:cxnSp>
          <p:nvCxnSpPr>
            <p:cNvPr id="69" name="2 fg">
              <a:extLst>
                <a:ext uri="{FF2B5EF4-FFF2-40B4-BE49-F238E27FC236}">
                  <a16:creationId xmlns:a16="http://schemas.microsoft.com/office/drawing/2014/main" id="{D490BC2E-5396-4874-A3D6-D85B916E8E30}"/>
                </a:ext>
              </a:extLst>
            </p:cNvPr>
            <p:cNvCxnSpPr/>
            <p:nvPr/>
          </p:nvCxnSpPr>
          <p:spPr>
            <a:xfrm>
              <a:off x="842644" y="4297053"/>
              <a:ext cx="241823" cy="118877"/>
            </a:xfrm>
            <a:prstGeom prst="straightConnector1">
              <a:avLst/>
            </a:prstGeom>
            <a:noFill/>
            <a:ln w="3175" cap="flat" cmpd="sng" algn="ctr">
              <a:solidFill>
                <a:srgbClr val="737373"/>
              </a:solidFill>
              <a:prstDash val="solid"/>
              <a:headEnd type="triangle" w="med" len="med"/>
              <a:tailEnd type="triangle" w="med" len="med"/>
            </a:ln>
            <a:effectLst/>
          </p:spPr>
        </p:cxnSp>
        <p:cxnSp>
          <p:nvCxnSpPr>
            <p:cNvPr id="70" name="2 fg">
              <a:extLst>
                <a:ext uri="{FF2B5EF4-FFF2-40B4-BE49-F238E27FC236}">
                  <a16:creationId xmlns:a16="http://schemas.microsoft.com/office/drawing/2014/main" id="{664B9A9A-4B58-4573-862E-467121A191FF}"/>
                </a:ext>
              </a:extLst>
            </p:cNvPr>
            <p:cNvCxnSpPr/>
            <p:nvPr/>
          </p:nvCxnSpPr>
          <p:spPr>
            <a:xfrm>
              <a:off x="845168" y="4574157"/>
              <a:ext cx="242838" cy="43178"/>
            </a:xfrm>
            <a:prstGeom prst="straightConnector1">
              <a:avLst/>
            </a:prstGeom>
            <a:noFill/>
            <a:ln w="3175" cap="flat" cmpd="sng" algn="ctr">
              <a:solidFill>
                <a:srgbClr val="737373"/>
              </a:solidFill>
              <a:prstDash val="solid"/>
              <a:headEnd type="triangle" w="med" len="med"/>
              <a:tailEnd type="triangle" w="med" len="med"/>
            </a:ln>
            <a:effectLst/>
          </p:spPr>
        </p:cxnSp>
        <p:cxnSp>
          <p:nvCxnSpPr>
            <p:cNvPr id="71" name="2 fg">
              <a:extLst>
                <a:ext uri="{FF2B5EF4-FFF2-40B4-BE49-F238E27FC236}">
                  <a16:creationId xmlns:a16="http://schemas.microsoft.com/office/drawing/2014/main" id="{44351C51-7B85-41A8-A1B9-F2DC98D4C008}"/>
                </a:ext>
              </a:extLst>
            </p:cNvPr>
            <p:cNvCxnSpPr/>
            <p:nvPr/>
          </p:nvCxnSpPr>
          <p:spPr>
            <a:xfrm flipV="1">
              <a:off x="847032" y="4782251"/>
              <a:ext cx="237435" cy="64563"/>
            </a:xfrm>
            <a:prstGeom prst="straightConnector1">
              <a:avLst/>
            </a:prstGeom>
            <a:noFill/>
            <a:ln w="3175" cap="flat" cmpd="sng" algn="ctr">
              <a:solidFill>
                <a:srgbClr val="737373"/>
              </a:solidFill>
              <a:prstDash val="solid"/>
              <a:headEnd type="triangle" w="med" len="med"/>
              <a:tailEnd type="triangle" w="med" len="med"/>
            </a:ln>
            <a:effectLst/>
          </p:spPr>
        </p:cxnSp>
        <p:sp>
          <p:nvSpPr>
            <p:cNvPr id="72" name="Freeform 86">
              <a:extLst>
                <a:ext uri="{FF2B5EF4-FFF2-40B4-BE49-F238E27FC236}">
                  <a16:creationId xmlns:a16="http://schemas.microsoft.com/office/drawing/2014/main" id="{AD456EC6-2E4D-4580-9806-62B5F3F74034}"/>
                </a:ext>
              </a:extLst>
            </p:cNvPr>
            <p:cNvSpPr>
              <a:spLocks noChangeAspect="1"/>
            </p:cNvSpPr>
            <p:nvPr/>
          </p:nvSpPr>
          <p:spPr bwMode="auto">
            <a:xfrm rot="5280000">
              <a:off x="4669814" y="3237503"/>
              <a:ext cx="338993" cy="431051"/>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353535"/>
            </a:solidFill>
            <a:ln w="10795" cap="flat" cmpd="sng" algn="ctr">
              <a:no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50846" fontAlgn="auto">
                <a:spcBef>
                  <a:spcPts val="0"/>
                </a:spcBef>
                <a:spcAft>
                  <a:spcPts val="0"/>
                </a:spcAft>
                <a:defRPr/>
              </a:pPr>
              <a:endParaRPr lang="en-US" sz="1200" b="0" kern="0" dirty="0">
                <a:solidFill>
                  <a:srgbClr val="353535"/>
                </a:solidFill>
                <a:latin typeface="Segoe UI"/>
                <a:cs typeface="Arial" charset="0"/>
              </a:endParaRPr>
            </a:p>
          </p:txBody>
        </p:sp>
        <p:sp>
          <p:nvSpPr>
            <p:cNvPr id="73" name="TextBox 237">
              <a:extLst>
                <a:ext uri="{FF2B5EF4-FFF2-40B4-BE49-F238E27FC236}">
                  <a16:creationId xmlns:a16="http://schemas.microsoft.com/office/drawing/2014/main" id="{DC917C81-FB7A-4207-AD0D-A03AE8CC1ECE}"/>
                </a:ext>
              </a:extLst>
            </p:cNvPr>
            <p:cNvSpPr txBox="1"/>
            <p:nvPr/>
          </p:nvSpPr>
          <p:spPr>
            <a:xfrm>
              <a:off x="5415947" y="3935391"/>
              <a:ext cx="2971873" cy="2348063"/>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466298" lvl="0" indent="-466298" defTabSz="932597" fontAlgn="auto">
                <a:lnSpc>
                  <a:spcPct val="90000"/>
                </a:lnSpc>
                <a:spcBef>
                  <a:spcPts val="0"/>
                </a:spcBef>
                <a:spcAft>
                  <a:spcPts val="612"/>
                </a:spcAft>
                <a:buFontTx/>
                <a:buAutoNum type="arabicPeriod"/>
                <a:defRPr/>
              </a:pPr>
              <a:r>
                <a:rPr lang="en-US" sz="1200" b="0" kern="0" dirty="0">
                  <a:solidFill>
                    <a:srgbClr val="353535"/>
                  </a:solidFill>
                  <a:latin typeface="Segoe UI"/>
                  <a:cs typeface="Arial" charset="0"/>
                </a:rPr>
                <a:t>Direct connection (HTTP, AMQP)</a:t>
              </a:r>
            </a:p>
            <a:p>
              <a:pPr marL="466298" lvl="0" indent="-466298" defTabSz="932597" fontAlgn="auto">
                <a:lnSpc>
                  <a:spcPct val="90000"/>
                </a:lnSpc>
                <a:spcBef>
                  <a:spcPts val="0"/>
                </a:spcBef>
                <a:spcAft>
                  <a:spcPts val="612"/>
                </a:spcAft>
                <a:buFontTx/>
                <a:buAutoNum type="arabicPeriod"/>
                <a:defRPr/>
              </a:pPr>
              <a:r>
                <a:rPr lang="en-US" sz="1200" b="0" kern="0" dirty="0">
                  <a:solidFill>
                    <a:srgbClr val="353535"/>
                  </a:solidFill>
                  <a:latin typeface="Segoe UI"/>
                  <a:cs typeface="Arial" charset="0"/>
                </a:rPr>
                <a:t>Cloud Protocol Adaptation (e.g. MQTT)</a:t>
              </a:r>
            </a:p>
            <a:p>
              <a:pPr marL="466298" lvl="0" indent="-466298" defTabSz="932597" fontAlgn="auto">
                <a:lnSpc>
                  <a:spcPct val="90000"/>
                </a:lnSpc>
                <a:spcBef>
                  <a:spcPts val="0"/>
                </a:spcBef>
                <a:spcAft>
                  <a:spcPts val="612"/>
                </a:spcAft>
                <a:buFontTx/>
                <a:buAutoNum type="arabicPeriod"/>
                <a:defRPr/>
              </a:pPr>
              <a:r>
                <a:rPr lang="en-US" sz="1200" b="0" kern="0" dirty="0">
                  <a:solidFill>
                    <a:srgbClr val="353535"/>
                  </a:solidFill>
                  <a:latin typeface="Segoe UI"/>
                  <a:cs typeface="Arial" charset="0"/>
                </a:rPr>
                <a:t>Field Protocol Adaptation (e.g. DDS)</a:t>
              </a:r>
            </a:p>
            <a:p>
              <a:pPr marL="466298" lvl="0" indent="-466298" defTabSz="932597" fontAlgn="auto">
                <a:lnSpc>
                  <a:spcPct val="90000"/>
                </a:lnSpc>
                <a:spcBef>
                  <a:spcPts val="0"/>
                </a:spcBef>
                <a:spcAft>
                  <a:spcPts val="612"/>
                </a:spcAft>
                <a:buFontTx/>
                <a:buAutoNum type="arabicPeriod"/>
                <a:defRPr/>
              </a:pPr>
              <a:r>
                <a:rPr lang="en-US" sz="1200" b="0" kern="0" dirty="0">
                  <a:solidFill>
                    <a:srgbClr val="353535"/>
                  </a:solidFill>
                  <a:latin typeface="Segoe UI"/>
                  <a:cs typeface="Arial" charset="0"/>
                </a:rPr>
                <a:t>Gateway-assisted (e.g. Bluetooth LE) </a:t>
              </a:r>
            </a:p>
            <a:p>
              <a:pPr marL="466298" lvl="0" indent="-466298" defTabSz="932597" fontAlgn="auto">
                <a:lnSpc>
                  <a:spcPct val="90000"/>
                </a:lnSpc>
                <a:spcBef>
                  <a:spcPts val="0"/>
                </a:spcBef>
                <a:spcAft>
                  <a:spcPts val="612"/>
                </a:spcAft>
                <a:buFontTx/>
                <a:buAutoNum type="arabicPeriod"/>
                <a:defRPr/>
              </a:pPr>
              <a:endParaRPr lang="en-US" sz="1200" b="0" kern="0" dirty="0">
                <a:solidFill>
                  <a:srgbClr val="353535"/>
                </a:solidFill>
                <a:latin typeface="Segoe UI"/>
                <a:cs typeface="Arial" charset="0"/>
              </a:endParaRPr>
            </a:p>
            <a:p>
              <a:pPr marL="466298" lvl="0" indent="-466298" defTabSz="932597" fontAlgn="auto">
                <a:lnSpc>
                  <a:spcPct val="90000"/>
                </a:lnSpc>
                <a:spcBef>
                  <a:spcPts val="0"/>
                </a:spcBef>
                <a:spcAft>
                  <a:spcPts val="612"/>
                </a:spcAft>
                <a:buFontTx/>
                <a:buAutoNum type="arabicPeriod"/>
                <a:defRPr/>
              </a:pPr>
              <a:endParaRPr lang="en-US" sz="1200" b="0" kern="0" dirty="0">
                <a:solidFill>
                  <a:srgbClr val="353535"/>
                </a:solidFill>
                <a:latin typeface="Segoe UI"/>
                <a:cs typeface="Arial" charset="0"/>
              </a:endParaRPr>
            </a:p>
          </p:txBody>
        </p:sp>
        <p:grpSp>
          <p:nvGrpSpPr>
            <p:cNvPr id="74" name="Group 73">
              <a:extLst>
                <a:ext uri="{FF2B5EF4-FFF2-40B4-BE49-F238E27FC236}">
                  <a16:creationId xmlns:a16="http://schemas.microsoft.com/office/drawing/2014/main" id="{34AEEB49-701B-4251-8535-B939505B9E80}"/>
                </a:ext>
              </a:extLst>
            </p:cNvPr>
            <p:cNvGrpSpPr/>
            <p:nvPr/>
          </p:nvGrpSpPr>
          <p:grpSpPr>
            <a:xfrm>
              <a:off x="1510360" y="2845828"/>
              <a:ext cx="453629" cy="446773"/>
              <a:chOff x="3621310" y="1399751"/>
              <a:chExt cx="598801" cy="589752"/>
            </a:xfrm>
          </p:grpSpPr>
          <p:sp>
            <p:nvSpPr>
              <p:cNvPr id="75" name="Oval 74">
                <a:extLst>
                  <a:ext uri="{FF2B5EF4-FFF2-40B4-BE49-F238E27FC236}">
                    <a16:creationId xmlns:a16="http://schemas.microsoft.com/office/drawing/2014/main" id="{CCEF3180-3573-450C-85DD-0E3E9D9E822B}"/>
                  </a:ext>
                </a:extLst>
              </p:cNvPr>
              <p:cNvSpPr/>
              <p:nvPr/>
            </p:nvSpPr>
            <p:spPr bwMode="auto">
              <a:xfrm>
                <a:off x="3699167" y="1484904"/>
                <a:ext cx="330573" cy="333263"/>
              </a:xfrm>
              <a:prstGeom prst="ellipse">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51028">
                  <a:defRPr/>
                </a:pPr>
                <a:endParaRPr lang="en-US" sz="1200" kern="0" dirty="0">
                  <a:solidFill>
                    <a:srgbClr val="000000"/>
                  </a:solidFill>
                  <a:latin typeface="Segoe UI"/>
                </a:endParaRPr>
              </a:p>
            </p:txBody>
          </p:sp>
          <p:sp>
            <p:nvSpPr>
              <p:cNvPr id="76" name="TextBox 28">
                <a:extLst>
                  <a:ext uri="{FF2B5EF4-FFF2-40B4-BE49-F238E27FC236}">
                    <a16:creationId xmlns:a16="http://schemas.microsoft.com/office/drawing/2014/main" id="{A38DC70C-568F-41B3-9F2F-A11F62205023}"/>
                  </a:ext>
                </a:extLst>
              </p:cNvPr>
              <p:cNvSpPr txBox="1"/>
              <p:nvPr/>
            </p:nvSpPr>
            <p:spPr>
              <a:xfrm>
                <a:off x="3621310" y="1399751"/>
                <a:ext cx="598801" cy="589752"/>
              </a:xfrm>
              <a:prstGeom prst="rect">
                <a:avLst/>
              </a:prstGeom>
              <a:noFill/>
            </p:spPr>
            <p:txBody>
              <a:bodyPr wrap="none" lIns="186521" tIns="149217" rIns="186521" bIns="149217"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32597">
                  <a:lnSpc>
                    <a:spcPct val="90000"/>
                  </a:lnSpc>
                  <a:spcAft>
                    <a:spcPts val="612"/>
                  </a:spcAft>
                  <a:defRPr/>
                </a:pPr>
                <a:r>
                  <a:rPr lang="en-US" sz="1050" kern="0" dirty="0">
                    <a:solidFill>
                      <a:srgbClr val="000000"/>
                    </a:solidFill>
                    <a:latin typeface="Segoe UI"/>
                    <a:cs typeface="Arial" charset="0"/>
                  </a:rPr>
                  <a:t>1</a:t>
                </a:r>
              </a:p>
            </p:txBody>
          </p:sp>
        </p:grpSp>
        <p:grpSp>
          <p:nvGrpSpPr>
            <p:cNvPr id="77" name="Group 76">
              <a:extLst>
                <a:ext uri="{FF2B5EF4-FFF2-40B4-BE49-F238E27FC236}">
                  <a16:creationId xmlns:a16="http://schemas.microsoft.com/office/drawing/2014/main" id="{422CABAE-089B-4E9C-9AC5-5A4AD4EC02E6}"/>
                </a:ext>
              </a:extLst>
            </p:cNvPr>
            <p:cNvGrpSpPr/>
            <p:nvPr/>
          </p:nvGrpSpPr>
          <p:grpSpPr>
            <a:xfrm>
              <a:off x="1889548" y="3433009"/>
              <a:ext cx="453629" cy="446773"/>
              <a:chOff x="3624483" y="1399751"/>
              <a:chExt cx="598800" cy="589752"/>
            </a:xfrm>
          </p:grpSpPr>
          <p:sp>
            <p:nvSpPr>
              <p:cNvPr id="78" name="Oval 77">
                <a:extLst>
                  <a:ext uri="{FF2B5EF4-FFF2-40B4-BE49-F238E27FC236}">
                    <a16:creationId xmlns:a16="http://schemas.microsoft.com/office/drawing/2014/main" id="{BC6F9044-D851-4210-8801-A39735844772}"/>
                  </a:ext>
                </a:extLst>
              </p:cNvPr>
              <p:cNvSpPr/>
              <p:nvPr/>
            </p:nvSpPr>
            <p:spPr bwMode="auto">
              <a:xfrm>
                <a:off x="3699167" y="1484904"/>
                <a:ext cx="330573" cy="333263"/>
              </a:xfrm>
              <a:prstGeom prst="ellipse">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51028">
                  <a:defRPr/>
                </a:pPr>
                <a:endParaRPr lang="en-US" sz="1200" kern="0" dirty="0">
                  <a:solidFill>
                    <a:srgbClr val="000000"/>
                  </a:solidFill>
                  <a:latin typeface="Segoe UI"/>
                </a:endParaRPr>
              </a:p>
            </p:txBody>
          </p:sp>
          <p:sp>
            <p:nvSpPr>
              <p:cNvPr id="79" name="TextBox 105">
                <a:extLst>
                  <a:ext uri="{FF2B5EF4-FFF2-40B4-BE49-F238E27FC236}">
                    <a16:creationId xmlns:a16="http://schemas.microsoft.com/office/drawing/2014/main" id="{0D7AE661-8A28-4199-91A3-F5A7E2E5A619}"/>
                  </a:ext>
                </a:extLst>
              </p:cNvPr>
              <p:cNvSpPr txBox="1"/>
              <p:nvPr/>
            </p:nvSpPr>
            <p:spPr>
              <a:xfrm>
                <a:off x="3624483" y="1399751"/>
                <a:ext cx="598800" cy="589752"/>
              </a:xfrm>
              <a:prstGeom prst="rect">
                <a:avLst/>
              </a:prstGeom>
              <a:noFill/>
            </p:spPr>
            <p:txBody>
              <a:bodyPr wrap="non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597">
                  <a:lnSpc>
                    <a:spcPct val="90000"/>
                  </a:lnSpc>
                  <a:spcAft>
                    <a:spcPts val="612"/>
                  </a:spcAft>
                  <a:defRPr/>
                </a:pPr>
                <a:r>
                  <a:rPr lang="en-US" sz="1050" kern="0" dirty="0">
                    <a:solidFill>
                      <a:srgbClr val="000000"/>
                    </a:solidFill>
                    <a:latin typeface="Segoe UI"/>
                    <a:cs typeface="Arial" charset="0"/>
                  </a:rPr>
                  <a:t>2</a:t>
                </a:r>
              </a:p>
            </p:txBody>
          </p:sp>
        </p:grpSp>
        <p:grpSp>
          <p:nvGrpSpPr>
            <p:cNvPr id="80" name="Group 79">
              <a:extLst>
                <a:ext uri="{FF2B5EF4-FFF2-40B4-BE49-F238E27FC236}">
                  <a16:creationId xmlns:a16="http://schemas.microsoft.com/office/drawing/2014/main" id="{3C22C1EB-E651-4DFE-B3A9-9F65176BDC41}"/>
                </a:ext>
              </a:extLst>
            </p:cNvPr>
            <p:cNvGrpSpPr/>
            <p:nvPr/>
          </p:nvGrpSpPr>
          <p:grpSpPr>
            <a:xfrm>
              <a:off x="2503403" y="4263091"/>
              <a:ext cx="453629" cy="446773"/>
              <a:chOff x="3624483" y="1399751"/>
              <a:chExt cx="598801" cy="589752"/>
            </a:xfrm>
          </p:grpSpPr>
          <p:sp>
            <p:nvSpPr>
              <p:cNvPr id="81" name="Oval 80">
                <a:extLst>
                  <a:ext uri="{FF2B5EF4-FFF2-40B4-BE49-F238E27FC236}">
                    <a16:creationId xmlns:a16="http://schemas.microsoft.com/office/drawing/2014/main" id="{6F5D80D0-4D58-490B-9389-7098E9C3B774}"/>
                  </a:ext>
                </a:extLst>
              </p:cNvPr>
              <p:cNvSpPr/>
              <p:nvPr/>
            </p:nvSpPr>
            <p:spPr bwMode="auto">
              <a:xfrm>
                <a:off x="3699167" y="1484904"/>
                <a:ext cx="330573" cy="333263"/>
              </a:xfrm>
              <a:prstGeom prst="ellipse">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51028">
                  <a:defRPr/>
                </a:pPr>
                <a:endParaRPr lang="en-US" sz="1200" kern="0" dirty="0">
                  <a:solidFill>
                    <a:srgbClr val="000000"/>
                  </a:solidFill>
                  <a:latin typeface="Segoe UI"/>
                </a:endParaRPr>
              </a:p>
            </p:txBody>
          </p:sp>
          <p:sp>
            <p:nvSpPr>
              <p:cNvPr id="82" name="TextBox 115">
                <a:extLst>
                  <a:ext uri="{FF2B5EF4-FFF2-40B4-BE49-F238E27FC236}">
                    <a16:creationId xmlns:a16="http://schemas.microsoft.com/office/drawing/2014/main" id="{2157EB89-D815-4743-98CC-0E4F77DD89C2}"/>
                  </a:ext>
                </a:extLst>
              </p:cNvPr>
              <p:cNvSpPr txBox="1"/>
              <p:nvPr/>
            </p:nvSpPr>
            <p:spPr>
              <a:xfrm>
                <a:off x="3624483" y="1399751"/>
                <a:ext cx="598801" cy="589752"/>
              </a:xfrm>
              <a:prstGeom prst="rect">
                <a:avLst/>
              </a:prstGeom>
              <a:noFill/>
            </p:spPr>
            <p:txBody>
              <a:bodyPr wrap="non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597">
                  <a:lnSpc>
                    <a:spcPct val="90000"/>
                  </a:lnSpc>
                  <a:spcAft>
                    <a:spcPts val="612"/>
                  </a:spcAft>
                  <a:defRPr/>
                </a:pPr>
                <a:r>
                  <a:rPr lang="en-US" sz="1050" kern="0" dirty="0">
                    <a:solidFill>
                      <a:srgbClr val="000000"/>
                    </a:solidFill>
                    <a:latin typeface="Segoe UI"/>
                    <a:cs typeface="Arial" charset="0"/>
                  </a:rPr>
                  <a:t>3</a:t>
                </a:r>
              </a:p>
            </p:txBody>
          </p:sp>
        </p:grpSp>
        <p:grpSp>
          <p:nvGrpSpPr>
            <p:cNvPr id="83" name="Group 82">
              <a:extLst>
                <a:ext uri="{FF2B5EF4-FFF2-40B4-BE49-F238E27FC236}">
                  <a16:creationId xmlns:a16="http://schemas.microsoft.com/office/drawing/2014/main" id="{F1595181-3BBD-4709-A62E-AFD0CFCDC19B}"/>
                </a:ext>
              </a:extLst>
            </p:cNvPr>
            <p:cNvGrpSpPr/>
            <p:nvPr/>
          </p:nvGrpSpPr>
          <p:grpSpPr>
            <a:xfrm>
              <a:off x="2062928" y="5266460"/>
              <a:ext cx="453629" cy="446773"/>
              <a:chOff x="3624483" y="1399751"/>
              <a:chExt cx="598801" cy="589752"/>
            </a:xfrm>
          </p:grpSpPr>
          <p:sp>
            <p:nvSpPr>
              <p:cNvPr id="84" name="Oval 83">
                <a:extLst>
                  <a:ext uri="{FF2B5EF4-FFF2-40B4-BE49-F238E27FC236}">
                    <a16:creationId xmlns:a16="http://schemas.microsoft.com/office/drawing/2014/main" id="{E1354685-EAA8-48CB-A481-3E52CACF6AAC}"/>
                  </a:ext>
                </a:extLst>
              </p:cNvPr>
              <p:cNvSpPr/>
              <p:nvPr/>
            </p:nvSpPr>
            <p:spPr bwMode="auto">
              <a:xfrm>
                <a:off x="3699167" y="1484904"/>
                <a:ext cx="330573" cy="333263"/>
              </a:xfrm>
              <a:prstGeom prst="ellipse">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spcBef>
                    <a:spcPct val="0"/>
                  </a:spcBef>
                  <a:spcAft>
                    <a:spcPct val="0"/>
                  </a:spcAft>
                  <a:defRPr/>
                </a:pPr>
                <a:endParaRPr lang="en-US" sz="1200" kern="0" dirty="0">
                  <a:solidFill>
                    <a:schemeClr val="tx1"/>
                  </a:solidFill>
                  <a:latin typeface="Segoe UI"/>
                </a:endParaRPr>
              </a:p>
            </p:txBody>
          </p:sp>
          <p:sp>
            <p:nvSpPr>
              <p:cNvPr id="85" name="TextBox 118">
                <a:extLst>
                  <a:ext uri="{FF2B5EF4-FFF2-40B4-BE49-F238E27FC236}">
                    <a16:creationId xmlns:a16="http://schemas.microsoft.com/office/drawing/2014/main" id="{9ABE0211-E9A3-43B9-A2F4-0EAA5DAB15B8}"/>
                  </a:ext>
                </a:extLst>
              </p:cNvPr>
              <p:cNvSpPr txBox="1"/>
              <p:nvPr/>
            </p:nvSpPr>
            <p:spPr>
              <a:xfrm>
                <a:off x="3624483" y="1399751"/>
                <a:ext cx="598801" cy="589752"/>
              </a:xfrm>
              <a:prstGeom prst="rect">
                <a:avLst/>
              </a:prstGeom>
              <a:noFill/>
            </p:spPr>
            <p:txBody>
              <a:bodyPr wrap="non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32597">
                  <a:lnSpc>
                    <a:spcPct val="90000"/>
                  </a:lnSpc>
                  <a:spcAft>
                    <a:spcPts val="612"/>
                  </a:spcAft>
                  <a:defRPr/>
                </a:pPr>
                <a:r>
                  <a:rPr lang="en-US" sz="1050" kern="0" dirty="0">
                    <a:solidFill>
                      <a:srgbClr val="000000"/>
                    </a:solidFill>
                    <a:latin typeface="Segoe UI"/>
                    <a:cs typeface="Arial" charset="0"/>
                  </a:rPr>
                  <a:t>4</a:t>
                </a:r>
              </a:p>
            </p:txBody>
          </p:sp>
        </p:grpSp>
      </p:grpSp>
    </p:spTree>
    <p:extLst>
      <p:ext uri="{BB962C8B-B14F-4D97-AF65-F5344CB8AC3E}">
        <p14:creationId xmlns:p14="http://schemas.microsoft.com/office/powerpoint/2010/main" val="3089835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097b2247-11c0-4317-901b-9ef9993bb2e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C60A-6355-4233-9EF8-85092CBE7870}"/>
              </a:ext>
            </a:extLst>
          </p:cNvPr>
          <p:cNvSpPr>
            <a:spLocks noGrp="1"/>
          </p:cNvSpPr>
          <p:nvPr>
            <p:ph type="title"/>
          </p:nvPr>
        </p:nvSpPr>
        <p:spPr/>
        <p:txBody>
          <a:bodyPr/>
          <a:lstStyle/>
          <a:p>
            <a:r>
              <a:rPr lang="en-US" dirty="0"/>
              <a:t>Azure IoT Device SDK</a:t>
            </a:r>
          </a:p>
        </p:txBody>
      </p:sp>
      <p:sp>
        <p:nvSpPr>
          <p:cNvPr id="4" name="Content Placeholder 2">
            <a:extLst>
              <a:ext uri="{FF2B5EF4-FFF2-40B4-BE49-F238E27FC236}">
                <a16:creationId xmlns:a16="http://schemas.microsoft.com/office/drawing/2014/main" id="{CAEB318A-4FD4-4520-8210-FBE6B43157C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Enable simple, secure device &lt;-&gt; cloud connectivity &amp; management</a:t>
            </a:r>
          </a:p>
          <a:p>
            <a:pPr lvl="0"/>
            <a:endParaRPr lang="en-US" b="0" kern="0" dirty="0">
              <a:solidFill>
                <a:srgbClr val="000000"/>
              </a:solidFill>
            </a:endParaRPr>
          </a:p>
          <a:p>
            <a:pPr lvl="0"/>
            <a:r>
              <a:rPr lang="en-US" b="0" kern="0" dirty="0">
                <a:solidFill>
                  <a:srgbClr val="000000"/>
                </a:solidFill>
              </a:rPr>
              <a:t>Client “agent” software for devices and gateways</a:t>
            </a:r>
          </a:p>
          <a:p>
            <a:pPr lvl="0"/>
            <a:endParaRPr lang="en-US" b="0" kern="0" dirty="0">
              <a:solidFill>
                <a:srgbClr val="000000"/>
              </a:solidFill>
            </a:endParaRPr>
          </a:p>
          <a:p>
            <a:pPr lvl="0"/>
            <a:r>
              <a:rPr lang="en-US" b="0" kern="0" dirty="0">
                <a:solidFill>
                  <a:srgbClr val="000000"/>
                </a:solidFill>
              </a:rPr>
              <a:t>Libraries that OEMs/SIs/ISVs can use in new and existing systems</a:t>
            </a:r>
          </a:p>
          <a:p>
            <a:pPr lvl="0"/>
            <a:endParaRPr lang="en-US" b="0" kern="0" dirty="0">
              <a:solidFill>
                <a:srgbClr val="000000"/>
              </a:solidFill>
            </a:endParaRPr>
          </a:p>
          <a:p>
            <a:pPr lvl="0"/>
            <a:r>
              <a:rPr lang="en-US" b="0" kern="0" dirty="0">
                <a:solidFill>
                  <a:srgbClr val="000000"/>
                </a:solidFill>
              </a:rPr>
              <a:t>Open source software framework</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11014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ceaad5f0-9137-4340-9d11-619688d172b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64B8-C8BF-4B35-9FD6-D234ECEDF89F}"/>
              </a:ext>
            </a:extLst>
          </p:cNvPr>
          <p:cNvSpPr>
            <a:spLocks noGrp="1"/>
          </p:cNvSpPr>
          <p:nvPr>
            <p:ph type="title"/>
          </p:nvPr>
        </p:nvSpPr>
        <p:spPr/>
        <p:txBody>
          <a:bodyPr/>
          <a:lstStyle/>
          <a:p>
            <a:r>
              <a:rPr lang="en-US" dirty="0"/>
              <a:t>IoT Remote Monitoring</a:t>
            </a:r>
          </a:p>
        </p:txBody>
      </p:sp>
      <p:grpSp>
        <p:nvGrpSpPr>
          <p:cNvPr id="3" name="Group 2" descr="You can use an IoT Hub to receive messages from a device and then push them to a Logic App for processing. The Logic App can send notifications for messages that cross particular thresholds and store aggregate data about all messages to a database.">
            <a:extLst>
              <a:ext uri="{FF2B5EF4-FFF2-40B4-BE49-F238E27FC236}">
                <a16:creationId xmlns:a16="http://schemas.microsoft.com/office/drawing/2014/main" id="{628AA23B-91F5-4020-9BF9-FEDB80B16678}"/>
              </a:ext>
            </a:extLst>
          </p:cNvPr>
          <p:cNvGrpSpPr/>
          <p:nvPr/>
        </p:nvGrpSpPr>
        <p:grpSpPr>
          <a:xfrm>
            <a:off x="397754" y="1472339"/>
            <a:ext cx="8131009" cy="5847018"/>
            <a:chOff x="397754" y="1472339"/>
            <a:chExt cx="8131009" cy="5847018"/>
          </a:xfrm>
        </p:grpSpPr>
        <p:pic>
          <p:nvPicPr>
            <p:cNvPr id="4" name="Picture 3">
              <a:extLst>
                <a:ext uri="{FF2B5EF4-FFF2-40B4-BE49-F238E27FC236}">
                  <a16:creationId xmlns:a16="http://schemas.microsoft.com/office/drawing/2014/main" id="{77CA65E0-EAA8-4D65-97FC-47416AF7AE8C}"/>
                </a:ext>
              </a:extLst>
            </p:cNvPr>
            <p:cNvPicPr>
              <a:picLocks noChangeAspect="1"/>
            </p:cNvPicPr>
            <p:nvPr/>
          </p:nvPicPr>
          <p:blipFill>
            <a:blip r:embed="rId3"/>
            <a:stretch>
              <a:fillRect/>
            </a:stretch>
          </p:blipFill>
          <p:spPr>
            <a:xfrm>
              <a:off x="681481" y="1472339"/>
              <a:ext cx="3536830" cy="1143000"/>
            </a:xfrm>
            <a:prstGeom prst="rect">
              <a:avLst/>
            </a:prstGeom>
          </p:spPr>
        </p:pic>
        <p:pic>
          <p:nvPicPr>
            <p:cNvPr id="5" name="Graphic 4">
              <a:extLst>
                <a:ext uri="{FF2B5EF4-FFF2-40B4-BE49-F238E27FC236}">
                  <a16:creationId xmlns:a16="http://schemas.microsoft.com/office/drawing/2014/main" id="{BFB5E61B-103D-4DD4-92CB-0115312574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8291" y="1472339"/>
              <a:ext cx="1143000" cy="1143000"/>
            </a:xfrm>
            <a:prstGeom prst="rect">
              <a:avLst/>
            </a:prstGeom>
          </p:spPr>
        </p:pic>
        <p:pic>
          <p:nvPicPr>
            <p:cNvPr id="6" name="Graphic 5">
              <a:extLst>
                <a:ext uri="{FF2B5EF4-FFF2-40B4-BE49-F238E27FC236}">
                  <a16:creationId xmlns:a16="http://schemas.microsoft.com/office/drawing/2014/main" id="{AF721923-DF53-45DD-8ED0-6F243A19DF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20807" y="4125684"/>
              <a:ext cx="1437967" cy="1143000"/>
            </a:xfrm>
            <a:prstGeom prst="rect">
              <a:avLst/>
            </a:prstGeom>
          </p:spPr>
        </p:pic>
        <p:pic>
          <p:nvPicPr>
            <p:cNvPr id="7" name="Graphic 6">
              <a:extLst>
                <a:ext uri="{FF2B5EF4-FFF2-40B4-BE49-F238E27FC236}">
                  <a16:creationId xmlns:a16="http://schemas.microsoft.com/office/drawing/2014/main" id="{FBF1CB06-E18D-411E-BF7C-5087C1C5C5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7754" y="3770040"/>
              <a:ext cx="4572000" cy="3549317"/>
            </a:xfrm>
            <a:prstGeom prst="rect">
              <a:avLst/>
            </a:prstGeom>
          </p:spPr>
        </p:pic>
        <p:pic>
          <p:nvPicPr>
            <p:cNvPr id="8" name="Graphic 7">
              <a:extLst>
                <a:ext uri="{FF2B5EF4-FFF2-40B4-BE49-F238E27FC236}">
                  <a16:creationId xmlns:a16="http://schemas.microsoft.com/office/drawing/2014/main" id="{2C82904C-DF78-4F5C-B933-0AADC89820C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7754" y="2075008"/>
              <a:ext cx="4572000" cy="3549317"/>
            </a:xfrm>
            <a:prstGeom prst="rect">
              <a:avLst/>
            </a:prstGeom>
          </p:spPr>
        </p:pic>
        <p:cxnSp>
          <p:nvCxnSpPr>
            <p:cNvPr id="9" name="Straight Arrow Connector 8">
              <a:extLst>
                <a:ext uri="{FF2B5EF4-FFF2-40B4-BE49-F238E27FC236}">
                  <a16:creationId xmlns:a16="http://schemas.microsoft.com/office/drawing/2014/main" id="{872A13CC-5B29-437D-887F-BF860D1C7CB6}"/>
                </a:ext>
              </a:extLst>
            </p:cNvPr>
            <p:cNvCxnSpPr>
              <a:cxnSpLocks/>
            </p:cNvCxnSpPr>
            <p:nvPr/>
          </p:nvCxnSpPr>
          <p:spPr bwMode="auto">
            <a:xfrm>
              <a:off x="4545625" y="2075008"/>
              <a:ext cx="1148594" cy="0"/>
            </a:xfrm>
            <a:prstGeom prst="straightConnector1">
              <a:avLst/>
            </a:prstGeom>
            <a:ln w="381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91118F5F-22E0-432F-889C-7D99C4E44BFC}"/>
                </a:ext>
              </a:extLst>
            </p:cNvPr>
            <p:cNvCxnSpPr>
              <a:cxnSpLocks/>
            </p:cNvCxnSpPr>
            <p:nvPr/>
          </p:nvCxnSpPr>
          <p:spPr bwMode="auto">
            <a:xfrm rot="5400000">
              <a:off x="6065493" y="3370408"/>
              <a:ext cx="1148594" cy="0"/>
            </a:xfrm>
            <a:prstGeom prst="straightConnector1">
              <a:avLst/>
            </a:prstGeom>
            <a:ln w="381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1" name="Connector: Elbow 10">
              <a:extLst>
                <a:ext uri="{FF2B5EF4-FFF2-40B4-BE49-F238E27FC236}">
                  <a16:creationId xmlns:a16="http://schemas.microsoft.com/office/drawing/2014/main" id="{CBB0C028-CA6B-49FA-B907-0439C4179533}"/>
                </a:ext>
              </a:extLst>
            </p:cNvPr>
            <p:cNvCxnSpPr>
              <a:cxnSpLocks/>
            </p:cNvCxnSpPr>
            <p:nvPr/>
          </p:nvCxnSpPr>
          <p:spPr bwMode="auto">
            <a:xfrm rot="10800000">
              <a:off x="3532910" y="3843317"/>
              <a:ext cx="2192482" cy="847515"/>
            </a:xfrm>
            <a:prstGeom prst="bentConnector3">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FC6F856A-306C-4F2C-82E6-5AA1E8E7B230}"/>
                </a:ext>
              </a:extLst>
            </p:cNvPr>
            <p:cNvCxnSpPr>
              <a:cxnSpLocks/>
            </p:cNvCxnSpPr>
            <p:nvPr/>
          </p:nvCxnSpPr>
          <p:spPr bwMode="auto">
            <a:xfrm rot="10800000" flipV="1">
              <a:off x="3418608" y="4690832"/>
              <a:ext cx="2419070" cy="853868"/>
            </a:xfrm>
            <a:prstGeom prst="bentConnector3">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48F8800-9915-4CFF-AE8B-6A9BE7B12BAD}"/>
                </a:ext>
              </a:extLst>
            </p:cNvPr>
            <p:cNvCxnSpPr>
              <a:cxnSpLocks/>
            </p:cNvCxnSpPr>
            <p:nvPr/>
          </p:nvCxnSpPr>
          <p:spPr bwMode="auto">
            <a:xfrm>
              <a:off x="4628142" y="4690832"/>
              <a:ext cx="1292665" cy="6352"/>
            </a:xfrm>
            <a:prstGeom prst="line">
              <a:avLst/>
            </a:prstGeom>
            <a:ln w="5715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BF9C6E3-589A-4847-91B3-875EA9246D3D}"/>
                </a:ext>
              </a:extLst>
            </p:cNvPr>
            <p:cNvSpPr txBox="1"/>
            <p:nvPr/>
          </p:nvSpPr>
          <p:spPr>
            <a:xfrm>
              <a:off x="3061778" y="2642222"/>
              <a:ext cx="713657" cy="307777"/>
            </a:xfrm>
            <a:prstGeom prst="rect">
              <a:avLst/>
            </a:prstGeom>
            <a:noFill/>
          </p:spPr>
          <p:txBody>
            <a:bodyPr wrap="none" rtlCol="0">
              <a:spAutoFit/>
            </a:bodyPr>
            <a:lstStyle/>
            <a:p>
              <a:pPr algn="ctr"/>
              <a:r>
                <a:rPr lang="en-US" sz="1400" b="0" dirty="0">
                  <a:latin typeface="Segoe UI" panose="020B0502040204020203" pitchFamily="34" charset="0"/>
                  <a:cs typeface="Segoe UI" panose="020B0502040204020203" pitchFamily="34" charset="0"/>
                </a:rPr>
                <a:t>Device</a:t>
              </a:r>
            </a:p>
          </p:txBody>
        </p:sp>
        <p:sp>
          <p:nvSpPr>
            <p:cNvPr id="15" name="TextBox 14">
              <a:extLst>
                <a:ext uri="{FF2B5EF4-FFF2-40B4-BE49-F238E27FC236}">
                  <a16:creationId xmlns:a16="http://schemas.microsoft.com/office/drawing/2014/main" id="{8268EE49-1FD6-4449-9C5D-4C8EAF5184FA}"/>
                </a:ext>
              </a:extLst>
            </p:cNvPr>
            <p:cNvSpPr txBox="1"/>
            <p:nvPr/>
          </p:nvSpPr>
          <p:spPr>
            <a:xfrm>
              <a:off x="7644385" y="1889950"/>
              <a:ext cx="784189" cy="307777"/>
            </a:xfrm>
            <a:prstGeom prst="rect">
              <a:avLst/>
            </a:prstGeom>
            <a:noFill/>
          </p:spPr>
          <p:txBody>
            <a:bodyPr wrap="none" rtlCol="0">
              <a:spAutoFit/>
            </a:bodyPr>
            <a:lstStyle/>
            <a:p>
              <a:pPr lvl="0"/>
              <a:r>
                <a:rPr lang="en-US" sz="1400" b="0" dirty="0">
                  <a:solidFill>
                    <a:srgbClr val="000000"/>
                  </a:solidFill>
                  <a:latin typeface="Segoe UI" panose="020B0502040204020203" pitchFamily="34" charset="0"/>
                  <a:cs typeface="Segoe UI" panose="020B0502040204020203" pitchFamily="34" charset="0"/>
                </a:rPr>
                <a:t>Iot Hub</a:t>
              </a:r>
            </a:p>
          </p:txBody>
        </p:sp>
        <p:sp>
          <p:nvSpPr>
            <p:cNvPr id="16" name="TextBox 15">
              <a:extLst>
                <a:ext uri="{FF2B5EF4-FFF2-40B4-BE49-F238E27FC236}">
                  <a16:creationId xmlns:a16="http://schemas.microsoft.com/office/drawing/2014/main" id="{EADB2895-076D-4C09-B651-212AC42AD573}"/>
                </a:ext>
              </a:extLst>
            </p:cNvPr>
            <p:cNvSpPr txBox="1"/>
            <p:nvPr/>
          </p:nvSpPr>
          <p:spPr>
            <a:xfrm>
              <a:off x="7544198" y="4543295"/>
              <a:ext cx="984565" cy="307777"/>
            </a:xfrm>
            <a:prstGeom prst="rect">
              <a:avLst/>
            </a:prstGeom>
            <a:noFill/>
          </p:spPr>
          <p:txBody>
            <a:bodyPr wrap="none" rtlCol="0">
              <a:spAutoFit/>
            </a:bodyPr>
            <a:lstStyle/>
            <a:p>
              <a:pPr lvl="0"/>
              <a:r>
                <a:rPr lang="en-US" sz="1400" b="0" dirty="0">
                  <a:solidFill>
                    <a:srgbClr val="000000"/>
                  </a:solidFill>
                  <a:latin typeface="Segoe UI" panose="020B0502040204020203" pitchFamily="34" charset="0"/>
                  <a:cs typeface="Segoe UI" panose="020B0502040204020203" pitchFamily="34" charset="0"/>
                </a:rPr>
                <a:t>Logic App</a:t>
              </a:r>
            </a:p>
          </p:txBody>
        </p:sp>
        <p:sp>
          <p:nvSpPr>
            <p:cNvPr id="17" name="TextBox 16">
              <a:extLst>
                <a:ext uri="{FF2B5EF4-FFF2-40B4-BE49-F238E27FC236}">
                  <a16:creationId xmlns:a16="http://schemas.microsoft.com/office/drawing/2014/main" id="{9BEA8938-7ED9-4652-9E61-CFD3D7F4E4C1}"/>
                </a:ext>
              </a:extLst>
            </p:cNvPr>
            <p:cNvSpPr txBox="1"/>
            <p:nvPr/>
          </p:nvSpPr>
          <p:spPr>
            <a:xfrm>
              <a:off x="526483" y="3616151"/>
              <a:ext cx="1499128" cy="307777"/>
            </a:xfrm>
            <a:prstGeom prst="rect">
              <a:avLst/>
            </a:prstGeom>
            <a:noFill/>
          </p:spPr>
          <p:txBody>
            <a:bodyPr wrap="none" rtlCol="0">
              <a:spAutoFit/>
            </a:bodyPr>
            <a:lstStyle/>
            <a:p>
              <a:pPr lvl="0" algn="r"/>
              <a:r>
                <a:rPr lang="en-US" sz="1400" b="0" dirty="0">
                  <a:solidFill>
                    <a:srgbClr val="000000"/>
                  </a:solidFill>
                  <a:latin typeface="Segoe UI" panose="020B0502040204020203" pitchFamily="34" charset="0"/>
                  <a:cs typeface="Segoe UI" panose="020B0502040204020203" pitchFamily="34" charset="0"/>
                </a:rPr>
                <a:t>Notification Hub</a:t>
              </a:r>
            </a:p>
          </p:txBody>
        </p:sp>
        <p:sp>
          <p:nvSpPr>
            <p:cNvPr id="18" name="TextBox 17">
              <a:extLst>
                <a:ext uri="{FF2B5EF4-FFF2-40B4-BE49-F238E27FC236}">
                  <a16:creationId xmlns:a16="http://schemas.microsoft.com/office/drawing/2014/main" id="{86DE839A-39A2-42F4-B912-2721AB1770D2}"/>
                </a:ext>
              </a:extLst>
            </p:cNvPr>
            <p:cNvSpPr txBox="1"/>
            <p:nvPr/>
          </p:nvSpPr>
          <p:spPr>
            <a:xfrm>
              <a:off x="997766" y="5390809"/>
              <a:ext cx="1027845" cy="307777"/>
            </a:xfrm>
            <a:prstGeom prst="rect">
              <a:avLst/>
            </a:prstGeom>
            <a:noFill/>
          </p:spPr>
          <p:txBody>
            <a:bodyPr wrap="none" rtlCol="0">
              <a:spAutoFit/>
            </a:bodyPr>
            <a:lstStyle/>
            <a:p>
              <a:pPr lvl="0" algn="r"/>
              <a:r>
                <a:rPr lang="en-US" sz="1400" b="0" dirty="0">
                  <a:solidFill>
                    <a:srgbClr val="000000"/>
                  </a:solidFill>
                  <a:latin typeface="Segoe UI" panose="020B0502040204020203" pitchFamily="34" charset="0"/>
                  <a:cs typeface="Segoe UI" panose="020B0502040204020203" pitchFamily="34" charset="0"/>
                </a:rPr>
                <a:t>MySQL DB</a:t>
              </a:r>
            </a:p>
          </p:txBody>
        </p:sp>
      </p:grpSp>
    </p:spTree>
    <p:extLst>
      <p:ext uri="{BB962C8B-B14F-4D97-AF65-F5344CB8AC3E}">
        <p14:creationId xmlns:p14="http://schemas.microsoft.com/office/powerpoint/2010/main" val="1169226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ed17fe4b-4977-4b24-aff0-d12ad162ea3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D286-C4E7-4769-ABF1-71BA09CE30AF}"/>
              </a:ext>
            </a:extLst>
          </p:cNvPr>
          <p:cNvSpPr>
            <a:spLocks noGrp="1"/>
          </p:cNvSpPr>
          <p:nvPr>
            <p:ph type="title"/>
          </p:nvPr>
        </p:nvSpPr>
        <p:spPr/>
        <p:txBody>
          <a:bodyPr/>
          <a:lstStyle/>
          <a:p>
            <a:r>
              <a:rPr lang="en-US" dirty="0"/>
              <a:t>Example IoT Solution</a:t>
            </a:r>
          </a:p>
        </p:txBody>
      </p:sp>
      <p:pic>
        <p:nvPicPr>
          <p:cNvPr id="4" name="Picture 3" descr="Example solution using a combination of IoT Hubs, Notification Hubs, Azure SQL Database, Azure Storage and Azure App Service Web Apps">
            <a:extLst>
              <a:ext uri="{FF2B5EF4-FFF2-40B4-BE49-F238E27FC236}">
                <a16:creationId xmlns:a16="http://schemas.microsoft.com/office/drawing/2014/main" id="{89D9137E-C6DF-4A73-94F7-061FC37AF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938626"/>
            <a:ext cx="8686800" cy="4776717"/>
          </a:xfrm>
          <a:prstGeom prst="rect">
            <a:avLst/>
          </a:prstGeom>
        </p:spPr>
      </p:pic>
    </p:spTree>
    <p:extLst>
      <p:ext uri="{BB962C8B-B14F-4D97-AF65-F5344CB8AC3E}">
        <p14:creationId xmlns:p14="http://schemas.microsoft.com/office/powerpoint/2010/main" val="3220715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4D1F-32F2-44E2-8B9E-97E81E65F0C8}"/>
              </a:ext>
            </a:extLst>
          </p:cNvPr>
          <p:cNvSpPr>
            <a:spLocks noGrp="1"/>
          </p:cNvSpPr>
          <p:nvPr>
            <p:ph type="title"/>
          </p:nvPr>
        </p:nvSpPr>
        <p:spPr>
          <a:xfrm>
            <a:off x="460375" y="-2"/>
            <a:ext cx="7773988" cy="740664"/>
          </a:xfrm>
        </p:spPr>
        <p:txBody>
          <a:bodyPr/>
          <a:lstStyle/>
          <a:p>
            <a:r>
              <a:rPr lang="en-US" sz="2400" dirty="0"/>
              <a:t>Lab: Deploying Messaging Components to Facilitate Communication Between Azure Resources</a:t>
            </a:r>
          </a:p>
        </p:txBody>
      </p:sp>
      <p:sp>
        <p:nvSpPr>
          <p:cNvPr id="3" name="Text Placeholder 2">
            <a:extLst>
              <a:ext uri="{FF2B5EF4-FFF2-40B4-BE49-F238E27FC236}">
                <a16:creationId xmlns:a16="http://schemas.microsoft.com/office/drawing/2014/main" id="{E79C031E-5755-4987-A5CF-F3547E0501AF}"/>
              </a:ext>
            </a:extLst>
          </p:cNvPr>
          <p:cNvSpPr>
            <a:spLocks noGrp="1"/>
          </p:cNvSpPr>
          <p:nvPr>
            <p:ph type="body" idx="1"/>
          </p:nvPr>
        </p:nvSpPr>
        <p:spPr/>
        <p:txBody>
          <a:bodyPr/>
          <a:lstStyle/>
          <a:p>
            <a:r>
              <a:rPr lang="en-US" dirty="0"/>
              <a:t>Exercise 1: Deploying Service Bus Namespace
Exercise 2: Deploying Logic App
Exercise 3: Cleanup Subscription</a:t>
            </a:r>
          </a:p>
        </p:txBody>
      </p:sp>
      <p:sp>
        <p:nvSpPr>
          <p:cNvPr id="4" name="TextBox 3">
            <a:extLst>
              <a:ext uri="{FF2B5EF4-FFF2-40B4-BE49-F238E27FC236}">
                <a16:creationId xmlns:a16="http://schemas.microsoft.com/office/drawing/2014/main" id="{BCC1DA62-8894-4D97-864E-9F26E7A16C6A}"/>
              </a:ext>
            </a:extLst>
          </p:cNvPr>
          <p:cNvSpPr txBox="1"/>
          <p:nvPr/>
        </p:nvSpPr>
        <p:spPr>
          <a:xfrm>
            <a:off x="458788" y="3728363"/>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D3598941-E0DD-40A2-B6C9-B2CD681CE2D8}"/>
              </a:ext>
            </a:extLst>
          </p:cNvPr>
          <p:cNvSpPr txBox="1"/>
          <p:nvPr/>
        </p:nvSpPr>
        <p:spPr>
          <a:xfrm>
            <a:off x="458788" y="4126141"/>
            <a:ext cx="616861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20535A-SEA-ARCH</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Admin</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4B853DF8-7319-43AC-B8A7-67257920D4F9}"/>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2381845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E63D5-B23E-474F-A367-D891B3080C39}"/>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84249ED2-ED77-457C-BF32-52E1125B60D8}"/>
              </a:ext>
            </a:extLst>
          </p:cNvPr>
          <p:cNvSpPr txBox="1"/>
          <p:nvPr/>
        </p:nvSpPr>
        <p:spPr>
          <a:xfrm>
            <a:off x="458788" y="1021215"/>
            <a:ext cx="8119156" cy="3539430"/>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An established healthcare client has used Service Bus extensively throughout the years to manage communication between their custom software components. After learning about Logic Apps, the client would like to create Logic Apps that can consume Service Bus queue messages so that they can minimize the amount of code that their team needs to write and maintain annually.</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8605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0D62-8856-41FB-9D92-3BEA07DD947F}"/>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477F7C2F-C407-4CC7-87E1-E8700D8DC8B0}"/>
              </a:ext>
            </a:extLst>
          </p:cNvPr>
          <p:cNvSpPr>
            <a:spLocks noGrp="1"/>
          </p:cNvSpPr>
          <p:nvPr>
            <p:ph type="body" idx="1"/>
          </p:nvPr>
        </p:nvSpPr>
        <p:spPr/>
        <p:txBody>
          <a:bodyPr/>
          <a:lstStyle/>
          <a:p>
            <a:r>
              <a:rPr lang="en-US" dirty="0"/>
              <a:t>What are some scenarios where non-developers in your company can gain value from using Logic Apps?</a:t>
            </a:r>
          </a:p>
        </p:txBody>
      </p:sp>
    </p:spTree>
    <p:extLst>
      <p:ext uri="{BB962C8B-B14F-4D97-AF65-F5344CB8AC3E}">
        <p14:creationId xmlns:p14="http://schemas.microsoft.com/office/powerpoint/2010/main" val="325864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0FFE-DE38-4BF6-B973-AC0E4E62684F}"/>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21A7449F-D9BA-4421-8326-A11102374324}"/>
              </a:ext>
            </a:extLst>
          </p:cNvPr>
          <p:cNvSpPr>
            <a:spLocks noGrp="1"/>
          </p:cNvSpPr>
          <p:nvPr>
            <p:ph type="body" idx="1"/>
          </p:nvPr>
        </p:nvSpPr>
        <p:spPr/>
        <p:txBody>
          <a:bodyPr/>
          <a:lstStyle/>
          <a:p>
            <a:r>
              <a:rPr lang="en-US" dirty="0"/>
              <a:t>Review Question</a:t>
            </a:r>
          </a:p>
        </p:txBody>
      </p:sp>
    </p:spTree>
    <p:extLst>
      <p:ext uri="{BB962C8B-B14F-4D97-AF65-F5344CB8AC3E}">
        <p14:creationId xmlns:p14="http://schemas.microsoft.com/office/powerpoint/2010/main" val="102420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A51C-FE54-42FA-8C79-AF51C81FA1D5}"/>
              </a:ext>
            </a:extLst>
          </p:cNvPr>
          <p:cNvSpPr>
            <a:spLocks noGrp="1"/>
          </p:cNvSpPr>
          <p:nvPr>
            <p:ph type="title"/>
          </p:nvPr>
        </p:nvSpPr>
        <p:spPr/>
        <p:txBody>
          <a:bodyPr/>
          <a:lstStyle/>
          <a:p>
            <a:r>
              <a:rPr lang="en-US" dirty="0"/>
              <a:t>Storage Queues</a:t>
            </a:r>
          </a:p>
        </p:txBody>
      </p:sp>
      <p:grpSp>
        <p:nvGrpSpPr>
          <p:cNvPr id="3" name="Group 2" descr="Storage account with a sample queue, the ability to create a SAS token and a connection to a queue client">
            <a:extLst>
              <a:ext uri="{FF2B5EF4-FFF2-40B4-BE49-F238E27FC236}">
                <a16:creationId xmlns:a16="http://schemas.microsoft.com/office/drawing/2014/main" id="{62C0DCB2-13B5-4243-A31A-E0B7ED614C26}"/>
              </a:ext>
            </a:extLst>
          </p:cNvPr>
          <p:cNvGrpSpPr/>
          <p:nvPr/>
        </p:nvGrpSpPr>
        <p:grpSpPr>
          <a:xfrm>
            <a:off x="98040" y="2490714"/>
            <a:ext cx="8735969" cy="2935162"/>
            <a:chOff x="98040" y="2490714"/>
            <a:chExt cx="8735969" cy="2935162"/>
          </a:xfrm>
        </p:grpSpPr>
        <p:sp>
          <p:nvSpPr>
            <p:cNvPr id="4" name="Rectangle 3">
              <a:extLst>
                <a:ext uri="{FF2B5EF4-FFF2-40B4-BE49-F238E27FC236}">
                  <a16:creationId xmlns:a16="http://schemas.microsoft.com/office/drawing/2014/main" id="{A2401140-6083-4093-AC28-8C0781E0AA3C}"/>
                </a:ext>
              </a:extLst>
            </p:cNvPr>
            <p:cNvSpPr/>
            <p:nvPr/>
          </p:nvSpPr>
          <p:spPr bwMode="auto">
            <a:xfrm>
              <a:off x="799748" y="2952676"/>
              <a:ext cx="3048000" cy="990600"/>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a:endParaRPr lang="en-US" sz="1600" dirty="0">
                <a:gradFill>
                  <a:gsLst>
                    <a:gs pos="0">
                      <a:srgbClr val="FFFFFF"/>
                    </a:gs>
                    <a:gs pos="100000">
                      <a:srgbClr val="FFFFFF"/>
                    </a:gs>
                  </a:gsLst>
                  <a:lin ang="5400000" scaled="0"/>
                </a:gradFill>
              </a:endParaRPr>
            </a:p>
          </p:txBody>
        </p:sp>
        <p:sp>
          <p:nvSpPr>
            <p:cNvPr id="5" name="Rectangle 4">
              <a:extLst>
                <a:ext uri="{FF2B5EF4-FFF2-40B4-BE49-F238E27FC236}">
                  <a16:creationId xmlns:a16="http://schemas.microsoft.com/office/drawing/2014/main" id="{5E95D747-2DCD-44DF-A09A-A92D896479DA}"/>
                </a:ext>
              </a:extLst>
            </p:cNvPr>
            <p:cNvSpPr/>
            <p:nvPr/>
          </p:nvSpPr>
          <p:spPr bwMode="auto">
            <a:xfrm>
              <a:off x="665698" y="2795514"/>
              <a:ext cx="4477449" cy="137636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a:endParaRPr lang="en-US" sz="1600" dirty="0">
                <a:gradFill>
                  <a:gsLst>
                    <a:gs pos="0">
                      <a:srgbClr val="FFFFFF"/>
                    </a:gs>
                    <a:gs pos="100000">
                      <a:srgbClr val="FFFFFF"/>
                    </a:gs>
                  </a:gsLst>
                  <a:lin ang="5400000" scaled="0"/>
                </a:gradFill>
              </a:endParaRPr>
            </a:p>
          </p:txBody>
        </p:sp>
        <p:sp>
          <p:nvSpPr>
            <p:cNvPr id="6" name="TextBox 5">
              <a:extLst>
                <a:ext uri="{FF2B5EF4-FFF2-40B4-BE49-F238E27FC236}">
                  <a16:creationId xmlns:a16="http://schemas.microsoft.com/office/drawing/2014/main" id="{57AAB1A1-7183-45F6-B3DE-7F180CBC3C9E}"/>
                </a:ext>
              </a:extLst>
            </p:cNvPr>
            <p:cNvSpPr txBox="1"/>
            <p:nvPr/>
          </p:nvSpPr>
          <p:spPr>
            <a:xfrm>
              <a:off x="3771548" y="3745875"/>
              <a:ext cx="1600200" cy="489365"/>
            </a:xfrm>
            <a:prstGeom prst="rect">
              <a:avLst/>
            </a:prstGeom>
            <a:noFill/>
          </p:spPr>
          <p:txBody>
            <a:bodyPr wrap="square" lIns="182880" tIns="146304" rIns="182880" bIns="146304" rtlCol="0">
              <a:spAutoFit/>
            </a:bodyPr>
            <a:lstStyle/>
            <a:p>
              <a:pPr lvl="0">
                <a:lnSpc>
                  <a:spcPct val="90000"/>
                </a:lnSpc>
                <a:spcAft>
                  <a:spcPts val="600"/>
                </a:spcAft>
              </a:pPr>
              <a:r>
                <a:rPr lang="en-US" sz="1400" dirty="0">
                  <a:gradFill>
                    <a:gsLst>
                      <a:gs pos="2917">
                        <a:srgbClr val="000000"/>
                      </a:gs>
                      <a:gs pos="30000">
                        <a:srgbClr val="000000"/>
                      </a:gs>
                    </a:gsLst>
                    <a:lin ang="5400000" scaled="0"/>
                  </a:gradFill>
                </a:rPr>
                <a:t>account</a:t>
              </a:r>
            </a:p>
          </p:txBody>
        </p:sp>
        <p:sp>
          <p:nvSpPr>
            <p:cNvPr id="7" name="TextBox 6">
              <a:extLst>
                <a:ext uri="{FF2B5EF4-FFF2-40B4-BE49-F238E27FC236}">
                  <a16:creationId xmlns:a16="http://schemas.microsoft.com/office/drawing/2014/main" id="{04A89669-A5A2-4788-AED6-55A8B7C20353}"/>
                </a:ext>
              </a:extLst>
            </p:cNvPr>
            <p:cNvSpPr txBox="1"/>
            <p:nvPr/>
          </p:nvSpPr>
          <p:spPr>
            <a:xfrm>
              <a:off x="2519085" y="3550911"/>
              <a:ext cx="1472385" cy="489365"/>
            </a:xfrm>
            <a:prstGeom prst="rect">
              <a:avLst/>
            </a:prstGeom>
            <a:noFill/>
          </p:spPr>
          <p:txBody>
            <a:bodyPr wrap="square" lIns="182880" tIns="146304" rIns="182880" bIns="146304" rtlCol="0">
              <a:spAutoFit/>
            </a:bodyPr>
            <a:lstStyle/>
            <a:p>
              <a:pPr lvl="0">
                <a:lnSpc>
                  <a:spcPct val="90000"/>
                </a:lnSpc>
                <a:spcAft>
                  <a:spcPts val="600"/>
                </a:spcAft>
              </a:pPr>
              <a:r>
                <a:rPr lang="en-US" sz="1400" dirty="0">
                  <a:gradFill>
                    <a:gsLst>
                      <a:gs pos="2917">
                        <a:srgbClr val="000000"/>
                      </a:gs>
                      <a:gs pos="30000">
                        <a:srgbClr val="000000"/>
                      </a:gs>
                    </a:gsLst>
                    <a:lin ang="5400000" scaled="0"/>
                  </a:gradFill>
                </a:rPr>
                <a:t>devqueue</a:t>
              </a:r>
            </a:p>
          </p:txBody>
        </p:sp>
        <p:cxnSp>
          <p:nvCxnSpPr>
            <p:cNvPr id="8" name="Straight Arrow Connector 7">
              <a:extLst>
                <a:ext uri="{FF2B5EF4-FFF2-40B4-BE49-F238E27FC236}">
                  <a16:creationId xmlns:a16="http://schemas.microsoft.com/office/drawing/2014/main" id="{034CFA47-8C41-401B-8335-759E74ECD06C}"/>
                </a:ext>
              </a:extLst>
            </p:cNvPr>
            <p:cNvCxnSpPr/>
            <p:nvPr/>
          </p:nvCxnSpPr>
          <p:spPr>
            <a:xfrm flipH="1">
              <a:off x="641112" y="3642698"/>
              <a:ext cx="515050" cy="137636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7C29DA-08EC-4203-8560-EA96BCAB97AA}"/>
                </a:ext>
              </a:extLst>
            </p:cNvPr>
            <p:cNvSpPr txBox="1"/>
            <p:nvPr/>
          </p:nvSpPr>
          <p:spPr>
            <a:xfrm>
              <a:off x="98040" y="4936511"/>
              <a:ext cx="1354244" cy="489365"/>
            </a:xfrm>
            <a:prstGeom prst="rect">
              <a:avLst/>
            </a:prstGeom>
            <a:noFill/>
          </p:spPr>
          <p:txBody>
            <a:bodyPr wrap="square" lIns="182880" tIns="146304" rIns="182880" bIns="146304" rtlCol="0">
              <a:spAutoFit/>
            </a:bodyPr>
            <a:lstStyle/>
            <a:p>
              <a:pPr lvl="0">
                <a:lnSpc>
                  <a:spcPct val="90000"/>
                </a:lnSpc>
                <a:spcAft>
                  <a:spcPts val="600"/>
                </a:spcAft>
              </a:pPr>
              <a:r>
                <a:rPr lang="en-US" sz="1400" dirty="0">
                  <a:gradFill>
                    <a:gsLst>
                      <a:gs pos="2917">
                        <a:srgbClr val="000000"/>
                      </a:gs>
                      <a:gs pos="30000">
                        <a:srgbClr val="000000"/>
                      </a:gs>
                    </a:gsLst>
                    <a:lin ang="5400000" scaled="0"/>
                  </a:gradFill>
                </a:rPr>
                <a:t>message</a:t>
              </a:r>
            </a:p>
          </p:txBody>
        </p:sp>
        <p:sp>
          <p:nvSpPr>
            <p:cNvPr id="10" name="TextBox 9">
              <a:extLst>
                <a:ext uri="{FF2B5EF4-FFF2-40B4-BE49-F238E27FC236}">
                  <a16:creationId xmlns:a16="http://schemas.microsoft.com/office/drawing/2014/main" id="{1ECBCBFD-3090-440B-AC51-1FA607BC16CC}"/>
                </a:ext>
              </a:extLst>
            </p:cNvPr>
            <p:cNvSpPr txBox="1"/>
            <p:nvPr/>
          </p:nvSpPr>
          <p:spPr>
            <a:xfrm>
              <a:off x="1258396" y="4929565"/>
              <a:ext cx="1354244" cy="489365"/>
            </a:xfrm>
            <a:prstGeom prst="rect">
              <a:avLst/>
            </a:prstGeom>
            <a:noFill/>
          </p:spPr>
          <p:txBody>
            <a:bodyPr wrap="square" lIns="182880" tIns="146304" rIns="182880" bIns="146304" rtlCol="0">
              <a:spAutoFit/>
            </a:bodyPr>
            <a:lstStyle/>
            <a:p>
              <a:pPr lvl="0">
                <a:lnSpc>
                  <a:spcPct val="90000"/>
                </a:lnSpc>
                <a:spcAft>
                  <a:spcPts val="600"/>
                </a:spcAft>
              </a:pPr>
              <a:r>
                <a:rPr lang="en-US" sz="1400" dirty="0">
                  <a:gradFill>
                    <a:gsLst>
                      <a:gs pos="2917">
                        <a:srgbClr val="000000"/>
                      </a:gs>
                      <a:gs pos="30000">
                        <a:srgbClr val="000000"/>
                      </a:gs>
                    </a:gsLst>
                    <a:lin ang="5400000" scaled="0"/>
                  </a:gradFill>
                </a:rPr>
                <a:t>queue</a:t>
              </a:r>
            </a:p>
          </p:txBody>
        </p:sp>
        <p:cxnSp>
          <p:nvCxnSpPr>
            <p:cNvPr id="11" name="Straight Arrow Connector 10">
              <a:extLst>
                <a:ext uri="{FF2B5EF4-FFF2-40B4-BE49-F238E27FC236}">
                  <a16:creationId xmlns:a16="http://schemas.microsoft.com/office/drawing/2014/main" id="{37CB65FC-D75E-4FA1-AFD8-AE4905BAACF7}"/>
                </a:ext>
              </a:extLst>
            </p:cNvPr>
            <p:cNvCxnSpPr/>
            <p:nvPr/>
          </p:nvCxnSpPr>
          <p:spPr>
            <a:xfrm flipH="1">
              <a:off x="1765762" y="3952260"/>
              <a:ext cx="401247" cy="106680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21B1DE6-9348-4F4D-B3A7-59BF6FAC1D72}"/>
                </a:ext>
              </a:extLst>
            </p:cNvPr>
            <p:cNvCxnSpPr/>
            <p:nvPr/>
          </p:nvCxnSpPr>
          <p:spPr>
            <a:xfrm flipH="1">
              <a:off x="3531379" y="4180860"/>
              <a:ext cx="241618" cy="72176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EA048A9-488B-44DE-83C8-C782CA6A620A}"/>
                </a:ext>
              </a:extLst>
            </p:cNvPr>
            <p:cNvSpPr txBox="1"/>
            <p:nvPr/>
          </p:nvSpPr>
          <p:spPr>
            <a:xfrm>
              <a:off x="2854257" y="4902621"/>
              <a:ext cx="1354244" cy="489365"/>
            </a:xfrm>
            <a:prstGeom prst="rect">
              <a:avLst/>
            </a:prstGeom>
            <a:noFill/>
          </p:spPr>
          <p:txBody>
            <a:bodyPr wrap="square" lIns="182880" tIns="146304" rIns="182880" bIns="146304" rtlCol="0">
              <a:spAutoFit/>
            </a:bodyPr>
            <a:lstStyle/>
            <a:p>
              <a:pPr lvl="0">
                <a:lnSpc>
                  <a:spcPct val="90000"/>
                </a:lnSpc>
                <a:spcAft>
                  <a:spcPts val="600"/>
                </a:spcAft>
              </a:pPr>
              <a:r>
                <a:rPr lang="en-US" sz="1400" dirty="0">
                  <a:gradFill>
                    <a:gsLst>
                      <a:gs pos="2917">
                        <a:srgbClr val="000000"/>
                      </a:gs>
                      <a:gs pos="30000">
                        <a:srgbClr val="000000"/>
                      </a:gs>
                    </a:gsLst>
                    <a:lin ang="5400000" scaled="0"/>
                  </a:gradFill>
                </a:rPr>
                <a:t>account</a:t>
              </a:r>
            </a:p>
          </p:txBody>
        </p:sp>
        <p:sp>
          <p:nvSpPr>
            <p:cNvPr id="14" name="Rectangle 13">
              <a:extLst>
                <a:ext uri="{FF2B5EF4-FFF2-40B4-BE49-F238E27FC236}">
                  <a16:creationId xmlns:a16="http://schemas.microsoft.com/office/drawing/2014/main" id="{E7CD98A3-E3FA-4CDD-A0B2-34249067540E}"/>
                </a:ext>
              </a:extLst>
            </p:cNvPr>
            <p:cNvSpPr/>
            <p:nvPr/>
          </p:nvSpPr>
          <p:spPr bwMode="auto">
            <a:xfrm>
              <a:off x="641112" y="4415634"/>
              <a:ext cx="4477449" cy="387104"/>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a:endParaRPr lang="en-US" sz="1600" dirty="0">
                <a:gradFill>
                  <a:gsLst>
                    <a:gs pos="0">
                      <a:srgbClr val="FFFFFF"/>
                    </a:gs>
                    <a:gs pos="100000">
                      <a:srgbClr val="FFFFFF"/>
                    </a:gs>
                  </a:gsLst>
                  <a:lin ang="5400000" scaled="0"/>
                </a:gradFill>
              </a:endParaRPr>
            </a:p>
          </p:txBody>
        </p:sp>
        <p:sp>
          <p:nvSpPr>
            <p:cNvPr id="15" name="TextBox 14">
              <a:extLst>
                <a:ext uri="{FF2B5EF4-FFF2-40B4-BE49-F238E27FC236}">
                  <a16:creationId xmlns:a16="http://schemas.microsoft.com/office/drawing/2014/main" id="{0BF0E81E-0A23-40DD-8BFA-1416446922F6}"/>
                </a:ext>
              </a:extLst>
            </p:cNvPr>
            <p:cNvSpPr txBox="1"/>
            <p:nvPr/>
          </p:nvSpPr>
          <p:spPr>
            <a:xfrm>
              <a:off x="3594562" y="4354312"/>
              <a:ext cx="1600200" cy="489365"/>
            </a:xfrm>
            <a:prstGeom prst="rect">
              <a:avLst/>
            </a:prstGeom>
            <a:noFill/>
          </p:spPr>
          <p:txBody>
            <a:bodyPr wrap="square" lIns="182880" tIns="146304" rIns="182880" bIns="146304" rtlCol="0">
              <a:spAutoFit/>
            </a:bodyPr>
            <a:lstStyle/>
            <a:p>
              <a:pPr lvl="0">
                <a:lnSpc>
                  <a:spcPct val="90000"/>
                </a:lnSpc>
                <a:spcAft>
                  <a:spcPts val="600"/>
                </a:spcAft>
              </a:pPr>
              <a:r>
                <a:rPr lang="en-US" sz="1400" dirty="0">
                  <a:gradFill>
                    <a:gsLst>
                      <a:gs pos="2917">
                        <a:srgbClr val="000000"/>
                      </a:gs>
                      <a:gs pos="30000">
                        <a:srgbClr val="000000"/>
                      </a:gs>
                    </a:gsLst>
                    <a:lin ang="5400000" scaled="0"/>
                  </a:gradFill>
                </a:rPr>
                <a:t>SAS TOKEN</a:t>
              </a:r>
            </a:p>
          </p:txBody>
        </p:sp>
        <p:cxnSp>
          <p:nvCxnSpPr>
            <p:cNvPr id="16" name="Straight Connector 15">
              <a:extLst>
                <a:ext uri="{FF2B5EF4-FFF2-40B4-BE49-F238E27FC236}">
                  <a16:creationId xmlns:a16="http://schemas.microsoft.com/office/drawing/2014/main" id="{FCC06E16-E05E-4719-92CD-95303679DF89}"/>
                </a:ext>
              </a:extLst>
            </p:cNvPr>
            <p:cNvCxnSpPr/>
            <p:nvPr/>
          </p:nvCxnSpPr>
          <p:spPr>
            <a:xfrm>
              <a:off x="5495223" y="2490714"/>
              <a:ext cx="0" cy="281940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4C5C3C9-CD25-4F78-B7A1-6E712CDF2895}"/>
                </a:ext>
              </a:extLst>
            </p:cNvPr>
            <p:cNvSpPr/>
            <p:nvPr/>
          </p:nvSpPr>
          <p:spPr bwMode="auto">
            <a:xfrm>
              <a:off x="5970124" y="3544106"/>
              <a:ext cx="2667000" cy="682071"/>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a:endParaRPr lang="en-US" sz="1600" dirty="0">
                <a:gradFill>
                  <a:gsLst>
                    <a:gs pos="0">
                      <a:srgbClr val="FFFFFF"/>
                    </a:gs>
                    <a:gs pos="100000">
                      <a:srgbClr val="FFFFFF"/>
                    </a:gs>
                  </a:gsLst>
                  <a:lin ang="5400000" scaled="0"/>
                </a:gradFill>
              </a:endParaRPr>
            </a:p>
          </p:txBody>
        </p:sp>
        <p:sp>
          <p:nvSpPr>
            <p:cNvPr id="18" name="TextBox 17">
              <a:extLst>
                <a:ext uri="{FF2B5EF4-FFF2-40B4-BE49-F238E27FC236}">
                  <a16:creationId xmlns:a16="http://schemas.microsoft.com/office/drawing/2014/main" id="{F0AB1F91-0628-4849-B71C-05477C90F84E}"/>
                </a:ext>
              </a:extLst>
            </p:cNvPr>
            <p:cNvSpPr txBox="1"/>
            <p:nvPr/>
          </p:nvSpPr>
          <p:spPr>
            <a:xfrm>
              <a:off x="6395610" y="3576711"/>
              <a:ext cx="2438399"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rPr>
                <a:t>QueueClient</a:t>
              </a:r>
            </a:p>
          </p:txBody>
        </p:sp>
        <p:pic>
          <p:nvPicPr>
            <p:cNvPr id="19" name="Picture 83">
              <a:extLst>
                <a:ext uri="{FF2B5EF4-FFF2-40B4-BE49-F238E27FC236}">
                  <a16:creationId xmlns:a16="http://schemas.microsoft.com/office/drawing/2014/main" id="{E15A791C-6F6A-4555-9DCD-55ED95281B7C}"/>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3778" y="3132465"/>
              <a:ext cx="629235" cy="49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3">
              <a:extLst>
                <a:ext uri="{FF2B5EF4-FFF2-40B4-BE49-F238E27FC236}">
                  <a16:creationId xmlns:a16="http://schemas.microsoft.com/office/drawing/2014/main" id="{A9C60695-597C-4815-AC63-757AC0D52C2B}"/>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39504" y="3138912"/>
              <a:ext cx="629235" cy="49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83">
              <a:extLst>
                <a:ext uri="{FF2B5EF4-FFF2-40B4-BE49-F238E27FC236}">
                  <a16:creationId xmlns:a16="http://schemas.microsoft.com/office/drawing/2014/main" id="{30CA22CF-230C-4EB6-B167-C32750A59BA6}"/>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65218" y="3131321"/>
              <a:ext cx="629235" cy="49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456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523b3e3f-c167-424a-8456-8a6671ea20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1F67-2C10-4348-9BF4-2A130550191B}"/>
              </a:ext>
            </a:extLst>
          </p:cNvPr>
          <p:cNvSpPr>
            <a:spLocks noGrp="1"/>
          </p:cNvSpPr>
          <p:nvPr>
            <p:ph type="title"/>
          </p:nvPr>
        </p:nvSpPr>
        <p:spPr/>
        <p:txBody>
          <a:bodyPr/>
          <a:lstStyle/>
          <a:p>
            <a:r>
              <a:rPr lang="en-US" dirty="0"/>
              <a:t>Queue Message Handling</a:t>
            </a:r>
          </a:p>
        </p:txBody>
      </p:sp>
      <p:sp>
        <p:nvSpPr>
          <p:cNvPr id="4" name="Content Placeholder 2">
            <a:extLst>
              <a:ext uri="{FF2B5EF4-FFF2-40B4-BE49-F238E27FC236}">
                <a16:creationId xmlns:a16="http://schemas.microsoft.com/office/drawing/2014/main" id="{682D32F0-4DFF-4DEC-9CE5-689B9F924BE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Create/Delete Queue</a:t>
            </a:r>
          </a:p>
          <a:p>
            <a:pPr lvl="0"/>
            <a:r>
              <a:rPr lang="en-US" b="0" kern="0" dirty="0">
                <a:solidFill>
                  <a:srgbClr val="000000"/>
                </a:solidFill>
              </a:rPr>
              <a:t>Measure Queue Length</a:t>
            </a:r>
          </a:p>
          <a:p>
            <a:pPr lvl="0"/>
            <a:r>
              <a:rPr lang="en-US" b="0" kern="0" dirty="0">
                <a:solidFill>
                  <a:srgbClr val="000000"/>
                </a:solidFill>
              </a:rPr>
              <a:t>Insert Message into Queue</a:t>
            </a:r>
          </a:p>
          <a:p>
            <a:pPr lvl="0"/>
            <a:r>
              <a:rPr lang="en-US" b="0" kern="0" dirty="0">
                <a:solidFill>
                  <a:srgbClr val="000000"/>
                </a:solidFill>
              </a:rPr>
              <a:t>Retrieve the Next Message</a:t>
            </a:r>
          </a:p>
          <a:p>
            <a:pPr lvl="0"/>
            <a:r>
              <a:rPr lang="en-US" b="0" kern="0" dirty="0">
                <a:solidFill>
                  <a:srgbClr val="000000"/>
                </a:solidFill>
              </a:rPr>
              <a:t>Extend Message Lease</a:t>
            </a:r>
          </a:p>
          <a:p>
            <a:pPr lvl="0"/>
            <a:r>
              <a:rPr lang="en-US" b="0" kern="0" dirty="0">
                <a:solidFill>
                  <a:srgbClr val="000000"/>
                </a:solidFill>
              </a:rPr>
              <a:t>Peek at the Next Message</a:t>
            </a:r>
          </a:p>
          <a:p>
            <a:pPr lvl="0"/>
            <a:r>
              <a:rPr lang="en-US" b="0" kern="0" dirty="0">
                <a:solidFill>
                  <a:srgbClr val="000000"/>
                </a:solidFill>
              </a:rPr>
              <a:t>Update a Message</a:t>
            </a:r>
          </a:p>
          <a:p>
            <a:pPr lvl="0"/>
            <a:r>
              <a:rPr lang="en-US" b="0" kern="0" dirty="0">
                <a:solidFill>
                  <a:srgbClr val="000000"/>
                </a:solidFill>
              </a:rPr>
              <a:t>Delete a Message</a:t>
            </a:r>
          </a:p>
          <a:p>
            <a:pPr lvl="0"/>
            <a:endParaRPr lang="en-US" b="0" kern="0" dirty="0">
              <a:solidFill>
                <a:srgbClr val="000000"/>
              </a:solidFill>
            </a:endParaRPr>
          </a:p>
        </p:txBody>
      </p:sp>
    </p:spTree>
    <p:extLst>
      <p:ext uri="{BB962C8B-B14F-4D97-AF65-F5344CB8AC3E}">
        <p14:creationId xmlns:p14="http://schemas.microsoft.com/office/powerpoint/2010/main" val="1193589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dd8557d-c18c-4a97-b620-7216c0b4d12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8BB2-4CC9-4ECA-BB8F-587CE3509A93}"/>
              </a:ext>
            </a:extLst>
          </p:cNvPr>
          <p:cNvSpPr>
            <a:spLocks noGrp="1"/>
          </p:cNvSpPr>
          <p:nvPr>
            <p:ph type="title"/>
          </p:nvPr>
        </p:nvSpPr>
        <p:spPr/>
        <p:txBody>
          <a:bodyPr/>
          <a:lstStyle/>
          <a:p>
            <a:r>
              <a:rPr lang="en-US" dirty="0"/>
              <a:t>Storage Access Control</a:t>
            </a:r>
          </a:p>
        </p:txBody>
      </p:sp>
      <p:grpSp>
        <p:nvGrpSpPr>
          <p:cNvPr id="3" name="Group 2" descr="Example workflow showing how an application can request a token from the SAS token service and then use the token to access an asset in Azure">
            <a:extLst>
              <a:ext uri="{FF2B5EF4-FFF2-40B4-BE49-F238E27FC236}">
                <a16:creationId xmlns:a16="http://schemas.microsoft.com/office/drawing/2014/main" id="{8C934A5C-1BB8-46CD-B3CA-4D5FF113D02D}"/>
              </a:ext>
            </a:extLst>
          </p:cNvPr>
          <p:cNvGrpSpPr/>
          <p:nvPr/>
        </p:nvGrpSpPr>
        <p:grpSpPr>
          <a:xfrm>
            <a:off x="797405" y="1403927"/>
            <a:ext cx="7162800" cy="4819128"/>
            <a:chOff x="797405" y="1403927"/>
            <a:chExt cx="7162800" cy="4819128"/>
          </a:xfrm>
        </p:grpSpPr>
        <p:grpSp>
          <p:nvGrpSpPr>
            <p:cNvPr id="4" name="Group 3">
              <a:extLst>
                <a:ext uri="{FF2B5EF4-FFF2-40B4-BE49-F238E27FC236}">
                  <a16:creationId xmlns:a16="http://schemas.microsoft.com/office/drawing/2014/main" id="{9D43E0F9-AC0A-4A15-B309-7B37735B2AF7}"/>
                </a:ext>
              </a:extLst>
            </p:cNvPr>
            <p:cNvGrpSpPr/>
            <p:nvPr/>
          </p:nvGrpSpPr>
          <p:grpSpPr>
            <a:xfrm>
              <a:off x="797405" y="1403927"/>
              <a:ext cx="2286000" cy="1371600"/>
              <a:chOff x="1570037" y="1744662"/>
              <a:chExt cx="2286000" cy="1371600"/>
            </a:xfrm>
          </p:grpSpPr>
          <p:sp>
            <p:nvSpPr>
              <p:cNvPr id="5" name="Rectangle 4">
                <a:extLst>
                  <a:ext uri="{FF2B5EF4-FFF2-40B4-BE49-F238E27FC236}">
                    <a16:creationId xmlns:a16="http://schemas.microsoft.com/office/drawing/2014/main" id="{080F358D-0133-4667-AEAF-83B38FD0CE15}"/>
                  </a:ext>
                </a:extLst>
              </p:cNvPr>
              <p:cNvSpPr/>
              <p:nvPr/>
            </p:nvSpPr>
            <p:spPr bwMode="auto">
              <a:xfrm>
                <a:off x="1570037" y="1744662"/>
                <a:ext cx="2209800" cy="1371600"/>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a:endParaRPr lang="en-US" sz="1600" dirty="0">
                  <a:gradFill>
                    <a:gsLst>
                      <a:gs pos="0">
                        <a:srgbClr val="FFFFFF"/>
                      </a:gs>
                      <a:gs pos="100000">
                        <a:srgbClr val="FFFFFF"/>
                      </a:gs>
                    </a:gsLst>
                    <a:lin ang="5400000" scaled="0"/>
                  </a:gradFill>
                </a:endParaRPr>
              </a:p>
            </p:txBody>
          </p:sp>
          <p:sp>
            <p:nvSpPr>
              <p:cNvPr id="6" name="TextBox 5">
                <a:extLst>
                  <a:ext uri="{FF2B5EF4-FFF2-40B4-BE49-F238E27FC236}">
                    <a16:creationId xmlns:a16="http://schemas.microsoft.com/office/drawing/2014/main" id="{B7A8BB87-1A51-44D3-8751-5443EABBC1F5}"/>
                  </a:ext>
                </a:extLst>
              </p:cNvPr>
              <p:cNvSpPr txBox="1"/>
              <p:nvPr/>
            </p:nvSpPr>
            <p:spPr>
              <a:xfrm>
                <a:off x="1570037" y="2116530"/>
                <a:ext cx="2286000" cy="544765"/>
              </a:xfrm>
              <a:prstGeom prst="rect">
                <a:avLst/>
              </a:prstGeom>
              <a:noFill/>
            </p:spPr>
            <p:txBody>
              <a:bodyPr wrap="square" lIns="182880" tIns="146304" rIns="182880" bIns="146304" rtlCol="0">
                <a:spAutoFit/>
              </a:bodyPr>
              <a:lstStyle/>
              <a:p>
                <a:pPr lvl="0" algn="ctr">
                  <a:lnSpc>
                    <a:spcPct val="90000"/>
                  </a:lnSpc>
                  <a:spcAft>
                    <a:spcPts val="600"/>
                  </a:spcAft>
                </a:pPr>
                <a:r>
                  <a:rPr lang="en-US" dirty="0">
                    <a:gradFill>
                      <a:gsLst>
                        <a:gs pos="2917">
                          <a:srgbClr val="000000"/>
                        </a:gs>
                        <a:gs pos="30000">
                          <a:srgbClr val="000000"/>
                        </a:gs>
                      </a:gsLst>
                      <a:lin ang="5400000" scaled="0"/>
                    </a:gradFill>
                  </a:rPr>
                  <a:t>Application</a:t>
                </a:r>
              </a:p>
            </p:txBody>
          </p:sp>
        </p:grpSp>
        <p:grpSp>
          <p:nvGrpSpPr>
            <p:cNvPr id="7" name="Group 6">
              <a:extLst>
                <a:ext uri="{FF2B5EF4-FFF2-40B4-BE49-F238E27FC236}">
                  <a16:creationId xmlns:a16="http://schemas.microsoft.com/office/drawing/2014/main" id="{B138195D-65FC-453B-9F0F-513E971F4A37}"/>
                </a:ext>
              </a:extLst>
            </p:cNvPr>
            <p:cNvGrpSpPr/>
            <p:nvPr/>
          </p:nvGrpSpPr>
          <p:grpSpPr>
            <a:xfrm>
              <a:off x="5140805" y="2921973"/>
              <a:ext cx="2819400" cy="1371600"/>
              <a:chOff x="1570037" y="1744662"/>
              <a:chExt cx="2286000" cy="1371600"/>
            </a:xfrm>
          </p:grpSpPr>
          <p:sp>
            <p:nvSpPr>
              <p:cNvPr id="8" name="Rectangle 7">
                <a:extLst>
                  <a:ext uri="{FF2B5EF4-FFF2-40B4-BE49-F238E27FC236}">
                    <a16:creationId xmlns:a16="http://schemas.microsoft.com/office/drawing/2014/main" id="{F9D04FBD-9EF7-470B-9F81-2A9AFC6B026F}"/>
                  </a:ext>
                </a:extLst>
              </p:cNvPr>
              <p:cNvSpPr/>
              <p:nvPr/>
            </p:nvSpPr>
            <p:spPr bwMode="auto">
              <a:xfrm>
                <a:off x="1570037" y="1744662"/>
                <a:ext cx="2209800" cy="1371600"/>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a:endParaRPr lang="en-US" sz="1600" dirty="0">
                  <a:gradFill>
                    <a:gsLst>
                      <a:gs pos="0">
                        <a:srgbClr val="FFFFFF"/>
                      </a:gs>
                      <a:gs pos="100000">
                        <a:srgbClr val="FFFFFF"/>
                      </a:gs>
                    </a:gsLst>
                    <a:lin ang="5400000" scaled="0"/>
                  </a:gradFill>
                </a:endParaRPr>
              </a:p>
            </p:txBody>
          </p:sp>
          <p:sp>
            <p:nvSpPr>
              <p:cNvPr id="9" name="TextBox 8">
                <a:extLst>
                  <a:ext uri="{FF2B5EF4-FFF2-40B4-BE49-F238E27FC236}">
                    <a16:creationId xmlns:a16="http://schemas.microsoft.com/office/drawing/2014/main" id="{CD756A97-FB59-4FE5-B8E1-6A41ECD5517D}"/>
                  </a:ext>
                </a:extLst>
              </p:cNvPr>
              <p:cNvSpPr txBox="1"/>
              <p:nvPr/>
            </p:nvSpPr>
            <p:spPr>
              <a:xfrm>
                <a:off x="1570037" y="2116530"/>
                <a:ext cx="2286000"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rPr>
                  <a:t>SAS Token Service</a:t>
                </a:r>
              </a:p>
            </p:txBody>
          </p:sp>
        </p:grpSp>
        <p:pic>
          <p:nvPicPr>
            <p:cNvPr id="10" name="Picture 4">
              <a:extLst>
                <a:ext uri="{FF2B5EF4-FFF2-40B4-BE49-F238E27FC236}">
                  <a16:creationId xmlns:a16="http://schemas.microsoft.com/office/drawing/2014/main" id="{AD2914E2-2293-417A-A667-6E29C1D59B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0887" y="3851397"/>
              <a:ext cx="2376487" cy="237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8782638A-4510-48EF-98A4-7801BA29FF58}"/>
                </a:ext>
              </a:extLst>
            </p:cNvPr>
            <p:cNvSpPr txBox="1"/>
            <p:nvPr/>
          </p:nvSpPr>
          <p:spPr>
            <a:xfrm>
              <a:off x="3905009" y="5251421"/>
              <a:ext cx="2286000" cy="544765"/>
            </a:xfrm>
            <a:prstGeom prst="rect">
              <a:avLst/>
            </a:prstGeom>
            <a:noFill/>
          </p:spPr>
          <p:txBody>
            <a:bodyPr wrap="square" lIns="182880" tIns="146304" rIns="182880" bIns="146304" rtlCol="0">
              <a:spAutoFit/>
            </a:bodyPr>
            <a:lstStyle/>
            <a:p>
              <a:pPr lvl="0" algn="ctr">
                <a:lnSpc>
                  <a:spcPct val="90000"/>
                </a:lnSpc>
                <a:spcAft>
                  <a:spcPts val="600"/>
                </a:spcAft>
              </a:pPr>
              <a:r>
                <a:rPr lang="en-US" dirty="0">
                  <a:gradFill>
                    <a:gsLst>
                      <a:gs pos="2917">
                        <a:srgbClr val="000000"/>
                      </a:gs>
                      <a:gs pos="30000">
                        <a:srgbClr val="000000"/>
                      </a:gs>
                    </a:gsLst>
                    <a:lin ang="5400000" scaled="0"/>
                  </a:gradFill>
                </a:rPr>
                <a:t>Storage</a:t>
              </a:r>
            </a:p>
          </p:txBody>
        </p:sp>
        <p:cxnSp>
          <p:nvCxnSpPr>
            <p:cNvPr id="12" name="Straight Arrow Connector 11">
              <a:extLst>
                <a:ext uri="{FF2B5EF4-FFF2-40B4-BE49-F238E27FC236}">
                  <a16:creationId xmlns:a16="http://schemas.microsoft.com/office/drawing/2014/main" id="{44B98C37-C7C7-4286-B819-CF84F53D1A32}"/>
                </a:ext>
              </a:extLst>
            </p:cNvPr>
            <p:cNvCxnSpPr/>
            <p:nvPr/>
          </p:nvCxnSpPr>
          <p:spPr>
            <a:xfrm>
              <a:off x="3235805" y="1550373"/>
              <a:ext cx="1905000" cy="114300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404F7B5-B772-4C04-A37C-386EA007535E}"/>
                </a:ext>
              </a:extLst>
            </p:cNvPr>
            <p:cNvCxnSpPr/>
            <p:nvPr/>
          </p:nvCxnSpPr>
          <p:spPr>
            <a:xfrm flipH="1" flipV="1">
              <a:off x="3141825" y="2951366"/>
              <a:ext cx="1905000" cy="1113607"/>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089BFB6-C0A3-47BD-BF35-4E5F4B08D0CD}"/>
                </a:ext>
              </a:extLst>
            </p:cNvPr>
            <p:cNvSpPr txBox="1"/>
            <p:nvPr/>
          </p:nvSpPr>
          <p:spPr>
            <a:xfrm rot="1823156">
              <a:off x="3088749" y="1849167"/>
              <a:ext cx="2819400" cy="461665"/>
            </a:xfrm>
            <a:prstGeom prst="rect">
              <a:avLst/>
            </a:prstGeom>
            <a:noFill/>
          </p:spPr>
          <p:txBody>
            <a:bodyPr wrap="square" lIns="182880" tIns="146304" rIns="182880" bIns="146304" rtlCol="0">
              <a:spAutoFit/>
            </a:bodyPr>
            <a:lstStyle/>
            <a:p>
              <a:pPr lvl="0">
                <a:lnSpc>
                  <a:spcPct val="90000"/>
                </a:lnSpc>
                <a:spcAft>
                  <a:spcPts val="600"/>
                </a:spcAft>
              </a:pPr>
              <a:r>
                <a:rPr lang="en-US" sz="1200" dirty="0">
                  <a:gradFill>
                    <a:gsLst>
                      <a:gs pos="2917">
                        <a:srgbClr val="000000"/>
                      </a:gs>
                      <a:gs pos="30000">
                        <a:srgbClr val="000000"/>
                      </a:gs>
                    </a:gsLst>
                    <a:lin ang="5400000" scaled="0"/>
                  </a:gradFill>
                </a:rPr>
                <a:t>1. Request SAS Token</a:t>
              </a:r>
            </a:p>
          </p:txBody>
        </p:sp>
        <p:sp>
          <p:nvSpPr>
            <p:cNvPr id="15" name="TextBox 14">
              <a:extLst>
                <a:ext uri="{FF2B5EF4-FFF2-40B4-BE49-F238E27FC236}">
                  <a16:creationId xmlns:a16="http://schemas.microsoft.com/office/drawing/2014/main" id="{EF6301C4-51EF-401E-BC11-2802F2A772D8}"/>
                </a:ext>
              </a:extLst>
            </p:cNvPr>
            <p:cNvSpPr txBox="1"/>
            <p:nvPr/>
          </p:nvSpPr>
          <p:spPr>
            <a:xfrm rot="1823156">
              <a:off x="2868137" y="3147174"/>
              <a:ext cx="2819400" cy="461665"/>
            </a:xfrm>
            <a:prstGeom prst="rect">
              <a:avLst/>
            </a:prstGeom>
            <a:noFill/>
          </p:spPr>
          <p:txBody>
            <a:bodyPr wrap="square" lIns="182880" tIns="146304" rIns="182880" bIns="146304" rtlCol="0">
              <a:spAutoFit/>
            </a:bodyPr>
            <a:lstStyle/>
            <a:p>
              <a:pPr lvl="0">
                <a:lnSpc>
                  <a:spcPct val="90000"/>
                </a:lnSpc>
                <a:spcAft>
                  <a:spcPts val="600"/>
                </a:spcAft>
              </a:pPr>
              <a:r>
                <a:rPr lang="en-US" sz="1200" dirty="0">
                  <a:gradFill>
                    <a:gsLst>
                      <a:gs pos="2917">
                        <a:srgbClr val="000000"/>
                      </a:gs>
                      <a:gs pos="30000">
                        <a:srgbClr val="000000"/>
                      </a:gs>
                    </a:gsLst>
                    <a:lin ang="5400000" scaled="0"/>
                  </a:gradFill>
                </a:rPr>
                <a:t>2.Generated SAS Token</a:t>
              </a:r>
            </a:p>
          </p:txBody>
        </p:sp>
        <p:sp>
          <p:nvSpPr>
            <p:cNvPr id="16" name="TextBox 15">
              <a:extLst>
                <a:ext uri="{FF2B5EF4-FFF2-40B4-BE49-F238E27FC236}">
                  <a16:creationId xmlns:a16="http://schemas.microsoft.com/office/drawing/2014/main" id="{510C68C2-B88F-48F8-A07D-60EAC7AD8349}"/>
                </a:ext>
              </a:extLst>
            </p:cNvPr>
            <p:cNvSpPr txBox="1"/>
            <p:nvPr/>
          </p:nvSpPr>
          <p:spPr>
            <a:xfrm rot="2991558">
              <a:off x="1544017" y="3416992"/>
              <a:ext cx="2271079" cy="627864"/>
            </a:xfrm>
            <a:prstGeom prst="rect">
              <a:avLst/>
            </a:prstGeom>
            <a:noFill/>
          </p:spPr>
          <p:txBody>
            <a:bodyPr wrap="square" lIns="182880" tIns="146304" rIns="182880" bIns="146304" rtlCol="0">
              <a:spAutoFit/>
            </a:bodyPr>
            <a:lstStyle/>
            <a:p>
              <a:pPr lvl="0">
                <a:lnSpc>
                  <a:spcPct val="90000"/>
                </a:lnSpc>
                <a:spcAft>
                  <a:spcPts val="600"/>
                </a:spcAft>
              </a:pPr>
              <a:r>
                <a:rPr lang="en-US" sz="1200" dirty="0">
                  <a:gradFill>
                    <a:gsLst>
                      <a:gs pos="2917">
                        <a:srgbClr val="000000"/>
                      </a:gs>
                      <a:gs pos="30000">
                        <a:srgbClr val="000000"/>
                      </a:gs>
                    </a:gsLst>
                    <a:lin ang="5400000" scaled="0"/>
                  </a:gradFill>
                </a:rPr>
                <a:t>3. Storage request with SAS Token.</a:t>
              </a:r>
            </a:p>
          </p:txBody>
        </p:sp>
        <p:cxnSp>
          <p:nvCxnSpPr>
            <p:cNvPr id="17" name="Straight Arrow Connector 16">
              <a:extLst>
                <a:ext uri="{FF2B5EF4-FFF2-40B4-BE49-F238E27FC236}">
                  <a16:creationId xmlns:a16="http://schemas.microsoft.com/office/drawing/2014/main" id="{959E882A-D908-4E7F-85B4-8DCD7645AF16}"/>
                </a:ext>
              </a:extLst>
            </p:cNvPr>
            <p:cNvCxnSpPr/>
            <p:nvPr/>
          </p:nvCxnSpPr>
          <p:spPr>
            <a:xfrm>
              <a:off x="1532854" y="2989655"/>
              <a:ext cx="1159172" cy="152155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C6622-8312-4632-A72C-ECD809A15ABD}"/>
                </a:ext>
              </a:extLst>
            </p:cNvPr>
            <p:cNvCxnSpPr/>
            <p:nvPr/>
          </p:nvCxnSpPr>
          <p:spPr>
            <a:xfrm flipH="1" flipV="1">
              <a:off x="929055" y="3012553"/>
              <a:ext cx="1267849" cy="1761118"/>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0B1237E-6096-4CC2-90D1-DAEAE72505B8}"/>
                </a:ext>
              </a:extLst>
            </p:cNvPr>
            <p:cNvSpPr txBox="1"/>
            <p:nvPr/>
          </p:nvSpPr>
          <p:spPr>
            <a:xfrm rot="3237089">
              <a:off x="332112" y="4023272"/>
              <a:ext cx="2271079" cy="461665"/>
            </a:xfrm>
            <a:prstGeom prst="rect">
              <a:avLst/>
            </a:prstGeom>
            <a:noFill/>
          </p:spPr>
          <p:txBody>
            <a:bodyPr wrap="square" lIns="182880" tIns="146304" rIns="182880" bIns="146304" rtlCol="0">
              <a:spAutoFit/>
            </a:bodyPr>
            <a:lstStyle/>
            <a:p>
              <a:pPr lvl="0">
                <a:lnSpc>
                  <a:spcPct val="90000"/>
                </a:lnSpc>
                <a:spcAft>
                  <a:spcPts val="600"/>
                </a:spcAft>
              </a:pPr>
              <a:r>
                <a:rPr lang="en-US" sz="1200" dirty="0">
                  <a:gradFill>
                    <a:gsLst>
                      <a:gs pos="2917">
                        <a:srgbClr val="000000"/>
                      </a:gs>
                      <a:gs pos="30000">
                        <a:srgbClr val="000000"/>
                      </a:gs>
                    </a:gsLst>
                    <a:lin ang="5400000" scaled="0"/>
                  </a:gradFill>
                </a:rPr>
                <a:t>4. Response</a:t>
              </a:r>
            </a:p>
          </p:txBody>
        </p:sp>
      </p:grpSp>
    </p:spTree>
    <p:extLst>
      <p:ext uri="{BB962C8B-B14F-4D97-AF65-F5344CB8AC3E}">
        <p14:creationId xmlns:p14="http://schemas.microsoft.com/office/powerpoint/2010/main" val="374474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DBBF-7C1F-4CDC-990C-F4515EBF1E1F}"/>
              </a:ext>
            </a:extLst>
          </p:cNvPr>
          <p:cNvSpPr>
            <a:spLocks noGrp="1"/>
          </p:cNvSpPr>
          <p:nvPr>
            <p:ph type="title"/>
          </p:nvPr>
        </p:nvSpPr>
        <p:spPr/>
        <p:txBody>
          <a:bodyPr/>
          <a:lstStyle/>
          <a:p>
            <a:r>
              <a:rPr lang="en-US" dirty="0"/>
              <a:t>Service Bus</a:t>
            </a:r>
          </a:p>
        </p:txBody>
      </p:sp>
      <p:sp>
        <p:nvSpPr>
          <p:cNvPr id="4" name="Content Placeholder 2">
            <a:extLst>
              <a:ext uri="{FF2B5EF4-FFF2-40B4-BE49-F238E27FC236}">
                <a16:creationId xmlns:a16="http://schemas.microsoft.com/office/drawing/2014/main" id="{FDA7E0FF-4CDB-406A-99DA-2559A745D7A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Service Bus is a managed messaging infrastructure:</a:t>
            </a:r>
          </a:p>
          <a:p>
            <a:pPr lvl="1"/>
            <a:r>
              <a:rPr lang="en-US" b="0" kern="0" dirty="0">
                <a:solidFill>
                  <a:srgbClr val="000000"/>
                </a:solidFill>
              </a:rPr>
              <a:t>Massive in scale and completely managed</a:t>
            </a:r>
          </a:p>
          <a:p>
            <a:pPr lvl="1"/>
            <a:r>
              <a:rPr lang="en-US" b="0" kern="0" dirty="0">
                <a:solidFill>
                  <a:srgbClr val="000000"/>
                </a:solidFill>
              </a:rPr>
              <a:t>Allows you to scale out your applications and consumers knowing that the messaging platform will scale out with your application</a:t>
            </a:r>
          </a:p>
          <a:p>
            <a:pPr lvl="0"/>
            <a:r>
              <a:rPr lang="en-US" b="0" kern="0" dirty="0">
                <a:solidFill>
                  <a:srgbClr val="000000"/>
                </a:solidFill>
              </a:rPr>
              <a:t>Allows decoupled components to communicate asynchronously and synchronously</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36171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a664d69-05d6-4752-8df5-5c7e3709d38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1313-3418-454F-93CF-0C458D053E6E}"/>
              </a:ext>
            </a:extLst>
          </p:cNvPr>
          <p:cNvSpPr>
            <a:spLocks noGrp="1"/>
          </p:cNvSpPr>
          <p:nvPr>
            <p:ph type="title"/>
          </p:nvPr>
        </p:nvSpPr>
        <p:spPr/>
        <p:txBody>
          <a:bodyPr/>
          <a:lstStyle/>
          <a:p>
            <a:r>
              <a:rPr lang="en-US" dirty="0"/>
              <a:t>Service Bus Queues</a:t>
            </a:r>
          </a:p>
        </p:txBody>
      </p:sp>
      <p:sp>
        <p:nvSpPr>
          <p:cNvPr id="4" name="Content Placeholder 2">
            <a:extLst>
              <a:ext uri="{FF2B5EF4-FFF2-40B4-BE49-F238E27FC236}">
                <a16:creationId xmlns:a16="http://schemas.microsoft.com/office/drawing/2014/main" id="{EA780378-713C-45EC-A07A-DA9D94CC31C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Service Bus queues offer a brokered messaging communication model:</a:t>
            </a:r>
          </a:p>
          <a:p>
            <a:pPr lvl="1"/>
            <a:r>
              <a:rPr lang="en-US" b="0" kern="0" dirty="0">
                <a:solidFill>
                  <a:srgbClr val="000000"/>
                </a:solidFill>
              </a:rPr>
              <a:t>Distributed applications can share messages in a First In First Out (FIFO) pattern</a:t>
            </a:r>
          </a:p>
          <a:p>
            <a:pPr lvl="1"/>
            <a:r>
              <a:rPr lang="en-US" b="0" kern="0" dirty="0">
                <a:solidFill>
                  <a:srgbClr val="000000"/>
                </a:solidFill>
              </a:rPr>
              <a:t>Individual messages are only received by one message consumer</a:t>
            </a:r>
          </a:p>
          <a:p>
            <a:pPr marL="288925" lvl="1" indent="0">
              <a:buNone/>
            </a:pPr>
            <a:endParaRPr lang="en-US" b="0" kern="0" dirty="0">
              <a:solidFill>
                <a:srgbClr val="000000"/>
              </a:solidFill>
            </a:endParaRPr>
          </a:p>
          <a:p>
            <a:pPr lvl="1"/>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graphicFrame>
        <p:nvGraphicFramePr>
          <p:cNvPr id="5" name="Diagram 4" descr="Diagram showing a message sender connecting to a receiver using a Service Bus queue as an intermediate step">
            <a:extLst>
              <a:ext uri="{FF2B5EF4-FFF2-40B4-BE49-F238E27FC236}">
                <a16:creationId xmlns:a16="http://schemas.microsoft.com/office/drawing/2014/main" id="{EEB97FA9-0D81-4146-969C-7FE3586E87F4}"/>
              </a:ext>
            </a:extLst>
          </p:cNvPr>
          <p:cNvGraphicFramePr/>
          <p:nvPr>
            <p:extLst>
              <p:ext uri="{D42A27DB-BD31-4B8C-83A1-F6EECF244321}">
                <p14:modId xmlns:p14="http://schemas.microsoft.com/office/powerpoint/2010/main" val="473363120"/>
              </p:ext>
            </p:extLst>
          </p:nvPr>
        </p:nvGraphicFramePr>
        <p:xfrm>
          <a:off x="1465634" y="3599233"/>
          <a:ext cx="6096000" cy="2912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49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3b29a61-6235-43ca-9f13-e3bb2c81b5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3AC6-FB24-4873-9C4B-2E42BC8EB68B}"/>
              </a:ext>
            </a:extLst>
          </p:cNvPr>
          <p:cNvSpPr>
            <a:spLocks noGrp="1"/>
          </p:cNvSpPr>
          <p:nvPr>
            <p:ph type="title"/>
          </p:nvPr>
        </p:nvSpPr>
        <p:spPr/>
        <p:txBody>
          <a:bodyPr/>
          <a:lstStyle/>
          <a:p>
            <a:r>
              <a:rPr lang="en-US" dirty="0"/>
              <a:t>Service Bus Relay</a:t>
            </a:r>
          </a:p>
        </p:txBody>
      </p:sp>
      <p:sp>
        <p:nvSpPr>
          <p:cNvPr id="4" name="Content Placeholder 2">
            <a:extLst>
              <a:ext uri="{FF2B5EF4-FFF2-40B4-BE49-F238E27FC236}">
                <a16:creationId xmlns:a16="http://schemas.microsoft.com/office/drawing/2014/main" id="{3FC92C1D-5F9F-4939-A7A9-4E8B2808207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Relays provide a mechanism to connect distributed client applications or cloud services to a projected on-premises endpoint:</a:t>
            </a:r>
          </a:p>
          <a:p>
            <a:pPr lvl="1"/>
            <a:r>
              <a:rPr lang="en-US" b="0" kern="0" dirty="0">
                <a:solidFill>
                  <a:srgbClr val="000000"/>
                </a:solidFill>
              </a:rPr>
              <a:t>It allows for unidirectional or bi-directional communication</a:t>
            </a:r>
          </a:p>
          <a:p>
            <a:pPr lvl="1"/>
            <a:r>
              <a:rPr lang="en-US" b="0" kern="0" dirty="0">
                <a:solidFill>
                  <a:srgbClr val="000000"/>
                </a:solidFill>
              </a:rPr>
              <a:t>It relays messages directly to an endpoint without any brokering of the message</a:t>
            </a:r>
          </a:p>
          <a:p>
            <a:pPr lvl="0"/>
            <a:r>
              <a:rPr lang="en-US" b="0" kern="0" dirty="0">
                <a:solidFill>
                  <a:srgbClr val="000000"/>
                </a:solidFill>
              </a:rPr>
              <a:t>Applications establish an outbound connection to the relay and the relay manages the transport of the messages</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41865675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2891</Words>
  <Application>Microsoft Office PowerPoint</Application>
  <PresentationFormat>On-screen Show (4:3)</PresentationFormat>
  <Paragraphs>602</Paragraphs>
  <Slides>38</Slides>
  <Notes>38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Segoe UI Black</vt:lpstr>
      <vt:lpstr>Segoe Light</vt:lpstr>
      <vt:lpstr>Segoe UI Semibold</vt:lpstr>
      <vt:lpstr>Segoe UI Semilight</vt:lpstr>
      <vt:lpstr>Courier New</vt:lpstr>
      <vt:lpstr>Wingdings</vt:lpstr>
      <vt:lpstr>Segoe UI Light</vt:lpstr>
      <vt:lpstr>Times New Roman</vt:lpstr>
      <vt:lpstr>Segoe UI</vt:lpstr>
      <vt:lpstr>Arial</vt:lpstr>
      <vt:lpstr>Symbol</vt:lpstr>
      <vt:lpstr>Calibri</vt:lpstr>
      <vt:lpstr>Verdana</vt:lpstr>
      <vt:lpstr>NG_MOC_Core_ModuleNew2</vt:lpstr>
      <vt:lpstr>Module 11</vt:lpstr>
      <vt:lpstr>Module Overview</vt:lpstr>
      <vt:lpstr>Lesson 1: Event Messaging</vt:lpstr>
      <vt:lpstr>Storage Queues</vt:lpstr>
      <vt:lpstr>Queue Message Handling</vt:lpstr>
      <vt:lpstr>Storage Access Control</vt:lpstr>
      <vt:lpstr>Service Bus</vt:lpstr>
      <vt:lpstr>Service Bus Queues</vt:lpstr>
      <vt:lpstr>Service Bus Relay</vt:lpstr>
      <vt:lpstr>Service Bus Relay</vt:lpstr>
      <vt:lpstr>Event Grid</vt:lpstr>
      <vt:lpstr>Event Grid and ARM Integration</vt:lpstr>
      <vt:lpstr>Discussion</vt:lpstr>
      <vt:lpstr>Lesson 2: Integration</vt:lpstr>
      <vt:lpstr>Serverless Integration</vt:lpstr>
      <vt:lpstr>Logic Apps</vt:lpstr>
      <vt:lpstr>Logic App Connectors</vt:lpstr>
      <vt:lpstr>Azure Functions</vt:lpstr>
      <vt:lpstr>Azure Functions</vt:lpstr>
      <vt:lpstr>Connecting Serverless Components</vt:lpstr>
      <vt:lpstr>Serverless Business Scenarios</vt:lpstr>
      <vt:lpstr>Notification Hubs</vt:lpstr>
      <vt:lpstr>Benefits</vt:lpstr>
      <vt:lpstr>Platform</vt:lpstr>
      <vt:lpstr>Discussion</vt:lpstr>
      <vt:lpstr>Lesson 3: Internet of Things (IoT)</vt:lpstr>
      <vt:lpstr>Event Hubs</vt:lpstr>
      <vt:lpstr>Event Hubs</vt:lpstr>
      <vt:lpstr>Event Hubs Conceptual Diagram</vt:lpstr>
      <vt:lpstr>IoT Hubs</vt:lpstr>
      <vt:lpstr>IoT Hubs</vt:lpstr>
      <vt:lpstr>Azure IoT Device SDK</vt:lpstr>
      <vt:lpstr>IoT Remote Monitoring</vt:lpstr>
      <vt:lpstr>Example IoT Solution</vt:lpstr>
      <vt:lpstr>Lab: Deploying Messaging Components to Facilitate Communication Between Azure Resources</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2018-01-11T01:55:17Z</dcterms:created>
  <dcterms:modified xsi:type="dcterms:W3CDTF">2018-01-15T17:44:37Z</dcterms:modified>
</cp:coreProperties>
</file>