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7" r:id="rId4"/>
  </p:sldMasterIdLst>
  <p:notesMasterIdLst>
    <p:notesMasterId r:id="rId12"/>
  </p:notesMasterIdLst>
  <p:sldIdLst>
    <p:sldId id="256" r:id="rId5"/>
    <p:sldId id="260" r:id="rId6"/>
    <p:sldId id="262" r:id="rId7"/>
    <p:sldId id="263" r:id="rId8"/>
    <p:sldId id="289" r:id="rId9"/>
    <p:sldId id="265" r:id="rId10"/>
    <p:sldId id="290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AE7B63"/>
    <a:srgbClr val="171C27"/>
    <a:srgbClr val="030303"/>
    <a:srgbClr val="0B0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BA2027-E32B-4BD9-A056-67D0AC3FAED1}">
  <a:tblStyle styleId="{7BBA2027-E32B-4BD9-A056-67D0AC3FAE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56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e441ecdaa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e441ecdaa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c8230601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c8230601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c8230601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c8230601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422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dda1946d_6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dda1946d_6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c8230601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c8230601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6622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820231"/>
            <a:ext cx="4280700" cy="24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200"/>
            </a:lvl1pPr>
            <a:lvl2pPr lvl="1" algn="ctr">
              <a:spcBef>
                <a:spcPts val="100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648569"/>
            <a:ext cx="27711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5637362" y="311100"/>
            <a:ext cx="3218400" cy="450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/>
          <p:nvPr/>
        </p:nvSpPr>
        <p:spPr>
          <a:xfrm>
            <a:off x="119400" y="137250"/>
            <a:ext cx="8905200" cy="4869000"/>
          </a:xfrm>
          <a:prstGeom prst="roundRect">
            <a:avLst>
              <a:gd name="adj" fmla="val 6064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119400" y="137250"/>
            <a:ext cx="8905200" cy="4869000"/>
          </a:xfrm>
          <a:prstGeom prst="roundRect">
            <a:avLst>
              <a:gd name="adj" fmla="val 6064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5194822" y="2275100"/>
            <a:ext cx="3229200" cy="15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1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2"/>
          </p:nvPr>
        </p:nvSpPr>
        <p:spPr>
          <a:xfrm>
            <a:off x="720075" y="2275100"/>
            <a:ext cx="3229200" cy="15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1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3"/>
          </p:nvPr>
        </p:nvSpPr>
        <p:spPr>
          <a:xfrm>
            <a:off x="5194825" y="1880600"/>
            <a:ext cx="32292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4"/>
          </p:nvPr>
        </p:nvSpPr>
        <p:spPr>
          <a:xfrm>
            <a:off x="720087" y="1880600"/>
            <a:ext cx="32292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720000" y="440392"/>
            <a:ext cx="4064100" cy="10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720000" y="1900100"/>
            <a:ext cx="4064100" cy="27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1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1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>
            <a:spLocks noGrp="1"/>
          </p:cNvSpPr>
          <p:nvPr>
            <p:ph type="pic" idx="2"/>
          </p:nvPr>
        </p:nvSpPr>
        <p:spPr>
          <a:xfrm>
            <a:off x="5663761" y="337500"/>
            <a:ext cx="3192000" cy="4468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>
            <a:spLocks noGrp="1"/>
          </p:cNvSpPr>
          <p:nvPr>
            <p:ph type="pic" idx="2"/>
          </p:nvPr>
        </p:nvSpPr>
        <p:spPr>
          <a:xfrm>
            <a:off x="-11750" y="0"/>
            <a:ext cx="9155700" cy="51906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713225" y="4066700"/>
            <a:ext cx="7717500" cy="5373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734250"/>
            <a:ext cx="6576000" cy="11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subTitle" idx="1"/>
          </p:nvPr>
        </p:nvSpPr>
        <p:spPr>
          <a:xfrm>
            <a:off x="1284000" y="2912150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720000" y="440566"/>
            <a:ext cx="4705800" cy="12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720000" y="1764200"/>
            <a:ext cx="4705800" cy="28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●"/>
              <a:defRPr sz="1100"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1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1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>
            <a:spLocks noGrp="1"/>
          </p:cNvSpPr>
          <p:nvPr>
            <p:ph type="pic" idx="2"/>
          </p:nvPr>
        </p:nvSpPr>
        <p:spPr>
          <a:xfrm>
            <a:off x="6214250" y="329400"/>
            <a:ext cx="2641500" cy="4468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12"/>
          <a:srcRect/>
          <a:tile tx="0" ty="0" sx="100000" sy="100000" flip="none" algn="tl"/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sz="35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sz="35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sz="35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sz="35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sz="35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sz="35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sz="35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sz="35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sz="35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●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○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■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●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○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■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●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chivo"/>
              <a:buChar char="○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chivo"/>
              <a:buChar char="■"/>
              <a:defRPr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0" r:id="rId9"/>
    <p:sldLayoutId id="2147483664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e positive impact of Valve's Majors format on the Dota 2 esports scene -  ESPN">
            <a:extLst>
              <a:ext uri="{FF2B5EF4-FFF2-40B4-BE49-F238E27FC236}">
                <a16:creationId xmlns:a16="http://schemas.microsoft.com/office/drawing/2014/main" id="{65B6E49F-8412-BE56-DB12-4538BBA9B89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" y="-60960"/>
            <a:ext cx="93472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35CFA3-F28A-A633-BE31-20AF692B62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12674" y="-230423"/>
            <a:ext cx="9925475" cy="57875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0" name="Google Shape;90;p22"/>
          <p:cNvSpPr txBox="1">
            <a:spLocks noGrp="1"/>
          </p:cNvSpPr>
          <p:nvPr>
            <p:ph type="ctrTitle"/>
          </p:nvPr>
        </p:nvSpPr>
        <p:spPr>
          <a:xfrm>
            <a:off x="291300" y="1146547"/>
            <a:ext cx="8717528" cy="10480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err="1">
                <a:solidFill>
                  <a:schemeClr val="bg1"/>
                </a:solidFill>
              </a:rPr>
              <a:t>BookNest</a:t>
            </a:r>
            <a:r>
              <a:rPr lang="en-US" sz="4400" dirty="0">
                <a:solidFill>
                  <a:schemeClr val="bg1"/>
                </a:solidFill>
              </a:rPr>
              <a:t>: Navigate Your Next Read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1" name="Google Shape;91;p22"/>
          <p:cNvSpPr txBox="1">
            <a:spLocks noGrp="1"/>
          </p:cNvSpPr>
          <p:nvPr>
            <p:ph type="subTitle" idx="1"/>
          </p:nvPr>
        </p:nvSpPr>
        <p:spPr>
          <a:xfrm>
            <a:off x="3707986" y="2632550"/>
            <a:ext cx="1809307" cy="13644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2639833" y="263936"/>
            <a:ext cx="6065718" cy="6964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663300"/>
                </a:solidFill>
              </a:rPr>
              <a:t>Problem we are trying to solve</a:t>
            </a:r>
            <a:br>
              <a:rPr lang="en" sz="2000" dirty="0">
                <a:solidFill>
                  <a:srgbClr val="663300"/>
                </a:solidFill>
              </a:rPr>
            </a:br>
            <a:endParaRPr sz="2000" dirty="0">
              <a:solidFill>
                <a:srgbClr val="663300"/>
              </a:solidFill>
            </a:endParaRPr>
          </a:p>
        </p:txBody>
      </p:sp>
      <p:sp>
        <p:nvSpPr>
          <p:cNvPr id="133" name="Google Shape;133;p26"/>
          <p:cNvSpPr txBox="1">
            <a:spLocks noGrp="1"/>
          </p:cNvSpPr>
          <p:nvPr>
            <p:ph type="subTitle" idx="1"/>
          </p:nvPr>
        </p:nvSpPr>
        <p:spPr>
          <a:xfrm>
            <a:off x="251831" y="640470"/>
            <a:ext cx="8742832" cy="10674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In today's vast sea of literature, readers often struggle to find books that match their interests and preferences. With countless titles available, discovering new books that align with individual tastes can be a daunting task. Additionally, readers may not always have access to personalized recommendations tailored to their specific reading habits. This poses a challenge for both avid readers seeking new content and businesses looking to connect readers with relevant books.</a:t>
            </a:r>
          </a:p>
        </p:txBody>
      </p:sp>
      <p:sp>
        <p:nvSpPr>
          <p:cNvPr id="4" name="Google Shape;132;p26">
            <a:extLst>
              <a:ext uri="{FF2B5EF4-FFF2-40B4-BE49-F238E27FC236}">
                <a16:creationId xmlns:a16="http://schemas.microsoft.com/office/drawing/2014/main" id="{88C00761-BA99-705B-2774-EAED8457B398}"/>
              </a:ext>
            </a:extLst>
          </p:cNvPr>
          <p:cNvSpPr txBox="1">
            <a:spLocks/>
          </p:cNvSpPr>
          <p:nvPr/>
        </p:nvSpPr>
        <p:spPr>
          <a:xfrm>
            <a:off x="974662" y="1536178"/>
            <a:ext cx="7917507" cy="452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sz="35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sz="35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sz="35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sz="35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sz="35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sz="35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sz="35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sz="35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sz="35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CA" sz="2000" dirty="0">
                <a:solidFill>
                  <a:srgbClr val="663300"/>
                </a:solidFill>
              </a:rPr>
              <a:t>How can we generate value from it</a:t>
            </a:r>
          </a:p>
        </p:txBody>
      </p:sp>
      <p:sp>
        <p:nvSpPr>
          <p:cNvPr id="5" name="Google Shape;133;p26">
            <a:extLst>
              <a:ext uri="{FF2B5EF4-FFF2-40B4-BE49-F238E27FC236}">
                <a16:creationId xmlns:a16="http://schemas.microsoft.com/office/drawing/2014/main" id="{606EC5C7-7A35-CD64-6AC6-158A214FFF76}"/>
              </a:ext>
            </a:extLst>
          </p:cNvPr>
          <p:cNvSpPr txBox="1">
            <a:spLocks/>
          </p:cNvSpPr>
          <p:nvPr/>
        </p:nvSpPr>
        <p:spPr>
          <a:xfrm>
            <a:off x="454112" y="1988273"/>
            <a:ext cx="8540551" cy="144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●"/>
              <a:defRPr sz="11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1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1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1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100"/>
              <a:buFont typeface="Nunito Light"/>
              <a:buChar char="○"/>
              <a:defRPr sz="11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Nunito Light"/>
              <a:buChar char="■"/>
              <a:defRPr sz="11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1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1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100"/>
              <a:buFont typeface="Nunito Light"/>
              <a:buChar char="■"/>
              <a:defRPr sz="11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>
              <a:buFont typeface="Nunito Light"/>
              <a:buNone/>
            </a:pPr>
            <a:r>
              <a:rPr lang="en-US" sz="1200" dirty="0"/>
              <a:t>Value to different actors of the community:</a:t>
            </a:r>
          </a:p>
          <a:p>
            <a:pPr marL="0" indent="0">
              <a:buFont typeface="Nunito Light"/>
              <a:buNone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Enhances user engagement and satisfaction </a:t>
            </a:r>
            <a:r>
              <a:rPr lang="en-US" sz="1200" dirty="0"/>
              <a:t>by providing personalized book recommendations.</a:t>
            </a:r>
          </a:p>
          <a:p>
            <a:pPr marL="0" indent="0">
              <a:buNone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Increases book sales </a:t>
            </a:r>
            <a:r>
              <a:rPr lang="en-US" sz="1200" dirty="0"/>
              <a:t>by connecting users with relevant titles and driving purchases.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Optimizes inventory and marketing strategies </a:t>
            </a:r>
            <a:r>
              <a:rPr lang="en-US" sz="1200" dirty="0"/>
              <a:t>for book retailers by identifying popular titles.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Google Shape;132;p26">
            <a:extLst>
              <a:ext uri="{FF2B5EF4-FFF2-40B4-BE49-F238E27FC236}">
                <a16:creationId xmlns:a16="http://schemas.microsoft.com/office/drawing/2014/main" id="{86B63E81-6091-600C-6BB8-FF76E6305BD0}"/>
              </a:ext>
            </a:extLst>
          </p:cNvPr>
          <p:cNvSpPr txBox="1">
            <a:spLocks/>
          </p:cNvSpPr>
          <p:nvPr/>
        </p:nvSpPr>
        <p:spPr>
          <a:xfrm>
            <a:off x="2178534" y="3500349"/>
            <a:ext cx="4064100" cy="423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sz="35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sz="35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sz="35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sz="35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sz="35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sz="35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sz="35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sz="35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sz="35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CA" sz="2000" dirty="0">
                <a:solidFill>
                  <a:srgbClr val="663300"/>
                </a:solidFill>
              </a:rPr>
              <a:t>Our Goal</a:t>
            </a:r>
          </a:p>
        </p:txBody>
      </p:sp>
      <p:sp>
        <p:nvSpPr>
          <p:cNvPr id="8" name="Google Shape;133;p26">
            <a:extLst>
              <a:ext uri="{FF2B5EF4-FFF2-40B4-BE49-F238E27FC236}">
                <a16:creationId xmlns:a16="http://schemas.microsoft.com/office/drawing/2014/main" id="{12FEAEDC-4608-F2BA-7C9A-51B56F29E60E}"/>
              </a:ext>
            </a:extLst>
          </p:cNvPr>
          <p:cNvSpPr txBox="1">
            <a:spLocks/>
          </p:cNvSpPr>
          <p:nvPr/>
        </p:nvSpPr>
        <p:spPr>
          <a:xfrm>
            <a:off x="507899" y="3860185"/>
            <a:ext cx="5005393" cy="915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●"/>
              <a:defRPr sz="11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1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1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1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100"/>
              <a:buFont typeface="Nunito Light"/>
              <a:buChar char="○"/>
              <a:defRPr sz="11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Nunito Light"/>
              <a:buChar char="■"/>
              <a:defRPr sz="11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1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1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100"/>
              <a:buFont typeface="Nunito Light"/>
              <a:buChar char="■"/>
              <a:defRPr sz="11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>
              <a:buFont typeface="Nunito Light"/>
              <a:buNone/>
            </a:pPr>
            <a:r>
              <a:rPr lang="en-US" sz="1200" b="1" dirty="0"/>
              <a:t>The goal is to enhance user satisfaction, increase book sales, and foster a thriving community of readers by leveraging recommendation.</a:t>
            </a:r>
            <a:endParaRPr lang="en-US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970C4D-8272-1E9F-5766-331ADB227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297" y="1356826"/>
            <a:ext cx="1307990" cy="6954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0388F2-9343-AF19-03F1-987A63532B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6663" y="2191278"/>
            <a:ext cx="1227851" cy="8323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CCC6C36-FB1B-24FE-CB12-26169A5B97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5292" y="3175266"/>
            <a:ext cx="1426630" cy="9710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>
            <a:spLocks noGrp="1"/>
          </p:cNvSpPr>
          <p:nvPr>
            <p:ph type="title"/>
          </p:nvPr>
        </p:nvSpPr>
        <p:spPr>
          <a:xfrm>
            <a:off x="370377" y="2822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 </a:t>
            </a:r>
            <a:endParaRPr dirty="0"/>
          </a:p>
        </p:txBody>
      </p:sp>
      <p:sp>
        <p:nvSpPr>
          <p:cNvPr id="8" name="Google Shape;146;p28">
            <a:extLst>
              <a:ext uri="{FF2B5EF4-FFF2-40B4-BE49-F238E27FC236}">
                <a16:creationId xmlns:a16="http://schemas.microsoft.com/office/drawing/2014/main" id="{5F6B43DF-CD42-61A5-AF0F-CDBE1D1F9CDB}"/>
              </a:ext>
            </a:extLst>
          </p:cNvPr>
          <p:cNvSpPr txBox="1">
            <a:spLocks/>
          </p:cNvSpPr>
          <p:nvPr/>
        </p:nvSpPr>
        <p:spPr>
          <a:xfrm>
            <a:off x="4036479" y="3213172"/>
            <a:ext cx="5026839" cy="180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sz="35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sz="35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sz="35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sz="35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sz="35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sz="35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sz="35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sz="35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sz="35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 lang="en-CA" sz="2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46;p28">
            <a:extLst>
              <a:ext uri="{FF2B5EF4-FFF2-40B4-BE49-F238E27FC236}">
                <a16:creationId xmlns:a16="http://schemas.microsoft.com/office/drawing/2014/main" id="{581C8319-4D12-7D22-3D2F-01E1BAEC07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9350" y="312060"/>
            <a:ext cx="6076208" cy="6715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Pre-processing</a:t>
            </a:r>
            <a:endParaRPr sz="3200" dirty="0"/>
          </a:p>
        </p:txBody>
      </p:sp>
      <p:sp>
        <p:nvSpPr>
          <p:cNvPr id="9" name="Google Shape;150;p28">
            <a:extLst>
              <a:ext uri="{FF2B5EF4-FFF2-40B4-BE49-F238E27FC236}">
                <a16:creationId xmlns:a16="http://schemas.microsoft.com/office/drawing/2014/main" id="{30CD0100-B7D3-1F0A-1491-2EE56E46D096}"/>
              </a:ext>
            </a:extLst>
          </p:cNvPr>
          <p:cNvSpPr txBox="1">
            <a:spLocks/>
          </p:cNvSpPr>
          <p:nvPr/>
        </p:nvSpPr>
        <p:spPr>
          <a:xfrm>
            <a:off x="236753" y="881225"/>
            <a:ext cx="5393997" cy="38746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6"/>
            <a:endParaRPr lang="en" dirty="0"/>
          </a:p>
          <a:p>
            <a:pPr marL="285750" lvl="5" indent="-285750">
              <a:buFont typeface="Arial" panose="020B0604020202020204" pitchFamily="34" charset="0"/>
              <a:buChar char="•"/>
            </a:pPr>
            <a:endParaRPr lang="e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46;p28">
            <a:extLst>
              <a:ext uri="{FF2B5EF4-FFF2-40B4-BE49-F238E27FC236}">
                <a16:creationId xmlns:a16="http://schemas.microsoft.com/office/drawing/2014/main" id="{581C8319-4D12-7D22-3D2F-01E1BAEC07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33746" y="181399"/>
            <a:ext cx="4049879" cy="6715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Models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1136086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E37177A-0D9F-02CE-2C61-B7580444B2E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71C27"/>
          </a:solidFill>
          <a:ln>
            <a:solidFill>
              <a:srgbClr val="171C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4" name="Google Shape;184;p31"/>
          <p:cNvSpPr txBox="1">
            <a:spLocks noGrp="1"/>
          </p:cNvSpPr>
          <p:nvPr>
            <p:ph type="title"/>
          </p:nvPr>
        </p:nvSpPr>
        <p:spPr>
          <a:xfrm>
            <a:off x="713225" y="4066700"/>
            <a:ext cx="7717500" cy="5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/>
              <a:t>“</a:t>
            </a:r>
            <a:r>
              <a:rPr lang="en-CA" sz="2000" dirty="0" err="1"/>
              <a:t>BookNest</a:t>
            </a:r>
            <a:r>
              <a:rPr lang="en-CA" sz="2000" dirty="0"/>
              <a:t>” hosted on </a:t>
            </a:r>
            <a:r>
              <a:rPr lang="en-CA" sz="2000" dirty="0" err="1"/>
              <a:t>Streamlit</a:t>
            </a:r>
            <a:endParaRPr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17;p34">
            <a:extLst>
              <a:ext uri="{FF2B5EF4-FFF2-40B4-BE49-F238E27FC236}">
                <a16:creationId xmlns:a16="http://schemas.microsoft.com/office/drawing/2014/main" id="{0863AE59-A960-150D-223E-9BA28F0B27FB}"/>
              </a:ext>
            </a:extLst>
          </p:cNvPr>
          <p:cNvSpPr txBox="1">
            <a:spLocks/>
          </p:cNvSpPr>
          <p:nvPr/>
        </p:nvSpPr>
        <p:spPr>
          <a:xfrm>
            <a:off x="3444843" y="173694"/>
            <a:ext cx="3695700" cy="64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sz="35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sz="35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sz="35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sz="35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sz="35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sz="35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sz="35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sz="35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sz="35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CA" dirty="0"/>
              <a:t>Thank you!</a:t>
            </a:r>
          </a:p>
        </p:txBody>
      </p:sp>
      <p:sp>
        <p:nvSpPr>
          <p:cNvPr id="243" name="Google Shape;243;p36"/>
          <p:cNvSpPr txBox="1">
            <a:spLocks noGrp="1"/>
          </p:cNvSpPr>
          <p:nvPr>
            <p:ph type="title"/>
          </p:nvPr>
        </p:nvSpPr>
        <p:spPr>
          <a:xfrm>
            <a:off x="294427" y="820666"/>
            <a:ext cx="8245273" cy="859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                     References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6275725"/>
      </p:ext>
    </p:extLst>
  </p:cSld>
  <p:clrMapOvr>
    <a:masterClrMapping/>
  </p:clrMapOvr>
</p:sld>
</file>

<file path=ppt/theme/theme1.xml><?xml version="1.0" encoding="utf-8"?>
<a:theme xmlns:a="http://schemas.openxmlformats.org/drawingml/2006/main" name="Clean Layouts - Business Basic Template by Slidesgo">
  <a:themeElements>
    <a:clrScheme name="Simple Light">
      <a:dk1>
        <a:srgbClr val="191919"/>
      </a:dk1>
      <a:lt1>
        <a:srgbClr val="FFFFFF"/>
      </a:lt1>
      <a:dk2>
        <a:srgbClr val="EFEFED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6D35D6A7A5C24AAB3959E8525D7345" ma:contentTypeVersion="13" ma:contentTypeDescription="Create a new document." ma:contentTypeScope="" ma:versionID="8d67d9961bf01dfbfb332bed8c361b31">
  <xsd:schema xmlns:xsd="http://www.w3.org/2001/XMLSchema" xmlns:xs="http://www.w3.org/2001/XMLSchema" xmlns:p="http://schemas.microsoft.com/office/2006/metadata/properties" xmlns:ns3="26853fe5-5d7e-4dea-b652-5bad3fc1028a" xmlns:ns4="4dce3512-2aab-4acc-9991-b623c9d5cc08" targetNamespace="http://schemas.microsoft.com/office/2006/metadata/properties" ma:root="true" ma:fieldsID="9ad7901fc96a52dfa570b28d7511a76a" ns3:_="" ns4:_="">
    <xsd:import namespace="26853fe5-5d7e-4dea-b652-5bad3fc1028a"/>
    <xsd:import namespace="4dce3512-2aab-4acc-9991-b623c9d5cc0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853fe5-5d7e-4dea-b652-5bad3fc102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ce3512-2aab-4acc-9991-b623c9d5cc0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6853fe5-5d7e-4dea-b652-5bad3fc1028a" xsi:nil="true"/>
  </documentManagement>
</p:properties>
</file>

<file path=customXml/itemProps1.xml><?xml version="1.0" encoding="utf-8"?>
<ds:datastoreItem xmlns:ds="http://schemas.openxmlformats.org/officeDocument/2006/customXml" ds:itemID="{56632EE3-B528-49D8-8C2F-D53779390B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853fe5-5d7e-4dea-b652-5bad3fc1028a"/>
    <ds:schemaRef ds:uri="4dce3512-2aab-4acc-9991-b623c9d5cc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549DCE8-C6CA-404E-951D-FD2E918B2D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A10B1E-53CB-4CC9-A7F4-5FD748489155}">
  <ds:schemaRefs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4dce3512-2aab-4acc-9991-b623c9d5cc08"/>
    <ds:schemaRef ds:uri="26853fe5-5d7e-4dea-b652-5bad3fc1028a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</TotalTime>
  <Words>182</Words>
  <Application>Microsoft Office PowerPoint</Application>
  <PresentationFormat>On-screen Show (16:9)</PresentationFormat>
  <Paragraphs>19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Archivo</vt:lpstr>
      <vt:lpstr>Arial</vt:lpstr>
      <vt:lpstr>Bebas Neue</vt:lpstr>
      <vt:lpstr>Nunito Light</vt:lpstr>
      <vt:lpstr>Red Hat Display</vt:lpstr>
      <vt:lpstr>Clean Layouts - Business Basic Template by Slidesgo</vt:lpstr>
      <vt:lpstr>BookNest: Navigate Your Next Read</vt:lpstr>
      <vt:lpstr>Problem we are trying to solve </vt:lpstr>
      <vt:lpstr>Dataset  </vt:lpstr>
      <vt:lpstr>Pre-processing</vt:lpstr>
      <vt:lpstr>Models</vt:lpstr>
      <vt:lpstr>“BookNest” hosted on Streamlit</vt:lpstr>
      <vt:lpstr>                              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Layouts- Business Basic Template</dc:title>
  <dc:creator>Ernie Sumoso</dc:creator>
  <cp:lastModifiedBy>Guruprasad Subhash Tandlekar</cp:lastModifiedBy>
  <cp:revision>11</cp:revision>
  <dcterms:modified xsi:type="dcterms:W3CDTF">2024-04-15T18:34:43Z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0x010100A96D35D6A7A5C24AAB3959E8525D7345</vt:lpwstr>
  </property>
</Properties>
</file>