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0"/>
  </p:notesMasterIdLst>
  <p:sldIdLst>
    <p:sldId id="256" r:id="rId2"/>
    <p:sldId id="320" r:id="rId3"/>
    <p:sldId id="261" r:id="rId4"/>
    <p:sldId id="260" r:id="rId5"/>
    <p:sldId id="257" r:id="rId6"/>
    <p:sldId id="317" r:id="rId7"/>
    <p:sldId id="265" r:id="rId8"/>
    <p:sldId id="318" r:id="rId9"/>
    <p:sldId id="277" r:id="rId10"/>
    <p:sldId id="319" r:id="rId11"/>
    <p:sldId id="274" r:id="rId12"/>
    <p:sldId id="314" r:id="rId13"/>
    <p:sldId id="322" r:id="rId14"/>
    <p:sldId id="323" r:id="rId15"/>
    <p:sldId id="324" r:id="rId16"/>
    <p:sldId id="325" r:id="rId17"/>
    <p:sldId id="321" r:id="rId18"/>
    <p:sldId id="327" r:id="rId19"/>
  </p:sldIdLst>
  <p:sldSz cx="9144000" cy="5143500" type="screen16x9"/>
  <p:notesSz cx="6858000" cy="9144000"/>
  <p:embeddedFontLst>
    <p:embeddedFont>
      <p:font typeface="Arimo" panose="020B0604020202020204" charset="0"/>
      <p:regular r:id="rId21"/>
      <p:bold r:id="rId22"/>
      <p:italic r:id="rId23"/>
      <p:boldItalic r:id="rId24"/>
    </p:embeddedFont>
    <p:embeddedFont>
      <p:font typeface="Bebas Neue" panose="020B0606020202050201" pitchFamily="34" charset="0"/>
      <p:regular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850"/>
    <a:srgbClr val="142864"/>
    <a:srgbClr val="142878"/>
    <a:srgbClr val="0099CC"/>
    <a:srgbClr val="000000"/>
    <a:srgbClr val="14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925C14-EC49-4513-81F8-1F1795654483}">
  <a:tblStyle styleId="{7E925C14-EC49-4513-81F8-1F17956544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9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Title: most of the shows or content has "Love" --&gt; universal language , "2" --&gt; signifies the part of various shows (recent trend in the decade)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Decription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: in description as well it has more words like "love", "young", "life", "world", "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freinds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"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createing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 a more sense on the movie plots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The US is obsessed with the words Christmas and American in the titles and the plots are described through words like new, life and world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India is using their origin languages in the title with love similar words in different synonyms are present and the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mumbai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 is used more often. Their plots are biased with preference to the male actors so the word man is kept repeating.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In Canada, Trailer, Christmas and monsters are repeated with friends to describe the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pltos</a:t>
            </a:r>
            <a:endParaRPr lang="en-US" sz="11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6673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134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135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141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790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951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98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f5e77e6543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f5e77e6543_0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155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f5e77e654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f5e77e6543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981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07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7456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50000">
              <a:srgbClr val="14143C"/>
            </a:gs>
            <a:gs pos="0">
              <a:srgbClr val="142850"/>
            </a:gs>
            <a:gs pos="100000">
              <a:srgbClr val="1414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75" r:id="rId8"/>
    <p:sldLayoutId id="2147483676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slide" Target="slide16.xml"/><Relationship Id="rId5" Type="http://schemas.openxmlformats.org/officeDocument/2006/relationships/image" Target="../media/image10.png"/><Relationship Id="rId10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5" Type="http://schemas.openxmlformats.org/officeDocument/2006/relationships/image" Target="../media/image13.png"/><Relationship Id="rId4" Type="http://schemas.openxmlformats.org/officeDocument/2006/relationships/slide" Target="slide11.xml"/><Relationship Id="rId9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slide" Target="slide16.xml"/><Relationship Id="rId5" Type="http://schemas.openxmlformats.org/officeDocument/2006/relationships/image" Target="../media/image14.png"/><Relationship Id="rId10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slide" Target="slide16.xml"/><Relationship Id="rId4" Type="http://schemas.openxmlformats.org/officeDocument/2006/relationships/slide" Target="slide11.xml"/><Relationship Id="rId9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plotly.com/python-api-reference/" TargetMode="External"/><Relationship Id="rId3" Type="http://schemas.openxmlformats.org/officeDocument/2006/relationships/slide" Target="slide1.xml"/><Relationship Id="rId7" Type="http://schemas.openxmlformats.org/officeDocument/2006/relationships/hyperlink" Target="https://pandas.pydata.org/docs/reference/frame.html" TargetMode="External"/><Relationship Id="rId12" Type="http://schemas.openxmlformats.org/officeDocument/2006/relationships/hyperlink" Target="https://github.com/svjai/project_data_viz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lidesgo.com/faqs" TargetMode="External"/><Relationship Id="rId11" Type="http://schemas.openxmlformats.org/officeDocument/2006/relationships/hyperlink" Target="https://mylambton-my.sharepoint.com/:f:/g/personal/c0910392_mylambton_ca/EkXo2J-rOutFro1vMVPyzBoBLGY75bo1E25Dn6eTmHpN9A?e=PvI7XB" TargetMode="External"/><Relationship Id="rId5" Type="http://schemas.openxmlformats.org/officeDocument/2006/relationships/hyperlink" Target="https://www.pexels.com/photo/selective-focus-photo-of-man-s-index-finger-3779434/" TargetMode="External"/><Relationship Id="rId10" Type="http://schemas.openxmlformats.org/officeDocument/2006/relationships/hyperlink" Target="https://matplotlib.org/stable/index.html" TargetMode="External"/><Relationship Id="rId4" Type="http://schemas.openxmlformats.org/officeDocument/2006/relationships/hyperlink" Target="https://www.pexels.com/photo/person-holding-black-remote-control-3721597/" TargetMode="External"/><Relationship Id="rId9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image" Target="../media/image7.png"/><Relationship Id="rId12" Type="http://schemas.openxmlformats.org/officeDocument/2006/relationships/slide" Target="slide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slide" Target="slide11.xml"/><Relationship Id="rId5" Type="http://schemas.openxmlformats.org/officeDocument/2006/relationships/image" Target="../media/image5.png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openxmlformats.org/officeDocument/2006/relationships/image" Target="../media/image9.png"/><Relationship Id="rId10" Type="http://schemas.openxmlformats.org/officeDocument/2006/relationships/slide" Target="slide16.xml"/><Relationship Id="rId4" Type="http://schemas.openxmlformats.org/officeDocument/2006/relationships/slide" Target="slide1.xml"/><Relationship Id="rId9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ogo with a blue circle&#10;&#10;Description automatically generated">
            <a:extLst>
              <a:ext uri="{FF2B5EF4-FFF2-40B4-BE49-F238E27FC236}">
                <a16:creationId xmlns:a16="http://schemas.microsoft.com/office/drawing/2014/main" id="{0EFE6F0F-D71B-8428-B840-406E6C8F1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51" y="1393100"/>
            <a:ext cx="3151049" cy="1710184"/>
          </a:xfrm>
          <a:prstGeom prst="rect">
            <a:avLst/>
          </a:prstGeom>
        </p:spPr>
      </p:pic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34"/>
          <p:cNvGrpSpPr/>
          <p:nvPr/>
        </p:nvGrpSpPr>
        <p:grpSpPr>
          <a:xfrm>
            <a:off x="4732363" y="661438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624;p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B792E15-57D5-B69C-F977-64AE82BB9AA1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/>
          <p:nvPr/>
        </p:nvSpPr>
        <p:spPr>
          <a:xfrm>
            <a:off x="714358" y="19938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02353" y="1799309"/>
            <a:ext cx="6498747" cy="28969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7200" dirty="0">
                <a:solidFill>
                  <a:schemeClr val="lt2"/>
                </a:solidFill>
              </a:rPr>
            </a:br>
            <a:r>
              <a:rPr lang="en" sz="7200" dirty="0">
                <a:solidFill>
                  <a:schemeClr val="tx1"/>
                </a:solidFill>
              </a:rPr>
              <a:t>words in The </a:t>
            </a:r>
            <a:r>
              <a:rPr lang="en-US" sz="7200" dirty="0">
                <a:solidFill>
                  <a:schemeClr val="lt2"/>
                </a:solidFill>
              </a:rPr>
              <a:t>C</a:t>
            </a:r>
            <a:r>
              <a:rPr lang="en" sz="7200" dirty="0">
                <a:solidFill>
                  <a:schemeClr val="lt2"/>
                </a:solidFill>
              </a:rPr>
              <a:t>ontents </a:t>
            </a:r>
            <a:br>
              <a:rPr lang="en" sz="7200" dirty="0">
                <a:solidFill>
                  <a:schemeClr val="lt2"/>
                </a:solidFill>
              </a:rPr>
            </a:br>
            <a:endParaRPr sz="7200" dirty="0">
              <a:solidFill>
                <a:schemeClr val="tx1"/>
              </a:solidFill>
            </a:endParaRPr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231266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2448980" y="1311629"/>
            <a:ext cx="2648800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Recurring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70;p40">
            <a:hlinkClick r:id="rId5" action="ppaction://hlinksldjump"/>
            <a:extLst>
              <a:ext uri="{FF2B5EF4-FFF2-40B4-BE49-F238E27FC236}">
                <a16:creationId xmlns:a16="http://schemas.microsoft.com/office/drawing/2014/main" id="{2BB9AE83-CCA9-4D46-45D8-AFF7AF2A839D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671;p40">
            <a:hlinkClick r:id="rId6" action="ppaction://hlinksldjump"/>
            <a:extLst>
              <a:ext uri="{FF2B5EF4-FFF2-40B4-BE49-F238E27FC236}">
                <a16:creationId xmlns:a16="http://schemas.microsoft.com/office/drawing/2014/main" id="{687A72D4-FEA1-1B01-842E-E7DD240D3427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671;p40">
            <a:hlinkClick r:id="rId7" action="ppaction://hlinksldjump"/>
            <a:extLst>
              <a:ext uri="{FF2B5EF4-FFF2-40B4-BE49-F238E27FC236}">
                <a16:creationId xmlns:a16="http://schemas.microsoft.com/office/drawing/2014/main" id="{A30B5657-6115-E5D6-E141-EFAF58899CE1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671;p40">
            <a:hlinkClick r:id="rId8" action="ppaction://hlinksldjump"/>
            <a:extLst>
              <a:ext uri="{FF2B5EF4-FFF2-40B4-BE49-F238E27FC236}">
                <a16:creationId xmlns:a16="http://schemas.microsoft.com/office/drawing/2014/main" id="{C169005F-A9A2-A647-5528-8A4BA9A064D1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671;p40">
            <a:hlinkClick r:id="rId9" action="ppaction://hlinksldjump"/>
            <a:extLst>
              <a:ext uri="{FF2B5EF4-FFF2-40B4-BE49-F238E27FC236}">
                <a16:creationId xmlns:a16="http://schemas.microsoft.com/office/drawing/2014/main" id="{42BEFFEF-CB13-22D8-0F13-F3207003F5DC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66736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2"/>
          <p:cNvSpPr txBox="1">
            <a:spLocks noGrp="1"/>
          </p:cNvSpPr>
          <p:nvPr>
            <p:ph type="title"/>
          </p:nvPr>
        </p:nvSpPr>
        <p:spPr>
          <a:xfrm>
            <a:off x="3924941" y="3878156"/>
            <a:ext cx="1355914" cy="860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</a:rPr>
              <a:t>LOVE </a:t>
            </a:r>
            <a:r>
              <a:rPr lang="en" sz="2000" dirty="0">
                <a:solidFill>
                  <a:schemeClr val="tx1"/>
                </a:solidFill>
              </a:rPr>
              <a:t>is</a:t>
            </a:r>
            <a:r>
              <a:rPr lang="en" sz="2000" dirty="0">
                <a:solidFill>
                  <a:schemeClr val="lt2"/>
                </a:solidFill>
              </a:rPr>
              <a:t>  </a:t>
            </a:r>
            <a:br>
              <a:rPr lang="en" sz="2000" dirty="0">
                <a:solidFill>
                  <a:schemeClr val="lt2"/>
                </a:solidFill>
              </a:rPr>
            </a:br>
            <a:r>
              <a:rPr lang="en" sz="2000" dirty="0"/>
              <a:t>universal</a:t>
            </a:r>
            <a:endParaRPr sz="2000" dirty="0"/>
          </a:p>
        </p:txBody>
      </p:sp>
      <p:sp>
        <p:nvSpPr>
          <p:cNvPr id="1354" name="Google Shape;1354;p5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7" name="Google Shape;1387;p52"/>
          <p:cNvCxnSpPr>
            <a:cxnSpLocks/>
          </p:cNvCxnSpPr>
          <p:nvPr/>
        </p:nvCxnSpPr>
        <p:spPr>
          <a:xfrm>
            <a:off x="4108736" y="4268422"/>
            <a:ext cx="95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156575B-7D43-8DE6-DE1A-860188C2E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50" y="1110914"/>
            <a:ext cx="5010849" cy="2572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EFBFC-4D1D-7009-3691-EAAC8BDEC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9599" y="679576"/>
            <a:ext cx="2768725" cy="1361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11A25-D132-0FC2-8762-4EEC29024E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2426" y="2756932"/>
            <a:ext cx="2402298" cy="1210318"/>
          </a:xfrm>
          <a:prstGeom prst="rect">
            <a:avLst/>
          </a:prstGeom>
        </p:spPr>
      </p:pic>
      <p:sp>
        <p:nvSpPr>
          <p:cNvPr id="9" name="Google Shape;1510;p55">
            <a:extLst>
              <a:ext uri="{FF2B5EF4-FFF2-40B4-BE49-F238E27FC236}">
                <a16:creationId xmlns:a16="http://schemas.microsoft.com/office/drawing/2014/main" id="{F2D02B86-6C6A-4B7E-7E06-8322D9A4364A}"/>
              </a:ext>
            </a:extLst>
          </p:cNvPr>
          <p:cNvSpPr txBox="1"/>
          <p:nvPr/>
        </p:nvSpPr>
        <p:spPr>
          <a:xfrm>
            <a:off x="2240123" y="810014"/>
            <a:ext cx="1129477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overall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1510;p55">
            <a:extLst>
              <a:ext uri="{FF2B5EF4-FFF2-40B4-BE49-F238E27FC236}">
                <a16:creationId xmlns:a16="http://schemas.microsoft.com/office/drawing/2014/main" id="{71EC4D0E-9632-B567-51E8-5D693B7C0A9E}"/>
              </a:ext>
            </a:extLst>
          </p:cNvPr>
          <p:cNvSpPr txBox="1"/>
          <p:nvPr/>
        </p:nvSpPr>
        <p:spPr>
          <a:xfrm>
            <a:off x="6709222" y="2098104"/>
            <a:ext cx="1129477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india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1510;p55">
            <a:extLst>
              <a:ext uri="{FF2B5EF4-FFF2-40B4-BE49-F238E27FC236}">
                <a16:creationId xmlns:a16="http://schemas.microsoft.com/office/drawing/2014/main" id="{D3160F04-629F-ADA8-62BA-23DC507E6C4A}"/>
              </a:ext>
            </a:extLst>
          </p:cNvPr>
          <p:cNvSpPr txBox="1"/>
          <p:nvPr/>
        </p:nvSpPr>
        <p:spPr>
          <a:xfrm>
            <a:off x="6798836" y="3996125"/>
            <a:ext cx="1129477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canada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670;p40">
            <a:hlinkClick r:id="rId8" action="ppaction://hlinksldjump"/>
            <a:extLst>
              <a:ext uri="{FF2B5EF4-FFF2-40B4-BE49-F238E27FC236}">
                <a16:creationId xmlns:a16="http://schemas.microsoft.com/office/drawing/2014/main" id="{C02A3212-5A99-251B-749E-9650DB584F70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Google Shape;671;p40">
            <a:hlinkClick r:id="rId9" action="ppaction://hlinksldjump"/>
            <a:extLst>
              <a:ext uri="{FF2B5EF4-FFF2-40B4-BE49-F238E27FC236}">
                <a16:creationId xmlns:a16="http://schemas.microsoft.com/office/drawing/2014/main" id="{074D49CE-2861-6A7F-FB9A-696C117991A7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671;p40">
            <a:hlinkClick r:id="rId4" action="ppaction://hlinksldjump"/>
            <a:extLst>
              <a:ext uri="{FF2B5EF4-FFF2-40B4-BE49-F238E27FC236}">
                <a16:creationId xmlns:a16="http://schemas.microsoft.com/office/drawing/2014/main" id="{CDDCDEE1-6D5F-3816-4597-340208A15F0D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Google Shape;671;p40">
            <a:hlinkClick r:id="rId10" action="ppaction://hlinksldjump"/>
            <a:extLst>
              <a:ext uri="{FF2B5EF4-FFF2-40B4-BE49-F238E27FC236}">
                <a16:creationId xmlns:a16="http://schemas.microsoft.com/office/drawing/2014/main" id="{F646E052-916D-5DB6-8CC0-C089E042E122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671;p40">
            <a:hlinkClick r:id="rId11" action="ppaction://hlinksldjump"/>
            <a:extLst>
              <a:ext uri="{FF2B5EF4-FFF2-40B4-BE49-F238E27FC236}">
                <a16:creationId xmlns:a16="http://schemas.microsoft.com/office/drawing/2014/main" id="{31AE0A32-0643-937A-E16D-CF23642F1F31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B14AD-4525-96F0-6527-05F24618F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660" y="861749"/>
            <a:ext cx="4477500" cy="2050826"/>
          </a:xfrm>
          <a:prstGeom prst="rect">
            <a:avLst/>
          </a:prstGeom>
        </p:spPr>
      </p:pic>
      <p:sp>
        <p:nvSpPr>
          <p:cNvPr id="5" name="Google Shape;1510;p55">
            <a:extLst>
              <a:ext uri="{FF2B5EF4-FFF2-40B4-BE49-F238E27FC236}">
                <a16:creationId xmlns:a16="http://schemas.microsoft.com/office/drawing/2014/main" id="{AB42BECC-DD7E-C93A-3088-168F055D7F11}"/>
              </a:ext>
            </a:extLst>
          </p:cNvPr>
          <p:cNvSpPr txBox="1"/>
          <p:nvPr/>
        </p:nvSpPr>
        <p:spPr>
          <a:xfrm>
            <a:off x="5915433" y="610772"/>
            <a:ext cx="154869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description</a:t>
            </a:r>
            <a:endParaRPr sz="2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514;p38">
            <a:extLst>
              <a:ext uri="{FF2B5EF4-FFF2-40B4-BE49-F238E27FC236}">
                <a16:creationId xmlns:a16="http://schemas.microsoft.com/office/drawing/2014/main" id="{3A5B7D7F-D728-686B-07E0-52D5D649E5B3}"/>
              </a:ext>
            </a:extLst>
          </p:cNvPr>
          <p:cNvSpPr txBox="1">
            <a:spLocks/>
          </p:cNvSpPr>
          <p:nvPr/>
        </p:nvSpPr>
        <p:spPr>
          <a:xfrm>
            <a:off x="139888" y="610772"/>
            <a:ext cx="4058772" cy="1425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of the content has "Love" in the Title 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285750" lvl="4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Description as well it has more words like "love", "young", "life,” "world,” and “friends," creating a more sense of the movie plot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E7CFD7-672F-56CA-5125-4FF2B47BB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93925"/>
              </p:ext>
            </p:extLst>
          </p:nvPr>
        </p:nvGraphicFramePr>
        <p:xfrm>
          <a:off x="165860" y="2960444"/>
          <a:ext cx="6254500" cy="1615440"/>
        </p:xfrm>
        <a:graphic>
          <a:graphicData uri="http://schemas.openxmlformats.org/drawingml/2006/table">
            <a:tbl>
              <a:tblPr firstRow="1" bandRow="1">
                <a:tableStyleId>{7E925C14-EC49-4513-81F8-1F1795654483}</a:tableStyleId>
              </a:tblPr>
              <a:tblGrid>
                <a:gridCol w="1900540">
                  <a:extLst>
                    <a:ext uri="{9D8B030D-6E8A-4147-A177-3AD203B41FA5}">
                      <a16:colId xmlns:a16="http://schemas.microsoft.com/office/drawing/2014/main" val="1465594569"/>
                    </a:ext>
                  </a:extLst>
                </a:gridCol>
                <a:gridCol w="4353960">
                  <a:extLst>
                    <a:ext uri="{9D8B030D-6E8A-4147-A177-3AD203B41FA5}">
                      <a16:colId xmlns:a16="http://schemas.microsoft.com/office/drawing/2014/main" val="518128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United States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 "Christmas" and "American" in titles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 Plots words like "new", "life", and "world"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2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Canada	</a:t>
                      </a:r>
                    </a:p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 "Trailer", "Christmas,” and "monsters" in titles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 Plots often described using "friends"</a:t>
                      </a:r>
                    </a:p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 In titles "love" and similar words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 Plots biased towards male actors, with the word "man" repeated frequently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97175"/>
                  </a:ext>
                </a:extLst>
              </a:tr>
            </a:tbl>
          </a:graphicData>
        </a:graphic>
      </p:graphicFrame>
      <p:sp>
        <p:nvSpPr>
          <p:cNvPr id="10" name="Google Shape;670;p40">
            <a:hlinkClick r:id="rId6" action="ppaction://hlinksldjump"/>
            <a:extLst>
              <a:ext uri="{FF2B5EF4-FFF2-40B4-BE49-F238E27FC236}">
                <a16:creationId xmlns:a16="http://schemas.microsoft.com/office/drawing/2014/main" id="{7D1C0342-4F33-128C-20E9-62446B5DF9FB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671;p40">
            <a:hlinkClick r:id="rId7" action="ppaction://hlinksldjump"/>
            <a:extLst>
              <a:ext uri="{FF2B5EF4-FFF2-40B4-BE49-F238E27FC236}">
                <a16:creationId xmlns:a16="http://schemas.microsoft.com/office/drawing/2014/main" id="{2B6F6ABB-92A1-71AD-CD81-8D1891052EA1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671;p40">
            <a:hlinkClick r:id="rId4" action="ppaction://hlinksldjump"/>
            <a:extLst>
              <a:ext uri="{FF2B5EF4-FFF2-40B4-BE49-F238E27FC236}">
                <a16:creationId xmlns:a16="http://schemas.microsoft.com/office/drawing/2014/main" id="{AEBA2944-2AB6-90E3-7355-75DE456A347C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Google Shape;671;p40">
            <a:hlinkClick r:id="rId8" action="ppaction://hlinksldjump"/>
            <a:extLst>
              <a:ext uri="{FF2B5EF4-FFF2-40B4-BE49-F238E27FC236}">
                <a16:creationId xmlns:a16="http://schemas.microsoft.com/office/drawing/2014/main" id="{7721898F-A57D-CA11-73CA-6FCDDA2AD6C8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671;p40">
            <a:hlinkClick r:id="rId9" action="ppaction://hlinksldjump"/>
            <a:extLst>
              <a:ext uri="{FF2B5EF4-FFF2-40B4-BE49-F238E27FC236}">
                <a16:creationId xmlns:a16="http://schemas.microsoft.com/office/drawing/2014/main" id="{A5BDCDE1-24C2-B34B-8445-98EA94949CEE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94260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/>
          <p:nvPr/>
        </p:nvSpPr>
        <p:spPr>
          <a:xfrm>
            <a:off x="714358" y="19938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231266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46;p40">
            <a:extLst>
              <a:ext uri="{FF2B5EF4-FFF2-40B4-BE49-F238E27FC236}">
                <a16:creationId xmlns:a16="http://schemas.microsoft.com/office/drawing/2014/main" id="{2C9F617D-13AA-79BB-4C92-D5D0E18800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2353" y="1799309"/>
            <a:ext cx="6498747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7200" dirty="0">
                <a:solidFill>
                  <a:schemeClr val="lt2"/>
                </a:solidFill>
              </a:rPr>
            </a:br>
            <a:r>
              <a:rPr lang="en" sz="7200" dirty="0">
                <a:solidFill>
                  <a:schemeClr val="tx1"/>
                </a:solidFill>
              </a:rPr>
              <a:t>OF</a:t>
            </a:r>
            <a:r>
              <a:rPr lang="en" sz="7200" dirty="0">
                <a:solidFill>
                  <a:schemeClr val="lt2"/>
                </a:solidFill>
              </a:rPr>
              <a:t> </a:t>
            </a:r>
            <a:r>
              <a:rPr lang="en-US" sz="7200" dirty="0">
                <a:solidFill>
                  <a:schemeClr val="lt2"/>
                </a:solidFill>
              </a:rPr>
              <a:t>C</a:t>
            </a:r>
            <a:r>
              <a:rPr lang="en" sz="7200" dirty="0">
                <a:solidFill>
                  <a:schemeClr val="lt2"/>
                </a:solidFill>
              </a:rPr>
              <a:t>ontents </a:t>
            </a:r>
            <a:br>
              <a:rPr lang="en" sz="7200" dirty="0">
                <a:solidFill>
                  <a:schemeClr val="lt2"/>
                </a:solidFill>
              </a:rPr>
            </a:br>
            <a:r>
              <a:rPr lang="en" sz="7200" dirty="0">
                <a:solidFill>
                  <a:schemeClr val="tx1"/>
                </a:solidFill>
              </a:rPr>
              <a:t>Over a year</a:t>
            </a:r>
            <a:endParaRPr sz="7200" dirty="0">
              <a:solidFill>
                <a:schemeClr val="tx1"/>
              </a:solidFill>
            </a:endParaRPr>
          </a:p>
        </p:txBody>
      </p:sp>
      <p:sp>
        <p:nvSpPr>
          <p:cNvPr id="5" name="Google Shape;649;p40">
            <a:extLst>
              <a:ext uri="{FF2B5EF4-FFF2-40B4-BE49-F238E27FC236}">
                <a16:creationId xmlns:a16="http://schemas.microsoft.com/office/drawing/2014/main" id="{AF994728-75CB-FF60-816D-CE817C19D5E7}"/>
              </a:ext>
            </a:extLst>
          </p:cNvPr>
          <p:cNvSpPr/>
          <p:nvPr/>
        </p:nvSpPr>
        <p:spPr>
          <a:xfrm>
            <a:off x="2448980" y="1311629"/>
            <a:ext cx="1833460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Types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" name="Google Shape;670;p40">
            <a:hlinkClick r:id="rId5" action="ppaction://hlinksldjump"/>
            <a:extLst>
              <a:ext uri="{FF2B5EF4-FFF2-40B4-BE49-F238E27FC236}">
                <a16:creationId xmlns:a16="http://schemas.microsoft.com/office/drawing/2014/main" id="{B83EA9DC-CA81-C902-59F2-52150AA9CCD2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671;p40">
            <a:hlinkClick r:id="rId6" action="ppaction://hlinksldjump"/>
            <a:extLst>
              <a:ext uri="{FF2B5EF4-FFF2-40B4-BE49-F238E27FC236}">
                <a16:creationId xmlns:a16="http://schemas.microsoft.com/office/drawing/2014/main" id="{896C2126-F845-8D71-9E7C-170B2D5C32A5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671;p40">
            <a:hlinkClick r:id="rId7" action="ppaction://hlinksldjump"/>
            <a:extLst>
              <a:ext uri="{FF2B5EF4-FFF2-40B4-BE49-F238E27FC236}">
                <a16:creationId xmlns:a16="http://schemas.microsoft.com/office/drawing/2014/main" id="{C0D6EBA5-9466-BF73-A833-1CDE5C2545C3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Google Shape;671;p40">
            <a:hlinkClick r:id="rId8" action="ppaction://hlinksldjump"/>
            <a:extLst>
              <a:ext uri="{FF2B5EF4-FFF2-40B4-BE49-F238E27FC236}">
                <a16:creationId xmlns:a16="http://schemas.microsoft.com/office/drawing/2014/main" id="{950113DA-6EFA-FFD7-AA93-8C777A37DD74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671;p40">
            <a:hlinkClick r:id="rId9" action="ppaction://hlinksldjump"/>
            <a:extLst>
              <a:ext uri="{FF2B5EF4-FFF2-40B4-BE49-F238E27FC236}">
                <a16:creationId xmlns:a16="http://schemas.microsoft.com/office/drawing/2014/main" id="{5A30EDCF-F410-DD86-119A-0E75CF594F78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88835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56E41F-859A-8CB6-2F49-E41126BF6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086" y="640800"/>
            <a:ext cx="2593688" cy="1902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9AE385-611A-2625-37FC-20C3FAE2A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462" y="640800"/>
            <a:ext cx="3722984" cy="229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14A2E6-3BFC-5EC9-8716-06CB8EB54F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9930" y="2809350"/>
            <a:ext cx="2599045" cy="2216338"/>
          </a:xfrm>
          <a:prstGeom prst="rect">
            <a:avLst/>
          </a:prstGeom>
        </p:spPr>
      </p:pic>
      <p:sp>
        <p:nvSpPr>
          <p:cNvPr id="12" name="Google Shape;670;p40">
            <a:hlinkClick r:id="rId8" action="ppaction://hlinksldjump"/>
            <a:extLst>
              <a:ext uri="{FF2B5EF4-FFF2-40B4-BE49-F238E27FC236}">
                <a16:creationId xmlns:a16="http://schemas.microsoft.com/office/drawing/2014/main" id="{A6D5D272-0DD3-4616-1768-BC10DB23087C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671;p40">
            <a:hlinkClick r:id="rId9" action="ppaction://hlinksldjump"/>
            <a:extLst>
              <a:ext uri="{FF2B5EF4-FFF2-40B4-BE49-F238E27FC236}">
                <a16:creationId xmlns:a16="http://schemas.microsoft.com/office/drawing/2014/main" id="{5C236879-11BA-5BFF-39F5-D91A03EF8DD5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Google Shape;671;p40">
            <a:hlinkClick r:id="rId4" action="ppaction://hlinksldjump"/>
            <a:extLst>
              <a:ext uri="{FF2B5EF4-FFF2-40B4-BE49-F238E27FC236}">
                <a16:creationId xmlns:a16="http://schemas.microsoft.com/office/drawing/2014/main" id="{E72681CA-AAA3-0AEA-B571-A9599CF8E33C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671;p40">
            <a:hlinkClick r:id="rId10" action="ppaction://hlinksldjump"/>
            <a:extLst>
              <a:ext uri="{FF2B5EF4-FFF2-40B4-BE49-F238E27FC236}">
                <a16:creationId xmlns:a16="http://schemas.microsoft.com/office/drawing/2014/main" id="{66FBD665-E95F-E335-7016-624693C179D7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Google Shape;671;p40">
            <a:hlinkClick r:id="rId11" action="ppaction://hlinksldjump"/>
            <a:extLst>
              <a:ext uri="{FF2B5EF4-FFF2-40B4-BE49-F238E27FC236}">
                <a16:creationId xmlns:a16="http://schemas.microsoft.com/office/drawing/2014/main" id="{9B344223-441D-6828-2AC6-B818D6D4DE64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53368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/>
          <p:nvPr/>
        </p:nvSpPr>
        <p:spPr>
          <a:xfrm>
            <a:off x="714358" y="19938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231266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46;p40">
            <a:extLst>
              <a:ext uri="{FF2B5EF4-FFF2-40B4-BE49-F238E27FC236}">
                <a16:creationId xmlns:a16="http://schemas.microsoft.com/office/drawing/2014/main" id="{2C9F617D-13AA-79BB-4C92-D5D0E18800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2353" y="1799309"/>
            <a:ext cx="6498747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7200" dirty="0">
                <a:solidFill>
                  <a:schemeClr val="lt2"/>
                </a:solidFill>
              </a:rPr>
            </a:br>
            <a:r>
              <a:rPr lang="en" sz="7200" dirty="0">
                <a:solidFill>
                  <a:schemeClr val="lt2"/>
                </a:solidFill>
              </a:rPr>
              <a:t>popular</a:t>
            </a:r>
            <a:br>
              <a:rPr lang="en" sz="7200" dirty="0">
                <a:solidFill>
                  <a:schemeClr val="lt2"/>
                </a:solidFill>
              </a:rPr>
            </a:br>
            <a:r>
              <a:rPr lang="en" sz="7200" dirty="0">
                <a:solidFill>
                  <a:schemeClr val="tx1"/>
                </a:solidFill>
              </a:rPr>
              <a:t>rating category</a:t>
            </a:r>
            <a:endParaRPr sz="7200" dirty="0">
              <a:solidFill>
                <a:schemeClr val="tx1"/>
              </a:solidFill>
            </a:endParaRPr>
          </a:p>
        </p:txBody>
      </p:sp>
      <p:sp>
        <p:nvSpPr>
          <p:cNvPr id="5" name="Google Shape;649;p40">
            <a:extLst>
              <a:ext uri="{FF2B5EF4-FFF2-40B4-BE49-F238E27FC236}">
                <a16:creationId xmlns:a16="http://schemas.microsoft.com/office/drawing/2014/main" id="{AF994728-75CB-FF60-816D-CE817C19D5E7}"/>
              </a:ext>
            </a:extLst>
          </p:cNvPr>
          <p:cNvSpPr/>
          <p:nvPr/>
        </p:nvSpPr>
        <p:spPr>
          <a:xfrm>
            <a:off x="2448980" y="1311629"/>
            <a:ext cx="1833460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Most 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2" name="Google Shape;670;p40">
            <a:hlinkClick r:id="rId5" action="ppaction://hlinksldjump"/>
            <a:extLst>
              <a:ext uri="{FF2B5EF4-FFF2-40B4-BE49-F238E27FC236}">
                <a16:creationId xmlns:a16="http://schemas.microsoft.com/office/drawing/2014/main" id="{75BC3ED1-459E-BFB1-C70A-A9C62985274D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671;p40">
            <a:hlinkClick r:id="rId6" action="ppaction://hlinksldjump"/>
            <a:extLst>
              <a:ext uri="{FF2B5EF4-FFF2-40B4-BE49-F238E27FC236}">
                <a16:creationId xmlns:a16="http://schemas.microsoft.com/office/drawing/2014/main" id="{51831875-9D04-FC92-26B8-752EAFDC4680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671;p40">
            <a:hlinkClick r:id="rId7" action="ppaction://hlinksldjump"/>
            <a:extLst>
              <a:ext uri="{FF2B5EF4-FFF2-40B4-BE49-F238E27FC236}">
                <a16:creationId xmlns:a16="http://schemas.microsoft.com/office/drawing/2014/main" id="{5CFF0390-A5A1-6740-81EC-35C39978D1B1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671;p40">
            <a:hlinkClick r:id="rId8" action="ppaction://hlinksldjump"/>
            <a:extLst>
              <a:ext uri="{FF2B5EF4-FFF2-40B4-BE49-F238E27FC236}">
                <a16:creationId xmlns:a16="http://schemas.microsoft.com/office/drawing/2014/main" id="{29AE8B55-6D97-535F-EC95-A964C9021E61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671;p40">
            <a:hlinkClick r:id="rId9" action="ppaction://hlinksldjump"/>
            <a:extLst>
              <a:ext uri="{FF2B5EF4-FFF2-40B4-BE49-F238E27FC236}">
                <a16:creationId xmlns:a16="http://schemas.microsoft.com/office/drawing/2014/main" id="{D24D1B4E-8FFA-839B-6CBC-7550F5C1ECF3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10894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2893E-CD2C-AE4A-DB42-0CA3A19A6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84" y="1012267"/>
            <a:ext cx="4731251" cy="3118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08AAAE-1916-DC2C-74F8-62F226F6F3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957" y="690299"/>
            <a:ext cx="1514686" cy="3762900"/>
          </a:xfrm>
          <a:prstGeom prst="rect">
            <a:avLst/>
          </a:prstGeom>
        </p:spPr>
      </p:pic>
      <p:sp>
        <p:nvSpPr>
          <p:cNvPr id="10" name="Google Shape;670;p40">
            <a:hlinkClick r:id="rId7" action="ppaction://hlinksldjump"/>
            <a:extLst>
              <a:ext uri="{FF2B5EF4-FFF2-40B4-BE49-F238E27FC236}">
                <a16:creationId xmlns:a16="http://schemas.microsoft.com/office/drawing/2014/main" id="{1DFBCDB4-8CB0-DB1A-CA96-09BF876BFDA5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671;p40">
            <a:hlinkClick r:id="rId8" action="ppaction://hlinksldjump"/>
            <a:extLst>
              <a:ext uri="{FF2B5EF4-FFF2-40B4-BE49-F238E27FC236}">
                <a16:creationId xmlns:a16="http://schemas.microsoft.com/office/drawing/2014/main" id="{14D9A63E-C676-BBCA-0ECF-8A86604BF8F9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671;p40">
            <a:hlinkClick r:id="rId4" action="ppaction://hlinksldjump"/>
            <a:extLst>
              <a:ext uri="{FF2B5EF4-FFF2-40B4-BE49-F238E27FC236}">
                <a16:creationId xmlns:a16="http://schemas.microsoft.com/office/drawing/2014/main" id="{054843DC-4097-046D-0EDA-3367481934F8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671;p40">
            <a:hlinkClick r:id="rId9" action="ppaction://hlinksldjump"/>
            <a:extLst>
              <a:ext uri="{FF2B5EF4-FFF2-40B4-BE49-F238E27FC236}">
                <a16:creationId xmlns:a16="http://schemas.microsoft.com/office/drawing/2014/main" id="{1A7DDD94-EEE7-2EBA-32AE-1007A1FBB947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Google Shape;671;p40">
            <a:hlinkClick r:id="rId10" action="ppaction://hlinksldjump"/>
            <a:extLst>
              <a:ext uri="{FF2B5EF4-FFF2-40B4-BE49-F238E27FC236}">
                <a16:creationId xmlns:a16="http://schemas.microsoft.com/office/drawing/2014/main" id="{3218C894-F3D9-ABAA-5AE7-9712252741A0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74984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ree Person Holding Black Remote Control Stock Photo">
            <a:extLst>
              <a:ext uri="{FF2B5EF4-FFF2-40B4-BE49-F238E27FC236}">
                <a16:creationId xmlns:a16="http://schemas.microsoft.com/office/drawing/2014/main" id="{6C5CD088-F674-7B74-9BE4-D93D395A2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7000"/>
                    </a14:imgEffect>
                    <a14:imgEffect>
                      <a14:brightnessContrast bright="-36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326" y="0"/>
            <a:ext cx="515787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D3A947-4A06-2EAA-9C7E-DFF26B64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502" y="1163250"/>
            <a:ext cx="4410000" cy="2817000"/>
          </a:xfrm>
        </p:spPr>
        <p:txBody>
          <a:bodyPr/>
          <a:lstStyle/>
          <a:p>
            <a:r>
              <a:rPr lang="en-US" sz="3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Aanal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Patel, </a:t>
            </a:r>
            <a:b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Bimal Shrestha, </a:t>
            </a:r>
            <a:b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Danilo Diaz, </a:t>
            </a:r>
            <a:b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Ernie </a:t>
            </a:r>
            <a:r>
              <a:rPr lang="en-US" sz="3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Sumoso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Jayachandhran Saravanan</a:t>
            </a:r>
            <a:b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E36E4E-CEE5-6D36-EEFF-F463C7BABABB}"/>
              </a:ext>
            </a:extLst>
          </p:cNvPr>
          <p:cNvSpPr txBox="1"/>
          <p:nvPr/>
        </p:nvSpPr>
        <p:spPr>
          <a:xfrm>
            <a:off x="0" y="205505"/>
            <a:ext cx="2927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Class of winter …. Lambton…Toronto !!</a:t>
            </a:r>
          </a:p>
        </p:txBody>
      </p:sp>
      <p:sp>
        <p:nvSpPr>
          <p:cNvPr id="4" name="Google Shape;1372;p5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E1DE391-110B-FAB5-0646-B39F8A922FA0}"/>
              </a:ext>
            </a:extLst>
          </p:cNvPr>
          <p:cNvSpPr/>
          <p:nvPr/>
        </p:nvSpPr>
        <p:spPr>
          <a:xfrm rot="162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67;p4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B3EF27-F772-84F9-8A03-716F56E0238F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98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2267;p68">
            <a:extLst>
              <a:ext uri="{FF2B5EF4-FFF2-40B4-BE49-F238E27FC236}">
                <a16:creationId xmlns:a16="http://schemas.microsoft.com/office/drawing/2014/main" id="{5E307096-8B31-96B6-5750-F07D362650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THANKS!</a:t>
            </a:r>
            <a:endParaRPr sz="5400" dirty="0"/>
          </a:p>
        </p:txBody>
      </p:sp>
      <p:cxnSp>
        <p:nvCxnSpPr>
          <p:cNvPr id="66" name="Google Shape;2268;p68">
            <a:extLst>
              <a:ext uri="{FF2B5EF4-FFF2-40B4-BE49-F238E27FC236}">
                <a16:creationId xmlns:a16="http://schemas.microsoft.com/office/drawing/2014/main" id="{AFCFECC4-219B-F1A6-BC99-4B13D24D5F72}"/>
              </a:ext>
            </a:extLst>
          </p:cNvPr>
          <p:cNvCxnSpPr/>
          <p:nvPr/>
        </p:nvCxnSpPr>
        <p:spPr>
          <a:xfrm>
            <a:off x="760252" y="1317703"/>
            <a:ext cx="323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2272;p68">
            <a:extLst>
              <a:ext uri="{FF2B5EF4-FFF2-40B4-BE49-F238E27FC236}">
                <a16:creationId xmlns:a16="http://schemas.microsoft.com/office/drawing/2014/main" id="{4C083D1D-6F88-9761-ECDA-4A394CFC88B4}"/>
              </a:ext>
            </a:extLst>
          </p:cNvPr>
          <p:cNvSpPr txBox="1"/>
          <p:nvPr/>
        </p:nvSpPr>
        <p:spPr>
          <a:xfrm>
            <a:off x="643354" y="4323643"/>
            <a:ext cx="5451621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drafted by Slidesgo. Customised and worked by Team Aanal </a:t>
            </a:r>
            <a:endParaRPr sz="8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0" name="Google Shape;2327;p68">
            <a:extLst>
              <a:ext uri="{FF2B5EF4-FFF2-40B4-BE49-F238E27FC236}">
                <a16:creationId xmlns:a16="http://schemas.microsoft.com/office/drawing/2014/main" id="{20458D64-6123-7F0A-1C5C-C44CA64264D7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2" name="Google Shape;2329;p6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AEB61E9-BD07-105F-D310-30EF188AAD1C}"/>
              </a:ext>
            </a:extLst>
          </p:cNvPr>
          <p:cNvSpPr/>
          <p:nvPr/>
        </p:nvSpPr>
        <p:spPr>
          <a:xfrm rot="162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2330;p68">
            <a:hlinkClick r:id="rId2" action="ppaction://hlinksldjump"/>
            <a:extLst>
              <a:ext uri="{FF2B5EF4-FFF2-40B4-BE49-F238E27FC236}">
                <a16:creationId xmlns:a16="http://schemas.microsoft.com/office/drawing/2014/main" id="{B114B7F3-84C4-2596-C2DE-B84E5B375CE1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6" name="Google Shape;2333;p68">
            <a:extLst>
              <a:ext uri="{FF2B5EF4-FFF2-40B4-BE49-F238E27FC236}">
                <a16:creationId xmlns:a16="http://schemas.microsoft.com/office/drawing/2014/main" id="{B34B416D-D51B-D700-12D1-8F28DD203E2A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7" name="Google Shape;2334;p68">
              <a:extLst>
                <a:ext uri="{FF2B5EF4-FFF2-40B4-BE49-F238E27FC236}">
                  <a16:creationId xmlns:a16="http://schemas.microsoft.com/office/drawing/2014/main" id="{825AAEA5-0C84-65B9-B775-1E43D4B6E593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35;p68">
              <a:extLst>
                <a:ext uri="{FF2B5EF4-FFF2-40B4-BE49-F238E27FC236}">
                  <a16:creationId xmlns:a16="http://schemas.microsoft.com/office/drawing/2014/main" id="{8106DE07-05B5-7D60-5B4E-B24159FC5CC8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36;p68">
              <a:extLst>
                <a:ext uri="{FF2B5EF4-FFF2-40B4-BE49-F238E27FC236}">
                  <a16:creationId xmlns:a16="http://schemas.microsoft.com/office/drawing/2014/main" id="{0E8A9680-74DA-0E20-0225-E5693D806173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337;p68">
              <a:extLst>
                <a:ext uri="{FF2B5EF4-FFF2-40B4-BE49-F238E27FC236}">
                  <a16:creationId xmlns:a16="http://schemas.microsoft.com/office/drawing/2014/main" id="{EF6F9E73-03F8-D5A6-5DF4-628796701B02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338;p68">
              <a:extLst>
                <a:ext uri="{FF2B5EF4-FFF2-40B4-BE49-F238E27FC236}">
                  <a16:creationId xmlns:a16="http://schemas.microsoft.com/office/drawing/2014/main" id="{17FEF5D4-6A91-26E7-2B16-42828305A9DB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339;p68">
              <a:extLst>
                <a:ext uri="{FF2B5EF4-FFF2-40B4-BE49-F238E27FC236}">
                  <a16:creationId xmlns:a16="http://schemas.microsoft.com/office/drawing/2014/main" id="{80AC02FC-1C1D-1E81-631B-255B22FE0EC3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340;p68">
              <a:extLst>
                <a:ext uri="{FF2B5EF4-FFF2-40B4-BE49-F238E27FC236}">
                  <a16:creationId xmlns:a16="http://schemas.microsoft.com/office/drawing/2014/main" id="{CBEE7F16-053D-90EB-D60A-F42AF18DB50F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341;p68">
              <a:extLst>
                <a:ext uri="{FF2B5EF4-FFF2-40B4-BE49-F238E27FC236}">
                  <a16:creationId xmlns:a16="http://schemas.microsoft.com/office/drawing/2014/main" id="{3B18A846-5F71-1FCC-75C6-C9CF988103DC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342;p68">
              <a:extLst>
                <a:ext uri="{FF2B5EF4-FFF2-40B4-BE49-F238E27FC236}">
                  <a16:creationId xmlns:a16="http://schemas.microsoft.com/office/drawing/2014/main" id="{A31317E1-1580-2FFF-C1C0-3479E5A1CF03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2343;p68">
            <a:hlinkClick r:id="rId3" action="ppaction://hlinksldjump"/>
            <a:extLst>
              <a:ext uri="{FF2B5EF4-FFF2-40B4-BE49-F238E27FC236}">
                <a16:creationId xmlns:a16="http://schemas.microsoft.com/office/drawing/2014/main" id="{E75D923E-798C-FBBC-D226-A41E17C759F1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FBC7D6D-A6EE-5BC3-A9C1-4B422174AF6D}"/>
              </a:ext>
            </a:extLst>
          </p:cNvPr>
          <p:cNvSpPr txBox="1"/>
          <p:nvPr/>
        </p:nvSpPr>
        <p:spPr>
          <a:xfrm>
            <a:off x="539102" y="1340777"/>
            <a:ext cx="9152098" cy="2833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 the greatest Movies, Series, Originals and more | Disney+ Canada. (n.d.). Disney+. https://www.disneyplus.com/en-ca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https://www.pexels.com/photo/person-holding-black-remote-control-3721597/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https://www.pexels.com/photo/selective-focus-photo-of-man-s-index-finger-3779434/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DataFrame</a:t>
            </a:r>
            <a:r>
              <a:rPr lang="en-US" sz="1000" dirty="0">
                <a:solidFill>
                  <a:schemeClr val="tx1"/>
                </a:solidFill>
              </a:rPr>
              <a:t> — pandas 2.2.2 documentation. (n.d.). </a:t>
            </a:r>
            <a:r>
              <a:rPr lang="en-US" sz="10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https://pandas.pydata.org/docs/reference/frame.html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Python API reference for </a:t>
            </a:r>
            <a:r>
              <a:rPr lang="en-US" sz="1000" dirty="0" err="1">
                <a:solidFill>
                  <a:schemeClr val="tx1"/>
                </a:solidFill>
              </a:rPr>
              <a:t>plotly</a:t>
            </a:r>
            <a:r>
              <a:rPr lang="en-US" sz="1000" dirty="0">
                <a:solidFill>
                  <a:schemeClr val="tx1"/>
                </a:solidFill>
              </a:rPr>
              <a:t> —  5.21.0 documentation. (n.d.). </a:t>
            </a:r>
            <a:r>
              <a:rPr lang="en-US" sz="10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https://plotly.com/python-api-reference/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seaborn: statistical data visualization — seaborn 0.13.2 documentation. (n.d.). </a:t>
            </a:r>
            <a:r>
              <a:rPr lang="en-US" sz="10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https://seaborn.pydata.org/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/>
                </a:solidFill>
              </a:rPr>
              <a:t>Matplotlib</a:t>
            </a:r>
            <a:r>
              <a:rPr lang="fr-FR" sz="1000" dirty="0">
                <a:solidFill>
                  <a:schemeClr val="tx1"/>
                </a:solidFill>
              </a:rPr>
              <a:t> documentation — </a:t>
            </a:r>
            <a:r>
              <a:rPr lang="fr-FR" sz="1000" dirty="0" err="1">
                <a:solidFill>
                  <a:schemeClr val="tx1"/>
                </a:solidFill>
              </a:rPr>
              <a:t>Matplotlib</a:t>
            </a:r>
            <a:r>
              <a:rPr lang="fr-FR" sz="1000" dirty="0">
                <a:solidFill>
                  <a:schemeClr val="tx1"/>
                </a:solidFill>
              </a:rPr>
              <a:t> 3.8.4 documentation. (</a:t>
            </a:r>
            <a:r>
              <a:rPr lang="fr-FR" sz="1000" dirty="0" err="1">
                <a:solidFill>
                  <a:schemeClr val="tx1"/>
                </a:solidFill>
              </a:rPr>
              <a:t>n.d</a:t>
            </a:r>
            <a:r>
              <a:rPr lang="fr-FR" sz="1000" dirty="0">
                <a:solidFill>
                  <a:schemeClr val="tx1"/>
                </a:solidFill>
              </a:rPr>
              <a:t>.). </a:t>
            </a:r>
            <a:r>
              <a:rPr lang="fr-FR" sz="1000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https://matplotlib.org/stable/index.html</a:t>
            </a:r>
            <a:endParaRPr lang="fr-FR" sz="10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Whole working folder - </a:t>
            </a:r>
            <a:r>
              <a:rPr lang="en-US" sz="1000" dirty="0">
                <a:solidFill>
                  <a:schemeClr val="tx1"/>
                </a:solidFill>
                <a:hlinkClick r:id="rId11"/>
              </a:rPr>
              <a:t>https://mylambton-my.sharepoint.com/:f:/g/personal/c0910392_mylambton_ca/EkXo2J-rOutFro1vMVPyzBoBLGY75bo1E25Dn6eTmHpN9A?e=PvI7XB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Git hub - </a:t>
            </a:r>
            <a:r>
              <a:rPr lang="en-US" sz="1000" dirty="0">
                <a:solidFill>
                  <a:schemeClr val="tx1"/>
                </a:solidFill>
                <a:hlinkClick r:id="rId12"/>
              </a:rPr>
              <a:t>https://github.com/svjai/project_data_viz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89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Selective Focus Photo of Man's Index Finger Stock Photo">
            <a:extLst>
              <a:ext uri="{FF2B5EF4-FFF2-40B4-BE49-F238E27FC236}">
                <a16:creationId xmlns:a16="http://schemas.microsoft.com/office/drawing/2014/main" id="{CE0959D9-AD4C-5143-CB43-DB778008F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36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0"/>
            <a:ext cx="77152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624;p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B64BF77-76E9-EABD-D15D-366EED4C7741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25;p3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8CFDA4D-44AA-27B2-0340-CEAD09E8F524}"/>
              </a:ext>
            </a:extLst>
          </p:cNvPr>
          <p:cNvSpPr/>
          <p:nvPr/>
        </p:nvSpPr>
        <p:spPr>
          <a:xfrm rot="162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07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14143C"/>
            </a:gs>
            <a:gs pos="0">
              <a:srgbClr val="142850"/>
            </a:gs>
            <a:gs pos="100000">
              <a:srgbClr val="1414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2227592" y="778407"/>
            <a:ext cx="6758008" cy="441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Disney+ is an American subscription-based media streaming service.  </a:t>
            </a:r>
            <a:endParaRPr dirty="0"/>
          </a:p>
        </p:txBody>
      </p:sp>
      <p:sp>
        <p:nvSpPr>
          <p:cNvPr id="557" name="Google Shape;557;p39"/>
          <p:cNvSpPr/>
          <p:nvPr/>
        </p:nvSpPr>
        <p:spPr>
          <a:xfrm>
            <a:off x="669500" y="79985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8036722" y="4398080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125958" y="2406190"/>
            <a:ext cx="1929353" cy="2283025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39"/>
          <p:cNvSpPr/>
          <p:nvPr/>
        </p:nvSpPr>
        <p:spPr>
          <a:xfrm rot="-1685758">
            <a:off x="7872716" y="97666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9"/>
          <p:cNvSpPr/>
          <p:nvPr/>
        </p:nvSpPr>
        <p:spPr>
          <a:xfrm rot="-1685758">
            <a:off x="2171115" y="990266"/>
            <a:ext cx="59549" cy="45719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3036153" y="4012961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insights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06;p38">
            <a:extLst>
              <a:ext uri="{FF2B5EF4-FFF2-40B4-BE49-F238E27FC236}">
                <a16:creationId xmlns:a16="http://schemas.microsoft.com/office/drawing/2014/main" id="{BB495303-81C8-2696-49AD-231CE0EB8E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1114" y="581158"/>
            <a:ext cx="1121863" cy="74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</a:t>
            </a:r>
            <a:endParaRPr dirty="0"/>
          </a:p>
        </p:txBody>
      </p:sp>
      <p:sp>
        <p:nvSpPr>
          <p:cNvPr id="5" name="Google Shape;506;p38">
            <a:extLst>
              <a:ext uri="{FF2B5EF4-FFF2-40B4-BE49-F238E27FC236}">
                <a16:creationId xmlns:a16="http://schemas.microsoft.com/office/drawing/2014/main" id="{62B5E40E-675E-3863-D506-2E5CFADE096E}"/>
              </a:ext>
            </a:extLst>
          </p:cNvPr>
          <p:cNvSpPr txBox="1">
            <a:spLocks/>
          </p:cNvSpPr>
          <p:nvPr/>
        </p:nvSpPr>
        <p:spPr>
          <a:xfrm>
            <a:off x="937204" y="1716253"/>
            <a:ext cx="1289893" cy="74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dirty="0"/>
              <a:t>what</a:t>
            </a:r>
          </a:p>
        </p:txBody>
      </p:sp>
      <p:sp>
        <p:nvSpPr>
          <p:cNvPr id="6" name="Google Shape;506;p38">
            <a:extLst>
              <a:ext uri="{FF2B5EF4-FFF2-40B4-BE49-F238E27FC236}">
                <a16:creationId xmlns:a16="http://schemas.microsoft.com/office/drawing/2014/main" id="{1AF7C813-2CF3-D05B-A3C5-339BAD84347A}"/>
              </a:ext>
            </a:extLst>
          </p:cNvPr>
          <p:cNvSpPr txBox="1">
            <a:spLocks/>
          </p:cNvSpPr>
          <p:nvPr/>
        </p:nvSpPr>
        <p:spPr>
          <a:xfrm>
            <a:off x="981114" y="2993030"/>
            <a:ext cx="1099142" cy="74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5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dirty="0"/>
              <a:t>why</a:t>
            </a:r>
          </a:p>
        </p:txBody>
      </p:sp>
      <p:sp>
        <p:nvSpPr>
          <p:cNvPr id="7" name="Google Shape;557;p39">
            <a:extLst>
              <a:ext uri="{FF2B5EF4-FFF2-40B4-BE49-F238E27FC236}">
                <a16:creationId xmlns:a16="http://schemas.microsoft.com/office/drawing/2014/main" id="{D096C23D-C74D-E6E6-7DBE-F663A01752AB}"/>
              </a:ext>
            </a:extLst>
          </p:cNvPr>
          <p:cNvSpPr/>
          <p:nvPr/>
        </p:nvSpPr>
        <p:spPr>
          <a:xfrm>
            <a:off x="691952" y="213269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56;p39">
            <a:extLst>
              <a:ext uri="{FF2B5EF4-FFF2-40B4-BE49-F238E27FC236}">
                <a16:creationId xmlns:a16="http://schemas.microsoft.com/office/drawing/2014/main" id="{92C73AC0-CDAE-F283-9100-BA45082F2D0E}"/>
              </a:ext>
            </a:extLst>
          </p:cNvPr>
          <p:cNvSpPr txBox="1">
            <a:spLocks/>
          </p:cNvSpPr>
          <p:nvPr/>
        </p:nvSpPr>
        <p:spPr>
          <a:xfrm>
            <a:off x="2227592" y="1921963"/>
            <a:ext cx="6758008" cy="4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l"/>
            <a:r>
              <a:rPr lang="en-US" sz="1400" dirty="0"/>
              <a:t>Analyzing the streamed content with respect to time, place and preference </a:t>
            </a:r>
          </a:p>
        </p:txBody>
      </p:sp>
      <p:sp>
        <p:nvSpPr>
          <p:cNvPr id="9" name="Google Shape;621;p39">
            <a:extLst>
              <a:ext uri="{FF2B5EF4-FFF2-40B4-BE49-F238E27FC236}">
                <a16:creationId xmlns:a16="http://schemas.microsoft.com/office/drawing/2014/main" id="{97D0D012-0C28-7423-341C-AEF32E1834D8}"/>
              </a:ext>
            </a:extLst>
          </p:cNvPr>
          <p:cNvSpPr/>
          <p:nvPr/>
        </p:nvSpPr>
        <p:spPr>
          <a:xfrm rot="-1685758">
            <a:off x="2208147" y="2144024"/>
            <a:ext cx="59549" cy="45719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57;p39">
            <a:extLst>
              <a:ext uri="{FF2B5EF4-FFF2-40B4-BE49-F238E27FC236}">
                <a16:creationId xmlns:a16="http://schemas.microsoft.com/office/drawing/2014/main" id="{90C25046-881D-0B4F-AFE1-B86058E6BB0A}"/>
              </a:ext>
            </a:extLst>
          </p:cNvPr>
          <p:cNvSpPr/>
          <p:nvPr/>
        </p:nvSpPr>
        <p:spPr>
          <a:xfrm>
            <a:off x="734030" y="3407479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623;p39">
            <a:extLst>
              <a:ext uri="{FF2B5EF4-FFF2-40B4-BE49-F238E27FC236}">
                <a16:creationId xmlns:a16="http://schemas.microsoft.com/office/drawing/2014/main" id="{862D6461-A012-780E-1DBA-DE23B31AF608}"/>
              </a:ext>
            </a:extLst>
          </p:cNvPr>
          <p:cNvCxnSpPr/>
          <p:nvPr/>
        </p:nvCxnSpPr>
        <p:spPr>
          <a:xfrm>
            <a:off x="2978553" y="1551770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623;p39">
            <a:extLst>
              <a:ext uri="{FF2B5EF4-FFF2-40B4-BE49-F238E27FC236}">
                <a16:creationId xmlns:a16="http://schemas.microsoft.com/office/drawing/2014/main" id="{031F94D9-D802-A66F-0B93-DD6660B0617C}"/>
              </a:ext>
            </a:extLst>
          </p:cNvPr>
          <p:cNvCxnSpPr/>
          <p:nvPr/>
        </p:nvCxnSpPr>
        <p:spPr>
          <a:xfrm>
            <a:off x="2978553" y="2669851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556;p39">
            <a:extLst>
              <a:ext uri="{FF2B5EF4-FFF2-40B4-BE49-F238E27FC236}">
                <a16:creationId xmlns:a16="http://schemas.microsoft.com/office/drawing/2014/main" id="{5A85D200-2576-8DFB-4303-70AC82A785A7}"/>
              </a:ext>
            </a:extLst>
          </p:cNvPr>
          <p:cNvSpPr txBox="1">
            <a:spLocks/>
          </p:cNvSpPr>
          <p:nvPr/>
        </p:nvSpPr>
        <p:spPr>
          <a:xfrm>
            <a:off x="2163857" y="3152833"/>
            <a:ext cx="5454227" cy="44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l"/>
            <a:r>
              <a:rPr lang="en-US" sz="1400" dirty="0"/>
              <a:t>Hidden Insights and creating profitable content based on place, time</a:t>
            </a:r>
          </a:p>
        </p:txBody>
      </p:sp>
      <p:sp>
        <p:nvSpPr>
          <p:cNvPr id="15" name="Google Shape;621;p39">
            <a:extLst>
              <a:ext uri="{FF2B5EF4-FFF2-40B4-BE49-F238E27FC236}">
                <a16:creationId xmlns:a16="http://schemas.microsoft.com/office/drawing/2014/main" id="{84705345-A1FB-A17F-C9FA-6DF4F29BE3C4}"/>
              </a:ext>
            </a:extLst>
          </p:cNvPr>
          <p:cNvSpPr/>
          <p:nvPr/>
        </p:nvSpPr>
        <p:spPr>
          <a:xfrm rot="-1685758">
            <a:off x="2144412" y="3374894"/>
            <a:ext cx="59549" cy="45719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28;p39">
            <a:hlinkClick r:id="rId7" action="ppaction://hlinksldjump"/>
            <a:extLst>
              <a:ext uri="{FF2B5EF4-FFF2-40B4-BE49-F238E27FC236}">
                <a16:creationId xmlns:a16="http://schemas.microsoft.com/office/drawing/2014/main" id="{A80253C8-39AF-684E-5DF3-6A68A03FD9C5}"/>
              </a:ext>
            </a:extLst>
          </p:cNvPr>
          <p:cNvSpPr txBox="1"/>
          <p:nvPr/>
        </p:nvSpPr>
        <p:spPr>
          <a:xfrm>
            <a:off x="279669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task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4618506" y="1288763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38"/>
          <p:cNvCxnSpPr/>
          <p:nvPr/>
        </p:nvCxnSpPr>
        <p:spPr>
          <a:xfrm>
            <a:off x="5534131" y="160048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" name="Google Shape;500;p38"/>
          <p:cNvSpPr/>
          <p:nvPr/>
        </p:nvSpPr>
        <p:spPr>
          <a:xfrm>
            <a:off x="2117123" y="2997370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8"/>
          <p:cNvCxnSpPr>
            <a:cxnSpLocks/>
          </p:cNvCxnSpPr>
          <p:nvPr/>
        </p:nvCxnSpPr>
        <p:spPr>
          <a:xfrm>
            <a:off x="3032748" y="3309087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856383" y="1445977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1691846" y="1130281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Shape</a:t>
            </a:r>
            <a:endParaRPr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subTitle" idx="1"/>
          </p:nvPr>
        </p:nvSpPr>
        <p:spPr>
          <a:xfrm>
            <a:off x="1691833" y="1777065"/>
            <a:ext cx="2230500" cy="681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8807</a:t>
            </a:r>
            <a:r>
              <a:rPr lang="en" dirty="0"/>
              <a:t> rows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12</a:t>
            </a:r>
            <a:r>
              <a:rPr lang="en" dirty="0"/>
              <a:t> columns</a:t>
            </a:r>
            <a:endParaRPr dirty="0"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56383" y="1628331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09" name="Google Shape;509;p38"/>
          <p:cNvCxnSpPr/>
          <p:nvPr/>
        </p:nvCxnSpPr>
        <p:spPr>
          <a:xfrm>
            <a:off x="1772008" y="1757694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5453969" y="973067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US" dirty="0"/>
              <a:t>a</a:t>
            </a:r>
            <a:r>
              <a:rPr lang="en" dirty="0"/>
              <a:t>ta Validation</a:t>
            </a:r>
            <a:endParaRPr dirty="0"/>
          </a:p>
        </p:txBody>
      </p:sp>
      <p:sp>
        <p:nvSpPr>
          <p:cNvPr id="511" name="Google Shape;511;p38"/>
          <p:cNvSpPr txBox="1">
            <a:spLocks noGrp="1"/>
          </p:cNvSpPr>
          <p:nvPr>
            <p:ph type="subTitle" idx="4"/>
          </p:nvPr>
        </p:nvSpPr>
        <p:spPr>
          <a:xfrm>
            <a:off x="5443792" y="1689575"/>
            <a:ext cx="3234339" cy="822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Date column – reformatting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Director column – missing values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Invalid data entries </a:t>
            </a:r>
            <a:endParaRPr dirty="0"/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4618506" y="1471117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3" name="Google Shape;513;p38"/>
          <p:cNvSpPr txBox="1">
            <a:spLocks noGrp="1"/>
          </p:cNvSpPr>
          <p:nvPr>
            <p:ph type="title" idx="6"/>
          </p:nvPr>
        </p:nvSpPr>
        <p:spPr>
          <a:xfrm>
            <a:off x="2952586" y="2681674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Fields</a:t>
            </a:r>
            <a:endParaRPr dirty="0"/>
          </a:p>
        </p:txBody>
      </p:sp>
      <p:sp>
        <p:nvSpPr>
          <p:cNvPr id="514" name="Google Shape;514;p38"/>
          <p:cNvSpPr txBox="1">
            <a:spLocks noGrp="1"/>
          </p:cNvSpPr>
          <p:nvPr>
            <p:ph type="subTitle" idx="7"/>
          </p:nvPr>
        </p:nvSpPr>
        <p:spPr>
          <a:xfrm>
            <a:off x="2952572" y="3325284"/>
            <a:ext cx="4982440" cy="1010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Type of the content: TV Show or a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Title,</a:t>
            </a:r>
            <a:r>
              <a:rPr lang="fr-FR" dirty="0"/>
              <a:t>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Content rating, Diffèrent genres,</a:t>
            </a:r>
            <a:r>
              <a:rPr lang="en-US" dirty="0"/>
              <a:t>Country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Date Added: The date the content was added to Disney+</a:t>
            </a:r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2117123" y="3179724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19" name="Google Shape;51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38"/>
          <p:cNvSpPr/>
          <p:nvPr/>
        </p:nvSpPr>
        <p:spPr>
          <a:xfrm>
            <a:off x="7405308" y="97279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11798" y="1183251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071446" y="2301048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14248" y="2742751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447806" y="3413431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83388" y="2551915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56333" y="115969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26;p39">
            <a:hlinkClick r:id="rId3" action="ppaction://hlinksldjump"/>
            <a:extLst>
              <a:ext uri="{FF2B5EF4-FFF2-40B4-BE49-F238E27FC236}">
                <a16:creationId xmlns:a16="http://schemas.microsoft.com/office/drawing/2014/main" id="{1A674596-B854-22A6-3050-C8279F917EE3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" name="Google Shape;627;p39">
            <a:hlinkClick r:id="rId4" action="ppaction://hlinksldjump"/>
            <a:extLst>
              <a:ext uri="{FF2B5EF4-FFF2-40B4-BE49-F238E27FC236}">
                <a16:creationId xmlns:a16="http://schemas.microsoft.com/office/drawing/2014/main" id="{0FA7DBD4-19DA-BDEB-786A-D7D62EE51D55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" name="Google Shape;628;p39">
            <a:hlinkClick r:id="rId5" action="ppaction://hlinksldjump"/>
            <a:extLst>
              <a:ext uri="{FF2B5EF4-FFF2-40B4-BE49-F238E27FC236}">
                <a16:creationId xmlns:a16="http://schemas.microsoft.com/office/drawing/2014/main" id="{228F74A2-1A35-C381-6F1C-A9C8765E6564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insights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" name="Google Shape;628;p39">
            <a:hlinkClick r:id="rId6" action="ppaction://hlinksldjump"/>
            <a:extLst>
              <a:ext uri="{FF2B5EF4-FFF2-40B4-BE49-F238E27FC236}">
                <a16:creationId xmlns:a16="http://schemas.microsoft.com/office/drawing/2014/main" id="{0BA0097F-25E3-2BBD-2F08-3D500E4B8F3A}"/>
              </a:ext>
            </a:extLst>
          </p:cNvPr>
          <p:cNvSpPr txBox="1"/>
          <p:nvPr/>
        </p:nvSpPr>
        <p:spPr>
          <a:xfrm>
            <a:off x="279669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task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80068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427732" y="617118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</a:t>
            </a:r>
            <a:r>
              <a:rPr lang="en-US" sz="2000" dirty="0"/>
              <a:t>n</a:t>
            </a:r>
            <a:r>
              <a:rPr lang="en" sz="2000" dirty="0"/>
              <a:t>teresting insights</a:t>
            </a:r>
            <a:endParaRPr sz="2000"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19;p38">
            <a:extLst>
              <a:ext uri="{FF2B5EF4-FFF2-40B4-BE49-F238E27FC236}">
                <a16:creationId xmlns:a16="http://schemas.microsoft.com/office/drawing/2014/main" id="{68339B5E-0B49-65AB-1AE2-C6BE6A3C403E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4" name="Google Shape;672;p40">
            <a:extLst>
              <a:ext uri="{FF2B5EF4-FFF2-40B4-BE49-F238E27FC236}">
                <a16:creationId xmlns:a16="http://schemas.microsoft.com/office/drawing/2014/main" id="{B46C34F2-0136-A9D1-2C62-944A0D1A3FF1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" name="Google Shape;673;p40">
              <a:extLst>
                <a:ext uri="{FF2B5EF4-FFF2-40B4-BE49-F238E27FC236}">
                  <a16:creationId xmlns:a16="http://schemas.microsoft.com/office/drawing/2014/main" id="{6A6AE56F-8AE6-1D72-23FB-4FE980C94E01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74;p40">
              <a:extLst>
                <a:ext uri="{FF2B5EF4-FFF2-40B4-BE49-F238E27FC236}">
                  <a16:creationId xmlns:a16="http://schemas.microsoft.com/office/drawing/2014/main" id="{6A55DEFE-97D3-87D4-31CF-7EFA2D8B7412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75;p40">
              <a:extLst>
                <a:ext uri="{FF2B5EF4-FFF2-40B4-BE49-F238E27FC236}">
                  <a16:creationId xmlns:a16="http://schemas.microsoft.com/office/drawing/2014/main" id="{26B56C7F-DD74-DF6F-DC79-67DC8D557C25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76;p40">
              <a:extLst>
                <a:ext uri="{FF2B5EF4-FFF2-40B4-BE49-F238E27FC236}">
                  <a16:creationId xmlns:a16="http://schemas.microsoft.com/office/drawing/2014/main" id="{F546D0A4-3FEF-E28D-2EF8-E205CC77F1CE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77;p40">
              <a:extLst>
                <a:ext uri="{FF2B5EF4-FFF2-40B4-BE49-F238E27FC236}">
                  <a16:creationId xmlns:a16="http://schemas.microsoft.com/office/drawing/2014/main" id="{FB1F8630-EB8E-AD08-D023-262C7380861E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78;p40">
              <a:extLst>
                <a:ext uri="{FF2B5EF4-FFF2-40B4-BE49-F238E27FC236}">
                  <a16:creationId xmlns:a16="http://schemas.microsoft.com/office/drawing/2014/main" id="{11993FA4-237D-1D20-39E2-10BCB29759E8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79;p40">
              <a:extLst>
                <a:ext uri="{FF2B5EF4-FFF2-40B4-BE49-F238E27FC236}">
                  <a16:creationId xmlns:a16="http://schemas.microsoft.com/office/drawing/2014/main" id="{955D5C0E-0802-85BC-B7EF-0728BCC18DFD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0;p40">
              <a:extLst>
                <a:ext uri="{FF2B5EF4-FFF2-40B4-BE49-F238E27FC236}">
                  <a16:creationId xmlns:a16="http://schemas.microsoft.com/office/drawing/2014/main" id="{3133A422-C604-FA05-CB94-B4F9A7275A48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81;p40">
              <a:extLst>
                <a:ext uri="{FF2B5EF4-FFF2-40B4-BE49-F238E27FC236}">
                  <a16:creationId xmlns:a16="http://schemas.microsoft.com/office/drawing/2014/main" id="{AE62A703-CDD1-BD0C-FE28-2CBB582D89FD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393346FE-DD22-6443-545B-89F71F0C6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400" y="613718"/>
            <a:ext cx="3850846" cy="266676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B219FA9-8C86-1A0B-BC57-262D6C5E5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32" y="1291240"/>
            <a:ext cx="4144268" cy="2725653"/>
          </a:xfrm>
          <a:prstGeom prst="rect">
            <a:avLst/>
          </a:prstGeom>
        </p:spPr>
      </p:pic>
      <p:sp>
        <p:nvSpPr>
          <p:cNvPr id="40" name="Google Shape;857;p43">
            <a:extLst>
              <a:ext uri="{FF2B5EF4-FFF2-40B4-BE49-F238E27FC236}">
                <a16:creationId xmlns:a16="http://schemas.microsoft.com/office/drawing/2014/main" id="{31A859D1-A247-2729-DBAE-8C14425A5877}"/>
              </a:ext>
            </a:extLst>
          </p:cNvPr>
          <p:cNvSpPr txBox="1"/>
          <p:nvPr/>
        </p:nvSpPr>
        <p:spPr>
          <a:xfrm>
            <a:off x="6263565" y="3896768"/>
            <a:ext cx="955675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Movies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859;p43">
            <a:extLst>
              <a:ext uri="{FF2B5EF4-FFF2-40B4-BE49-F238E27FC236}">
                <a16:creationId xmlns:a16="http://schemas.microsoft.com/office/drawing/2014/main" id="{61B03604-BAF6-2207-60C3-EFD0E5F4E8F5}"/>
              </a:ext>
            </a:extLst>
          </p:cNvPr>
          <p:cNvSpPr/>
          <p:nvPr/>
        </p:nvSpPr>
        <p:spPr>
          <a:xfrm>
            <a:off x="5816881" y="3666218"/>
            <a:ext cx="762000" cy="762000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70%</a:t>
            </a:r>
            <a:endParaRPr sz="20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860;p43">
            <a:extLst>
              <a:ext uri="{FF2B5EF4-FFF2-40B4-BE49-F238E27FC236}">
                <a16:creationId xmlns:a16="http://schemas.microsoft.com/office/drawing/2014/main" id="{8E57556A-3B6D-1BF5-E925-811AF6068DE3}"/>
              </a:ext>
            </a:extLst>
          </p:cNvPr>
          <p:cNvSpPr txBox="1"/>
          <p:nvPr/>
        </p:nvSpPr>
        <p:spPr>
          <a:xfrm>
            <a:off x="7747121" y="3900358"/>
            <a:ext cx="1285875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TV shows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862;p43">
            <a:extLst>
              <a:ext uri="{FF2B5EF4-FFF2-40B4-BE49-F238E27FC236}">
                <a16:creationId xmlns:a16="http://schemas.microsoft.com/office/drawing/2014/main" id="{2067132A-97F9-9D7D-CF29-7132D48933C1}"/>
              </a:ext>
            </a:extLst>
          </p:cNvPr>
          <p:cNvSpPr/>
          <p:nvPr/>
        </p:nvSpPr>
        <p:spPr>
          <a:xfrm>
            <a:off x="7435747" y="3669808"/>
            <a:ext cx="762000" cy="762000"/>
          </a:xfrm>
          <a:prstGeom prst="ellipse">
            <a:avLst/>
          </a:prstGeom>
          <a:gradFill>
            <a:gsLst>
              <a:gs pos="0">
                <a:schemeClr val="accent2">
                  <a:alpha val="59820"/>
                </a:schemeClr>
              </a:gs>
              <a:gs pos="100000">
                <a:schemeClr val="dk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30%</a:t>
            </a:r>
            <a:endParaRPr sz="20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626;p39">
            <a:hlinkClick r:id="rId5" action="ppaction://hlinksldjump"/>
            <a:extLst>
              <a:ext uri="{FF2B5EF4-FFF2-40B4-BE49-F238E27FC236}">
                <a16:creationId xmlns:a16="http://schemas.microsoft.com/office/drawing/2014/main" id="{1838C8B6-DF23-E06C-1EAE-7AB6E9AD0840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627;p39">
            <a:hlinkClick r:id="rId6" action="ppaction://hlinksldjump"/>
            <a:extLst>
              <a:ext uri="{FF2B5EF4-FFF2-40B4-BE49-F238E27FC236}">
                <a16:creationId xmlns:a16="http://schemas.microsoft.com/office/drawing/2014/main" id="{45F5DDB1-2ADF-16E9-07D4-230436E65791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" name="Google Shape;628;p39">
            <a:hlinkClick r:id="rId7" action="ppaction://hlinksldjump"/>
            <a:extLst>
              <a:ext uri="{FF2B5EF4-FFF2-40B4-BE49-F238E27FC236}">
                <a16:creationId xmlns:a16="http://schemas.microsoft.com/office/drawing/2014/main" id="{9F4A1D9A-0591-967D-9248-5F9B15C21C0C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insights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628;p39">
            <a:hlinkClick r:id="rId8" action="ppaction://hlinksldjump"/>
            <a:extLst>
              <a:ext uri="{FF2B5EF4-FFF2-40B4-BE49-F238E27FC236}">
                <a16:creationId xmlns:a16="http://schemas.microsoft.com/office/drawing/2014/main" id="{F2BCCA0B-00AF-0CB6-698E-89376FCFB5A5}"/>
              </a:ext>
            </a:extLst>
          </p:cNvPr>
          <p:cNvSpPr txBox="1"/>
          <p:nvPr/>
        </p:nvSpPr>
        <p:spPr>
          <a:xfrm>
            <a:off x="279669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task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/>
          <p:nvPr/>
        </p:nvSpPr>
        <p:spPr>
          <a:xfrm>
            <a:off x="714358" y="19938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02353" y="1799309"/>
            <a:ext cx="6498747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7200" dirty="0">
                <a:solidFill>
                  <a:schemeClr val="lt2"/>
                </a:solidFill>
              </a:rPr>
            </a:br>
            <a:r>
              <a:rPr lang="en" sz="7200" dirty="0">
                <a:solidFill>
                  <a:schemeClr val="tx1"/>
                </a:solidFill>
              </a:rPr>
              <a:t>OF</a:t>
            </a:r>
            <a:r>
              <a:rPr lang="en" sz="7200" dirty="0">
                <a:solidFill>
                  <a:schemeClr val="lt2"/>
                </a:solidFill>
              </a:rPr>
              <a:t> </a:t>
            </a:r>
            <a:r>
              <a:rPr lang="en-US" sz="7200" dirty="0">
                <a:solidFill>
                  <a:schemeClr val="lt2"/>
                </a:solidFill>
              </a:rPr>
              <a:t>C</a:t>
            </a:r>
            <a:r>
              <a:rPr lang="en" sz="7200" dirty="0">
                <a:solidFill>
                  <a:schemeClr val="lt2"/>
                </a:solidFill>
              </a:rPr>
              <a:t>ontents </a:t>
            </a:r>
            <a:r>
              <a:rPr lang="en" sz="7200" dirty="0">
                <a:solidFill>
                  <a:schemeClr val="tx1"/>
                </a:solidFill>
              </a:rPr>
              <a:t>Geographically</a:t>
            </a:r>
            <a:endParaRPr sz="7200" dirty="0">
              <a:solidFill>
                <a:schemeClr val="tx1"/>
              </a:solidFill>
            </a:endParaRPr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231266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2456600" y="1311629"/>
            <a:ext cx="3151720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Distribution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671;p40">
            <a:hlinkClick r:id="rId6" action="ppaction://hlinksldjump"/>
            <a:extLst>
              <a:ext uri="{FF2B5EF4-FFF2-40B4-BE49-F238E27FC236}">
                <a16:creationId xmlns:a16="http://schemas.microsoft.com/office/drawing/2014/main" id="{FA09B774-0B19-B80E-766F-9CF5C362BFD0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671;p40">
            <a:hlinkClick r:id="rId7" action="ppaction://hlinksldjump"/>
            <a:extLst>
              <a:ext uri="{FF2B5EF4-FFF2-40B4-BE49-F238E27FC236}">
                <a16:creationId xmlns:a16="http://schemas.microsoft.com/office/drawing/2014/main" id="{9A68AD38-654C-0123-E1CC-816E319237B8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671;p40">
            <a:hlinkClick r:id="rId8" action="ppaction://hlinksldjump"/>
            <a:extLst>
              <a:ext uri="{FF2B5EF4-FFF2-40B4-BE49-F238E27FC236}">
                <a16:creationId xmlns:a16="http://schemas.microsoft.com/office/drawing/2014/main" id="{FD89988B-034D-3C16-7A76-4ACC7451177D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7611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63" name="Google Shape;863;p4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3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68" name="Google Shape;868;p4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69" name="Google Shape;869;p4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43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2" name="Google Shape;882;p43"/>
          <p:cNvGrpSpPr/>
          <p:nvPr/>
        </p:nvGrpSpPr>
        <p:grpSpPr>
          <a:xfrm>
            <a:off x="7217651" y="962729"/>
            <a:ext cx="858975" cy="300968"/>
            <a:chOff x="2271950" y="2722775"/>
            <a:chExt cx="575875" cy="201775"/>
          </a:xfrm>
        </p:grpSpPr>
        <p:sp>
          <p:nvSpPr>
            <p:cNvPr id="883" name="Google Shape;883;p4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43"/>
          <p:cNvSpPr/>
          <p:nvPr/>
        </p:nvSpPr>
        <p:spPr>
          <a:xfrm>
            <a:off x="8076613" y="6843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3"/>
          <p:cNvSpPr/>
          <p:nvPr/>
        </p:nvSpPr>
        <p:spPr>
          <a:xfrm>
            <a:off x="6658639" y="962736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3"/>
          <p:cNvSpPr/>
          <p:nvPr/>
        </p:nvSpPr>
        <p:spPr>
          <a:xfrm>
            <a:off x="6012987" y="751315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3"/>
          <p:cNvSpPr/>
          <p:nvPr/>
        </p:nvSpPr>
        <p:spPr>
          <a:xfrm>
            <a:off x="6872963" y="7861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AF033-A43B-0DDF-515B-544CBB38E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99" y="684388"/>
            <a:ext cx="3645756" cy="2101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BEB907-7CC9-B7C0-5D64-4B0A57AB0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716" y="2210278"/>
            <a:ext cx="2565212" cy="2357222"/>
          </a:xfrm>
          <a:prstGeom prst="rect">
            <a:avLst/>
          </a:prstGeom>
        </p:spPr>
      </p:pic>
      <p:pic>
        <p:nvPicPr>
          <p:cNvPr id="9" name="image6.png">
            <a:extLst>
              <a:ext uri="{FF2B5EF4-FFF2-40B4-BE49-F238E27FC236}">
                <a16:creationId xmlns:a16="http://schemas.microsoft.com/office/drawing/2014/main" id="{70CD7835-EA03-B402-4E2A-B3468E46ECDA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3991075" y="684388"/>
            <a:ext cx="2145030" cy="2200910"/>
          </a:xfrm>
          <a:prstGeom prst="rect">
            <a:avLst/>
          </a:prstGeom>
          <a:ln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D95B53-4716-8CEF-9F33-A5449F3DC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800" y="3024770"/>
            <a:ext cx="5161371" cy="1362495"/>
          </a:xfrm>
          <a:prstGeom prst="rect">
            <a:avLst/>
          </a:prstGeom>
        </p:spPr>
      </p:pic>
      <p:sp>
        <p:nvSpPr>
          <p:cNvPr id="14" name="Google Shape;670;p40">
            <a:hlinkClick r:id="rId9" action="ppaction://hlinksldjump"/>
            <a:extLst>
              <a:ext uri="{FF2B5EF4-FFF2-40B4-BE49-F238E27FC236}">
                <a16:creationId xmlns:a16="http://schemas.microsoft.com/office/drawing/2014/main" id="{890FB321-3447-8320-533B-99D811349368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671;p40">
            <a:hlinkClick r:id="rId10" action="ppaction://hlinksldjump"/>
            <a:extLst>
              <a:ext uri="{FF2B5EF4-FFF2-40B4-BE49-F238E27FC236}">
                <a16:creationId xmlns:a16="http://schemas.microsoft.com/office/drawing/2014/main" id="{7FD106AB-6829-8081-7EBA-BDCDD8696215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Google Shape;671;p40">
            <a:hlinkClick r:id="rId11" action="ppaction://hlinksldjump"/>
            <a:extLst>
              <a:ext uri="{FF2B5EF4-FFF2-40B4-BE49-F238E27FC236}">
                <a16:creationId xmlns:a16="http://schemas.microsoft.com/office/drawing/2014/main" id="{C0C692E1-31A5-382A-3E81-7C3F7E105B8E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671;p40">
            <a:hlinkClick r:id="rId12" action="ppaction://hlinksldjump"/>
            <a:extLst>
              <a:ext uri="{FF2B5EF4-FFF2-40B4-BE49-F238E27FC236}">
                <a16:creationId xmlns:a16="http://schemas.microsoft.com/office/drawing/2014/main" id="{1905A620-1932-E20C-B17A-DE56129627D0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" name="Google Shape;671;p40">
            <a:hlinkClick r:id="rId13" action="ppaction://hlinksldjump"/>
            <a:extLst>
              <a:ext uri="{FF2B5EF4-FFF2-40B4-BE49-F238E27FC236}">
                <a16:creationId xmlns:a16="http://schemas.microsoft.com/office/drawing/2014/main" id="{C5CD3377-8392-FC5F-3FD4-A80E7D3AA747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/>
          <p:nvPr/>
        </p:nvSpPr>
        <p:spPr>
          <a:xfrm>
            <a:off x="714358" y="19938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02353" y="1799309"/>
            <a:ext cx="6498747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7200" dirty="0">
                <a:solidFill>
                  <a:schemeClr val="lt2"/>
                </a:solidFill>
              </a:rPr>
            </a:br>
            <a:r>
              <a:rPr lang="en" sz="7200" dirty="0">
                <a:solidFill>
                  <a:schemeClr val="tx1"/>
                </a:solidFill>
              </a:rPr>
              <a:t>OF</a:t>
            </a:r>
            <a:r>
              <a:rPr lang="en" sz="7200" dirty="0">
                <a:solidFill>
                  <a:schemeClr val="lt2"/>
                </a:solidFill>
              </a:rPr>
              <a:t> </a:t>
            </a:r>
            <a:r>
              <a:rPr lang="en-US" sz="7200" dirty="0">
                <a:solidFill>
                  <a:schemeClr val="lt2"/>
                </a:solidFill>
              </a:rPr>
              <a:t>C</a:t>
            </a:r>
            <a:r>
              <a:rPr lang="en" sz="7200" dirty="0">
                <a:solidFill>
                  <a:schemeClr val="lt2"/>
                </a:solidFill>
              </a:rPr>
              <a:t>ontents </a:t>
            </a:r>
            <a:br>
              <a:rPr lang="en" sz="7200" dirty="0">
                <a:solidFill>
                  <a:schemeClr val="lt2"/>
                </a:solidFill>
              </a:rPr>
            </a:br>
            <a:r>
              <a:rPr lang="en" sz="7200" dirty="0">
                <a:solidFill>
                  <a:schemeClr val="tx1"/>
                </a:solidFill>
              </a:rPr>
              <a:t>Over Time</a:t>
            </a:r>
            <a:endParaRPr sz="7200" dirty="0">
              <a:solidFill>
                <a:schemeClr val="tx1"/>
              </a:solidFill>
            </a:endParaRPr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231266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2448980" y="1311629"/>
            <a:ext cx="1833460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Types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70;p40">
            <a:hlinkClick r:id="rId5" action="ppaction://hlinksldjump"/>
            <a:extLst>
              <a:ext uri="{FF2B5EF4-FFF2-40B4-BE49-F238E27FC236}">
                <a16:creationId xmlns:a16="http://schemas.microsoft.com/office/drawing/2014/main" id="{24DF142F-5684-1A00-DF6E-3F51D697D516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671;p40">
            <a:hlinkClick r:id="rId6" action="ppaction://hlinksldjump"/>
            <a:extLst>
              <a:ext uri="{FF2B5EF4-FFF2-40B4-BE49-F238E27FC236}">
                <a16:creationId xmlns:a16="http://schemas.microsoft.com/office/drawing/2014/main" id="{7BA982AF-6F23-17D7-11FD-818061655C76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Google Shape;671;p40">
            <a:hlinkClick r:id="rId7" action="ppaction://hlinksldjump"/>
            <a:extLst>
              <a:ext uri="{FF2B5EF4-FFF2-40B4-BE49-F238E27FC236}">
                <a16:creationId xmlns:a16="http://schemas.microsoft.com/office/drawing/2014/main" id="{48610805-2C1C-1253-1020-ECEDC0BE01E8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671;p40">
            <a:hlinkClick r:id="rId8" action="ppaction://hlinksldjump"/>
            <a:extLst>
              <a:ext uri="{FF2B5EF4-FFF2-40B4-BE49-F238E27FC236}">
                <a16:creationId xmlns:a16="http://schemas.microsoft.com/office/drawing/2014/main" id="{E959994A-6E51-6842-272E-A3223EA9E69F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671;p40">
            <a:hlinkClick r:id="rId9" action="ppaction://hlinksldjump"/>
            <a:extLst>
              <a:ext uri="{FF2B5EF4-FFF2-40B4-BE49-F238E27FC236}">
                <a16:creationId xmlns:a16="http://schemas.microsoft.com/office/drawing/2014/main" id="{D5F0EA1C-B12E-0EE6-A6F7-6F3257563796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60326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04" name="Google Shape;1504;p55"/>
          <p:cNvSpPr txBox="1"/>
          <p:nvPr/>
        </p:nvSpPr>
        <p:spPr>
          <a:xfrm>
            <a:off x="205835" y="3191187"/>
            <a:ext cx="771793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2008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05" name="Google Shape;1505;p55"/>
          <p:cNvSpPr txBox="1"/>
          <p:nvPr/>
        </p:nvSpPr>
        <p:spPr>
          <a:xfrm>
            <a:off x="88373" y="3921014"/>
            <a:ext cx="1974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Initial contents added on Disney+.</a:t>
            </a:r>
            <a:endParaRPr sz="11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06" name="Google Shape;1506;p55"/>
          <p:cNvSpPr/>
          <p:nvPr/>
        </p:nvSpPr>
        <p:spPr>
          <a:xfrm>
            <a:off x="205835" y="2188121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7" name="Google Shape;1507;p55"/>
          <p:cNvCxnSpPr>
            <a:stCxn id="1506" idx="4"/>
          </p:cNvCxnSpPr>
          <p:nvPr/>
        </p:nvCxnSpPr>
        <p:spPr>
          <a:xfrm>
            <a:off x="563735" y="2903921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8" name="Google Shape;1508;p55"/>
          <p:cNvSpPr/>
          <p:nvPr/>
        </p:nvSpPr>
        <p:spPr>
          <a:xfrm>
            <a:off x="2670659" y="2178222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9" name="Google Shape;1509;p55"/>
          <p:cNvCxnSpPr>
            <a:stCxn id="1506" idx="6"/>
            <a:endCxn id="1508" idx="2"/>
          </p:cNvCxnSpPr>
          <p:nvPr/>
        </p:nvCxnSpPr>
        <p:spPr>
          <a:xfrm flipV="1">
            <a:off x="921635" y="2536122"/>
            <a:ext cx="1749024" cy="9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0" name="Google Shape;1510;p55"/>
          <p:cNvSpPr txBox="1"/>
          <p:nvPr/>
        </p:nvSpPr>
        <p:spPr>
          <a:xfrm>
            <a:off x="2651927" y="1745582"/>
            <a:ext cx="790573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2015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1" name="Google Shape;1511;p55"/>
          <p:cNvSpPr txBox="1"/>
          <p:nvPr/>
        </p:nvSpPr>
        <p:spPr>
          <a:xfrm>
            <a:off x="2399309" y="684597"/>
            <a:ext cx="1974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Steady rise in contents being added.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512" name="Google Shape;1512;p55"/>
          <p:cNvCxnSpPr>
            <a:endCxn id="1508" idx="0"/>
          </p:cNvCxnSpPr>
          <p:nvPr/>
        </p:nvCxnSpPr>
        <p:spPr>
          <a:xfrm flipH="1">
            <a:off x="3028559" y="1185222"/>
            <a:ext cx="3000" cy="99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55"/>
          <p:cNvCxnSpPr>
            <a:stCxn id="1508" idx="6"/>
            <a:endCxn id="1514" idx="2"/>
          </p:cNvCxnSpPr>
          <p:nvPr/>
        </p:nvCxnSpPr>
        <p:spPr>
          <a:xfrm flipV="1">
            <a:off x="3386459" y="2534739"/>
            <a:ext cx="1577446" cy="138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5" name="Google Shape;1515;p55"/>
          <p:cNvSpPr txBox="1"/>
          <p:nvPr/>
        </p:nvSpPr>
        <p:spPr>
          <a:xfrm>
            <a:off x="4963905" y="3268921"/>
            <a:ext cx="861052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2019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6" name="Google Shape;1516;p55"/>
          <p:cNvSpPr txBox="1"/>
          <p:nvPr/>
        </p:nvSpPr>
        <p:spPr>
          <a:xfrm>
            <a:off x="4572000" y="3890486"/>
            <a:ext cx="1974300" cy="75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Dip in the contents being added.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14" name="Google Shape;1514;p55"/>
          <p:cNvSpPr/>
          <p:nvPr/>
        </p:nvSpPr>
        <p:spPr>
          <a:xfrm>
            <a:off x="4963905" y="2176839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7" name="Google Shape;1517;p55"/>
          <p:cNvCxnSpPr>
            <a:stCxn id="1514" idx="4"/>
          </p:cNvCxnSpPr>
          <p:nvPr/>
        </p:nvCxnSpPr>
        <p:spPr>
          <a:xfrm>
            <a:off x="5321805" y="2892639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8" name="Google Shape;1538;p55"/>
          <p:cNvSpPr/>
          <p:nvPr/>
        </p:nvSpPr>
        <p:spPr>
          <a:xfrm rot="-1685758">
            <a:off x="6548613" y="3873880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1" name="Google Shape;1541;p55"/>
          <p:cNvGrpSpPr/>
          <p:nvPr/>
        </p:nvGrpSpPr>
        <p:grpSpPr>
          <a:xfrm>
            <a:off x="7733860" y="4116127"/>
            <a:ext cx="695830" cy="243805"/>
            <a:chOff x="2271950" y="2722775"/>
            <a:chExt cx="575875" cy="201775"/>
          </a:xfrm>
        </p:grpSpPr>
        <p:sp>
          <p:nvSpPr>
            <p:cNvPr id="1542" name="Google Shape;1542;p5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5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5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5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54" name="Google Shape;1554;p5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555" name="Google Shape;1555;p5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55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7757;p83">
            <a:extLst>
              <a:ext uri="{FF2B5EF4-FFF2-40B4-BE49-F238E27FC236}">
                <a16:creationId xmlns:a16="http://schemas.microsoft.com/office/drawing/2014/main" id="{6EA45ECF-ACC5-7975-7467-17C289E00E11}"/>
              </a:ext>
            </a:extLst>
          </p:cNvPr>
          <p:cNvGrpSpPr/>
          <p:nvPr/>
        </p:nvGrpSpPr>
        <p:grpSpPr>
          <a:xfrm>
            <a:off x="5137147" y="2375682"/>
            <a:ext cx="363316" cy="315437"/>
            <a:chOff x="6218300" y="4416175"/>
            <a:chExt cx="516000" cy="448000"/>
          </a:xfrm>
          <a:solidFill>
            <a:srgbClr val="142878"/>
          </a:solidFill>
        </p:grpSpPr>
        <p:sp>
          <p:nvSpPr>
            <p:cNvPr id="7" name="Google Shape;7758;p83">
              <a:extLst>
                <a:ext uri="{FF2B5EF4-FFF2-40B4-BE49-F238E27FC236}">
                  <a16:creationId xmlns:a16="http://schemas.microsoft.com/office/drawing/2014/main" id="{61F11BD7-325F-0105-9B06-EEC90983DB6C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7759;p83">
              <a:extLst>
                <a:ext uri="{FF2B5EF4-FFF2-40B4-BE49-F238E27FC236}">
                  <a16:creationId xmlns:a16="http://schemas.microsoft.com/office/drawing/2014/main" id="{8EEA7DCE-7CED-C59E-F7C3-CA13F91AC5AB}"/>
                </a:ext>
              </a:extLst>
            </p:cNvPr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7760;p83">
              <a:extLst>
                <a:ext uri="{FF2B5EF4-FFF2-40B4-BE49-F238E27FC236}">
                  <a16:creationId xmlns:a16="http://schemas.microsoft.com/office/drawing/2014/main" id="{22E982C3-EC61-1B8B-FCE1-CFCD5B3395A2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" name="Google Shape;8205;p85">
            <a:extLst>
              <a:ext uri="{FF2B5EF4-FFF2-40B4-BE49-F238E27FC236}">
                <a16:creationId xmlns:a16="http://schemas.microsoft.com/office/drawing/2014/main" id="{A0333911-F2FA-7F64-8AB2-3EB52F6F7E82}"/>
              </a:ext>
            </a:extLst>
          </p:cNvPr>
          <p:cNvGrpSpPr/>
          <p:nvPr/>
        </p:nvGrpSpPr>
        <p:grpSpPr>
          <a:xfrm>
            <a:off x="2841268" y="2358728"/>
            <a:ext cx="367261" cy="364686"/>
            <a:chOff x="-64781025" y="3361050"/>
            <a:chExt cx="317425" cy="315200"/>
          </a:xfrm>
          <a:solidFill>
            <a:srgbClr val="142850"/>
          </a:solidFill>
        </p:grpSpPr>
        <p:sp>
          <p:nvSpPr>
            <p:cNvPr id="11" name="Google Shape;8206;p85">
              <a:extLst>
                <a:ext uri="{FF2B5EF4-FFF2-40B4-BE49-F238E27FC236}">
                  <a16:creationId xmlns:a16="http://schemas.microsoft.com/office/drawing/2014/main" id="{8F23CD0A-3CA5-AB8D-AB1C-E36CDE0B4C21}"/>
                </a:ext>
              </a:extLst>
            </p:cNvPr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07;p85">
              <a:extLst>
                <a:ext uri="{FF2B5EF4-FFF2-40B4-BE49-F238E27FC236}">
                  <a16:creationId xmlns:a16="http://schemas.microsoft.com/office/drawing/2014/main" id="{07FDBEE5-7775-783E-6835-0B963D5BC53A}"/>
                </a:ext>
              </a:extLst>
            </p:cNvPr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08;p85">
              <a:extLst>
                <a:ext uri="{FF2B5EF4-FFF2-40B4-BE49-F238E27FC236}">
                  <a16:creationId xmlns:a16="http://schemas.microsoft.com/office/drawing/2014/main" id="{510BCD27-BA25-886B-C1D6-F63CA398F2AA}"/>
                </a:ext>
              </a:extLst>
            </p:cNvPr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09;p85">
              <a:extLst>
                <a:ext uri="{FF2B5EF4-FFF2-40B4-BE49-F238E27FC236}">
                  <a16:creationId xmlns:a16="http://schemas.microsoft.com/office/drawing/2014/main" id="{54199EA2-3562-0B34-E9D3-9CEDA29D4CDA}"/>
                </a:ext>
              </a:extLst>
            </p:cNvPr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8253;p85">
            <a:extLst>
              <a:ext uri="{FF2B5EF4-FFF2-40B4-BE49-F238E27FC236}">
                <a16:creationId xmlns:a16="http://schemas.microsoft.com/office/drawing/2014/main" id="{E2F89645-EBFD-8FAF-2EFE-83D0E4E518B3}"/>
              </a:ext>
            </a:extLst>
          </p:cNvPr>
          <p:cNvSpPr/>
          <p:nvPr/>
        </p:nvSpPr>
        <p:spPr>
          <a:xfrm>
            <a:off x="445891" y="2356153"/>
            <a:ext cx="241524" cy="367261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rgbClr val="1428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46F04-0AD5-03F5-6962-D54AFAC54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400" y="1061352"/>
            <a:ext cx="3200864" cy="2253538"/>
          </a:xfrm>
          <a:prstGeom prst="rect">
            <a:avLst/>
          </a:prstGeom>
        </p:spPr>
      </p:pic>
      <p:sp>
        <p:nvSpPr>
          <p:cNvPr id="16" name="Google Shape;670;p40">
            <a:hlinkClick r:id="rId6" action="ppaction://hlinksldjump"/>
            <a:extLst>
              <a:ext uri="{FF2B5EF4-FFF2-40B4-BE49-F238E27FC236}">
                <a16:creationId xmlns:a16="http://schemas.microsoft.com/office/drawing/2014/main" id="{F3D1AE35-3D42-A352-D8C2-224149505C7B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671;p40">
            <a:hlinkClick r:id="rId7" action="ppaction://hlinksldjump"/>
            <a:extLst>
              <a:ext uri="{FF2B5EF4-FFF2-40B4-BE49-F238E27FC236}">
                <a16:creationId xmlns:a16="http://schemas.microsoft.com/office/drawing/2014/main" id="{0DEEE94C-0779-109A-431C-D394540D7EDA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" name="Google Shape;671;p40">
            <a:hlinkClick r:id="rId8" action="ppaction://hlinksldjump"/>
            <a:extLst>
              <a:ext uri="{FF2B5EF4-FFF2-40B4-BE49-F238E27FC236}">
                <a16:creationId xmlns:a16="http://schemas.microsoft.com/office/drawing/2014/main" id="{FEF0ED67-E91F-1174-B893-A8167B8B66E7}"/>
              </a:ext>
            </a:extLst>
          </p:cNvPr>
          <p:cNvSpPr txBox="1"/>
          <p:nvPr/>
        </p:nvSpPr>
        <p:spPr>
          <a:xfrm>
            <a:off x="2744474" y="29166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" name="Google Shape;671;p40">
            <a:hlinkClick r:id="rId9" action="ppaction://hlinksldjump"/>
            <a:extLst>
              <a:ext uri="{FF2B5EF4-FFF2-40B4-BE49-F238E27FC236}">
                <a16:creationId xmlns:a16="http://schemas.microsoft.com/office/drawing/2014/main" id="{71955C17-69E9-9CBB-C810-9ADE1CF49DF4}"/>
              </a:ext>
            </a:extLst>
          </p:cNvPr>
          <p:cNvSpPr txBox="1"/>
          <p:nvPr/>
        </p:nvSpPr>
        <p:spPr>
          <a:xfrm>
            <a:off x="3396895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" name="Google Shape;671;p40">
            <a:hlinkClick r:id="rId10" action="ppaction://hlinksldjump"/>
            <a:extLst>
              <a:ext uri="{FF2B5EF4-FFF2-40B4-BE49-F238E27FC236}">
                <a16:creationId xmlns:a16="http://schemas.microsoft.com/office/drawing/2014/main" id="{FBD986FE-4BDF-0C41-3BD4-BB42D0997C17}"/>
              </a:ext>
            </a:extLst>
          </p:cNvPr>
          <p:cNvSpPr txBox="1"/>
          <p:nvPr/>
        </p:nvSpPr>
        <p:spPr>
          <a:xfrm>
            <a:off x="4027959" y="289637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19398021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803</Words>
  <Application>Microsoft Office PowerPoint</Application>
  <PresentationFormat>On-screen Show (16:9)</PresentationFormat>
  <Paragraphs>178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Bebas Neue</vt:lpstr>
      <vt:lpstr>Roboto Condensed Light</vt:lpstr>
      <vt:lpstr>Arial</vt:lpstr>
      <vt:lpstr>Helvetica Neue</vt:lpstr>
      <vt:lpstr>Arimo</vt:lpstr>
      <vt:lpstr>Data Analysis for Business by Slidesgo</vt:lpstr>
      <vt:lpstr>PowerPoint Presentation</vt:lpstr>
      <vt:lpstr>PowerPoint Presentation</vt:lpstr>
      <vt:lpstr>Who</vt:lpstr>
      <vt:lpstr>Data</vt:lpstr>
      <vt:lpstr>Interesting insights</vt:lpstr>
      <vt:lpstr> OF Contents Geographically</vt:lpstr>
      <vt:lpstr>PowerPoint Presentation</vt:lpstr>
      <vt:lpstr> OF Contents  Over Time</vt:lpstr>
      <vt:lpstr>PowerPoint Presentation</vt:lpstr>
      <vt:lpstr> words in The Contents  </vt:lpstr>
      <vt:lpstr>LOVE is   universal</vt:lpstr>
      <vt:lpstr>PowerPoint Presentation</vt:lpstr>
      <vt:lpstr>04</vt:lpstr>
      <vt:lpstr>PowerPoint Presentation</vt:lpstr>
      <vt:lpstr>05</vt:lpstr>
      <vt:lpstr>PowerPoint Presentation</vt:lpstr>
      <vt:lpstr>Aanal Patel,  Bimal Shrestha,  Danilo Diaz,  Ernie Sumoso, Jayachandhran Saravanan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</dc:title>
  <dc:creator>Bimal Stha</dc:creator>
  <cp:lastModifiedBy>Jayachandhran Saravanan</cp:lastModifiedBy>
  <cp:revision>7</cp:revision>
  <cp:lastPrinted>2024-04-17T20:30:27Z</cp:lastPrinted>
  <dcterms:modified xsi:type="dcterms:W3CDTF">2024-04-17T20:59:31Z</dcterms:modified>
</cp:coreProperties>
</file>