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D7E00D7-C817-3D44-B4A4-D29BC3D75A9D}" type="datetimeFigureOut">
              <a:rPr lang="en-US" smtClean="0"/>
              <a:t>12/13/21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9C40A-CBE5-D245-A561-31AED7E555C9}" type="slidenum">
              <a:rPr lang="en-US" smtClean="0"/>
              <a:t>‹#›</a:t>
            </a:fld>
            <a:endParaRPr lang="en-US"/>
          </a:p>
        </p:txBody>
      </p:sp>
    </p:spTree>
    <p:extLst>
      <p:ext uri="{BB962C8B-B14F-4D97-AF65-F5344CB8AC3E}">
        <p14:creationId xmlns:p14="http://schemas.microsoft.com/office/powerpoint/2010/main" val="35871420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7E00D7-C817-3D44-B4A4-D29BC3D75A9D}" type="datetimeFigureOut">
              <a:rPr lang="en-US" smtClean="0"/>
              <a:t>12/13/21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C40A-CBE5-D245-A561-31AED7E555C9}" type="slidenum">
              <a:rPr lang="en-US" smtClean="0"/>
              <a:t>‹#›</a:t>
            </a:fld>
            <a:endParaRPr lang="en-US"/>
          </a:p>
        </p:txBody>
      </p:sp>
    </p:spTree>
    <p:extLst>
      <p:ext uri="{BB962C8B-B14F-4D97-AF65-F5344CB8AC3E}">
        <p14:creationId xmlns:p14="http://schemas.microsoft.com/office/powerpoint/2010/main" val="1862461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7E00D7-C817-3D44-B4A4-D29BC3D75A9D}" type="datetimeFigureOut">
              <a:rPr lang="en-US" smtClean="0"/>
              <a:t>12/13/21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C40A-CBE5-D245-A561-31AED7E555C9}" type="slidenum">
              <a:rPr lang="en-US" smtClean="0"/>
              <a:t>‹#›</a:t>
            </a:fld>
            <a:endParaRPr lang="en-US"/>
          </a:p>
        </p:txBody>
      </p:sp>
    </p:spTree>
    <p:extLst>
      <p:ext uri="{BB962C8B-B14F-4D97-AF65-F5344CB8AC3E}">
        <p14:creationId xmlns:p14="http://schemas.microsoft.com/office/powerpoint/2010/main" val="159600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D7E00D7-C817-3D44-B4A4-D29BC3D75A9D}" type="datetimeFigureOut">
              <a:rPr lang="en-US" smtClean="0"/>
              <a:t>12/13/21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9C40A-CBE5-D245-A561-31AED7E555C9}" type="slidenum">
              <a:rPr lang="en-US" smtClean="0"/>
              <a:t>‹#›</a:t>
            </a:fld>
            <a:endParaRPr lang="en-US"/>
          </a:p>
        </p:txBody>
      </p:sp>
    </p:spTree>
    <p:extLst>
      <p:ext uri="{BB962C8B-B14F-4D97-AF65-F5344CB8AC3E}">
        <p14:creationId xmlns:p14="http://schemas.microsoft.com/office/powerpoint/2010/main" val="301846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D7E00D7-C817-3D44-B4A4-D29BC3D75A9D}" type="datetimeFigureOut">
              <a:rPr lang="en-US" smtClean="0"/>
              <a:t>12/13/21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9C40A-CBE5-D245-A561-31AED7E555C9}" type="slidenum">
              <a:rPr lang="en-US" smtClean="0"/>
              <a:t>‹#›</a:t>
            </a:fld>
            <a:endParaRPr lang="en-US"/>
          </a:p>
        </p:txBody>
      </p:sp>
    </p:spTree>
    <p:extLst>
      <p:ext uri="{BB962C8B-B14F-4D97-AF65-F5344CB8AC3E}">
        <p14:creationId xmlns:p14="http://schemas.microsoft.com/office/powerpoint/2010/main" val="12087844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D7E00D7-C817-3D44-B4A4-D29BC3D75A9D}" type="datetimeFigureOut">
              <a:rPr lang="en-US" smtClean="0"/>
              <a:t>12/13/21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A09C40A-CBE5-D245-A561-31AED7E555C9}" type="slidenum">
              <a:rPr lang="en-US" smtClean="0"/>
              <a:t>‹#›</a:t>
            </a:fld>
            <a:endParaRPr lang="en-US"/>
          </a:p>
        </p:txBody>
      </p:sp>
    </p:spTree>
    <p:extLst>
      <p:ext uri="{BB962C8B-B14F-4D97-AF65-F5344CB8AC3E}">
        <p14:creationId xmlns:p14="http://schemas.microsoft.com/office/powerpoint/2010/main" val="245410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D7E00D7-C817-3D44-B4A4-D29BC3D75A9D}" type="datetimeFigureOut">
              <a:rPr lang="en-US" smtClean="0"/>
              <a:t>12/13/21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9C40A-CBE5-D245-A561-31AED7E555C9}"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01696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D7E00D7-C817-3D44-B4A4-D29BC3D75A9D}" type="datetimeFigureOut">
              <a:rPr lang="en-US" smtClean="0"/>
              <a:t>12/13/21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9C40A-CBE5-D245-A561-31AED7E555C9}" type="slidenum">
              <a:rPr lang="en-US" smtClean="0"/>
              <a:t>‹#›</a:t>
            </a:fld>
            <a:endParaRPr lang="en-US"/>
          </a:p>
        </p:txBody>
      </p:sp>
    </p:spTree>
    <p:extLst>
      <p:ext uri="{BB962C8B-B14F-4D97-AF65-F5344CB8AC3E}">
        <p14:creationId xmlns:p14="http://schemas.microsoft.com/office/powerpoint/2010/main" val="265916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E00D7-C817-3D44-B4A4-D29BC3D75A9D}" type="datetimeFigureOut">
              <a:rPr lang="en-US" smtClean="0"/>
              <a:t>12/13/21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9C40A-CBE5-D245-A561-31AED7E555C9}" type="slidenum">
              <a:rPr lang="en-US" smtClean="0"/>
              <a:t>‹#›</a:t>
            </a:fld>
            <a:endParaRPr lang="en-US"/>
          </a:p>
        </p:txBody>
      </p:sp>
    </p:spTree>
    <p:extLst>
      <p:ext uri="{BB962C8B-B14F-4D97-AF65-F5344CB8AC3E}">
        <p14:creationId xmlns:p14="http://schemas.microsoft.com/office/powerpoint/2010/main" val="143472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D7E00D7-C817-3D44-B4A4-D29BC3D75A9D}" type="datetimeFigureOut">
              <a:rPr lang="en-US" smtClean="0"/>
              <a:t>12/13/21</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0A09C40A-CBE5-D245-A561-31AED7E555C9}" type="slidenum">
              <a:rPr lang="en-US" smtClean="0"/>
              <a:t>‹#›</a:t>
            </a:fld>
            <a:endParaRPr lang="en-US"/>
          </a:p>
        </p:txBody>
      </p:sp>
    </p:spTree>
    <p:extLst>
      <p:ext uri="{BB962C8B-B14F-4D97-AF65-F5344CB8AC3E}">
        <p14:creationId xmlns:p14="http://schemas.microsoft.com/office/powerpoint/2010/main" val="88927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FD7E00D7-C817-3D44-B4A4-D29BC3D75A9D}" type="datetimeFigureOut">
              <a:rPr lang="en-US" smtClean="0"/>
              <a:t>12/13/21</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0A09C40A-CBE5-D245-A561-31AED7E555C9}" type="slidenum">
              <a:rPr lang="en-US" smtClean="0"/>
              <a:t>‹#›</a:t>
            </a:fld>
            <a:endParaRPr lang="en-US"/>
          </a:p>
        </p:txBody>
      </p:sp>
    </p:spTree>
    <p:extLst>
      <p:ext uri="{BB962C8B-B14F-4D97-AF65-F5344CB8AC3E}">
        <p14:creationId xmlns:p14="http://schemas.microsoft.com/office/powerpoint/2010/main" val="418244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7E00D7-C817-3D44-B4A4-D29BC3D75A9D}" type="datetimeFigureOut">
              <a:rPr lang="en-US" smtClean="0"/>
              <a:t>12/13/21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A09C40A-CBE5-D245-A561-31AED7E555C9}" type="slidenum">
              <a:rPr lang="en-US" smtClean="0"/>
              <a:t>‹#›</a:t>
            </a:fld>
            <a:endParaRPr lang="en-US"/>
          </a:p>
        </p:txBody>
      </p:sp>
    </p:spTree>
    <p:extLst>
      <p:ext uri="{BB962C8B-B14F-4D97-AF65-F5344CB8AC3E}">
        <p14:creationId xmlns:p14="http://schemas.microsoft.com/office/powerpoint/2010/main" val="421445334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670D2-9B0B-CA41-80FC-FA78AC05BEE9}"/>
              </a:ext>
            </a:extLst>
          </p:cNvPr>
          <p:cNvSpPr>
            <a:spLocks noGrp="1"/>
          </p:cNvSpPr>
          <p:nvPr>
            <p:ph type="ctrTitle"/>
          </p:nvPr>
        </p:nvSpPr>
        <p:spPr/>
        <p:txBody>
          <a:bodyPr>
            <a:normAutofit fontScale="90000"/>
          </a:bodyPr>
          <a:lstStyle/>
          <a:p>
            <a:r>
              <a:rPr lang="en-US" dirty="0"/>
              <a:t>American Hospitals Information Management System </a:t>
            </a:r>
          </a:p>
        </p:txBody>
      </p:sp>
      <p:sp>
        <p:nvSpPr>
          <p:cNvPr id="3" name="Subtitle 2">
            <a:extLst>
              <a:ext uri="{FF2B5EF4-FFF2-40B4-BE49-F238E27FC236}">
                <a16:creationId xmlns:a16="http://schemas.microsoft.com/office/drawing/2014/main" id="{663925D3-C6F0-EB49-84B7-85CCE1B8419A}"/>
              </a:ext>
            </a:extLst>
          </p:cNvPr>
          <p:cNvSpPr>
            <a:spLocks noGrp="1"/>
          </p:cNvSpPr>
          <p:nvPr>
            <p:ph type="subTitle" idx="1"/>
          </p:nvPr>
        </p:nvSpPr>
        <p:spPr/>
        <p:txBody>
          <a:bodyPr/>
          <a:lstStyle/>
          <a:p>
            <a:r>
              <a:rPr lang="en-US" dirty="0"/>
              <a:t>Abhin </a:t>
            </a:r>
            <a:r>
              <a:rPr lang="en-US" dirty="0" err="1"/>
              <a:t>Gude</a:t>
            </a:r>
            <a:r>
              <a:rPr lang="en-US" dirty="0"/>
              <a:t> - ag8556</a:t>
            </a:r>
          </a:p>
          <a:p>
            <a:r>
              <a:rPr lang="en-US" dirty="0"/>
              <a:t>S. Venkata Krishna - vs2539</a:t>
            </a:r>
          </a:p>
        </p:txBody>
      </p:sp>
    </p:spTree>
    <p:extLst>
      <p:ext uri="{BB962C8B-B14F-4D97-AF65-F5344CB8AC3E}">
        <p14:creationId xmlns:p14="http://schemas.microsoft.com/office/powerpoint/2010/main" val="342797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703A-8A3C-F24F-AF06-431C678A5F85}"/>
              </a:ext>
            </a:extLst>
          </p:cNvPr>
          <p:cNvSpPr>
            <a:spLocks noGrp="1"/>
          </p:cNvSpPr>
          <p:nvPr>
            <p:ph type="title"/>
          </p:nvPr>
        </p:nvSpPr>
        <p:spPr>
          <a:xfrm>
            <a:off x="378372" y="453562"/>
            <a:ext cx="2887402" cy="664411"/>
          </a:xfrm>
        </p:spPr>
        <p:txBody>
          <a:bodyPr>
            <a:normAutofit fontScale="90000"/>
          </a:bodyPr>
          <a:lstStyle/>
          <a:p>
            <a:r>
              <a:rPr lang="en-US" dirty="0"/>
              <a:t>Query 5</a:t>
            </a:r>
          </a:p>
        </p:txBody>
      </p:sp>
      <p:pic>
        <p:nvPicPr>
          <p:cNvPr id="5" name="Content Placeholder 4">
            <a:extLst>
              <a:ext uri="{FF2B5EF4-FFF2-40B4-BE49-F238E27FC236}">
                <a16:creationId xmlns:a16="http://schemas.microsoft.com/office/drawing/2014/main" id="{A52DCD11-5CB9-1D42-8817-2FE8FC5AEFF6}"/>
              </a:ext>
            </a:extLst>
          </p:cNvPr>
          <p:cNvPicPr>
            <a:picLocks noGrp="1" noChangeAspect="1"/>
          </p:cNvPicPr>
          <p:nvPr>
            <p:ph idx="1"/>
          </p:nvPr>
        </p:nvPicPr>
        <p:blipFill rotWithShape="1">
          <a:blip r:embed="rId2"/>
          <a:srcRect l="-1" t="7419" r="99" b="26737"/>
          <a:stretch/>
        </p:blipFill>
        <p:spPr>
          <a:xfrm>
            <a:off x="378373" y="1755228"/>
            <a:ext cx="10678510" cy="3468413"/>
          </a:xfrm>
        </p:spPr>
      </p:pic>
    </p:spTree>
    <p:extLst>
      <p:ext uri="{BB962C8B-B14F-4D97-AF65-F5344CB8AC3E}">
        <p14:creationId xmlns:p14="http://schemas.microsoft.com/office/powerpoint/2010/main" val="3023219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76D3-71BE-2F40-9607-B856C0609D1A}"/>
              </a:ext>
            </a:extLst>
          </p:cNvPr>
          <p:cNvSpPr>
            <a:spLocks noGrp="1"/>
          </p:cNvSpPr>
          <p:nvPr>
            <p:ph type="title"/>
          </p:nvPr>
        </p:nvSpPr>
        <p:spPr>
          <a:xfrm>
            <a:off x="181618" y="228968"/>
            <a:ext cx="2151678" cy="801046"/>
          </a:xfrm>
        </p:spPr>
        <p:txBody>
          <a:bodyPr/>
          <a:lstStyle/>
          <a:p>
            <a:r>
              <a:rPr lang="en-US" dirty="0"/>
              <a:t>Query 6</a:t>
            </a:r>
          </a:p>
        </p:txBody>
      </p:sp>
      <p:pic>
        <p:nvPicPr>
          <p:cNvPr id="5" name="Content Placeholder 4">
            <a:extLst>
              <a:ext uri="{FF2B5EF4-FFF2-40B4-BE49-F238E27FC236}">
                <a16:creationId xmlns:a16="http://schemas.microsoft.com/office/drawing/2014/main" id="{02AC1EFC-E9C3-F947-B26D-9E2F5000F86D}"/>
              </a:ext>
            </a:extLst>
          </p:cNvPr>
          <p:cNvPicPr>
            <a:picLocks noGrp="1" noChangeAspect="1"/>
          </p:cNvPicPr>
          <p:nvPr>
            <p:ph idx="1"/>
          </p:nvPr>
        </p:nvPicPr>
        <p:blipFill rotWithShape="1">
          <a:blip r:embed="rId2"/>
          <a:srcRect t="7481" r="-108"/>
          <a:stretch/>
        </p:blipFill>
        <p:spPr>
          <a:xfrm>
            <a:off x="725213" y="1566041"/>
            <a:ext cx="9743090" cy="5065056"/>
          </a:xfrm>
        </p:spPr>
      </p:pic>
    </p:spTree>
    <p:extLst>
      <p:ext uri="{BB962C8B-B14F-4D97-AF65-F5344CB8AC3E}">
        <p14:creationId xmlns:p14="http://schemas.microsoft.com/office/powerpoint/2010/main" val="71914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7534-3F33-9846-AF7F-3603F4DD1693}"/>
              </a:ext>
            </a:extLst>
          </p:cNvPr>
          <p:cNvSpPr>
            <a:spLocks noGrp="1"/>
          </p:cNvSpPr>
          <p:nvPr>
            <p:ph type="title"/>
          </p:nvPr>
        </p:nvSpPr>
        <p:spPr>
          <a:xfrm>
            <a:off x="409902" y="281520"/>
            <a:ext cx="2309333" cy="916660"/>
          </a:xfrm>
        </p:spPr>
        <p:txBody>
          <a:bodyPr/>
          <a:lstStyle/>
          <a:p>
            <a:r>
              <a:rPr lang="en-US" dirty="0"/>
              <a:t>Query 7</a:t>
            </a:r>
          </a:p>
        </p:txBody>
      </p:sp>
      <p:pic>
        <p:nvPicPr>
          <p:cNvPr id="5" name="Content Placeholder 4">
            <a:extLst>
              <a:ext uri="{FF2B5EF4-FFF2-40B4-BE49-F238E27FC236}">
                <a16:creationId xmlns:a16="http://schemas.microsoft.com/office/drawing/2014/main" id="{894FB9EE-31FC-F647-B85A-AE9FEE7FD259}"/>
              </a:ext>
            </a:extLst>
          </p:cNvPr>
          <p:cNvPicPr>
            <a:picLocks noGrp="1" noChangeAspect="1"/>
          </p:cNvPicPr>
          <p:nvPr>
            <p:ph idx="1"/>
          </p:nvPr>
        </p:nvPicPr>
        <p:blipFill rotWithShape="1">
          <a:blip r:embed="rId2"/>
          <a:srcRect l="142" t="37002" r="-142" b="-37002"/>
          <a:stretch/>
        </p:blipFill>
        <p:spPr>
          <a:xfrm>
            <a:off x="409902" y="2072233"/>
            <a:ext cx="11130454" cy="4885614"/>
          </a:xfrm>
        </p:spPr>
      </p:pic>
    </p:spTree>
    <p:extLst>
      <p:ext uri="{BB962C8B-B14F-4D97-AF65-F5344CB8AC3E}">
        <p14:creationId xmlns:p14="http://schemas.microsoft.com/office/powerpoint/2010/main" val="313242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8721-9FEF-8348-B3E4-8127D6531B58}"/>
              </a:ext>
            </a:extLst>
          </p:cNvPr>
          <p:cNvSpPr>
            <a:spLocks noGrp="1"/>
          </p:cNvSpPr>
          <p:nvPr>
            <p:ph type="title"/>
          </p:nvPr>
        </p:nvSpPr>
        <p:spPr/>
        <p:txBody>
          <a:bodyPr/>
          <a:lstStyle/>
          <a:p>
            <a:r>
              <a:rPr lang="en-US" dirty="0"/>
              <a:t>Tables:</a:t>
            </a:r>
          </a:p>
        </p:txBody>
      </p:sp>
      <p:sp>
        <p:nvSpPr>
          <p:cNvPr id="3" name="Content Placeholder 2">
            <a:extLst>
              <a:ext uri="{FF2B5EF4-FFF2-40B4-BE49-F238E27FC236}">
                <a16:creationId xmlns:a16="http://schemas.microsoft.com/office/drawing/2014/main" id="{0E9A877E-2C7D-9E43-A4DA-669E64E9CB93}"/>
              </a:ext>
            </a:extLst>
          </p:cNvPr>
          <p:cNvSpPr>
            <a:spLocks noGrp="1"/>
          </p:cNvSpPr>
          <p:nvPr>
            <p:ph idx="1"/>
          </p:nvPr>
        </p:nvSpPr>
        <p:spPr>
          <a:xfrm>
            <a:off x="409903" y="2648606"/>
            <a:ext cx="10773104" cy="3510455"/>
          </a:xfrm>
        </p:spPr>
        <p:txBody>
          <a:bodyPr>
            <a:normAutofit fontScale="85000" lnSpcReduction="20000"/>
          </a:bodyPr>
          <a:lstStyle/>
          <a:p>
            <a:r>
              <a:rPr lang="en-US" dirty="0"/>
              <a:t>Hospital</a:t>
            </a:r>
          </a:p>
          <a:p>
            <a:r>
              <a:rPr lang="en-US" dirty="0"/>
              <a:t>Department </a:t>
            </a:r>
          </a:p>
          <a:p>
            <a:r>
              <a:rPr lang="en-US" dirty="0"/>
              <a:t>Doctors </a:t>
            </a:r>
          </a:p>
          <a:p>
            <a:r>
              <a:rPr lang="en-US" dirty="0"/>
              <a:t>Staff</a:t>
            </a:r>
          </a:p>
          <a:p>
            <a:r>
              <a:rPr lang="en-US" dirty="0"/>
              <a:t>Ambulance</a:t>
            </a:r>
          </a:p>
          <a:p>
            <a:r>
              <a:rPr lang="en-US" dirty="0"/>
              <a:t>Medicines </a:t>
            </a:r>
          </a:p>
          <a:p>
            <a:r>
              <a:rPr lang="en-US" dirty="0"/>
              <a:t>Patients </a:t>
            </a:r>
          </a:p>
          <a:p>
            <a:r>
              <a:rPr lang="en-US" dirty="0"/>
              <a:t>Payments </a:t>
            </a:r>
          </a:p>
          <a:p>
            <a:r>
              <a:rPr lang="en-US" dirty="0"/>
              <a:t>Reports </a:t>
            </a:r>
          </a:p>
          <a:p>
            <a:r>
              <a:rPr lang="en-US" dirty="0"/>
              <a:t>Appointments </a:t>
            </a:r>
          </a:p>
          <a:p>
            <a:r>
              <a:rPr lang="en-US" dirty="0" err="1"/>
              <a:t>Reports_has_Medicines</a:t>
            </a:r>
            <a:r>
              <a:rPr lang="en-US" dirty="0"/>
              <a:t> </a:t>
            </a:r>
          </a:p>
        </p:txBody>
      </p:sp>
    </p:spTree>
    <p:extLst>
      <p:ext uri="{BB962C8B-B14F-4D97-AF65-F5344CB8AC3E}">
        <p14:creationId xmlns:p14="http://schemas.microsoft.com/office/powerpoint/2010/main" val="363568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E8431-2A6B-EC40-ACF9-4402E19A210A}"/>
              </a:ext>
            </a:extLst>
          </p:cNvPr>
          <p:cNvSpPr>
            <a:spLocks noGrp="1"/>
          </p:cNvSpPr>
          <p:nvPr>
            <p:ph type="title"/>
          </p:nvPr>
        </p:nvSpPr>
        <p:spPr/>
        <p:txBody>
          <a:bodyPr/>
          <a:lstStyle/>
          <a:p>
            <a:r>
              <a:rPr lang="en-US" dirty="0"/>
              <a:t>ER Diagram </a:t>
            </a:r>
          </a:p>
        </p:txBody>
      </p:sp>
      <p:pic>
        <p:nvPicPr>
          <p:cNvPr id="8" name="Content Placeholder 7">
            <a:extLst>
              <a:ext uri="{FF2B5EF4-FFF2-40B4-BE49-F238E27FC236}">
                <a16:creationId xmlns:a16="http://schemas.microsoft.com/office/drawing/2014/main" id="{E33E9761-5D8F-BD45-8A9C-9FAA56F68560}"/>
              </a:ext>
            </a:extLst>
          </p:cNvPr>
          <p:cNvPicPr>
            <a:picLocks noGrp="1" noChangeAspect="1"/>
          </p:cNvPicPr>
          <p:nvPr>
            <p:ph idx="1"/>
          </p:nvPr>
        </p:nvPicPr>
        <p:blipFill>
          <a:blip r:embed="rId2"/>
          <a:stretch>
            <a:fillRect/>
          </a:stretch>
        </p:blipFill>
        <p:spPr>
          <a:xfrm>
            <a:off x="336331" y="2238703"/>
            <a:ext cx="11508828" cy="4684229"/>
          </a:xfrm>
        </p:spPr>
      </p:pic>
    </p:spTree>
    <p:extLst>
      <p:ext uri="{BB962C8B-B14F-4D97-AF65-F5344CB8AC3E}">
        <p14:creationId xmlns:p14="http://schemas.microsoft.com/office/powerpoint/2010/main" val="346142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0739-1F3C-4640-9CB4-54E231B45DB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92F07D6-8125-E645-921A-F0692B55D2EB}"/>
              </a:ext>
            </a:extLst>
          </p:cNvPr>
          <p:cNvSpPr>
            <a:spLocks noGrp="1"/>
          </p:cNvSpPr>
          <p:nvPr>
            <p:ph idx="1"/>
          </p:nvPr>
        </p:nvSpPr>
        <p:spPr/>
        <p:txBody>
          <a:bodyPr>
            <a:normAutofit fontScale="92500" lnSpcReduction="20000"/>
          </a:bodyPr>
          <a:lstStyle/>
          <a:p>
            <a:r>
              <a:rPr lang="en-IN" dirty="0"/>
              <a:t>Some of the data we used in the project is the data we created for the purpose of the project. </a:t>
            </a:r>
          </a:p>
          <a:p>
            <a:r>
              <a:rPr lang="en-IN" dirty="0"/>
              <a:t>Some of the data like the names of doctors , patients name, department name, the whole hospital data, their addresses, the names of the medicines, their costs. The values of these respective attributes are extracted from the internet from various sources(listed below) </a:t>
            </a:r>
          </a:p>
          <a:p>
            <a:r>
              <a:rPr lang="en-IN" dirty="0"/>
              <a:t> Other Attributes like the date of birth, degree, success rate are generated at random, using python. </a:t>
            </a:r>
          </a:p>
          <a:p>
            <a:r>
              <a:rPr lang="en-IN" dirty="0"/>
              <a:t>Some of the attributes like experience are written in python, experience is generally current age – 24years.</a:t>
            </a:r>
          </a:p>
          <a:p>
            <a:r>
              <a:rPr lang="en-IN" dirty="0"/>
              <a:t> Attributed like </a:t>
            </a:r>
            <a:r>
              <a:rPr lang="en-IN" dirty="0" err="1"/>
              <a:t>h_id</a:t>
            </a:r>
            <a:r>
              <a:rPr lang="en-IN" dirty="0"/>
              <a:t>(hospital id), </a:t>
            </a:r>
            <a:r>
              <a:rPr lang="en-IN" dirty="0" err="1"/>
              <a:t>p_id</a:t>
            </a:r>
            <a:r>
              <a:rPr lang="en-IN" dirty="0"/>
              <a:t>(patient id) and other attributes which determine a table are given in an increasing order from 1.</a:t>
            </a:r>
          </a:p>
          <a:p>
            <a:endParaRPr lang="en-US" dirty="0"/>
          </a:p>
        </p:txBody>
      </p:sp>
    </p:spTree>
    <p:extLst>
      <p:ext uri="{BB962C8B-B14F-4D97-AF65-F5344CB8AC3E}">
        <p14:creationId xmlns:p14="http://schemas.microsoft.com/office/powerpoint/2010/main" val="200141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312A-0B7D-F14A-81E9-D564FD9B9D79}"/>
              </a:ext>
            </a:extLst>
          </p:cNvPr>
          <p:cNvSpPr>
            <a:spLocks noGrp="1"/>
          </p:cNvSpPr>
          <p:nvPr>
            <p:ph type="title"/>
          </p:nvPr>
        </p:nvSpPr>
        <p:spPr/>
        <p:txBody>
          <a:bodyPr/>
          <a:lstStyle/>
          <a:p>
            <a:r>
              <a:rPr lang="en-US" dirty="0"/>
              <a:t>Queries:</a:t>
            </a:r>
            <a:br>
              <a:rPr lang="en-US" dirty="0"/>
            </a:br>
            <a:endParaRPr lang="en-US" dirty="0"/>
          </a:p>
        </p:txBody>
      </p:sp>
      <p:sp>
        <p:nvSpPr>
          <p:cNvPr id="3" name="Content Placeholder 2">
            <a:extLst>
              <a:ext uri="{FF2B5EF4-FFF2-40B4-BE49-F238E27FC236}">
                <a16:creationId xmlns:a16="http://schemas.microsoft.com/office/drawing/2014/main" id="{64DC634F-8271-884E-86E8-343286DE2B84}"/>
              </a:ext>
            </a:extLst>
          </p:cNvPr>
          <p:cNvSpPr>
            <a:spLocks noGrp="1"/>
          </p:cNvSpPr>
          <p:nvPr>
            <p:ph idx="1"/>
          </p:nvPr>
        </p:nvSpPr>
        <p:spPr/>
        <p:txBody>
          <a:bodyPr>
            <a:normAutofit fontScale="92500" lnSpcReduction="20000"/>
          </a:bodyPr>
          <a:lstStyle/>
          <a:p>
            <a:r>
              <a:rPr lang="en-GB" dirty="0"/>
              <a:t>Hospitals in a particular state which have rating &gt;4 and having doctors from a specific department.</a:t>
            </a:r>
            <a:endParaRPr lang="en-IN" dirty="0"/>
          </a:p>
          <a:p>
            <a:r>
              <a:rPr lang="en-GB" dirty="0"/>
              <a:t>Count of number of Hospitals in a state which do not have ambulance facility in that particular state.</a:t>
            </a:r>
            <a:endParaRPr lang="en-IN" dirty="0"/>
          </a:p>
          <a:p>
            <a:r>
              <a:rPr lang="en-GB" dirty="0"/>
              <a:t>Appointments made by specific departments during different years.</a:t>
            </a:r>
            <a:endParaRPr lang="en-IN" dirty="0"/>
          </a:p>
          <a:p>
            <a:r>
              <a:rPr lang="en-GB" dirty="0"/>
              <a:t>Medicines received by a patient during a particular appointment date and their cost. </a:t>
            </a:r>
          </a:p>
          <a:p>
            <a:r>
              <a:rPr lang="en-GB" dirty="0"/>
              <a:t>Doctors with a MBBS degree working in a particular department and having a minimum year of experience.</a:t>
            </a:r>
            <a:endParaRPr lang="en-IN" dirty="0"/>
          </a:p>
          <a:p>
            <a:r>
              <a:rPr lang="en-GB" dirty="0"/>
              <a:t>Hospitals from a particular state and their revenue from the years 2020, 2021</a:t>
            </a:r>
            <a:r>
              <a:rPr lang="en-IN" dirty="0">
                <a:effectLst/>
              </a:rPr>
              <a:t> </a:t>
            </a:r>
          </a:p>
          <a:p>
            <a:r>
              <a:rPr lang="en-GB" dirty="0"/>
              <a:t>Hospital’s and their patient’s conditions in a state.</a:t>
            </a:r>
            <a:r>
              <a:rPr lang="en-IN" dirty="0"/>
              <a:t> </a:t>
            </a:r>
            <a:endParaRPr lang="en-IN" dirty="0">
              <a:effectLst/>
            </a:endParaRPr>
          </a:p>
          <a:p>
            <a:pPr marL="0" indent="0">
              <a:buNone/>
            </a:pPr>
            <a:endParaRPr lang="en-US" dirty="0"/>
          </a:p>
        </p:txBody>
      </p:sp>
    </p:spTree>
    <p:extLst>
      <p:ext uri="{BB962C8B-B14F-4D97-AF65-F5344CB8AC3E}">
        <p14:creationId xmlns:p14="http://schemas.microsoft.com/office/powerpoint/2010/main" val="416023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6C76-053D-9B48-826A-8BF6447A29D9}"/>
              </a:ext>
            </a:extLst>
          </p:cNvPr>
          <p:cNvSpPr>
            <a:spLocks noGrp="1"/>
          </p:cNvSpPr>
          <p:nvPr>
            <p:ph type="title"/>
          </p:nvPr>
        </p:nvSpPr>
        <p:spPr>
          <a:xfrm>
            <a:off x="234171" y="228968"/>
            <a:ext cx="2834850" cy="811556"/>
          </a:xfrm>
        </p:spPr>
        <p:txBody>
          <a:bodyPr/>
          <a:lstStyle/>
          <a:p>
            <a:r>
              <a:rPr lang="en-US" dirty="0"/>
              <a:t>Query 1</a:t>
            </a:r>
          </a:p>
        </p:txBody>
      </p:sp>
      <p:pic>
        <p:nvPicPr>
          <p:cNvPr id="5" name="Content Placeholder 4">
            <a:extLst>
              <a:ext uri="{FF2B5EF4-FFF2-40B4-BE49-F238E27FC236}">
                <a16:creationId xmlns:a16="http://schemas.microsoft.com/office/drawing/2014/main" id="{465D7575-0D01-614D-909C-8ADDB67087D9}"/>
              </a:ext>
            </a:extLst>
          </p:cNvPr>
          <p:cNvPicPr>
            <a:picLocks noGrp="1" noChangeAspect="1"/>
          </p:cNvPicPr>
          <p:nvPr>
            <p:ph idx="1"/>
          </p:nvPr>
        </p:nvPicPr>
        <p:blipFill>
          <a:blip r:embed="rId2"/>
          <a:stretch>
            <a:fillRect/>
          </a:stretch>
        </p:blipFill>
        <p:spPr>
          <a:xfrm>
            <a:off x="234171" y="1157523"/>
            <a:ext cx="11232614" cy="5471509"/>
          </a:xfrm>
        </p:spPr>
      </p:pic>
    </p:spTree>
    <p:extLst>
      <p:ext uri="{BB962C8B-B14F-4D97-AF65-F5344CB8AC3E}">
        <p14:creationId xmlns:p14="http://schemas.microsoft.com/office/powerpoint/2010/main" val="83391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E1AF-8963-AC49-92C0-53A7C6BFC3EC}"/>
              </a:ext>
            </a:extLst>
          </p:cNvPr>
          <p:cNvSpPr>
            <a:spLocks noGrp="1"/>
          </p:cNvSpPr>
          <p:nvPr>
            <p:ph type="title"/>
          </p:nvPr>
        </p:nvSpPr>
        <p:spPr>
          <a:xfrm>
            <a:off x="205582" y="218457"/>
            <a:ext cx="2025554" cy="653901"/>
          </a:xfrm>
        </p:spPr>
        <p:txBody>
          <a:bodyPr>
            <a:normAutofit fontScale="90000"/>
          </a:bodyPr>
          <a:lstStyle/>
          <a:p>
            <a:r>
              <a:rPr lang="en-US" dirty="0"/>
              <a:t>Query 2</a:t>
            </a:r>
          </a:p>
        </p:txBody>
      </p:sp>
      <p:pic>
        <p:nvPicPr>
          <p:cNvPr id="5" name="Content Placeholder 4">
            <a:extLst>
              <a:ext uri="{FF2B5EF4-FFF2-40B4-BE49-F238E27FC236}">
                <a16:creationId xmlns:a16="http://schemas.microsoft.com/office/drawing/2014/main" id="{17C397F5-9256-DF46-95CD-F4E56099CD9B}"/>
              </a:ext>
            </a:extLst>
          </p:cNvPr>
          <p:cNvPicPr>
            <a:picLocks noGrp="1" noChangeAspect="1"/>
          </p:cNvPicPr>
          <p:nvPr>
            <p:ph idx="1"/>
          </p:nvPr>
        </p:nvPicPr>
        <p:blipFill rotWithShape="1">
          <a:blip r:embed="rId2"/>
          <a:srcRect t="57696" r="-876"/>
          <a:stretch/>
        </p:blipFill>
        <p:spPr>
          <a:xfrm>
            <a:off x="0" y="2291254"/>
            <a:ext cx="12252554" cy="2890345"/>
          </a:xfrm>
        </p:spPr>
      </p:pic>
    </p:spTree>
    <p:extLst>
      <p:ext uri="{BB962C8B-B14F-4D97-AF65-F5344CB8AC3E}">
        <p14:creationId xmlns:p14="http://schemas.microsoft.com/office/powerpoint/2010/main" val="282174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9597-2762-A549-946D-1F5627119496}"/>
              </a:ext>
            </a:extLst>
          </p:cNvPr>
          <p:cNvSpPr>
            <a:spLocks noGrp="1"/>
          </p:cNvSpPr>
          <p:nvPr>
            <p:ph type="title"/>
          </p:nvPr>
        </p:nvSpPr>
        <p:spPr>
          <a:xfrm>
            <a:off x="139578" y="218457"/>
            <a:ext cx="2845361" cy="780025"/>
          </a:xfrm>
        </p:spPr>
        <p:txBody>
          <a:bodyPr/>
          <a:lstStyle/>
          <a:p>
            <a:r>
              <a:rPr lang="en-US" dirty="0"/>
              <a:t>Query 3</a:t>
            </a:r>
          </a:p>
        </p:txBody>
      </p:sp>
      <p:pic>
        <p:nvPicPr>
          <p:cNvPr id="5" name="Content Placeholder 4">
            <a:extLst>
              <a:ext uri="{FF2B5EF4-FFF2-40B4-BE49-F238E27FC236}">
                <a16:creationId xmlns:a16="http://schemas.microsoft.com/office/drawing/2014/main" id="{3900DCFB-D405-864E-A994-0285F314CC2D}"/>
              </a:ext>
            </a:extLst>
          </p:cNvPr>
          <p:cNvPicPr>
            <a:picLocks noGrp="1" noChangeAspect="1"/>
          </p:cNvPicPr>
          <p:nvPr>
            <p:ph idx="1"/>
          </p:nvPr>
        </p:nvPicPr>
        <p:blipFill rotWithShape="1">
          <a:blip r:embed="rId2"/>
          <a:srcRect t="7437" r="202"/>
          <a:stretch/>
        </p:blipFill>
        <p:spPr>
          <a:xfrm>
            <a:off x="139579" y="1618593"/>
            <a:ext cx="10402298" cy="4941560"/>
          </a:xfrm>
        </p:spPr>
      </p:pic>
    </p:spTree>
    <p:extLst>
      <p:ext uri="{BB962C8B-B14F-4D97-AF65-F5344CB8AC3E}">
        <p14:creationId xmlns:p14="http://schemas.microsoft.com/office/powerpoint/2010/main" val="245086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C04-2778-424F-A8F1-EC7860886B76}"/>
              </a:ext>
            </a:extLst>
          </p:cNvPr>
          <p:cNvSpPr>
            <a:spLocks noGrp="1"/>
          </p:cNvSpPr>
          <p:nvPr>
            <p:ph type="title"/>
          </p:nvPr>
        </p:nvSpPr>
        <p:spPr>
          <a:xfrm>
            <a:off x="202639" y="123865"/>
            <a:ext cx="2393416" cy="790536"/>
          </a:xfrm>
        </p:spPr>
        <p:txBody>
          <a:bodyPr/>
          <a:lstStyle/>
          <a:p>
            <a:r>
              <a:rPr lang="en-US" dirty="0"/>
              <a:t>Query 4</a:t>
            </a:r>
          </a:p>
        </p:txBody>
      </p:sp>
      <p:pic>
        <p:nvPicPr>
          <p:cNvPr id="5" name="Content Placeholder 4">
            <a:extLst>
              <a:ext uri="{FF2B5EF4-FFF2-40B4-BE49-F238E27FC236}">
                <a16:creationId xmlns:a16="http://schemas.microsoft.com/office/drawing/2014/main" id="{8A4151B1-192A-AD40-9BE5-D2ECA1D143C0}"/>
              </a:ext>
            </a:extLst>
          </p:cNvPr>
          <p:cNvPicPr>
            <a:picLocks noGrp="1" noChangeAspect="1"/>
          </p:cNvPicPr>
          <p:nvPr>
            <p:ph idx="1"/>
          </p:nvPr>
        </p:nvPicPr>
        <p:blipFill rotWithShape="1">
          <a:blip r:embed="rId2"/>
          <a:srcRect t="56897" r="1504"/>
          <a:stretch/>
        </p:blipFill>
        <p:spPr>
          <a:xfrm>
            <a:off x="456688" y="1849820"/>
            <a:ext cx="10768360" cy="2288481"/>
          </a:xfrm>
        </p:spPr>
      </p:pic>
    </p:spTree>
    <p:extLst>
      <p:ext uri="{BB962C8B-B14F-4D97-AF65-F5344CB8AC3E}">
        <p14:creationId xmlns:p14="http://schemas.microsoft.com/office/powerpoint/2010/main" val="4225268942"/>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{FF6B1A5F-02BE-B449-86C0-341184B65374}tf10001120</Template>
  <TotalTime>185</TotalTime>
  <Words>299</Words>
  <Application>Microsoft Macintosh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American Hospitals Information Management System </vt:lpstr>
      <vt:lpstr>Tables:</vt:lpstr>
      <vt:lpstr>ER Diagram </vt:lpstr>
      <vt:lpstr>Data:</vt:lpstr>
      <vt:lpstr>Queries: </vt:lpstr>
      <vt:lpstr>Query 1</vt:lpstr>
      <vt:lpstr>Query 2</vt:lpstr>
      <vt:lpstr>Query 3</vt:lpstr>
      <vt:lpstr>Query 4</vt:lpstr>
      <vt:lpstr>Query 5</vt:lpstr>
      <vt:lpstr>Query 6</vt:lpstr>
      <vt:lpstr>Query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Hospitals Information Management System </dc:title>
  <dc:creator>venkat sunkara</dc:creator>
  <cp:lastModifiedBy>venkat sunkara</cp:lastModifiedBy>
  <cp:revision>1</cp:revision>
  <dcterms:created xsi:type="dcterms:W3CDTF">2021-12-13T18:44:52Z</dcterms:created>
  <dcterms:modified xsi:type="dcterms:W3CDTF">2021-12-13T21:50:06Z</dcterms:modified>
</cp:coreProperties>
</file>