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1"/>
  </p:notesMasterIdLst>
  <p:sldIdLst>
    <p:sldId id="278" r:id="rId2"/>
    <p:sldId id="294" r:id="rId3"/>
    <p:sldId id="279" r:id="rId4"/>
    <p:sldId id="280" r:id="rId5"/>
    <p:sldId id="281" r:id="rId6"/>
    <p:sldId id="283" r:id="rId7"/>
    <p:sldId id="295" r:id="rId8"/>
    <p:sldId id="304" r:id="rId9"/>
    <p:sldId id="284" r:id="rId10"/>
    <p:sldId id="303" r:id="rId11"/>
    <p:sldId id="297" r:id="rId12"/>
    <p:sldId id="298" r:id="rId13"/>
    <p:sldId id="299" r:id="rId14"/>
    <p:sldId id="300" r:id="rId15"/>
    <p:sldId id="301" r:id="rId16"/>
    <p:sldId id="302" r:id="rId17"/>
    <p:sldId id="292" r:id="rId18"/>
    <p:sldId id="296" r:id="rId19"/>
    <p:sldId id="293" r:id="rId2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7" autoAdjust="0"/>
    <p:restoredTop sz="94609" autoAdjust="0"/>
  </p:normalViewPr>
  <p:slideViewPr>
    <p:cSldViewPr snapToGrid="0" snapToObjects="1">
      <p:cViewPr>
        <p:scale>
          <a:sx n="89" d="100"/>
          <a:sy n="89" d="100"/>
        </p:scale>
        <p:origin x="283" y="8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msh\Downloads\Results%20DO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PPV MEDIAN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percentStacked"/>
        <c:varyColors val="0"/>
        <c:ser>
          <c:idx val="0"/>
          <c:order val="0"/>
          <c:spPr>
            <a:ln w="22225" cap="rnd">
              <a:solidFill>
                <a:schemeClr val="accent3">
                  <a:shade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3">
                  <a:shade val="65000"/>
                </a:schemeClr>
              </a:solidFill>
              <a:ln w="9525">
                <a:solidFill>
                  <a:schemeClr val="accent3">
                    <a:shade val="65000"/>
                  </a:schemeClr>
                </a:solidFill>
                <a:round/>
              </a:ln>
              <a:effectLst/>
            </c:spPr>
          </c:marker>
          <c:val>
            <c:numRef>
              <c:f>Sheet1!$E$862:$E$889</c:f>
              <c:numCache>
                <c:formatCode>0.00%</c:formatCode>
                <c:ptCount val="28"/>
                <c:pt idx="0">
                  <c:v>0.65108735716918542</c:v>
                </c:pt>
                <c:pt idx="1">
                  <c:v>0.65108735716918542</c:v>
                </c:pt>
                <c:pt idx="2">
                  <c:v>0.64930431680342493</c:v>
                </c:pt>
                <c:pt idx="3">
                  <c:v>0.61418853255587946</c:v>
                </c:pt>
                <c:pt idx="4">
                  <c:v>0.64400820392616465</c:v>
                </c:pt>
                <c:pt idx="5">
                  <c:v>0.64614592527213888</c:v>
                </c:pt>
                <c:pt idx="6">
                  <c:v>0.61418853255587946</c:v>
                </c:pt>
                <c:pt idx="7">
                  <c:v>0.68260427263479151</c:v>
                </c:pt>
                <c:pt idx="8">
                  <c:v>0.72735320153437588</c:v>
                </c:pt>
                <c:pt idx="9">
                  <c:v>0.61418853255587946</c:v>
                </c:pt>
                <c:pt idx="10">
                  <c:v>0.65837589754978165</c:v>
                </c:pt>
                <c:pt idx="11">
                  <c:v>0.66182417253257453</c:v>
                </c:pt>
                <c:pt idx="12">
                  <c:v>0.61403934904056356</c:v>
                </c:pt>
                <c:pt idx="13">
                  <c:v>0.66097077761267953</c:v>
                </c:pt>
                <c:pt idx="14">
                  <c:v>0.54922861150070124</c:v>
                </c:pt>
                <c:pt idx="15">
                  <c:v>0.62626774847870181</c:v>
                </c:pt>
                <c:pt idx="16">
                  <c:v>0.65917788802267896</c:v>
                </c:pt>
                <c:pt idx="17">
                  <c:v>0.66155515370705242</c:v>
                </c:pt>
                <c:pt idx="18">
                  <c:v>0.65578350762353321</c:v>
                </c:pt>
                <c:pt idx="19">
                  <c:v>0.65906490732972312</c:v>
                </c:pt>
                <c:pt idx="20">
                  <c:v>0.65762507534659431</c:v>
                </c:pt>
                <c:pt idx="21">
                  <c:v>0.61702127659574468</c:v>
                </c:pt>
                <c:pt idx="22">
                  <c:v>0.60617075981913293</c:v>
                </c:pt>
                <c:pt idx="23">
                  <c:v>0.65822398535245652</c:v>
                </c:pt>
                <c:pt idx="24">
                  <c:v>0.68582375478927204</c:v>
                </c:pt>
                <c:pt idx="25">
                  <c:v>0.64434476129445695</c:v>
                </c:pt>
                <c:pt idx="26">
                  <c:v>0.66015393724097093</c:v>
                </c:pt>
                <c:pt idx="27">
                  <c:v>0.65461847389558236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6F-499F-B936-2C987819E7DD}"/>
            </c:ext>
          </c:extLst>
        </c:ser>
        <c:ser>
          <c:idx val="1"/>
          <c:order val="1"/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Sheet1!$F$862:$F$889</c:f>
              <c:numCache>
                <c:formatCode>0.00%</c:formatCode>
                <c:ptCount val="28"/>
                <c:pt idx="0">
                  <c:v>0.71125907990314774</c:v>
                </c:pt>
                <c:pt idx="1">
                  <c:v>0.71125907990314774</c:v>
                </c:pt>
                <c:pt idx="2">
                  <c:v>0.68422318422318418</c:v>
                </c:pt>
                <c:pt idx="3">
                  <c:v>0.61586275484833419</c:v>
                </c:pt>
                <c:pt idx="4">
                  <c:v>0.70228768411156373</c:v>
                </c:pt>
                <c:pt idx="5">
                  <c:v>0.8232323232323232</c:v>
                </c:pt>
                <c:pt idx="6">
                  <c:v>0.72478876330516839</c:v>
                </c:pt>
                <c:pt idx="7">
                  <c:v>0.69005059021922432</c:v>
                </c:pt>
                <c:pt idx="8">
                  <c:v>0.72828890799656065</c:v>
                </c:pt>
                <c:pt idx="9">
                  <c:v>0.62799901063566654</c:v>
                </c:pt>
                <c:pt idx="10">
                  <c:v>0.68261376896149362</c:v>
                </c:pt>
                <c:pt idx="11">
                  <c:v>0.70214669051878353</c:v>
                </c:pt>
                <c:pt idx="12">
                  <c:v>0.63985038671231143</c:v>
                </c:pt>
                <c:pt idx="13">
                  <c:v>0.74949832775919734</c:v>
                </c:pt>
                <c:pt idx="14">
                  <c:v>0.71491590846429554</c:v>
                </c:pt>
                <c:pt idx="15">
                  <c:v>0.65519323671497587</c:v>
                </c:pt>
                <c:pt idx="16">
                  <c:v>0.74576765907764153</c:v>
                </c:pt>
                <c:pt idx="17">
                  <c:v>0.74507658643326036</c:v>
                </c:pt>
                <c:pt idx="18">
                  <c:v>0.74005891016200298</c:v>
                </c:pt>
                <c:pt idx="19">
                  <c:v>0.74422973698336015</c:v>
                </c:pt>
                <c:pt idx="20">
                  <c:v>0.74664908811250275</c:v>
                </c:pt>
                <c:pt idx="21">
                  <c:v>0.68630490956072354</c:v>
                </c:pt>
                <c:pt idx="22">
                  <c:v>0.69508448540706602</c:v>
                </c:pt>
                <c:pt idx="23">
                  <c:v>0.72051425377305756</c:v>
                </c:pt>
                <c:pt idx="24">
                  <c:v>0.68717948717948718</c:v>
                </c:pt>
                <c:pt idx="25">
                  <c:v>0.76500315855969681</c:v>
                </c:pt>
                <c:pt idx="26">
                  <c:v>0.73971078976640714</c:v>
                </c:pt>
                <c:pt idx="27">
                  <c:v>0.74806201550387597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6F-499F-B936-2C987819E7DD}"/>
            </c:ext>
          </c:extLst>
        </c:ser>
        <c:ser>
          <c:idx val="2"/>
          <c:order val="2"/>
          <c:spPr>
            <a:ln w="22225" cap="rnd">
              <a:solidFill>
                <a:schemeClr val="accent3">
                  <a:tint val="6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>
                  <a:tint val="65000"/>
                </a:schemeClr>
              </a:solidFill>
              <a:ln w="9525">
                <a:solidFill>
                  <a:schemeClr val="accent3">
                    <a:tint val="65000"/>
                  </a:schemeClr>
                </a:solidFill>
                <a:round/>
              </a:ln>
              <a:effectLst/>
            </c:spPr>
          </c:marker>
          <c:val>
            <c:numRef>
              <c:f>Sheet1!$G$862:$G$889</c:f>
              <c:numCache>
                <c:formatCode>0.00%</c:formatCode>
                <c:ptCount val="28"/>
                <c:pt idx="0">
                  <c:v>0.64980102330869816</c:v>
                </c:pt>
                <c:pt idx="1">
                  <c:v>0.64980102330869816</c:v>
                </c:pt>
                <c:pt idx="2">
                  <c:v>0.64929785661492978</c:v>
                </c:pt>
                <c:pt idx="3">
                  <c:v>0.6137463697967086</c:v>
                </c:pt>
                <c:pt idx="4">
                  <c:v>0.64241745942921091</c:v>
                </c:pt>
                <c:pt idx="5">
                  <c:v>0.64205816554809847</c:v>
                </c:pt>
                <c:pt idx="6">
                  <c:v>0.70028275212064095</c:v>
                </c:pt>
                <c:pt idx="7">
                  <c:v>0.68408163265306121</c:v>
                </c:pt>
                <c:pt idx="8">
                  <c:v>0.72947976878612719</c:v>
                </c:pt>
                <c:pt idx="9">
                  <c:v>0.68259385665529015</c:v>
                </c:pt>
                <c:pt idx="10">
                  <c:v>0.6608478802992519</c:v>
                </c:pt>
                <c:pt idx="11">
                  <c:v>0.67485069674850695</c:v>
                </c:pt>
                <c:pt idx="12">
                  <c:v>0.6137463697967086</c:v>
                </c:pt>
                <c:pt idx="13">
                  <c:v>0.65783274440518258</c:v>
                </c:pt>
                <c:pt idx="14">
                  <c:v>0.5614294152392203</c:v>
                </c:pt>
                <c:pt idx="15">
                  <c:v>0.62900801603206413</c:v>
                </c:pt>
                <c:pt idx="16">
                  <c:v>0.65222348916761685</c:v>
                </c:pt>
                <c:pt idx="17">
                  <c:v>0.65117613310384392</c:v>
                </c:pt>
                <c:pt idx="18">
                  <c:v>0.65157593123209168</c:v>
                </c:pt>
                <c:pt idx="19">
                  <c:v>0.65313225058004643</c:v>
                </c:pt>
                <c:pt idx="20">
                  <c:v>0.65063731170336037</c:v>
                </c:pt>
                <c:pt idx="21">
                  <c:v>0.59287925696594423</c:v>
                </c:pt>
                <c:pt idx="22">
                  <c:v>0.59017818339852235</c:v>
                </c:pt>
                <c:pt idx="23">
                  <c:v>0.65193671576650303</c:v>
                </c:pt>
                <c:pt idx="24">
                  <c:v>0.68158925573587015</c:v>
                </c:pt>
                <c:pt idx="25">
                  <c:v>0.64880952380952384</c:v>
                </c:pt>
                <c:pt idx="26">
                  <c:v>0.66085440278988661</c:v>
                </c:pt>
                <c:pt idx="27">
                  <c:v>0.65819041986989946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F6F-499F-B936-2C987819E7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5575967"/>
        <c:axId val="1575577887"/>
      </c:lineChart>
      <c:catAx>
        <c:axId val="1575575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577887"/>
        <c:crosses val="autoZero"/>
        <c:auto val="1"/>
        <c:lblAlgn val="ctr"/>
        <c:lblOffset val="100"/>
        <c:noMultiLvlLbl val="0"/>
      </c:catAx>
      <c:valAx>
        <c:axId val="1575577887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575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vrudraks@kent.edu" TargetMode="External"/><Relationship Id="rId2" Type="http://schemas.openxmlformats.org/officeDocument/2006/relationships/hyperlink" Target="mailto:vsunnam@kent.edu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mailto:gsakthiv@kent.edu" TargetMode="External"/><Relationship Id="rId4" Type="http://schemas.openxmlformats.org/officeDocument/2006/relationships/hyperlink" Target="mailto:anadukul@kent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83" y="1087421"/>
            <a:ext cx="12192000" cy="193133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Hybrid Machine Learning Approach for Order Priority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4513" y="3594803"/>
            <a:ext cx="6122973" cy="311265"/>
          </a:xfrm>
        </p:spPr>
        <p:txBody>
          <a:bodyPr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GROUP-7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3B8F-569E-BB27-A0AA-9B260870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373" y="38204"/>
            <a:ext cx="6489653" cy="768096"/>
          </a:xfrm>
        </p:spPr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E437B-56EF-CEF5-1C8C-BDF25958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8CB82A-C855-22BF-6A9C-6C1E125514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4" y="731520"/>
            <a:ext cx="5340294" cy="2755631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A424A3-EBD9-60CA-EF3F-C18D196FF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762" y="3679848"/>
            <a:ext cx="5072332" cy="2755900"/>
          </a:xfrm>
          <a:prstGeom prst="rect">
            <a:avLst/>
          </a:prstGeom>
          <a:noFill/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B539D78-4993-EC75-980A-1AB3013BCC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1037902"/>
              </p:ext>
            </p:extLst>
          </p:nvPr>
        </p:nvGraphicFramePr>
        <p:xfrm>
          <a:off x="5599373" y="685799"/>
          <a:ext cx="5183646" cy="2801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8851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C514370-A3F6-94A3-DBA1-8B76BAC2697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13841345"/>
              </p:ext>
            </p:extLst>
          </p:nvPr>
        </p:nvGraphicFramePr>
        <p:xfrm>
          <a:off x="758824" y="552091"/>
          <a:ext cx="10671175" cy="20099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4235">
                  <a:extLst>
                    <a:ext uri="{9D8B030D-6E8A-4147-A177-3AD203B41FA5}">
                      <a16:colId xmlns:a16="http://schemas.microsoft.com/office/drawing/2014/main" val="1310338254"/>
                    </a:ext>
                  </a:extLst>
                </a:gridCol>
                <a:gridCol w="2134235">
                  <a:extLst>
                    <a:ext uri="{9D8B030D-6E8A-4147-A177-3AD203B41FA5}">
                      <a16:colId xmlns:a16="http://schemas.microsoft.com/office/drawing/2014/main" val="1597682281"/>
                    </a:ext>
                  </a:extLst>
                </a:gridCol>
                <a:gridCol w="2134235">
                  <a:extLst>
                    <a:ext uri="{9D8B030D-6E8A-4147-A177-3AD203B41FA5}">
                      <a16:colId xmlns:a16="http://schemas.microsoft.com/office/drawing/2014/main" val="2366092221"/>
                    </a:ext>
                  </a:extLst>
                </a:gridCol>
                <a:gridCol w="2134235">
                  <a:extLst>
                    <a:ext uri="{9D8B030D-6E8A-4147-A177-3AD203B41FA5}">
                      <a16:colId xmlns:a16="http://schemas.microsoft.com/office/drawing/2014/main" val="696672469"/>
                    </a:ext>
                  </a:extLst>
                </a:gridCol>
                <a:gridCol w="2134235">
                  <a:extLst>
                    <a:ext uri="{9D8B030D-6E8A-4147-A177-3AD203B41FA5}">
                      <a16:colId xmlns:a16="http://schemas.microsoft.com/office/drawing/2014/main" val="2465267537"/>
                    </a:ext>
                  </a:extLst>
                </a:gridCol>
              </a:tblGrid>
              <a:tr h="4019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Metric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Highest Value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Model with Highest Value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Lowest Value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Model with Lowest Value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17526271"/>
                  </a:ext>
                </a:extLst>
              </a:tr>
              <a:tr h="4019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F1 Score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75.55%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Optimizable Ensemble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41.47%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Kernel Naive Bayes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43246200"/>
                  </a:ext>
                </a:extLst>
              </a:tr>
              <a:tr h="4019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PPV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82.32%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Efficient Logistic Regression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54.92%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Bagged Trees Ensemble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9914330"/>
                  </a:ext>
                </a:extLst>
              </a:tr>
              <a:tr h="4019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Accuracy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79.49%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Neural Network Tri-layered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62.69%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SVM Linear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50515345"/>
                  </a:ext>
                </a:extLst>
              </a:tr>
              <a:tr h="4019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Testing Time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4493.30 secs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Optimizable SVM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1.40 secs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Efficient Logistic Regression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7567002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E626F-35DE-B86E-BBED-9A9B994E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866AC5E-EFD5-743B-22E0-391FDF9E0102}"/>
              </a:ext>
            </a:extLst>
          </p:cNvPr>
          <p:cNvGraphicFramePr>
            <a:graphicFrameLocks noGrp="1"/>
          </p:cNvGraphicFramePr>
          <p:nvPr/>
        </p:nvGraphicFramePr>
        <p:xfrm>
          <a:off x="758825" y="3222370"/>
          <a:ext cx="10671175" cy="2120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4235">
                  <a:extLst>
                    <a:ext uri="{9D8B030D-6E8A-4147-A177-3AD203B41FA5}">
                      <a16:colId xmlns:a16="http://schemas.microsoft.com/office/drawing/2014/main" val="1083609962"/>
                    </a:ext>
                  </a:extLst>
                </a:gridCol>
                <a:gridCol w="2134235">
                  <a:extLst>
                    <a:ext uri="{9D8B030D-6E8A-4147-A177-3AD203B41FA5}">
                      <a16:colId xmlns:a16="http://schemas.microsoft.com/office/drawing/2014/main" val="228327263"/>
                    </a:ext>
                  </a:extLst>
                </a:gridCol>
                <a:gridCol w="2134235">
                  <a:extLst>
                    <a:ext uri="{9D8B030D-6E8A-4147-A177-3AD203B41FA5}">
                      <a16:colId xmlns:a16="http://schemas.microsoft.com/office/drawing/2014/main" val="1965242982"/>
                    </a:ext>
                  </a:extLst>
                </a:gridCol>
                <a:gridCol w="2134235">
                  <a:extLst>
                    <a:ext uri="{9D8B030D-6E8A-4147-A177-3AD203B41FA5}">
                      <a16:colId xmlns:a16="http://schemas.microsoft.com/office/drawing/2014/main" val="2094465653"/>
                    </a:ext>
                  </a:extLst>
                </a:gridCol>
                <a:gridCol w="2134235">
                  <a:extLst>
                    <a:ext uri="{9D8B030D-6E8A-4147-A177-3AD203B41FA5}">
                      <a16:colId xmlns:a16="http://schemas.microsoft.com/office/drawing/2014/main" val="20292487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Metric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Model with Lowest IQR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Lowest IQR Value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Model with Highest IQR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Highest IQR Value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40387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F1 Score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Neural Network Bilayered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0.18%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SVM Linear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35.59%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78901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PPV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SVM Linear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Efficient Linear SVM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SVM Coarse Gussian 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0.16%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SVM Linear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35.26%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2474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Accuracy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Tree 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Tree Fine Tree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0.10%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SVM Linear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27.19%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90270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Testing Time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Naive Bayes Gaussian Naïve Bayes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0.23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Optimizable SVM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2278.60-4493.30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13843175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E3F36358-E903-8BB7-D562-2B81960E9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440" y="2536528"/>
            <a:ext cx="573188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1.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Showing Median Highest and Lowest Values of F1, PPV, Accuracy, Testing Time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CF78B-3C3B-B5F2-7C92-0DCC11AB6665}"/>
              </a:ext>
            </a:extLst>
          </p:cNvPr>
          <p:cNvSpPr txBox="1"/>
          <p:nvPr/>
        </p:nvSpPr>
        <p:spPr>
          <a:xfrm>
            <a:off x="2063869" y="5396710"/>
            <a:ext cx="8312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Table. 2.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Showing IQR Highest and Lowest Values of F1, PPV, Accuracy, Testing Time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49750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32247-AB8C-047F-C7FB-30ABAEA6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5551D-9F01-73EC-A361-5A0A93790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3584"/>
            <a:ext cx="12152376" cy="768096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/>
              <a:t>CPU TIME MULTIVARIANT CHART</a:t>
            </a:r>
          </a:p>
        </p:txBody>
      </p:sp>
      <p:pic>
        <p:nvPicPr>
          <p:cNvPr id="7" name="Picture 6" descr="A line graph with numbers and a number&#10;&#10;Description automatically generated">
            <a:extLst>
              <a:ext uri="{FF2B5EF4-FFF2-40B4-BE49-F238E27FC236}">
                <a16:creationId xmlns:a16="http://schemas.microsoft.com/office/drawing/2014/main" id="{C36E8D91-D981-696E-9877-F7DF6EA5F7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6784" y="2523744"/>
            <a:ext cx="3741928" cy="293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 descr="A graph of a test&#10;&#10;Description automatically generated">
            <a:extLst>
              <a:ext uri="{FF2B5EF4-FFF2-40B4-BE49-F238E27FC236}">
                <a16:creationId xmlns:a16="http://schemas.microsoft.com/office/drawing/2014/main" id="{DACF6E36-B08E-9C67-8DD1-9B0916209A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24" y="2523744"/>
            <a:ext cx="3741928" cy="2991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graph of a diagram&#10;&#10;Description automatically generated">
            <a:extLst>
              <a:ext uri="{FF2B5EF4-FFF2-40B4-BE49-F238E27FC236}">
                <a16:creationId xmlns:a16="http://schemas.microsoft.com/office/drawing/2014/main" id="{30CB2512-8489-C6EC-3BE5-58FE5F8A6B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648" y="2523744"/>
            <a:ext cx="4279728" cy="3082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1863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646465-4CAA-A236-9404-7D8CDAC7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02DAB8-902F-5A07-0894-B3917734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3584"/>
            <a:ext cx="12152376" cy="768096"/>
          </a:xfrm>
        </p:spPr>
        <p:txBody>
          <a:bodyPr/>
          <a:lstStyle/>
          <a:p>
            <a:pPr algn="ctr"/>
            <a:r>
              <a:rPr lang="en-US" sz="3200" b="1" dirty="0">
                <a:effectLst/>
                <a:ea typeface="Times New Roman" panose="02020603050405020304" pitchFamily="18" charset="0"/>
              </a:rPr>
              <a:t>True positive multivariate charts</a:t>
            </a:r>
            <a:br>
              <a:rPr lang="en-US" sz="3200" b="1" dirty="0">
                <a:effectLst/>
                <a:ea typeface="Times New Roman" panose="02020603050405020304" pitchFamily="18" charset="0"/>
              </a:rPr>
            </a:br>
            <a:endParaRPr lang="en-US" sz="3200" dirty="0"/>
          </a:p>
        </p:txBody>
      </p:sp>
      <p:pic>
        <p:nvPicPr>
          <p:cNvPr id="7" name="Content Placeholder 6" descr="A graph of positive test results&#10;&#10;Description automatically generated">
            <a:extLst>
              <a:ext uri="{FF2B5EF4-FFF2-40B4-BE49-F238E27FC236}">
                <a16:creationId xmlns:a16="http://schemas.microsoft.com/office/drawing/2014/main" id="{831F9DFA-627F-559B-ACD7-B30CB35DFA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5" y="2883877"/>
            <a:ext cx="3906329" cy="2885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 descr="A line graph of a line&#10;&#10;Description automatically generated">
            <a:extLst>
              <a:ext uri="{FF2B5EF4-FFF2-40B4-BE49-F238E27FC236}">
                <a16:creationId xmlns:a16="http://schemas.microsoft.com/office/drawing/2014/main" id="{83617E80-D399-04DF-D279-AB2006761C9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7" y="2868612"/>
            <a:ext cx="3743325" cy="2885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diagram of a graph&#10;&#10;Description automatically generated">
            <a:extLst>
              <a:ext uri="{FF2B5EF4-FFF2-40B4-BE49-F238E27FC236}">
                <a16:creationId xmlns:a16="http://schemas.microsoft.com/office/drawing/2014/main" id="{1DCE22E4-FC85-23CF-01D6-C337464F5A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215" y="2883877"/>
            <a:ext cx="3906330" cy="2870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368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5989D-A098-7B7A-1CA1-842EC79B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2B6281-768C-5368-8C13-64085867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3584"/>
            <a:ext cx="12152376" cy="768096"/>
          </a:xfrm>
        </p:spPr>
        <p:txBody>
          <a:bodyPr/>
          <a:lstStyle/>
          <a:p>
            <a:pPr algn="ctr"/>
            <a:r>
              <a:rPr lang="en-US" sz="3200" b="1" dirty="0">
                <a:effectLst/>
                <a:ea typeface="Times New Roman" panose="02020603050405020304" pitchFamily="18" charset="0"/>
              </a:rPr>
              <a:t>True Negative multivariate charts</a:t>
            </a:r>
            <a:br>
              <a:rPr lang="en-US" sz="3200" b="1" dirty="0">
                <a:effectLst/>
                <a:ea typeface="Times New Roman" panose="02020603050405020304" pitchFamily="18" charset="0"/>
              </a:rPr>
            </a:br>
            <a:endParaRPr lang="en-US" sz="3200" dirty="0"/>
          </a:p>
        </p:txBody>
      </p:sp>
      <p:pic>
        <p:nvPicPr>
          <p:cNvPr id="8" name="Content Placeholder 7" descr="A diagram of test results&#10;&#10;Description automatically generated">
            <a:extLst>
              <a:ext uri="{FF2B5EF4-FFF2-40B4-BE49-F238E27FC236}">
                <a16:creationId xmlns:a16="http://schemas.microsoft.com/office/drawing/2014/main" id="{C92458B1-4792-ACC3-BF96-9D812F5CDB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5" y="2677551"/>
            <a:ext cx="3741737" cy="3078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8" descr="A line graph of different points&#10;&#10;Description automatically generated">
            <a:extLst>
              <a:ext uri="{FF2B5EF4-FFF2-40B4-BE49-F238E27FC236}">
                <a16:creationId xmlns:a16="http://schemas.microsoft.com/office/drawing/2014/main" id="{F7890946-5F3F-DFF3-5D82-322D9469830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2677551"/>
            <a:ext cx="4018608" cy="3064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diagram of a graph&#10;&#10;Description automatically generated">
            <a:extLst>
              <a:ext uri="{FF2B5EF4-FFF2-40B4-BE49-F238E27FC236}">
                <a16:creationId xmlns:a16="http://schemas.microsoft.com/office/drawing/2014/main" id="{7F62E7F7-236F-B560-50EC-DAADC593C9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466" y="2677551"/>
            <a:ext cx="3935910" cy="3088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686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FBA55-5D10-2ABB-ABA6-1823BD8E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D80E99-23C4-CF38-D988-5FE10CA5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3584"/>
            <a:ext cx="12152376" cy="768096"/>
          </a:xfrm>
        </p:spPr>
        <p:txBody>
          <a:bodyPr/>
          <a:lstStyle/>
          <a:p>
            <a:pPr algn="ctr"/>
            <a:r>
              <a:rPr lang="en-US" sz="3200" b="1" dirty="0">
                <a:effectLst/>
                <a:ea typeface="Times New Roman" panose="02020603050405020304" pitchFamily="18" charset="0"/>
              </a:rPr>
              <a:t>False Positive multivariate charts</a:t>
            </a:r>
            <a:br>
              <a:rPr lang="en-US" sz="3200" b="1" dirty="0">
                <a:effectLst/>
                <a:ea typeface="Times New Roman" panose="02020603050405020304" pitchFamily="18" charset="0"/>
              </a:rPr>
            </a:br>
            <a:endParaRPr lang="en-US" sz="3200" dirty="0"/>
          </a:p>
        </p:txBody>
      </p:sp>
      <p:pic>
        <p:nvPicPr>
          <p:cNvPr id="7" name="Content Placeholder 6" descr="A graph of triangles and triangles&#10;&#10;Description automatically generated">
            <a:extLst>
              <a:ext uri="{FF2B5EF4-FFF2-40B4-BE49-F238E27FC236}">
                <a16:creationId xmlns:a16="http://schemas.microsoft.com/office/drawing/2014/main" id="{0A643754-E38F-FFF3-9ACC-835B947BC8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5" y="2713055"/>
            <a:ext cx="3906329" cy="311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 descr="A line graph with numbers and a point&#10;&#10;Description automatically generated">
            <a:extLst>
              <a:ext uri="{FF2B5EF4-FFF2-40B4-BE49-F238E27FC236}">
                <a16:creationId xmlns:a16="http://schemas.microsoft.com/office/drawing/2014/main" id="{F9B9BC70-FE2A-9119-621A-F29CCB84746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702" y="2713055"/>
            <a:ext cx="3743325" cy="311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graph of a graph of a function&#10;&#10;Description automatically generated">
            <a:extLst>
              <a:ext uri="{FF2B5EF4-FFF2-40B4-BE49-F238E27FC236}">
                <a16:creationId xmlns:a16="http://schemas.microsoft.com/office/drawing/2014/main" id="{15A29CD2-E217-1A22-4183-9477579F44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580" y="2691702"/>
            <a:ext cx="3784373" cy="3158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7408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5ED8CB-263D-7D85-B7A0-6A9C4164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1EC87-C3B4-120F-D5B2-A9B2CE86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5" y="1243584"/>
            <a:ext cx="12071921" cy="768096"/>
          </a:xfrm>
        </p:spPr>
        <p:txBody>
          <a:bodyPr/>
          <a:lstStyle/>
          <a:p>
            <a:pPr algn="ctr"/>
            <a:r>
              <a:rPr lang="en-US" sz="3200" b="1" dirty="0">
                <a:effectLst/>
                <a:ea typeface="Times New Roman" panose="02020603050405020304" pitchFamily="18" charset="0"/>
              </a:rPr>
              <a:t>False Negative multivariant charts</a:t>
            </a:r>
            <a:br>
              <a:rPr lang="en-US" sz="3200" b="1" dirty="0">
                <a:effectLst/>
                <a:ea typeface="Times New Roman" panose="02020603050405020304" pitchFamily="18" charset="0"/>
              </a:rPr>
            </a:br>
            <a:endParaRPr lang="en-US" sz="3200" dirty="0"/>
          </a:p>
        </p:txBody>
      </p:sp>
      <p:pic>
        <p:nvPicPr>
          <p:cNvPr id="7" name="Content Placeholder 6" descr="A graph of negative results&#10;&#10;Description automatically generated">
            <a:extLst>
              <a:ext uri="{FF2B5EF4-FFF2-40B4-BE49-F238E27FC236}">
                <a16:creationId xmlns:a16="http://schemas.microsoft.com/office/drawing/2014/main" id="{0F56901C-751A-696F-6C8A-B91DE59492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5" y="2522136"/>
            <a:ext cx="3741737" cy="2969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 descr="A line graph with numbers and a number&#10;&#10;Description automatically generated">
            <a:extLst>
              <a:ext uri="{FF2B5EF4-FFF2-40B4-BE49-F238E27FC236}">
                <a16:creationId xmlns:a16="http://schemas.microsoft.com/office/drawing/2014/main" id="{C9AAA7FB-1731-EE71-E3D5-7AF9184D67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2522136"/>
            <a:ext cx="3743325" cy="2981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diagram of a graph&#10;&#10;Description automatically generated">
            <a:extLst>
              <a:ext uri="{FF2B5EF4-FFF2-40B4-BE49-F238E27FC236}">
                <a16:creationId xmlns:a16="http://schemas.microsoft.com/office/drawing/2014/main" id="{68108961-91D7-C32B-CFCF-AA8EB50E88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452" y="2522136"/>
            <a:ext cx="4192093" cy="2981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047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598" y="282947"/>
            <a:ext cx="6766560" cy="76809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533" y="1189065"/>
            <a:ext cx="8289984" cy="40040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study benchmarked modern machine learning techniques for order priority prediction using a retail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Ensemble methods were most effective, balancing precision and recall. Neural networks had top accuracy but lower interpretability.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Analysis identified important factors driving priority like shipping cost and order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Limitations around data size and class imbalance remain. Further research on mitigation techniques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Provided insights into model behaviors regarding training time, complexity, hyperparameter sensitivity.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Quantified performance trade-offs between techniques to guide selection based on use case priorities.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Overall, laying a strong foundation for developing optimized AI-driven order management and supply chain capabilities.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4DED-201A-056D-6B14-1D9DAC83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64A7-F77C-6037-71F5-CB6658EA4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837688"/>
            <a:ext cx="7428206" cy="27005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presentation concludes by highlighting the key findings, limitations, model insights, trade-off quantifications, practical implications for order management, and future research directions. It demonstrates how the study delivered a data-driven, thorough benchmarking of machine learning techniques for order priority prediction.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BA596-C8B7-4CA6-81AF-2D922746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42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397" y="2769194"/>
            <a:ext cx="6675638" cy="2176272"/>
          </a:xfrm>
        </p:spPr>
        <p:txBody>
          <a:bodyPr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Vamshikrishna Sunnam, Vineeth </a:t>
            </a:r>
            <a:r>
              <a:rPr lang="en-US" sz="2400" i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Rudraksha</a:t>
            </a:r>
            <a:r>
              <a:rPr lang="en-US" sz="2400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Akanksha </a:t>
            </a:r>
            <a:r>
              <a:rPr lang="en-US" sz="2400" i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Nadukula</a:t>
            </a:r>
            <a:r>
              <a:rPr lang="en-US" sz="2400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Gunadheep</a:t>
            </a:r>
            <a:r>
              <a:rPr lang="en-US" sz="2400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Sakthivel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400" i="1" u="sng" kern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vsunnam@kent.edu</a:t>
            </a:r>
            <a:r>
              <a:rPr lang="en-US" sz="24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i="1" u="sng" kern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vrudraks@kent.edu</a:t>
            </a:r>
            <a:r>
              <a:rPr lang="en-US" sz="24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i="1" u="sng" kern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anadukul@kent.edu</a:t>
            </a:r>
            <a:r>
              <a:rPr lang="en-US" sz="24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i="1" u="sng" kern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gsakthiv@kent.edu</a:t>
            </a:r>
            <a:r>
              <a:rPr lang="en-US" sz="24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B5A0-E9AC-DA4F-1DD3-22CC1D2F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21" y="487220"/>
            <a:ext cx="7420097" cy="768096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5088-D6DD-A1CC-0399-73D1FFC4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22" y="1450790"/>
            <a:ext cx="7256195" cy="4919990"/>
          </a:xfrm>
        </p:spPr>
        <p:txBody>
          <a:bodyPr/>
          <a:lstStyle/>
          <a:p>
            <a:r>
              <a:rPr lang="en-US" dirty="0"/>
              <a:t>Existing machine learning techniques cannot accurately predict order priority due to inability to learn complex patterns and adapt to real-time factors. This leads to inefficient prioritization and suboptimal fulfillment in complex retail supply chains. There is a need for an optimized machine learning approach integrating deep learning and reinforcement learning to enable accurate and efficient order prioritization.</a:t>
            </a:r>
          </a:p>
        </p:txBody>
      </p:sp>
    </p:spTree>
    <p:extLst>
      <p:ext uri="{BB962C8B-B14F-4D97-AF65-F5344CB8AC3E}">
        <p14:creationId xmlns:p14="http://schemas.microsoft.com/office/powerpoint/2010/main" val="14968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232" y="1047937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397" y="2054639"/>
            <a:ext cx="2701448" cy="3638794"/>
          </a:xfrm>
        </p:spPr>
        <p:txBody>
          <a:bodyPr/>
          <a:lstStyle/>
          <a:p>
            <a:r>
              <a:rPr lang="en-US" b="1" dirty="0">
                <a:effectLst/>
              </a:rPr>
              <a:t>Introduction</a:t>
            </a:r>
            <a:endParaRPr lang="en-US" b="1" dirty="0"/>
          </a:p>
          <a:p>
            <a:r>
              <a:rPr lang="en-US" b="1" dirty="0">
                <a:effectLst/>
              </a:rPr>
              <a:t>Objectives</a:t>
            </a:r>
            <a:endParaRPr lang="en-US" b="1" dirty="0"/>
          </a:p>
          <a:p>
            <a:r>
              <a:rPr lang="en-US" b="1" dirty="0">
                <a:effectLst/>
              </a:rPr>
              <a:t>Methodology</a:t>
            </a:r>
            <a:endParaRPr lang="en-US" b="1" dirty="0"/>
          </a:p>
          <a:p>
            <a:r>
              <a:rPr lang="en-US" b="1" dirty="0">
                <a:effectLst/>
              </a:rPr>
              <a:t>Results</a:t>
            </a:r>
            <a:endParaRPr lang="en-US" b="1" dirty="0"/>
          </a:p>
          <a:p>
            <a:r>
              <a:rPr lang="en-US" b="1" dirty="0">
                <a:effectLst/>
              </a:rPr>
              <a:t>Conclusions</a:t>
            </a:r>
            <a:endParaRPr lang="en-US" b="1" dirty="0"/>
          </a:p>
          <a:p>
            <a:r>
              <a:rPr lang="en-US" b="1" dirty="0">
                <a:effectLst/>
              </a:rPr>
              <a:t>References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0294" y="1181301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645" y="2208076"/>
            <a:ext cx="8559819" cy="27005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Order priority prediction is critical for supply chain efficiency and customer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Manual prediction is challenging due to complexity of omni-channel order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Investments in AI-driven predictive analytics solutions are accelerating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research develops an optimized machine learning approach using a retail dataset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44" y="1033271"/>
            <a:ext cx="6400800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Objectives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1864" y="2215090"/>
            <a:ext cx="6400800" cy="512064"/>
          </a:xfrm>
        </p:spPr>
        <p:txBody>
          <a:bodyPr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Perform statistical analysis to identify factors influencing order priority based on domain knowledge.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Implement and compare performance of machine learning models like SVM, neural networks and ensemble methods for priority prediction.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Analyze impact of techniques like feature engineering, hyperparameter tuning and cross-validation on model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47883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METHODOLGY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4AAFF-37CE-4A1B-2047-3DFB6E59F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406106"/>
            <a:ext cx="11119104" cy="4114800"/>
          </a:xfrm>
        </p:spPr>
        <p:txBody>
          <a:bodyPr/>
          <a:lstStyle/>
          <a:p>
            <a:r>
              <a:rPr lang="en-US" dirty="0"/>
              <a:t>Data preprocessing steps like handling missing values and converting formats prepared the retail dataset for modeling. This enabled high quality input data.</a:t>
            </a:r>
          </a:p>
          <a:p>
            <a:r>
              <a:rPr lang="en-US" dirty="0"/>
              <a:t>Feature engineering derived informative attributes like order age and customer type based on domain knowledge. This helped capture patterns related to priority.</a:t>
            </a:r>
          </a:p>
          <a:p>
            <a:r>
              <a:rPr lang="en-US" dirty="0"/>
              <a:t>Design of Experiments systematically evaluated factors influencing priority response. It provided insights into key drivers.</a:t>
            </a:r>
          </a:p>
          <a:p>
            <a:r>
              <a:rPr lang="en-US" dirty="0"/>
              <a:t>Various models were developed including SVM, neural networks, random forests. This enabled benchmarking diverse techniques.</a:t>
            </a:r>
          </a:p>
          <a:p>
            <a:r>
              <a:rPr lang="en-US" dirty="0"/>
              <a:t>Hyperparameter tuning optimized each model's parameters to tailor them for the prediction task. It improved performance.</a:t>
            </a:r>
          </a:p>
          <a:p>
            <a:r>
              <a:rPr lang="en-US" dirty="0"/>
              <a:t>Rigorous experimental evaluation using train/test splits, cross-validation and multiple performance metrics facilitated unbiased model comparisons. This identified the best approach.</a:t>
            </a:r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A1B3-3F41-F6BE-FCC5-4AB2FA39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698CA-EE34-AA14-C43D-69207E4F9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04" y="2061713"/>
            <a:ext cx="10680192" cy="3598423"/>
          </a:xfrm>
        </p:spPr>
        <p:txBody>
          <a:bodyPr/>
          <a:lstStyle/>
          <a:p>
            <a:r>
              <a:rPr lang="en-US" dirty="0"/>
              <a:t>DOE helpful in Providing statistically significant insights into factors influencing order priority response variable. For example, identifying ship mode, region, and customer segment as significant effects.</a:t>
            </a:r>
          </a:p>
          <a:p>
            <a:r>
              <a:rPr lang="en-US" dirty="0"/>
              <a:t>Quantified interaction effects between factors like Region and Ship Mode on order priority.</a:t>
            </a:r>
          </a:p>
          <a:p>
            <a:r>
              <a:rPr lang="en-US" dirty="0"/>
              <a:t>Guided selection of predictive modeling techniques capable of capturing these interaction effects through decision trees and ensemble methods.</a:t>
            </a:r>
          </a:p>
          <a:p>
            <a:r>
              <a:rPr lang="en-US" dirty="0"/>
              <a:t>Enabled fine-tuning of model parameters based on the relative importance of factors identified. For example, tuning depth and number of estimators in line with impacts of ship mode, region etc.</a:t>
            </a:r>
          </a:p>
          <a:p>
            <a:r>
              <a:rPr lang="en-US" dirty="0"/>
              <a:t>Helped identify shipping cost, order value, customer type as key drivers of priority through subsequent feature importance analysis.</a:t>
            </a:r>
          </a:p>
          <a:p>
            <a:r>
              <a:rPr lang="en-US" dirty="0"/>
              <a:t>Pointed out challenges in predicting priority for mid-value orders, suggesting areas for model improvement.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6BFA9-3906-FAAD-22A6-AD623B71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1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29EC3-427C-4D25-3044-B00EFDE7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82" y="8454"/>
            <a:ext cx="10671048" cy="768096"/>
          </a:xfrm>
        </p:spPr>
        <p:txBody>
          <a:bodyPr/>
          <a:lstStyle/>
          <a:p>
            <a:r>
              <a:rPr lang="en-US" dirty="0"/>
              <a:t>DOE 27 Runs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C5452-9061-EBE5-A331-70CFED9E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33629449-41C7-DA1A-709F-DFCE18A2B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" y="9213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 1 Feature Selection 7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6" name="Picture 1">
            <a:extLst>
              <a:ext uri="{FF2B5EF4-FFF2-40B4-BE49-F238E27FC236}">
                <a16:creationId xmlns:a16="http://schemas.microsoft.com/office/drawing/2014/main" id="{31ECCE01-408A-39FA-2B69-2476F5E79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" y="1341437"/>
            <a:ext cx="12041124" cy="133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20">
            <a:extLst>
              <a:ext uri="{FF2B5EF4-FFF2-40B4-BE49-F238E27FC236}">
                <a16:creationId xmlns:a16="http://schemas.microsoft.com/office/drawing/2014/main" id="{8306E981-B8AF-12AB-7A06-8711CF6BD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60A7C66E-4ABF-CFA6-CB7E-645703A1A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" y="2823220"/>
            <a:ext cx="1135012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 2 Feature Selection 9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9" name="Picture 122179864">
            <a:extLst>
              <a:ext uri="{FF2B5EF4-FFF2-40B4-BE49-F238E27FC236}">
                <a16:creationId xmlns:a16="http://schemas.microsoft.com/office/drawing/2014/main" id="{7D4B0EEC-965E-B47A-9D68-826907C91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" y="3254573"/>
            <a:ext cx="12041124" cy="131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23">
            <a:extLst>
              <a:ext uri="{FF2B5EF4-FFF2-40B4-BE49-F238E27FC236}">
                <a16:creationId xmlns:a16="http://schemas.microsoft.com/office/drawing/2014/main" id="{51B85A37-2952-E0EB-76EE-0A85658DF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" y="3848100"/>
            <a:ext cx="2469974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A666EE19-E97E-37D1-EF5E-23E45BA36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" y="4794876"/>
            <a:ext cx="1204112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 3 Feature Selection 5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72" name="Picture 1984250813">
            <a:extLst>
              <a:ext uri="{FF2B5EF4-FFF2-40B4-BE49-F238E27FC236}">
                <a16:creationId xmlns:a16="http://schemas.microsoft.com/office/drawing/2014/main" id="{4C683368-2162-2E6E-1584-8AF01A05E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" y="5348875"/>
            <a:ext cx="12041124" cy="119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6">
            <a:extLst>
              <a:ext uri="{FF2B5EF4-FFF2-40B4-BE49-F238E27FC236}">
                <a16:creationId xmlns:a16="http://schemas.microsoft.com/office/drawing/2014/main" id="{A721A341-32B9-1D26-7E64-B8FDB9E2E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" y="6021498"/>
            <a:ext cx="2469974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581912"/>
            <a:ext cx="10671048" cy="768096"/>
          </a:xfrm>
        </p:spPr>
        <p:txBody>
          <a:bodyPr/>
          <a:lstStyle/>
          <a:p>
            <a:r>
              <a:rPr lang="en-US" b="1" dirty="0">
                <a:effectLst/>
              </a:rPr>
              <a:t>Results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43819-43C8-23FA-B4C9-D3168BDD3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952" y="2639683"/>
            <a:ext cx="10680192" cy="2751827"/>
          </a:xfrm>
        </p:spPr>
        <p:txBody>
          <a:bodyPr/>
          <a:lstStyle/>
          <a:p>
            <a:r>
              <a:rPr lang="en-US" dirty="0"/>
              <a:t>Ensemble methods achieved highest F1-score, balancing precision and recall</a:t>
            </a:r>
          </a:p>
          <a:p>
            <a:r>
              <a:rPr lang="en-US" dirty="0"/>
              <a:t>Neural networks had top accuracy but lower interpretability</a:t>
            </a:r>
          </a:p>
          <a:p>
            <a:r>
              <a:rPr lang="en-US" dirty="0"/>
              <a:t>Shipping cost and order value emerged as major drivers of priority</a:t>
            </a:r>
          </a:p>
          <a:p>
            <a:r>
              <a:rPr lang="en-US" dirty="0"/>
              <a:t>Limited data and class imbalance remain challenging</a:t>
            </a:r>
          </a:p>
          <a:p>
            <a:r>
              <a:rPr lang="en-US" dirty="0"/>
              <a:t>Simpler models like SVM and regression had lower training times</a:t>
            </a:r>
          </a:p>
          <a:p>
            <a:r>
              <a:rPr lang="en-US" dirty="0"/>
              <a:t>Ensemble approaches moderately impacted by smaller training data</a:t>
            </a:r>
          </a:p>
          <a:p>
            <a:r>
              <a:rPr lang="en-US" dirty="0"/>
              <a:t>Hyperparameter tuning critical for complex models like SVM and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{634F8E18-A141-4F61-A0AC-71798A957B0C}tf78438558_win32</Template>
  <TotalTime>134</TotalTime>
  <Words>919</Words>
  <Application>Microsoft Office PowerPoint</Application>
  <PresentationFormat>Widescreen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Sabon Next LT</vt:lpstr>
      <vt:lpstr>Times New Roman</vt:lpstr>
      <vt:lpstr>Office Theme</vt:lpstr>
      <vt:lpstr>A Hybrid Machine Learning Approach for Order Priority Prediction</vt:lpstr>
      <vt:lpstr>PROBLEM STATEMENT</vt:lpstr>
      <vt:lpstr>AGENDA</vt:lpstr>
      <vt:lpstr>Introduction</vt:lpstr>
      <vt:lpstr>Objectives</vt:lpstr>
      <vt:lpstr>METHODOLGY</vt:lpstr>
      <vt:lpstr>Design of experiments</vt:lpstr>
      <vt:lpstr>DOE 27 Runs</vt:lpstr>
      <vt:lpstr>Results</vt:lpstr>
      <vt:lpstr>GRAPHS</vt:lpstr>
      <vt:lpstr>PowerPoint Presentation</vt:lpstr>
      <vt:lpstr>CPU TIME MULTIVARIANT CHART</vt:lpstr>
      <vt:lpstr>True positive multivariate charts </vt:lpstr>
      <vt:lpstr>True Negative multivariate charts </vt:lpstr>
      <vt:lpstr>False Positive multivariate charts </vt:lpstr>
      <vt:lpstr>False Negative multivariant charts </vt:lpstr>
      <vt:lpstr>conclusion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Hybrid Machine Learning Approach for Order Priority Prediction</dc:title>
  <dc:subject/>
  <dc:creator>Vamshikrishna Sunnam</dc:creator>
  <cp:lastModifiedBy>Vamshikrishna Sunnam</cp:lastModifiedBy>
  <cp:revision>3</cp:revision>
  <dcterms:created xsi:type="dcterms:W3CDTF">2023-07-26T21:45:13Z</dcterms:created>
  <dcterms:modified xsi:type="dcterms:W3CDTF">2023-07-29T16:09:51Z</dcterms:modified>
</cp:coreProperties>
</file>