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showGuides="1">
      <p:cViewPr>
        <p:scale>
          <a:sx n="100" d="100"/>
          <a:sy n="100" d="100"/>
        </p:scale>
        <p:origin x="2466" y="13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11394-0507-46F2-8462-E1E0AEAC941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ADD696A-70DD-4674-84B6-75CA720A8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1256C7F-9057-4B6B-9155-60CA9D273FAC}"/>
              </a:ext>
            </a:extLst>
          </p:cNvPr>
          <p:cNvSpPr>
            <a:spLocks noGrp="1"/>
          </p:cNvSpPr>
          <p:nvPr>
            <p:ph type="dt" sz="half" idx="10"/>
          </p:nvPr>
        </p:nvSpPr>
        <p:spPr/>
        <p:txBody>
          <a:bodyPr/>
          <a:lstStyle/>
          <a:p>
            <a:fld id="{D515C620-BB65-45E4-9320-84DFCECE0121}" type="datetimeFigureOut">
              <a:rPr lang="ru-RU" smtClean="0"/>
              <a:t>25.11.2021</a:t>
            </a:fld>
            <a:endParaRPr lang="ru-RU"/>
          </a:p>
        </p:txBody>
      </p:sp>
      <p:sp>
        <p:nvSpPr>
          <p:cNvPr id="5" name="Нижний колонтитул 4">
            <a:extLst>
              <a:ext uri="{FF2B5EF4-FFF2-40B4-BE49-F238E27FC236}">
                <a16:creationId xmlns:a16="http://schemas.microsoft.com/office/drawing/2014/main" id="{A1B9332E-B026-4090-BFC8-2302BE4E17B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F333FE5-671F-4D46-A6AC-F917B5E1D9CE}"/>
              </a:ext>
            </a:extLst>
          </p:cNvPr>
          <p:cNvSpPr>
            <a:spLocks noGrp="1"/>
          </p:cNvSpPr>
          <p:nvPr>
            <p:ph type="sldNum" sz="quarter" idx="12"/>
          </p:nvPr>
        </p:nvSpPr>
        <p:spPr/>
        <p:txBody>
          <a:bodyPr/>
          <a:lstStyle/>
          <a:p>
            <a:fld id="{D086BC26-2124-4118-AFB6-5F194359F0C7}" type="slidenum">
              <a:rPr lang="ru-RU" smtClean="0"/>
              <a:t>‹#›</a:t>
            </a:fld>
            <a:endParaRPr lang="ru-RU"/>
          </a:p>
        </p:txBody>
      </p:sp>
    </p:spTree>
    <p:extLst>
      <p:ext uri="{BB962C8B-B14F-4D97-AF65-F5344CB8AC3E}">
        <p14:creationId xmlns:p14="http://schemas.microsoft.com/office/powerpoint/2010/main" val="19926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566B57-4964-430B-BF61-5AFEFAA48E8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2153542-E380-46AA-B622-5046A8D48F7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F485234-1594-4314-BC29-7AC5374F9248}"/>
              </a:ext>
            </a:extLst>
          </p:cNvPr>
          <p:cNvSpPr>
            <a:spLocks noGrp="1"/>
          </p:cNvSpPr>
          <p:nvPr>
            <p:ph type="dt" sz="half" idx="10"/>
          </p:nvPr>
        </p:nvSpPr>
        <p:spPr/>
        <p:txBody>
          <a:bodyPr/>
          <a:lstStyle/>
          <a:p>
            <a:fld id="{D515C620-BB65-45E4-9320-84DFCECE0121}" type="datetimeFigureOut">
              <a:rPr lang="ru-RU" smtClean="0"/>
              <a:t>25.11.2021</a:t>
            </a:fld>
            <a:endParaRPr lang="ru-RU"/>
          </a:p>
        </p:txBody>
      </p:sp>
      <p:sp>
        <p:nvSpPr>
          <p:cNvPr id="5" name="Нижний колонтитул 4">
            <a:extLst>
              <a:ext uri="{FF2B5EF4-FFF2-40B4-BE49-F238E27FC236}">
                <a16:creationId xmlns:a16="http://schemas.microsoft.com/office/drawing/2014/main" id="{DE9663D6-45DA-49B9-AA8C-A22467DE1C5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F0C6EC9-D420-4B90-868C-501F37029D48}"/>
              </a:ext>
            </a:extLst>
          </p:cNvPr>
          <p:cNvSpPr>
            <a:spLocks noGrp="1"/>
          </p:cNvSpPr>
          <p:nvPr>
            <p:ph type="sldNum" sz="quarter" idx="12"/>
          </p:nvPr>
        </p:nvSpPr>
        <p:spPr/>
        <p:txBody>
          <a:bodyPr/>
          <a:lstStyle/>
          <a:p>
            <a:fld id="{D086BC26-2124-4118-AFB6-5F194359F0C7}" type="slidenum">
              <a:rPr lang="ru-RU" smtClean="0"/>
              <a:t>‹#›</a:t>
            </a:fld>
            <a:endParaRPr lang="ru-RU"/>
          </a:p>
        </p:txBody>
      </p:sp>
    </p:spTree>
    <p:extLst>
      <p:ext uri="{BB962C8B-B14F-4D97-AF65-F5344CB8AC3E}">
        <p14:creationId xmlns:p14="http://schemas.microsoft.com/office/powerpoint/2010/main" val="241733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9442A3D-7539-43B6-B83A-271EC1878D5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6147E80-8D1D-433B-9587-2F28271990E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EE9930F-B476-4AB6-B3C3-6D5F3A5AF13F}"/>
              </a:ext>
            </a:extLst>
          </p:cNvPr>
          <p:cNvSpPr>
            <a:spLocks noGrp="1"/>
          </p:cNvSpPr>
          <p:nvPr>
            <p:ph type="dt" sz="half" idx="10"/>
          </p:nvPr>
        </p:nvSpPr>
        <p:spPr/>
        <p:txBody>
          <a:bodyPr/>
          <a:lstStyle/>
          <a:p>
            <a:fld id="{D515C620-BB65-45E4-9320-84DFCECE0121}" type="datetimeFigureOut">
              <a:rPr lang="ru-RU" smtClean="0"/>
              <a:t>25.11.2021</a:t>
            </a:fld>
            <a:endParaRPr lang="ru-RU"/>
          </a:p>
        </p:txBody>
      </p:sp>
      <p:sp>
        <p:nvSpPr>
          <p:cNvPr id="5" name="Нижний колонтитул 4">
            <a:extLst>
              <a:ext uri="{FF2B5EF4-FFF2-40B4-BE49-F238E27FC236}">
                <a16:creationId xmlns:a16="http://schemas.microsoft.com/office/drawing/2014/main" id="{B18B66F3-6DF1-4123-BB0D-DAF28808EBD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63E0C79-9C10-45C4-939D-D9DAD6438373}"/>
              </a:ext>
            </a:extLst>
          </p:cNvPr>
          <p:cNvSpPr>
            <a:spLocks noGrp="1"/>
          </p:cNvSpPr>
          <p:nvPr>
            <p:ph type="sldNum" sz="quarter" idx="12"/>
          </p:nvPr>
        </p:nvSpPr>
        <p:spPr/>
        <p:txBody>
          <a:bodyPr/>
          <a:lstStyle/>
          <a:p>
            <a:fld id="{D086BC26-2124-4118-AFB6-5F194359F0C7}" type="slidenum">
              <a:rPr lang="ru-RU" smtClean="0"/>
              <a:t>‹#›</a:t>
            </a:fld>
            <a:endParaRPr lang="ru-RU"/>
          </a:p>
        </p:txBody>
      </p:sp>
    </p:spTree>
    <p:extLst>
      <p:ext uri="{BB962C8B-B14F-4D97-AF65-F5344CB8AC3E}">
        <p14:creationId xmlns:p14="http://schemas.microsoft.com/office/powerpoint/2010/main" val="361728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DA0BB7-80EF-47FB-BBEE-DFEE39BD539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586EC63-5998-4693-95DF-BB4E2B83F01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C3407D1-2E93-41A2-8BCF-54270A0C8AF7}"/>
              </a:ext>
            </a:extLst>
          </p:cNvPr>
          <p:cNvSpPr>
            <a:spLocks noGrp="1"/>
          </p:cNvSpPr>
          <p:nvPr>
            <p:ph type="dt" sz="half" idx="10"/>
          </p:nvPr>
        </p:nvSpPr>
        <p:spPr/>
        <p:txBody>
          <a:bodyPr/>
          <a:lstStyle/>
          <a:p>
            <a:fld id="{D515C620-BB65-45E4-9320-84DFCECE0121}" type="datetimeFigureOut">
              <a:rPr lang="ru-RU" smtClean="0"/>
              <a:t>25.11.2021</a:t>
            </a:fld>
            <a:endParaRPr lang="ru-RU"/>
          </a:p>
        </p:txBody>
      </p:sp>
      <p:sp>
        <p:nvSpPr>
          <p:cNvPr id="5" name="Нижний колонтитул 4">
            <a:extLst>
              <a:ext uri="{FF2B5EF4-FFF2-40B4-BE49-F238E27FC236}">
                <a16:creationId xmlns:a16="http://schemas.microsoft.com/office/drawing/2014/main" id="{4233C967-9579-4B9F-B622-3EB56729DC1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CDAE967-ADA3-49BA-AACF-AF5975E66896}"/>
              </a:ext>
            </a:extLst>
          </p:cNvPr>
          <p:cNvSpPr>
            <a:spLocks noGrp="1"/>
          </p:cNvSpPr>
          <p:nvPr>
            <p:ph type="sldNum" sz="quarter" idx="12"/>
          </p:nvPr>
        </p:nvSpPr>
        <p:spPr/>
        <p:txBody>
          <a:bodyPr/>
          <a:lstStyle/>
          <a:p>
            <a:fld id="{D086BC26-2124-4118-AFB6-5F194359F0C7}" type="slidenum">
              <a:rPr lang="ru-RU" smtClean="0"/>
              <a:t>‹#›</a:t>
            </a:fld>
            <a:endParaRPr lang="ru-RU"/>
          </a:p>
        </p:txBody>
      </p:sp>
    </p:spTree>
    <p:extLst>
      <p:ext uri="{BB962C8B-B14F-4D97-AF65-F5344CB8AC3E}">
        <p14:creationId xmlns:p14="http://schemas.microsoft.com/office/powerpoint/2010/main" val="142176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5450AA-9037-4120-9D3B-B167BB1001A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845D616-26FF-402D-95AE-0BC7790563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B2EBC8E-27E8-474F-A979-4C265BF20B01}"/>
              </a:ext>
            </a:extLst>
          </p:cNvPr>
          <p:cNvSpPr>
            <a:spLocks noGrp="1"/>
          </p:cNvSpPr>
          <p:nvPr>
            <p:ph type="dt" sz="half" idx="10"/>
          </p:nvPr>
        </p:nvSpPr>
        <p:spPr/>
        <p:txBody>
          <a:bodyPr/>
          <a:lstStyle/>
          <a:p>
            <a:fld id="{D515C620-BB65-45E4-9320-84DFCECE0121}" type="datetimeFigureOut">
              <a:rPr lang="ru-RU" smtClean="0"/>
              <a:t>25.11.2021</a:t>
            </a:fld>
            <a:endParaRPr lang="ru-RU"/>
          </a:p>
        </p:txBody>
      </p:sp>
      <p:sp>
        <p:nvSpPr>
          <p:cNvPr id="5" name="Нижний колонтитул 4">
            <a:extLst>
              <a:ext uri="{FF2B5EF4-FFF2-40B4-BE49-F238E27FC236}">
                <a16:creationId xmlns:a16="http://schemas.microsoft.com/office/drawing/2014/main" id="{D5B2F110-43A9-4CD8-9131-4DB654EC5A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10E1AE-2B77-4ED9-96EE-6310C6ED2B34}"/>
              </a:ext>
            </a:extLst>
          </p:cNvPr>
          <p:cNvSpPr>
            <a:spLocks noGrp="1"/>
          </p:cNvSpPr>
          <p:nvPr>
            <p:ph type="sldNum" sz="quarter" idx="12"/>
          </p:nvPr>
        </p:nvSpPr>
        <p:spPr/>
        <p:txBody>
          <a:bodyPr/>
          <a:lstStyle/>
          <a:p>
            <a:fld id="{D086BC26-2124-4118-AFB6-5F194359F0C7}" type="slidenum">
              <a:rPr lang="ru-RU" smtClean="0"/>
              <a:t>‹#›</a:t>
            </a:fld>
            <a:endParaRPr lang="ru-RU"/>
          </a:p>
        </p:txBody>
      </p:sp>
    </p:spTree>
    <p:extLst>
      <p:ext uri="{BB962C8B-B14F-4D97-AF65-F5344CB8AC3E}">
        <p14:creationId xmlns:p14="http://schemas.microsoft.com/office/powerpoint/2010/main" val="173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1B5421-69E6-42FB-BEAF-E9F6DFAAD58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C30A59F-A874-443C-B972-7A5716B890D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F28EDC0-82B6-48AA-8AE8-65C43E9D5B8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51BD749-8786-4E8D-B6BE-292773017108}"/>
              </a:ext>
            </a:extLst>
          </p:cNvPr>
          <p:cNvSpPr>
            <a:spLocks noGrp="1"/>
          </p:cNvSpPr>
          <p:nvPr>
            <p:ph type="dt" sz="half" idx="10"/>
          </p:nvPr>
        </p:nvSpPr>
        <p:spPr/>
        <p:txBody>
          <a:bodyPr/>
          <a:lstStyle/>
          <a:p>
            <a:fld id="{D515C620-BB65-45E4-9320-84DFCECE0121}" type="datetimeFigureOut">
              <a:rPr lang="ru-RU" smtClean="0"/>
              <a:t>25.11.2021</a:t>
            </a:fld>
            <a:endParaRPr lang="ru-RU"/>
          </a:p>
        </p:txBody>
      </p:sp>
      <p:sp>
        <p:nvSpPr>
          <p:cNvPr id="6" name="Нижний колонтитул 5">
            <a:extLst>
              <a:ext uri="{FF2B5EF4-FFF2-40B4-BE49-F238E27FC236}">
                <a16:creationId xmlns:a16="http://schemas.microsoft.com/office/drawing/2014/main" id="{2878EA0A-DAB3-4E10-A7EA-36F5D7D916A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2F508CA-6910-4DB1-9918-DBBA95CDF6A7}"/>
              </a:ext>
            </a:extLst>
          </p:cNvPr>
          <p:cNvSpPr>
            <a:spLocks noGrp="1"/>
          </p:cNvSpPr>
          <p:nvPr>
            <p:ph type="sldNum" sz="quarter" idx="12"/>
          </p:nvPr>
        </p:nvSpPr>
        <p:spPr/>
        <p:txBody>
          <a:bodyPr/>
          <a:lstStyle/>
          <a:p>
            <a:fld id="{D086BC26-2124-4118-AFB6-5F194359F0C7}" type="slidenum">
              <a:rPr lang="ru-RU" smtClean="0"/>
              <a:t>‹#›</a:t>
            </a:fld>
            <a:endParaRPr lang="ru-RU"/>
          </a:p>
        </p:txBody>
      </p:sp>
    </p:spTree>
    <p:extLst>
      <p:ext uri="{BB962C8B-B14F-4D97-AF65-F5344CB8AC3E}">
        <p14:creationId xmlns:p14="http://schemas.microsoft.com/office/powerpoint/2010/main" val="294918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BD3A52-488E-47D4-AD93-1FB7FCC0B81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90EC2AA-2ED7-455A-8390-51B539A2F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2AFB77C-2907-449B-ABC6-B3E1406D342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EBEFF4B-FDF7-4F6A-890E-EC90EDB26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37C2B67-CEB6-4447-AD6A-F154E9D72EF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FD3FB1E-7F06-4B52-BCA9-EC74EE4474D8}"/>
              </a:ext>
            </a:extLst>
          </p:cNvPr>
          <p:cNvSpPr>
            <a:spLocks noGrp="1"/>
          </p:cNvSpPr>
          <p:nvPr>
            <p:ph type="dt" sz="half" idx="10"/>
          </p:nvPr>
        </p:nvSpPr>
        <p:spPr/>
        <p:txBody>
          <a:bodyPr/>
          <a:lstStyle/>
          <a:p>
            <a:fld id="{D515C620-BB65-45E4-9320-84DFCECE0121}" type="datetimeFigureOut">
              <a:rPr lang="ru-RU" smtClean="0"/>
              <a:t>25.11.2021</a:t>
            </a:fld>
            <a:endParaRPr lang="ru-RU"/>
          </a:p>
        </p:txBody>
      </p:sp>
      <p:sp>
        <p:nvSpPr>
          <p:cNvPr id="8" name="Нижний колонтитул 7">
            <a:extLst>
              <a:ext uri="{FF2B5EF4-FFF2-40B4-BE49-F238E27FC236}">
                <a16:creationId xmlns:a16="http://schemas.microsoft.com/office/drawing/2014/main" id="{37661F67-3895-4A8D-90B4-E59E808F3CE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7004FAA2-72FD-4A96-9C30-23A29B07F21B}"/>
              </a:ext>
            </a:extLst>
          </p:cNvPr>
          <p:cNvSpPr>
            <a:spLocks noGrp="1"/>
          </p:cNvSpPr>
          <p:nvPr>
            <p:ph type="sldNum" sz="quarter" idx="12"/>
          </p:nvPr>
        </p:nvSpPr>
        <p:spPr/>
        <p:txBody>
          <a:bodyPr/>
          <a:lstStyle/>
          <a:p>
            <a:fld id="{D086BC26-2124-4118-AFB6-5F194359F0C7}" type="slidenum">
              <a:rPr lang="ru-RU" smtClean="0"/>
              <a:t>‹#›</a:t>
            </a:fld>
            <a:endParaRPr lang="ru-RU"/>
          </a:p>
        </p:txBody>
      </p:sp>
    </p:spTree>
    <p:extLst>
      <p:ext uri="{BB962C8B-B14F-4D97-AF65-F5344CB8AC3E}">
        <p14:creationId xmlns:p14="http://schemas.microsoft.com/office/powerpoint/2010/main" val="76770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BD5386-5483-4545-A913-EA8B23EA23D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0CD2D80-8219-4343-B0EA-7369EAAD9902}"/>
              </a:ext>
            </a:extLst>
          </p:cNvPr>
          <p:cNvSpPr>
            <a:spLocks noGrp="1"/>
          </p:cNvSpPr>
          <p:nvPr>
            <p:ph type="dt" sz="half" idx="10"/>
          </p:nvPr>
        </p:nvSpPr>
        <p:spPr/>
        <p:txBody>
          <a:bodyPr/>
          <a:lstStyle/>
          <a:p>
            <a:fld id="{D515C620-BB65-45E4-9320-84DFCECE0121}" type="datetimeFigureOut">
              <a:rPr lang="ru-RU" smtClean="0"/>
              <a:t>25.11.2021</a:t>
            </a:fld>
            <a:endParaRPr lang="ru-RU"/>
          </a:p>
        </p:txBody>
      </p:sp>
      <p:sp>
        <p:nvSpPr>
          <p:cNvPr id="4" name="Нижний колонтитул 3">
            <a:extLst>
              <a:ext uri="{FF2B5EF4-FFF2-40B4-BE49-F238E27FC236}">
                <a16:creationId xmlns:a16="http://schemas.microsoft.com/office/drawing/2014/main" id="{2736FC14-33A5-4D3D-99B4-6835B08D961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D4B97B9-CAA5-497E-ADD7-291F01C849D9}"/>
              </a:ext>
            </a:extLst>
          </p:cNvPr>
          <p:cNvSpPr>
            <a:spLocks noGrp="1"/>
          </p:cNvSpPr>
          <p:nvPr>
            <p:ph type="sldNum" sz="quarter" idx="12"/>
          </p:nvPr>
        </p:nvSpPr>
        <p:spPr/>
        <p:txBody>
          <a:bodyPr/>
          <a:lstStyle/>
          <a:p>
            <a:fld id="{D086BC26-2124-4118-AFB6-5F194359F0C7}" type="slidenum">
              <a:rPr lang="ru-RU" smtClean="0"/>
              <a:t>‹#›</a:t>
            </a:fld>
            <a:endParaRPr lang="ru-RU"/>
          </a:p>
        </p:txBody>
      </p:sp>
    </p:spTree>
    <p:extLst>
      <p:ext uri="{BB962C8B-B14F-4D97-AF65-F5344CB8AC3E}">
        <p14:creationId xmlns:p14="http://schemas.microsoft.com/office/powerpoint/2010/main" val="81058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6742A47-C821-4D86-AC7B-AA4DAE9A3705}"/>
              </a:ext>
            </a:extLst>
          </p:cNvPr>
          <p:cNvSpPr>
            <a:spLocks noGrp="1"/>
          </p:cNvSpPr>
          <p:nvPr>
            <p:ph type="dt" sz="half" idx="10"/>
          </p:nvPr>
        </p:nvSpPr>
        <p:spPr/>
        <p:txBody>
          <a:bodyPr/>
          <a:lstStyle/>
          <a:p>
            <a:fld id="{D515C620-BB65-45E4-9320-84DFCECE0121}" type="datetimeFigureOut">
              <a:rPr lang="ru-RU" smtClean="0"/>
              <a:t>25.11.2021</a:t>
            </a:fld>
            <a:endParaRPr lang="ru-RU"/>
          </a:p>
        </p:txBody>
      </p:sp>
      <p:sp>
        <p:nvSpPr>
          <p:cNvPr id="3" name="Нижний колонтитул 2">
            <a:extLst>
              <a:ext uri="{FF2B5EF4-FFF2-40B4-BE49-F238E27FC236}">
                <a16:creationId xmlns:a16="http://schemas.microsoft.com/office/drawing/2014/main" id="{4425C8CE-680D-4ABE-8D60-E6BF05DA8CE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1367007-50DB-4A82-BD5B-836AC5E29B6B}"/>
              </a:ext>
            </a:extLst>
          </p:cNvPr>
          <p:cNvSpPr>
            <a:spLocks noGrp="1"/>
          </p:cNvSpPr>
          <p:nvPr>
            <p:ph type="sldNum" sz="quarter" idx="12"/>
          </p:nvPr>
        </p:nvSpPr>
        <p:spPr/>
        <p:txBody>
          <a:bodyPr/>
          <a:lstStyle/>
          <a:p>
            <a:fld id="{D086BC26-2124-4118-AFB6-5F194359F0C7}" type="slidenum">
              <a:rPr lang="ru-RU" smtClean="0"/>
              <a:t>‹#›</a:t>
            </a:fld>
            <a:endParaRPr lang="ru-RU"/>
          </a:p>
        </p:txBody>
      </p:sp>
    </p:spTree>
    <p:extLst>
      <p:ext uri="{BB962C8B-B14F-4D97-AF65-F5344CB8AC3E}">
        <p14:creationId xmlns:p14="http://schemas.microsoft.com/office/powerpoint/2010/main" val="924984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BB0C1F-5DE0-4660-9022-16BD0351C2A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58A9C106-E31B-4FE1-88C3-B0FB86B08F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F44C4B4-1DAF-4300-9F52-2A0244458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4F031D1-CB9F-40E8-9892-FB41FBE6791E}"/>
              </a:ext>
            </a:extLst>
          </p:cNvPr>
          <p:cNvSpPr>
            <a:spLocks noGrp="1"/>
          </p:cNvSpPr>
          <p:nvPr>
            <p:ph type="dt" sz="half" idx="10"/>
          </p:nvPr>
        </p:nvSpPr>
        <p:spPr/>
        <p:txBody>
          <a:bodyPr/>
          <a:lstStyle/>
          <a:p>
            <a:fld id="{D515C620-BB65-45E4-9320-84DFCECE0121}" type="datetimeFigureOut">
              <a:rPr lang="ru-RU" smtClean="0"/>
              <a:t>25.11.2021</a:t>
            </a:fld>
            <a:endParaRPr lang="ru-RU"/>
          </a:p>
        </p:txBody>
      </p:sp>
      <p:sp>
        <p:nvSpPr>
          <p:cNvPr id="6" name="Нижний колонтитул 5">
            <a:extLst>
              <a:ext uri="{FF2B5EF4-FFF2-40B4-BE49-F238E27FC236}">
                <a16:creationId xmlns:a16="http://schemas.microsoft.com/office/drawing/2014/main" id="{2C61FD30-777E-45D7-846A-7A604F9D82F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7E4F891-3DC1-49C6-BCAD-88B8DA45443D}"/>
              </a:ext>
            </a:extLst>
          </p:cNvPr>
          <p:cNvSpPr>
            <a:spLocks noGrp="1"/>
          </p:cNvSpPr>
          <p:nvPr>
            <p:ph type="sldNum" sz="quarter" idx="12"/>
          </p:nvPr>
        </p:nvSpPr>
        <p:spPr/>
        <p:txBody>
          <a:bodyPr/>
          <a:lstStyle/>
          <a:p>
            <a:fld id="{D086BC26-2124-4118-AFB6-5F194359F0C7}" type="slidenum">
              <a:rPr lang="ru-RU" smtClean="0"/>
              <a:t>‹#›</a:t>
            </a:fld>
            <a:endParaRPr lang="ru-RU"/>
          </a:p>
        </p:txBody>
      </p:sp>
    </p:spTree>
    <p:extLst>
      <p:ext uri="{BB962C8B-B14F-4D97-AF65-F5344CB8AC3E}">
        <p14:creationId xmlns:p14="http://schemas.microsoft.com/office/powerpoint/2010/main" val="1814185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3E6B16-4A5E-4DFF-93CE-0995BDCE8EC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3A93183-2E09-4FD5-8E3A-85FBC3ABCB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F67E64B-2261-4C40-A1A8-256D0F2E2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651366C-2940-4711-B571-E2FB9072A445}"/>
              </a:ext>
            </a:extLst>
          </p:cNvPr>
          <p:cNvSpPr>
            <a:spLocks noGrp="1"/>
          </p:cNvSpPr>
          <p:nvPr>
            <p:ph type="dt" sz="half" idx="10"/>
          </p:nvPr>
        </p:nvSpPr>
        <p:spPr/>
        <p:txBody>
          <a:bodyPr/>
          <a:lstStyle/>
          <a:p>
            <a:fld id="{D515C620-BB65-45E4-9320-84DFCECE0121}" type="datetimeFigureOut">
              <a:rPr lang="ru-RU" smtClean="0"/>
              <a:t>25.11.2021</a:t>
            </a:fld>
            <a:endParaRPr lang="ru-RU"/>
          </a:p>
        </p:txBody>
      </p:sp>
      <p:sp>
        <p:nvSpPr>
          <p:cNvPr id="6" name="Нижний колонтитул 5">
            <a:extLst>
              <a:ext uri="{FF2B5EF4-FFF2-40B4-BE49-F238E27FC236}">
                <a16:creationId xmlns:a16="http://schemas.microsoft.com/office/drawing/2014/main" id="{4B2CA141-590F-4E73-9F00-2A1CEA55914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9D60A7-BC4F-4448-89DB-6DF26996EB20}"/>
              </a:ext>
            </a:extLst>
          </p:cNvPr>
          <p:cNvSpPr>
            <a:spLocks noGrp="1"/>
          </p:cNvSpPr>
          <p:nvPr>
            <p:ph type="sldNum" sz="quarter" idx="12"/>
          </p:nvPr>
        </p:nvSpPr>
        <p:spPr/>
        <p:txBody>
          <a:bodyPr/>
          <a:lstStyle/>
          <a:p>
            <a:fld id="{D086BC26-2124-4118-AFB6-5F194359F0C7}" type="slidenum">
              <a:rPr lang="ru-RU" smtClean="0"/>
              <a:t>‹#›</a:t>
            </a:fld>
            <a:endParaRPr lang="ru-RU"/>
          </a:p>
        </p:txBody>
      </p:sp>
    </p:spTree>
    <p:extLst>
      <p:ext uri="{BB962C8B-B14F-4D97-AF65-F5344CB8AC3E}">
        <p14:creationId xmlns:p14="http://schemas.microsoft.com/office/powerpoint/2010/main" val="1677497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24B1B-4CB4-4C16-A399-3D864FFF33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1A0F2F9-87D0-48FC-A7C4-890403282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99B03F5-F5E6-4507-9CC9-C6920D8530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5C620-BB65-45E4-9320-84DFCECE0121}" type="datetimeFigureOut">
              <a:rPr lang="ru-RU" smtClean="0"/>
              <a:t>25.11.2021</a:t>
            </a:fld>
            <a:endParaRPr lang="ru-RU"/>
          </a:p>
        </p:txBody>
      </p:sp>
      <p:sp>
        <p:nvSpPr>
          <p:cNvPr id="5" name="Нижний колонтитул 4">
            <a:extLst>
              <a:ext uri="{FF2B5EF4-FFF2-40B4-BE49-F238E27FC236}">
                <a16:creationId xmlns:a16="http://schemas.microsoft.com/office/drawing/2014/main" id="{6FE71B7E-7F2B-4302-81F5-9697169BBA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EEB05026-DF71-425F-8C00-B6225BC1E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6BC26-2124-4118-AFB6-5F194359F0C7}" type="slidenum">
              <a:rPr lang="ru-RU" smtClean="0"/>
              <a:t>‹#›</a:t>
            </a:fld>
            <a:endParaRPr lang="ru-RU"/>
          </a:p>
        </p:txBody>
      </p:sp>
    </p:spTree>
    <p:extLst>
      <p:ext uri="{BB962C8B-B14F-4D97-AF65-F5344CB8AC3E}">
        <p14:creationId xmlns:p14="http://schemas.microsoft.com/office/powerpoint/2010/main" val="1346004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ncbi.nlm.nih.gov/pmc/articles/PMC5778115/" TargetMode="External"/><Relationship Id="rId2" Type="http://schemas.openxmlformats.org/officeDocument/2006/relationships/hyperlink" Target="https://tproger.ru/translations/machine-learning-crisis/" TargetMode="External"/><Relationship Id="rId1" Type="http://schemas.openxmlformats.org/officeDocument/2006/relationships/slideLayout" Target="../slideLayouts/slideLayout2.xml"/><Relationship Id="rId5" Type="http://schemas.openxmlformats.org/officeDocument/2006/relationships/hyperlink" Target="https://dataconomy.com/2017/07/10-rules-results-data-science/" TargetMode="External"/><Relationship Id="rId4" Type="http://schemas.openxmlformats.org/officeDocument/2006/relationships/hyperlink" Target="https://avs.scitation.org/doi/full/10.1116/1.50936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A56626-CB5F-431B-AA2A-5472698FAA4C}"/>
              </a:ext>
            </a:extLst>
          </p:cNvPr>
          <p:cNvSpPr>
            <a:spLocks noGrp="1"/>
          </p:cNvSpPr>
          <p:nvPr>
            <p:ph type="ctrTitle"/>
          </p:nvPr>
        </p:nvSpPr>
        <p:spPr/>
        <p:txBody>
          <a:bodyPr>
            <a:normAutofit fontScale="90000"/>
          </a:bodyPr>
          <a:lstStyle/>
          <a:p>
            <a:r>
              <a:rPr lang="ru-RU" dirty="0"/>
              <a:t>Концепция воспроизводимости вычислений</a:t>
            </a:r>
          </a:p>
        </p:txBody>
      </p:sp>
      <p:sp>
        <p:nvSpPr>
          <p:cNvPr id="3" name="Подзаголовок 2">
            <a:extLst>
              <a:ext uri="{FF2B5EF4-FFF2-40B4-BE49-F238E27FC236}">
                <a16:creationId xmlns:a16="http://schemas.microsoft.com/office/drawing/2014/main" id="{1E9F46D6-1F59-444B-919C-E61A79345B86}"/>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505008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A692E3-A9EE-4E07-982A-E2116DBE33F1}"/>
              </a:ext>
            </a:extLst>
          </p:cNvPr>
          <p:cNvSpPr>
            <a:spLocks noGrp="1"/>
          </p:cNvSpPr>
          <p:nvPr>
            <p:ph type="title"/>
          </p:nvPr>
        </p:nvSpPr>
        <p:spPr/>
        <p:txBody>
          <a:bodyPr/>
          <a:lstStyle/>
          <a:p>
            <a:r>
              <a:rPr lang="ru-RU" dirty="0"/>
              <a:t>Форсирование корреляций</a:t>
            </a:r>
          </a:p>
        </p:txBody>
      </p:sp>
      <p:sp>
        <p:nvSpPr>
          <p:cNvPr id="3" name="Объект 2">
            <a:extLst>
              <a:ext uri="{FF2B5EF4-FFF2-40B4-BE49-F238E27FC236}">
                <a16:creationId xmlns:a16="http://schemas.microsoft.com/office/drawing/2014/main" id="{0FB97125-A82F-444D-B4EF-9664A69BFE75}"/>
              </a:ext>
            </a:extLst>
          </p:cNvPr>
          <p:cNvSpPr>
            <a:spLocks noGrp="1"/>
          </p:cNvSpPr>
          <p:nvPr>
            <p:ph idx="1"/>
          </p:nvPr>
        </p:nvSpPr>
        <p:spPr/>
        <p:txBody>
          <a:bodyPr/>
          <a:lstStyle/>
          <a:p>
            <a:r>
              <a:rPr lang="ru-RU" dirty="0"/>
              <a:t>Ещё одна проблема алгоритмов машинного обучения заключается в том, что алгоритм должен делать предположения. Алгоритм не может «ничего не найти».</a:t>
            </a:r>
            <a:endParaRPr lang="ru-RU" b="0" dirty="0">
              <a:effectLst/>
            </a:endParaRPr>
          </a:p>
          <a:p>
            <a:r>
              <a:rPr lang="ru-RU" dirty="0"/>
              <a:t>В настоящий момент я не знаю алгоритма машинного обучения, который мог бы прийти к заключению, что данные не подходят для того, чтобы делать обоснованные выводы. Предполагается, что это работа учёного.</a:t>
            </a:r>
            <a:endParaRPr lang="ru-RU" b="0" dirty="0">
              <a:effectLst/>
            </a:endParaRPr>
          </a:p>
        </p:txBody>
      </p:sp>
    </p:spTree>
    <p:extLst>
      <p:ext uri="{BB962C8B-B14F-4D97-AF65-F5344CB8AC3E}">
        <p14:creationId xmlns:p14="http://schemas.microsoft.com/office/powerpoint/2010/main" val="105026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1C222B-922C-446C-AD9D-DAD7DF98D32D}"/>
              </a:ext>
            </a:extLst>
          </p:cNvPr>
          <p:cNvSpPr>
            <a:spLocks noGrp="1"/>
          </p:cNvSpPr>
          <p:nvPr>
            <p:ph type="title"/>
          </p:nvPr>
        </p:nvSpPr>
        <p:spPr/>
        <p:txBody>
          <a:bodyPr/>
          <a:lstStyle/>
          <a:p>
            <a:r>
              <a:rPr lang="ru-RU" dirty="0"/>
              <a:t>Зачем использовать машинное обучение?</a:t>
            </a:r>
          </a:p>
        </p:txBody>
      </p:sp>
      <p:sp>
        <p:nvSpPr>
          <p:cNvPr id="3" name="Объект 2">
            <a:extLst>
              <a:ext uri="{FF2B5EF4-FFF2-40B4-BE49-F238E27FC236}">
                <a16:creationId xmlns:a16="http://schemas.microsoft.com/office/drawing/2014/main" id="{A74DF0DB-301B-4925-82E6-C1B05487EEC5}"/>
              </a:ext>
            </a:extLst>
          </p:cNvPr>
          <p:cNvSpPr>
            <a:spLocks noGrp="1"/>
          </p:cNvSpPr>
          <p:nvPr>
            <p:ph idx="1"/>
          </p:nvPr>
        </p:nvSpPr>
        <p:spPr/>
        <p:txBody>
          <a:bodyPr>
            <a:normAutofit/>
          </a:bodyPr>
          <a:lstStyle/>
          <a:p>
            <a:r>
              <a:rPr lang="ru-RU" dirty="0"/>
              <a:t>Машинное обучение упрощают анализ данных и алгоритмы МО делают за пользователя громадную работу</a:t>
            </a:r>
            <a:endParaRPr lang="ru-RU" b="0" dirty="0">
              <a:effectLst/>
            </a:endParaRPr>
          </a:p>
          <a:p>
            <a:r>
              <a:rPr lang="ru-RU" dirty="0"/>
              <a:t>В тех областях, где работают с большими объемами данных, традиционные методы анализа оказываются неэффективными и применение МО — единственный разумный способ обработки информации</a:t>
            </a:r>
            <a:endParaRPr lang="ru-RU" b="0" dirty="0">
              <a:effectLst/>
            </a:endParaRPr>
          </a:p>
        </p:txBody>
      </p:sp>
    </p:spTree>
    <p:extLst>
      <p:ext uri="{BB962C8B-B14F-4D97-AF65-F5344CB8AC3E}">
        <p14:creationId xmlns:p14="http://schemas.microsoft.com/office/powerpoint/2010/main" val="339506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F667A0-A860-4C64-8AA1-EBEF404A8AF7}"/>
              </a:ext>
            </a:extLst>
          </p:cNvPr>
          <p:cNvSpPr>
            <a:spLocks noGrp="1"/>
          </p:cNvSpPr>
          <p:nvPr>
            <p:ph type="title"/>
          </p:nvPr>
        </p:nvSpPr>
        <p:spPr>
          <a:xfrm>
            <a:off x="838200" y="2675731"/>
            <a:ext cx="10515600" cy="1325563"/>
          </a:xfrm>
        </p:spPr>
        <p:txBody>
          <a:bodyPr/>
          <a:lstStyle/>
          <a:p>
            <a:r>
              <a:rPr lang="ru-RU" dirty="0"/>
              <a:t>10 правил для проведения воспроизводимых исследований</a:t>
            </a:r>
          </a:p>
        </p:txBody>
      </p:sp>
      <p:sp>
        <p:nvSpPr>
          <p:cNvPr id="3" name="Объект 2">
            <a:extLst>
              <a:ext uri="{FF2B5EF4-FFF2-40B4-BE49-F238E27FC236}">
                <a16:creationId xmlns:a16="http://schemas.microsoft.com/office/drawing/2014/main" id="{A384B7E1-3DA6-4F05-8556-517526595FA9}"/>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334370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FF7CEF-28C2-49F7-A7CC-26FFA58473D8}"/>
              </a:ext>
            </a:extLst>
          </p:cNvPr>
          <p:cNvSpPr>
            <a:spLocks noGrp="1"/>
          </p:cNvSpPr>
          <p:nvPr>
            <p:ph type="title"/>
          </p:nvPr>
        </p:nvSpPr>
        <p:spPr/>
        <p:txBody>
          <a:bodyPr>
            <a:normAutofit fontScale="90000"/>
          </a:bodyPr>
          <a:lstStyle/>
          <a:p>
            <a:r>
              <a:rPr lang="ru-RU" dirty="0"/>
              <a:t>Правило №1— Для каждого полученного результата сохраните алгоритм его получения.</a:t>
            </a:r>
          </a:p>
        </p:txBody>
      </p:sp>
      <p:sp>
        <p:nvSpPr>
          <p:cNvPr id="3" name="Объект 2">
            <a:extLst>
              <a:ext uri="{FF2B5EF4-FFF2-40B4-BE49-F238E27FC236}">
                <a16:creationId xmlns:a16="http://schemas.microsoft.com/office/drawing/2014/main" id="{42D864C0-3740-4712-A43E-39426BD52BEE}"/>
              </a:ext>
            </a:extLst>
          </p:cNvPr>
          <p:cNvSpPr>
            <a:spLocks noGrp="1"/>
          </p:cNvSpPr>
          <p:nvPr>
            <p:ph idx="1"/>
          </p:nvPr>
        </p:nvSpPr>
        <p:spPr/>
        <p:txBody>
          <a:bodyPr/>
          <a:lstStyle/>
          <a:p>
            <a:r>
              <a:rPr lang="ru-RU" dirty="0"/>
              <a:t>Важно знать каким образом вы получили те или иные результаты. Знание того, как вы перешли от необработанных данных к заключению, позволяет вам:</a:t>
            </a:r>
            <a:endParaRPr lang="ru-RU" b="0" dirty="0">
              <a:effectLst/>
            </a:endParaRPr>
          </a:p>
          <a:p>
            <a:pPr lvl="1" fontAlgn="base"/>
            <a:r>
              <a:rPr lang="ru-RU" dirty="0"/>
              <a:t>защищать результаты</a:t>
            </a:r>
          </a:p>
          <a:p>
            <a:pPr lvl="1" fontAlgn="base"/>
            <a:r>
              <a:rPr lang="ru-RU" dirty="0"/>
              <a:t>обновлять результаты, если обнаружены ошибки</a:t>
            </a:r>
          </a:p>
          <a:p>
            <a:pPr lvl="1" fontAlgn="base"/>
            <a:r>
              <a:rPr lang="ru-RU" dirty="0"/>
              <a:t>воспроизводить результаты при обновлении данных</a:t>
            </a:r>
          </a:p>
          <a:p>
            <a:pPr lvl="1" fontAlgn="base"/>
            <a:r>
              <a:rPr lang="ru-RU" dirty="0"/>
              <a:t>представить свои результаты на обсуждение</a:t>
            </a:r>
          </a:p>
        </p:txBody>
      </p:sp>
    </p:spTree>
    <p:extLst>
      <p:ext uri="{BB962C8B-B14F-4D97-AF65-F5344CB8AC3E}">
        <p14:creationId xmlns:p14="http://schemas.microsoft.com/office/powerpoint/2010/main" val="1189398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164159-8AD0-491B-B0EF-741A685D6307}"/>
              </a:ext>
            </a:extLst>
          </p:cNvPr>
          <p:cNvSpPr>
            <a:spLocks noGrp="1"/>
          </p:cNvSpPr>
          <p:nvPr>
            <p:ph type="title"/>
          </p:nvPr>
        </p:nvSpPr>
        <p:spPr/>
        <p:txBody>
          <a:bodyPr/>
          <a:lstStyle/>
          <a:p>
            <a:r>
              <a:rPr lang="ru-RU" dirty="0"/>
              <a:t>Правило №2 - избегайте этапов ручного управления данными или процессом.</a:t>
            </a:r>
          </a:p>
        </p:txBody>
      </p:sp>
      <p:sp>
        <p:nvSpPr>
          <p:cNvPr id="3" name="Объект 2">
            <a:extLst>
              <a:ext uri="{FF2B5EF4-FFF2-40B4-BE49-F238E27FC236}">
                <a16:creationId xmlns:a16="http://schemas.microsoft.com/office/drawing/2014/main" id="{82D4FE15-0A36-4190-B39F-1081C72EF812}"/>
              </a:ext>
            </a:extLst>
          </p:cNvPr>
          <p:cNvSpPr>
            <a:spLocks noGrp="1"/>
          </p:cNvSpPr>
          <p:nvPr>
            <p:ph idx="1"/>
          </p:nvPr>
        </p:nvSpPr>
        <p:spPr/>
        <p:txBody>
          <a:bodyPr/>
          <a:lstStyle/>
          <a:p>
            <a:r>
              <a:rPr lang="ru-RU" dirty="0"/>
              <a:t>Может возникнуть соблазн открыть файлы данных в редакторе и вручную исправить пару ошибок форматирования или удалить выбросы. Кроме того, современные редакторы позволяют легко форматировать файлы огромных размеров. Однако соблазну сократить ваш алгоритм следует сопротивляться. Ручная обработка данных - это скрытая манипуляция.</a:t>
            </a:r>
          </a:p>
        </p:txBody>
      </p:sp>
    </p:spTree>
    <p:extLst>
      <p:ext uri="{BB962C8B-B14F-4D97-AF65-F5344CB8AC3E}">
        <p14:creationId xmlns:p14="http://schemas.microsoft.com/office/powerpoint/2010/main" val="482723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2CEDBD-891A-4990-9DB8-41C7A90A3A74}"/>
              </a:ext>
            </a:extLst>
          </p:cNvPr>
          <p:cNvSpPr>
            <a:spLocks noGrp="1"/>
          </p:cNvSpPr>
          <p:nvPr>
            <p:ph type="title"/>
          </p:nvPr>
        </p:nvSpPr>
        <p:spPr/>
        <p:txBody>
          <a:bodyPr>
            <a:normAutofit fontScale="90000"/>
          </a:bodyPr>
          <a:lstStyle/>
          <a:p>
            <a:r>
              <a:rPr lang="ru-RU" dirty="0"/>
              <a:t>Правило №3 - сохраните точные версии всех использованных внешних инструментов.</a:t>
            </a:r>
          </a:p>
        </p:txBody>
      </p:sp>
      <p:sp>
        <p:nvSpPr>
          <p:cNvPr id="3" name="Объект 2">
            <a:extLst>
              <a:ext uri="{FF2B5EF4-FFF2-40B4-BE49-F238E27FC236}">
                <a16:creationId xmlns:a16="http://schemas.microsoft.com/office/drawing/2014/main" id="{25A32AFF-EDA1-416B-84B2-34AC05B3E01E}"/>
              </a:ext>
            </a:extLst>
          </p:cNvPr>
          <p:cNvSpPr>
            <a:spLocks noGrp="1"/>
          </p:cNvSpPr>
          <p:nvPr>
            <p:ph idx="1"/>
          </p:nvPr>
        </p:nvSpPr>
        <p:spPr/>
        <p:txBody>
          <a:bodyPr>
            <a:normAutofit/>
          </a:bodyPr>
          <a:lstStyle/>
          <a:p>
            <a:r>
              <a:rPr lang="ru-RU" dirty="0"/>
              <a:t>В идеале вы должны настроить виртуальную машину или контейнер со всем программным обеспечением, используемым для запуска ваших скриптов. Это позволяет сделать снимок вашей аналитической экосистемы, что упрощает воспроизведение ваших результатов.</a:t>
            </a:r>
            <a:endParaRPr lang="ru-RU" b="0" dirty="0">
              <a:effectLst/>
            </a:endParaRPr>
          </a:p>
          <a:p>
            <a:r>
              <a:rPr lang="ru-RU" dirty="0"/>
              <a:t>По крайней мере, вам необходимо задокументировать выпуск и версию всего используемого программного обеспечения, включая операционную систему. Незначительные изменения в программном обеспечении могут повлиять на результаты.</a:t>
            </a:r>
            <a:endParaRPr lang="ru-RU" b="0" dirty="0">
              <a:effectLst/>
            </a:endParaRPr>
          </a:p>
        </p:txBody>
      </p:sp>
    </p:spTree>
    <p:extLst>
      <p:ext uri="{BB962C8B-B14F-4D97-AF65-F5344CB8AC3E}">
        <p14:creationId xmlns:p14="http://schemas.microsoft.com/office/powerpoint/2010/main" val="81336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BEB65C-A624-4050-80D1-BD3FE50C740D}"/>
              </a:ext>
            </a:extLst>
          </p:cNvPr>
          <p:cNvSpPr>
            <a:spLocks noGrp="1"/>
          </p:cNvSpPr>
          <p:nvPr>
            <p:ph type="title"/>
          </p:nvPr>
        </p:nvSpPr>
        <p:spPr/>
        <p:txBody>
          <a:bodyPr/>
          <a:lstStyle/>
          <a:p>
            <a:r>
              <a:rPr lang="ru-RU" dirty="0"/>
              <a:t>Правило №4 - используйте контроль версий.</a:t>
            </a:r>
          </a:p>
        </p:txBody>
      </p:sp>
      <p:sp>
        <p:nvSpPr>
          <p:cNvPr id="3" name="Объект 2">
            <a:extLst>
              <a:ext uri="{FF2B5EF4-FFF2-40B4-BE49-F238E27FC236}">
                <a16:creationId xmlns:a16="http://schemas.microsoft.com/office/drawing/2014/main" id="{8BA3F8FC-38F6-42DE-9CF3-0169F1B27C27}"/>
              </a:ext>
            </a:extLst>
          </p:cNvPr>
          <p:cNvSpPr>
            <a:spLocks noGrp="1"/>
          </p:cNvSpPr>
          <p:nvPr>
            <p:ph idx="1"/>
          </p:nvPr>
        </p:nvSpPr>
        <p:spPr/>
        <p:txBody>
          <a:bodyPr/>
          <a:lstStyle/>
          <a:p>
            <a:r>
              <a:rPr lang="ru-RU" dirty="0"/>
              <a:t>Для отслеживания версий ваших скриптов следует использовать систему контроля версий, такую ​​как </a:t>
            </a:r>
            <a:r>
              <a:rPr lang="ru-RU" dirty="0" err="1"/>
              <a:t>Git</a:t>
            </a:r>
            <a:r>
              <a:rPr lang="ru-RU" dirty="0"/>
              <a:t>. Вы должны пометить (сделать снимок) текущее состояние скриптов и ссылаться на этот тег во всех получаемых вами результатах. Если вы затем решите изменить свои алгоритмы, что вы обязательно сделаете, можно будет вернуться во времени и получить точные сценарии, которые использовались для получения заданного результата.</a:t>
            </a:r>
          </a:p>
        </p:txBody>
      </p:sp>
    </p:spTree>
    <p:extLst>
      <p:ext uri="{BB962C8B-B14F-4D97-AF65-F5344CB8AC3E}">
        <p14:creationId xmlns:p14="http://schemas.microsoft.com/office/powerpoint/2010/main" val="71370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DAA0E4-B979-45DE-BF79-68FED37E4352}"/>
              </a:ext>
            </a:extLst>
          </p:cNvPr>
          <p:cNvSpPr>
            <a:spLocks noGrp="1"/>
          </p:cNvSpPr>
          <p:nvPr>
            <p:ph type="title"/>
          </p:nvPr>
        </p:nvSpPr>
        <p:spPr/>
        <p:txBody>
          <a:bodyPr/>
          <a:lstStyle/>
          <a:p>
            <a:r>
              <a:rPr lang="ru-RU" dirty="0"/>
              <a:t>Правило №5 - храните все промежуточные результаты в стандартизированном виде.</a:t>
            </a:r>
          </a:p>
        </p:txBody>
      </p:sp>
      <p:sp>
        <p:nvSpPr>
          <p:cNvPr id="3" name="Объект 2">
            <a:extLst>
              <a:ext uri="{FF2B5EF4-FFF2-40B4-BE49-F238E27FC236}">
                <a16:creationId xmlns:a16="http://schemas.microsoft.com/office/drawing/2014/main" id="{E84A924D-9887-4514-8B76-1F1A65432CF6}"/>
              </a:ext>
            </a:extLst>
          </p:cNvPr>
          <p:cNvSpPr>
            <a:spLocks noGrp="1"/>
          </p:cNvSpPr>
          <p:nvPr>
            <p:ph idx="1"/>
          </p:nvPr>
        </p:nvSpPr>
        <p:spPr/>
        <p:txBody>
          <a:bodyPr>
            <a:normAutofit lnSpcReduction="10000"/>
          </a:bodyPr>
          <a:lstStyle/>
          <a:p>
            <a:r>
              <a:rPr lang="ru-RU" dirty="0"/>
              <a:t>Если вы соблюдаете Правило № 1, в теории уже возможно воссоздать любые результаты на основе необработанных данных. Однако, хотя это может быть теоретически возможно, на практике могут быть ограничивающие факторы.</a:t>
            </a:r>
            <a:endParaRPr lang="ru-RU" b="0" dirty="0">
              <a:effectLst/>
            </a:endParaRPr>
          </a:p>
          <a:p>
            <a:r>
              <a:rPr lang="ru-RU" dirty="0"/>
              <a:t>В этих случаях может быть полезно начать исследование с набора производных данных, которые уже могут представлять больше пользы или быть более удобными, чем необработанных данных. Хранение этих промежуточных наборов данных (например, в формате CSV) предоставляет больше возможностей для дальнейшего анализа и может упростить определение проблемных мест поскольку нет необходимости все переделывать.</a:t>
            </a:r>
            <a:endParaRPr lang="ru-RU" b="0" dirty="0">
              <a:effectLst/>
            </a:endParaRPr>
          </a:p>
          <a:p>
            <a:endParaRPr lang="ru-RU" dirty="0"/>
          </a:p>
        </p:txBody>
      </p:sp>
    </p:spTree>
    <p:extLst>
      <p:ext uri="{BB962C8B-B14F-4D97-AF65-F5344CB8AC3E}">
        <p14:creationId xmlns:p14="http://schemas.microsoft.com/office/powerpoint/2010/main" val="79292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2BF0AE-80D8-4971-B5A0-DE1391D1CD36}"/>
              </a:ext>
            </a:extLst>
          </p:cNvPr>
          <p:cNvSpPr>
            <a:spLocks noGrp="1"/>
          </p:cNvSpPr>
          <p:nvPr>
            <p:ph type="title"/>
          </p:nvPr>
        </p:nvSpPr>
        <p:spPr/>
        <p:txBody>
          <a:bodyPr>
            <a:normAutofit fontScale="90000"/>
          </a:bodyPr>
          <a:lstStyle/>
          <a:p>
            <a:r>
              <a:rPr lang="ru-RU" dirty="0"/>
              <a:t>Правило №6 - для алгоритмов использующих случайность записывайте их случайное зерно.</a:t>
            </a:r>
          </a:p>
        </p:txBody>
      </p:sp>
      <p:sp>
        <p:nvSpPr>
          <p:cNvPr id="3" name="Объект 2">
            <a:extLst>
              <a:ext uri="{FF2B5EF4-FFF2-40B4-BE49-F238E27FC236}">
                <a16:creationId xmlns:a16="http://schemas.microsoft.com/office/drawing/2014/main" id="{7215A276-80C1-4B16-9849-1E53C680559A}"/>
              </a:ext>
            </a:extLst>
          </p:cNvPr>
          <p:cNvSpPr>
            <a:spLocks noGrp="1"/>
          </p:cNvSpPr>
          <p:nvPr>
            <p:ph idx="1"/>
          </p:nvPr>
        </p:nvSpPr>
        <p:spPr/>
        <p:txBody>
          <a:bodyPr/>
          <a:lstStyle/>
          <a:p>
            <a:r>
              <a:rPr lang="ru-RU" dirty="0"/>
              <a:t>Одна вещь, которую специалисты по данным часто не могут сделать - это установить исходные значения для своего анализа. Это делает невозможным точное воссоздание исследований машинного обучения. Многие алгоритмы машинного обучения включают стохастический элемент, и, хотя надежные результаты могут быть статистически воспроизводимыми, гораздо приятнее получать результаты точь-в-точь как в исходном исследовании.</a:t>
            </a:r>
          </a:p>
        </p:txBody>
      </p:sp>
    </p:spTree>
    <p:extLst>
      <p:ext uri="{BB962C8B-B14F-4D97-AF65-F5344CB8AC3E}">
        <p14:creationId xmlns:p14="http://schemas.microsoft.com/office/powerpoint/2010/main" val="2402053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48F55E-92EB-4423-85E4-A279BD5F5833}"/>
              </a:ext>
            </a:extLst>
          </p:cNvPr>
          <p:cNvSpPr>
            <a:spLocks noGrp="1"/>
          </p:cNvSpPr>
          <p:nvPr>
            <p:ph type="title"/>
          </p:nvPr>
        </p:nvSpPr>
        <p:spPr/>
        <p:txBody>
          <a:bodyPr/>
          <a:lstStyle/>
          <a:p>
            <a:r>
              <a:rPr lang="ru-RU" dirty="0"/>
              <a:t>Правило №7 - всегда храните вместе с графиками данные.</a:t>
            </a:r>
          </a:p>
        </p:txBody>
      </p:sp>
      <p:sp>
        <p:nvSpPr>
          <p:cNvPr id="3" name="Объект 2">
            <a:extLst>
              <a:ext uri="{FF2B5EF4-FFF2-40B4-BE49-F238E27FC236}">
                <a16:creationId xmlns:a16="http://schemas.microsoft.com/office/drawing/2014/main" id="{1EF31652-1C54-4E87-807F-FD2833C40795}"/>
              </a:ext>
            </a:extLst>
          </p:cNvPr>
          <p:cNvSpPr>
            <a:spLocks noGrp="1"/>
          </p:cNvSpPr>
          <p:nvPr>
            <p:ph idx="1"/>
          </p:nvPr>
        </p:nvSpPr>
        <p:spPr/>
        <p:txBody>
          <a:bodyPr>
            <a:normAutofit/>
          </a:bodyPr>
          <a:lstStyle/>
          <a:p>
            <a:r>
              <a:rPr lang="ru-RU" dirty="0"/>
              <a:t>Если вы используете скриптовый язык программирования, ваши графики скорее всего генерируются автоматически. Однако, если вы используете такой инструмент, как </a:t>
            </a:r>
            <a:r>
              <a:rPr lang="ru-RU" dirty="0" err="1"/>
              <a:t>Excel</a:t>
            </a:r>
            <a:r>
              <a:rPr lang="ru-RU" dirty="0"/>
              <a:t>, убедитесь, что вы сохранили начальные данные. Это позволяет не только воспроизвести график, но также более детально просмотреть лежащие в основе данные.</a:t>
            </a:r>
            <a:endParaRPr lang="ru-RU" b="0" dirty="0">
              <a:effectLst/>
            </a:endParaRPr>
          </a:p>
          <a:p>
            <a:r>
              <a:rPr lang="ru-RU" dirty="0"/>
              <a:t>Также стоит всегда сохранять алгоритмы, которые вы использовали для получения график на основе которых вы потом приводите какие-либо утверждения.</a:t>
            </a:r>
            <a:endParaRPr lang="ru-RU" b="0" dirty="0">
              <a:effectLst/>
            </a:endParaRPr>
          </a:p>
        </p:txBody>
      </p:sp>
    </p:spTree>
    <p:extLst>
      <p:ext uri="{BB962C8B-B14F-4D97-AF65-F5344CB8AC3E}">
        <p14:creationId xmlns:p14="http://schemas.microsoft.com/office/powerpoint/2010/main" val="257700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A229F2-3E45-4CD1-8838-4B9347EB8895}"/>
              </a:ext>
            </a:extLst>
          </p:cNvPr>
          <p:cNvSpPr>
            <a:spLocks noGrp="1"/>
          </p:cNvSpPr>
          <p:nvPr>
            <p:ph type="title"/>
          </p:nvPr>
        </p:nvSpPr>
        <p:spPr/>
        <p:txBody>
          <a:bodyPr/>
          <a:lstStyle/>
          <a:p>
            <a:r>
              <a:rPr lang="ru-RU" dirty="0"/>
              <a:t>Кризис воспроизводимости</a:t>
            </a:r>
          </a:p>
        </p:txBody>
      </p:sp>
      <p:sp>
        <p:nvSpPr>
          <p:cNvPr id="3" name="Объект 2">
            <a:extLst>
              <a:ext uri="{FF2B5EF4-FFF2-40B4-BE49-F238E27FC236}">
                <a16:creationId xmlns:a16="http://schemas.microsoft.com/office/drawing/2014/main" id="{89B1BF11-6E1D-4A9E-89B6-25CC7FE30A88}"/>
              </a:ext>
            </a:extLst>
          </p:cNvPr>
          <p:cNvSpPr>
            <a:spLocks noGrp="1"/>
          </p:cNvSpPr>
          <p:nvPr>
            <p:ph idx="1"/>
          </p:nvPr>
        </p:nvSpPr>
        <p:spPr/>
        <p:txBody>
          <a:bodyPr/>
          <a:lstStyle/>
          <a:p>
            <a:r>
              <a:rPr lang="ru-RU" dirty="0"/>
              <a:t>Большое количество результатов научных экспериментов современности не нашли своего подтверждения при проведении тех же манипуляций другими группами учёных.</a:t>
            </a:r>
            <a:endParaRPr lang="ru-RU" b="0" dirty="0">
              <a:effectLst/>
            </a:endParaRPr>
          </a:p>
          <a:p>
            <a:r>
              <a:rPr lang="ru-RU" dirty="0"/>
              <a:t>Давайте разберемся почему это плохо и как этого избегать</a:t>
            </a:r>
            <a:br>
              <a:rPr lang="ru-RU" dirty="0"/>
            </a:br>
            <a:endParaRPr lang="ru-RU" dirty="0"/>
          </a:p>
        </p:txBody>
      </p:sp>
    </p:spTree>
    <p:extLst>
      <p:ext uri="{BB962C8B-B14F-4D97-AF65-F5344CB8AC3E}">
        <p14:creationId xmlns:p14="http://schemas.microsoft.com/office/powerpoint/2010/main" val="654974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E44940-8DD4-4A29-BF3D-61372798A848}"/>
              </a:ext>
            </a:extLst>
          </p:cNvPr>
          <p:cNvSpPr>
            <a:spLocks noGrp="1"/>
          </p:cNvSpPr>
          <p:nvPr>
            <p:ph type="title"/>
          </p:nvPr>
        </p:nvSpPr>
        <p:spPr/>
        <p:txBody>
          <a:bodyPr/>
          <a:lstStyle/>
          <a:p>
            <a:r>
              <a:rPr lang="ru-RU" dirty="0"/>
              <a:t>Правило №8 - иерархический подход при генерировании результатов анализа.</a:t>
            </a:r>
          </a:p>
        </p:txBody>
      </p:sp>
      <p:sp>
        <p:nvSpPr>
          <p:cNvPr id="3" name="Объект 2">
            <a:extLst>
              <a:ext uri="{FF2B5EF4-FFF2-40B4-BE49-F238E27FC236}">
                <a16:creationId xmlns:a16="http://schemas.microsoft.com/office/drawing/2014/main" id="{5E2BF140-B5A8-426A-81A3-5ED1BFCE826E}"/>
              </a:ext>
            </a:extLst>
          </p:cNvPr>
          <p:cNvSpPr>
            <a:spLocks noGrp="1"/>
          </p:cNvSpPr>
          <p:nvPr>
            <p:ph idx="1"/>
          </p:nvPr>
        </p:nvSpPr>
        <p:spPr/>
        <p:txBody>
          <a:bodyPr/>
          <a:lstStyle/>
          <a:p>
            <a:r>
              <a:rPr lang="ru-RU" dirty="0"/>
              <a:t>Наша задача как специалистов по обработке данных - обобщить данные в той или иной форме. Вот что включает в себя извлечение информации из данных.</a:t>
            </a:r>
            <a:endParaRPr lang="ru-RU" b="0" dirty="0">
              <a:effectLst/>
            </a:endParaRPr>
          </a:p>
          <a:p>
            <a:r>
              <a:rPr lang="ru-RU" dirty="0"/>
              <a:t>Однако </a:t>
            </a:r>
            <a:r>
              <a:rPr lang="ru-RU" dirty="0" err="1"/>
              <a:t>резюмирование</a:t>
            </a:r>
            <a:r>
              <a:rPr lang="ru-RU" dirty="0"/>
              <a:t> также является простым способом неправильного использования данных, поэтому важно, чтобы заинтересованные стороны могли разбить сводку на отдельные точки данных. Для каждого итогового результата укажите ссылку на данные, использованные для расчета итогового значения.</a:t>
            </a:r>
            <a:endParaRPr lang="ru-RU" b="0" dirty="0">
              <a:effectLst/>
            </a:endParaRPr>
          </a:p>
        </p:txBody>
      </p:sp>
    </p:spTree>
    <p:extLst>
      <p:ext uri="{BB962C8B-B14F-4D97-AF65-F5344CB8AC3E}">
        <p14:creationId xmlns:p14="http://schemas.microsoft.com/office/powerpoint/2010/main" val="1707985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3B13E9-FB29-489A-B7A0-82C63F40A214}"/>
              </a:ext>
            </a:extLst>
          </p:cNvPr>
          <p:cNvSpPr>
            <a:spLocks noGrp="1"/>
          </p:cNvSpPr>
          <p:nvPr>
            <p:ph type="title"/>
          </p:nvPr>
        </p:nvSpPr>
        <p:spPr/>
        <p:txBody>
          <a:bodyPr>
            <a:normAutofit fontScale="90000"/>
          </a:bodyPr>
          <a:lstStyle/>
          <a:p>
            <a:r>
              <a:rPr lang="ru-RU" dirty="0"/>
              <a:t>Правило №9 - всегда указывайте вместе текстовые утверждения и результаты исследования.</a:t>
            </a:r>
          </a:p>
        </p:txBody>
      </p:sp>
      <p:sp>
        <p:nvSpPr>
          <p:cNvPr id="3" name="Объект 2">
            <a:extLst>
              <a:ext uri="{FF2B5EF4-FFF2-40B4-BE49-F238E27FC236}">
                <a16:creationId xmlns:a16="http://schemas.microsoft.com/office/drawing/2014/main" id="{126C5A3E-06D1-469C-B642-6DD086B0C677}"/>
              </a:ext>
            </a:extLst>
          </p:cNvPr>
          <p:cNvSpPr>
            <a:spLocks noGrp="1"/>
          </p:cNvSpPr>
          <p:nvPr>
            <p:ph idx="1"/>
          </p:nvPr>
        </p:nvSpPr>
        <p:spPr/>
        <p:txBody>
          <a:bodyPr/>
          <a:lstStyle/>
          <a:p>
            <a:r>
              <a:rPr lang="ru-RU" dirty="0"/>
              <a:t>В конце работы результаты анализа данных оформляются в текстовом виде. И слова неточны. Иногда бывает трудно определить связь между выводами и анализом. Поскольку отчет часто является самой важной частью исследования, важно, чтобы его можно было связать с результатами и, в соответствии с правилом № 1, с исходными данными.</a:t>
            </a:r>
          </a:p>
        </p:txBody>
      </p:sp>
    </p:spTree>
    <p:extLst>
      <p:ext uri="{BB962C8B-B14F-4D97-AF65-F5344CB8AC3E}">
        <p14:creationId xmlns:p14="http://schemas.microsoft.com/office/powerpoint/2010/main" val="1744812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30FA85-81BE-4DF6-B56C-7D7C5EB7F4CE}"/>
              </a:ext>
            </a:extLst>
          </p:cNvPr>
          <p:cNvSpPr>
            <a:spLocks noGrp="1"/>
          </p:cNvSpPr>
          <p:nvPr>
            <p:ph type="title"/>
          </p:nvPr>
        </p:nvSpPr>
        <p:spPr/>
        <p:txBody>
          <a:bodyPr>
            <a:normAutofit fontScale="90000"/>
          </a:bodyPr>
          <a:lstStyle/>
          <a:p>
            <a:r>
              <a:rPr lang="ru-RU" dirty="0"/>
              <a:t>Правило №10 - обеспечивайте доступность ваших результатов, данных и исследований.</a:t>
            </a:r>
          </a:p>
        </p:txBody>
      </p:sp>
      <p:sp>
        <p:nvSpPr>
          <p:cNvPr id="3" name="Объект 2">
            <a:extLst>
              <a:ext uri="{FF2B5EF4-FFF2-40B4-BE49-F238E27FC236}">
                <a16:creationId xmlns:a16="http://schemas.microsoft.com/office/drawing/2014/main" id="{3DC8B0C6-4782-4789-A4E4-8B12E4A0FF03}"/>
              </a:ext>
            </a:extLst>
          </p:cNvPr>
          <p:cNvSpPr>
            <a:spLocks noGrp="1"/>
          </p:cNvSpPr>
          <p:nvPr>
            <p:ph idx="1"/>
          </p:nvPr>
        </p:nvSpPr>
        <p:spPr/>
        <p:txBody>
          <a:bodyPr/>
          <a:lstStyle/>
          <a:p>
            <a:r>
              <a:rPr lang="ru-RU" dirty="0"/>
              <a:t>В коммерческих условиях может быть нецелесообразно предоставлять открытый доступ ко всем данным. Однако имеет смысл предоставить доступ другим пользователям в вашей организации. Облачные системы управления исходным кодом, такие как </a:t>
            </a:r>
            <a:r>
              <a:rPr lang="ru-RU" dirty="0" err="1"/>
              <a:t>Bitbucket</a:t>
            </a:r>
            <a:r>
              <a:rPr lang="ru-RU" dirty="0"/>
              <a:t> и </a:t>
            </a:r>
            <a:r>
              <a:rPr lang="ru-RU" dirty="0" err="1"/>
              <a:t>GitHub</a:t>
            </a:r>
            <a:r>
              <a:rPr lang="ru-RU" dirty="0"/>
              <a:t>, позволяют создавать частные репозитории, к которым могут получить доступ любые авторизованные коллеги.</a:t>
            </a:r>
          </a:p>
        </p:txBody>
      </p:sp>
    </p:spTree>
    <p:extLst>
      <p:ext uri="{BB962C8B-B14F-4D97-AF65-F5344CB8AC3E}">
        <p14:creationId xmlns:p14="http://schemas.microsoft.com/office/powerpoint/2010/main" val="1774235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D9C8C0-3208-42E7-A518-46EF69E20DDA}"/>
              </a:ext>
            </a:extLst>
          </p:cNvPr>
          <p:cNvSpPr>
            <a:spLocks noGrp="1"/>
          </p:cNvSpPr>
          <p:nvPr>
            <p:ph type="title"/>
          </p:nvPr>
        </p:nvSpPr>
        <p:spPr/>
        <p:txBody>
          <a:bodyPr/>
          <a:lstStyle/>
          <a:p>
            <a:r>
              <a:rPr lang="ru-RU" dirty="0"/>
              <a:t>Список литературы</a:t>
            </a:r>
          </a:p>
        </p:txBody>
      </p:sp>
      <p:sp>
        <p:nvSpPr>
          <p:cNvPr id="3" name="Объект 2">
            <a:extLst>
              <a:ext uri="{FF2B5EF4-FFF2-40B4-BE49-F238E27FC236}">
                <a16:creationId xmlns:a16="http://schemas.microsoft.com/office/drawing/2014/main" id="{18117972-C35B-4349-98A2-09D950E4607D}"/>
              </a:ext>
            </a:extLst>
          </p:cNvPr>
          <p:cNvSpPr>
            <a:spLocks noGrp="1"/>
          </p:cNvSpPr>
          <p:nvPr>
            <p:ph idx="1"/>
          </p:nvPr>
        </p:nvSpPr>
        <p:spPr/>
        <p:txBody>
          <a:bodyPr/>
          <a:lstStyle/>
          <a:p>
            <a:r>
              <a:rPr lang="ru-RU" dirty="0"/>
              <a:t>“Кризис машинного обучения в научных исследованиях” </a:t>
            </a:r>
            <a:r>
              <a:rPr lang="en-US" u="sng" dirty="0">
                <a:hlinkClick r:id="rId2"/>
              </a:rPr>
              <a:t>https://tproger.ru/translations/machine-learning-crisis</a:t>
            </a:r>
            <a:endParaRPr lang="en-US" b="0" dirty="0">
              <a:effectLst/>
            </a:endParaRPr>
          </a:p>
          <a:p>
            <a:r>
              <a:rPr lang="en-US" dirty="0"/>
              <a:t>“Reproducibility vs. Replicability: A Brief History of a Confused Terminology” </a:t>
            </a:r>
            <a:r>
              <a:rPr lang="en-US" u="sng" dirty="0">
                <a:hlinkClick r:id="rId3"/>
              </a:rPr>
              <a:t>https://www.ncbi.nlm.nih.gov/pmc/articles/PMC5778115</a:t>
            </a:r>
            <a:endParaRPr lang="en-US" b="0" dirty="0">
              <a:effectLst/>
            </a:endParaRPr>
          </a:p>
          <a:p>
            <a:r>
              <a:rPr lang="en-US" dirty="0"/>
              <a:t>“Repeatability, Reproducibility, and Replicability: Tackling the 3R challenge in </a:t>
            </a:r>
            <a:r>
              <a:rPr lang="en-US" dirty="0" err="1"/>
              <a:t>biointerface</a:t>
            </a:r>
            <a:r>
              <a:rPr lang="en-US" dirty="0"/>
              <a:t> science and engineering” </a:t>
            </a:r>
            <a:r>
              <a:rPr lang="en-US" u="sng" dirty="0">
                <a:hlinkClick r:id="rId4"/>
              </a:rPr>
              <a:t>https://avs.scitation.org/doi/full/10.1116/1.5093621</a:t>
            </a:r>
            <a:endParaRPr lang="en-US" b="0" dirty="0">
              <a:effectLst/>
            </a:endParaRPr>
          </a:p>
          <a:p>
            <a:r>
              <a:rPr lang="en-US" dirty="0"/>
              <a:t>“10 RULES FOR CREATING REPRODUCIBLE RESULTS IN DATA SCIENCE” </a:t>
            </a:r>
            <a:r>
              <a:rPr lang="en-US" u="sng" dirty="0">
                <a:hlinkClick r:id="rId5"/>
              </a:rPr>
              <a:t>https://dataconomy.com/2017/07/10-rules-results-data-science/</a:t>
            </a:r>
            <a:r>
              <a:rPr lang="en-US" dirty="0"/>
              <a:t> </a:t>
            </a:r>
            <a:endParaRPr lang="ru-RU" dirty="0"/>
          </a:p>
        </p:txBody>
      </p:sp>
    </p:spTree>
    <p:extLst>
      <p:ext uri="{BB962C8B-B14F-4D97-AF65-F5344CB8AC3E}">
        <p14:creationId xmlns:p14="http://schemas.microsoft.com/office/powerpoint/2010/main" val="227786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4944D9-B75B-4F31-9F4E-7DD93A82B0CA}"/>
              </a:ext>
            </a:extLst>
          </p:cNvPr>
          <p:cNvSpPr>
            <a:spLocks noGrp="1"/>
          </p:cNvSpPr>
          <p:nvPr>
            <p:ph type="title"/>
          </p:nvPr>
        </p:nvSpPr>
        <p:spPr/>
        <p:txBody>
          <a:bodyPr/>
          <a:lstStyle/>
          <a:p>
            <a:r>
              <a:rPr lang="ru-RU" dirty="0"/>
              <a:t>Что такое воспроизводимость?</a:t>
            </a:r>
          </a:p>
        </p:txBody>
      </p:sp>
      <p:sp>
        <p:nvSpPr>
          <p:cNvPr id="3" name="Объект 2">
            <a:extLst>
              <a:ext uri="{FF2B5EF4-FFF2-40B4-BE49-F238E27FC236}">
                <a16:creationId xmlns:a16="http://schemas.microsoft.com/office/drawing/2014/main" id="{C0320D6A-CC93-4198-8FFC-66485B84E4A6}"/>
              </a:ext>
            </a:extLst>
          </p:cNvPr>
          <p:cNvSpPr>
            <a:spLocks noGrp="1"/>
          </p:cNvSpPr>
          <p:nvPr>
            <p:ph idx="1"/>
          </p:nvPr>
        </p:nvSpPr>
        <p:spPr/>
        <p:txBody>
          <a:bodyPr/>
          <a:lstStyle/>
          <a:p>
            <a:r>
              <a:rPr lang="ru-RU" dirty="0"/>
              <a:t>Воспроизводимость исследования означает, что независимо от внешних факторов мы получим близкие результаты исследования</a:t>
            </a:r>
          </a:p>
          <a:p>
            <a:r>
              <a:rPr lang="ru-RU" dirty="0"/>
              <a:t>Для </a:t>
            </a:r>
            <a:r>
              <a:rPr lang="en-US" dirty="0"/>
              <a:t>DS </a:t>
            </a:r>
            <a:r>
              <a:rPr lang="ru-RU" dirty="0"/>
              <a:t>это значит, что наше исследование как минимум должно уметь запускаться не только у нас на компьютере</a:t>
            </a:r>
          </a:p>
        </p:txBody>
      </p:sp>
    </p:spTree>
    <p:extLst>
      <p:ext uri="{BB962C8B-B14F-4D97-AF65-F5344CB8AC3E}">
        <p14:creationId xmlns:p14="http://schemas.microsoft.com/office/powerpoint/2010/main" val="119402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60B8E-7E4D-4466-B0DE-6280BF3B7809}"/>
              </a:ext>
            </a:extLst>
          </p:cNvPr>
          <p:cNvSpPr>
            <a:spLocks noGrp="1"/>
          </p:cNvSpPr>
          <p:nvPr>
            <p:ph type="title"/>
          </p:nvPr>
        </p:nvSpPr>
        <p:spPr/>
        <p:txBody>
          <a:bodyPr/>
          <a:lstStyle/>
          <a:p>
            <a:r>
              <a:rPr lang="ru-RU" dirty="0"/>
              <a:t>Три «уровня» воспроизводимости</a:t>
            </a:r>
          </a:p>
        </p:txBody>
      </p:sp>
      <p:sp>
        <p:nvSpPr>
          <p:cNvPr id="3" name="Объект 2">
            <a:extLst>
              <a:ext uri="{FF2B5EF4-FFF2-40B4-BE49-F238E27FC236}">
                <a16:creationId xmlns:a16="http://schemas.microsoft.com/office/drawing/2014/main" id="{8A03CB19-CEED-405A-9308-93FDE7838EDF}"/>
              </a:ext>
            </a:extLst>
          </p:cNvPr>
          <p:cNvSpPr>
            <a:spLocks noGrp="1"/>
          </p:cNvSpPr>
          <p:nvPr>
            <p:ph idx="1"/>
          </p:nvPr>
        </p:nvSpPr>
        <p:spPr/>
        <p:txBody>
          <a:bodyPr>
            <a:normAutofit fontScale="92500" lnSpcReduction="10000"/>
          </a:bodyPr>
          <a:lstStyle/>
          <a:p>
            <a:r>
              <a:rPr lang="ru-RU" b="1" dirty="0"/>
              <a:t>Повторяемость измерений</a:t>
            </a:r>
            <a:r>
              <a:rPr lang="ru-RU" dirty="0"/>
              <a:t>(также сходимость результатов измерений, англ. </a:t>
            </a:r>
            <a:r>
              <a:rPr lang="ru-RU" dirty="0" err="1"/>
              <a:t>Repeatability</a:t>
            </a:r>
            <a:r>
              <a:rPr lang="ru-RU" dirty="0"/>
              <a:t>) (</a:t>
            </a:r>
            <a:r>
              <a:rPr lang="ru-RU" dirty="0" err="1"/>
              <a:t>Same</a:t>
            </a:r>
            <a:r>
              <a:rPr lang="ru-RU" dirty="0"/>
              <a:t> </a:t>
            </a:r>
            <a:r>
              <a:rPr lang="ru-RU" dirty="0" err="1"/>
              <a:t>team</a:t>
            </a:r>
            <a:r>
              <a:rPr lang="ru-RU" dirty="0"/>
              <a:t>, </a:t>
            </a:r>
            <a:r>
              <a:rPr lang="ru-RU" dirty="0" err="1"/>
              <a:t>same</a:t>
            </a:r>
            <a:r>
              <a:rPr lang="ru-RU" dirty="0"/>
              <a:t> </a:t>
            </a:r>
            <a:r>
              <a:rPr lang="ru-RU" dirty="0" err="1"/>
              <a:t>experimental</a:t>
            </a:r>
            <a:r>
              <a:rPr lang="ru-RU" dirty="0"/>
              <a:t> </a:t>
            </a:r>
            <a:r>
              <a:rPr lang="ru-RU" dirty="0" err="1"/>
              <a:t>setup</a:t>
            </a:r>
            <a:r>
              <a:rPr lang="ru-RU" dirty="0"/>
              <a:t>): Результат может быть получен с заявленной точностью при нескольких испытаниях в тех же условиях.</a:t>
            </a:r>
            <a:endParaRPr lang="ru-RU" b="0" dirty="0">
              <a:effectLst/>
            </a:endParaRPr>
          </a:p>
          <a:p>
            <a:r>
              <a:rPr lang="ru-RU" b="1" dirty="0"/>
              <a:t>Повторяемость исследований</a:t>
            </a:r>
            <a:r>
              <a:rPr lang="ru-RU" dirty="0"/>
              <a:t> (англ. </a:t>
            </a:r>
            <a:r>
              <a:rPr lang="ru-RU" dirty="0" err="1"/>
              <a:t>Replicability</a:t>
            </a:r>
            <a:r>
              <a:rPr lang="ru-RU" dirty="0"/>
              <a:t>) (</a:t>
            </a:r>
            <a:r>
              <a:rPr lang="ru-RU" dirty="0" err="1"/>
              <a:t>Different</a:t>
            </a:r>
            <a:r>
              <a:rPr lang="ru-RU" dirty="0"/>
              <a:t> </a:t>
            </a:r>
            <a:r>
              <a:rPr lang="ru-RU" dirty="0" err="1"/>
              <a:t>team</a:t>
            </a:r>
            <a:r>
              <a:rPr lang="ru-RU" dirty="0"/>
              <a:t>, </a:t>
            </a:r>
            <a:r>
              <a:rPr lang="ru-RU" dirty="0" err="1"/>
              <a:t>same</a:t>
            </a:r>
            <a:r>
              <a:rPr lang="ru-RU" dirty="0"/>
              <a:t> </a:t>
            </a:r>
            <a:r>
              <a:rPr lang="ru-RU" dirty="0" err="1"/>
              <a:t>experimental</a:t>
            </a:r>
            <a:r>
              <a:rPr lang="ru-RU" dirty="0"/>
              <a:t> </a:t>
            </a:r>
            <a:r>
              <a:rPr lang="ru-RU" dirty="0" err="1"/>
              <a:t>setup</a:t>
            </a:r>
            <a:r>
              <a:rPr lang="ru-RU" dirty="0"/>
              <a:t>): Результат может быть получен с заявленной точностью при нескольких испытаниях в тех же условиях, но другой командой.</a:t>
            </a:r>
            <a:endParaRPr lang="ru-RU" b="0" dirty="0">
              <a:effectLst/>
            </a:endParaRPr>
          </a:p>
          <a:p>
            <a:r>
              <a:rPr lang="ru-RU" b="1" dirty="0"/>
              <a:t>Воспроизводимость</a:t>
            </a:r>
            <a:r>
              <a:rPr lang="ru-RU" dirty="0"/>
              <a:t> (англ. </a:t>
            </a:r>
            <a:r>
              <a:rPr lang="ru-RU" dirty="0" err="1"/>
              <a:t>Reproducibility</a:t>
            </a:r>
            <a:r>
              <a:rPr lang="ru-RU" dirty="0"/>
              <a:t>): (</a:t>
            </a:r>
            <a:r>
              <a:rPr lang="ru-RU" dirty="0" err="1"/>
              <a:t>Different</a:t>
            </a:r>
            <a:r>
              <a:rPr lang="ru-RU" dirty="0"/>
              <a:t> </a:t>
            </a:r>
            <a:r>
              <a:rPr lang="ru-RU" dirty="0" err="1"/>
              <a:t>team</a:t>
            </a:r>
            <a:r>
              <a:rPr lang="ru-RU" dirty="0"/>
              <a:t>, </a:t>
            </a:r>
            <a:r>
              <a:rPr lang="ru-RU" dirty="0" err="1"/>
              <a:t>different</a:t>
            </a:r>
            <a:r>
              <a:rPr lang="ru-RU" dirty="0"/>
              <a:t> </a:t>
            </a:r>
            <a:r>
              <a:rPr lang="ru-RU" dirty="0" err="1"/>
              <a:t>experimental</a:t>
            </a:r>
            <a:r>
              <a:rPr lang="ru-RU" dirty="0"/>
              <a:t> </a:t>
            </a:r>
            <a:r>
              <a:rPr lang="ru-RU" dirty="0" err="1"/>
              <a:t>setup</a:t>
            </a:r>
            <a:r>
              <a:rPr lang="ru-RU" dirty="0"/>
              <a:t>): Результат может быть получен независимой группой, используя артефакты, которые они разрабатывают полностью независимо.</a:t>
            </a:r>
            <a:endParaRPr lang="ru-RU" b="0" dirty="0">
              <a:effectLst/>
            </a:endParaRPr>
          </a:p>
          <a:p>
            <a:endParaRPr lang="ru-RU" dirty="0"/>
          </a:p>
        </p:txBody>
      </p:sp>
    </p:spTree>
    <p:extLst>
      <p:ext uri="{BB962C8B-B14F-4D97-AF65-F5344CB8AC3E}">
        <p14:creationId xmlns:p14="http://schemas.microsoft.com/office/powerpoint/2010/main" val="395376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7E0DC7-A678-40DA-8632-C2BB354741DD}"/>
              </a:ext>
            </a:extLst>
          </p:cNvPr>
          <p:cNvSpPr>
            <a:spLocks noGrp="1"/>
          </p:cNvSpPr>
          <p:nvPr>
            <p:ph type="title"/>
          </p:nvPr>
        </p:nvSpPr>
        <p:spPr/>
        <p:txBody>
          <a:bodyPr/>
          <a:lstStyle/>
          <a:p>
            <a:r>
              <a:rPr lang="ru-RU" dirty="0"/>
              <a:t>Можем ли мы доверять исследованиям с использованием МО?</a:t>
            </a:r>
          </a:p>
        </p:txBody>
      </p:sp>
      <p:sp>
        <p:nvSpPr>
          <p:cNvPr id="3" name="Объект 2">
            <a:extLst>
              <a:ext uri="{FF2B5EF4-FFF2-40B4-BE49-F238E27FC236}">
                <a16:creationId xmlns:a16="http://schemas.microsoft.com/office/drawing/2014/main" id="{59368B88-7EF4-4A62-B29F-E0E8240E490C}"/>
              </a:ext>
            </a:extLst>
          </p:cNvPr>
          <p:cNvSpPr>
            <a:spLocks noGrp="1"/>
          </p:cNvSpPr>
          <p:nvPr>
            <p:ph idx="1"/>
          </p:nvPr>
        </p:nvSpPr>
        <p:spPr/>
        <p:txBody>
          <a:bodyPr>
            <a:normAutofit fontScale="70000" lnSpcReduction="20000"/>
          </a:bodyPr>
          <a:lstStyle/>
          <a:p>
            <a:r>
              <a:rPr lang="ru-RU" dirty="0"/>
              <a:t>Учёные, полагающиеся на машинное обучение, обнаруживают определённую систематику в данных, даже если алгоритм просто зацикливается на информационном шуме, который в ходе повторного эксперимента, как правило, не повторяется.</a:t>
            </a:r>
            <a:endParaRPr lang="ru-RU" b="0" dirty="0">
              <a:effectLst/>
            </a:endParaRPr>
          </a:p>
          <a:p>
            <a:r>
              <a:rPr lang="ru-RU" dirty="0"/>
              <a:t>Указанная проблема характерна для множества научных дисциплин, поскольку машинное обучение применяется в различных областях исследования, таких как астрономия, геномика, здравоохранение.</a:t>
            </a:r>
            <a:endParaRPr lang="ru-RU" b="0" dirty="0">
              <a:effectLst/>
            </a:endParaRPr>
          </a:p>
          <a:p>
            <a:r>
              <a:rPr lang="ru-RU" dirty="0"/>
              <a:t>В качестве яркого примера можно взять исследования в области геномики, в которых обычно обрабатываются </a:t>
            </a:r>
            <a:r>
              <a:rPr lang="ru-RU" dirty="0" err="1"/>
              <a:t>датасеты</a:t>
            </a:r>
            <a:r>
              <a:rPr lang="ru-RU" dirty="0"/>
              <a:t> размером в сотни гигабайт и даже несколько терабайт. Когда учёные используют плохо изученные алгоритмы машинного обучения для кластеризации профилей генома, это зачастую ведёт к получению правдоподобно выглядящих, но невоспроизводимых результатов.</a:t>
            </a:r>
            <a:endParaRPr lang="ru-RU" b="0" dirty="0">
              <a:effectLst/>
            </a:endParaRPr>
          </a:p>
          <a:p>
            <a:r>
              <a:rPr lang="ru-RU" dirty="0"/>
              <a:t>При этом другая группа исследователей, используя те же методы анализа, может получить значительно отличающиеся результаты, таким образом оспаривая и дискредитируя первоначальный эксперимент. Это может происходить по нескольким причинам:</a:t>
            </a:r>
            <a:endParaRPr lang="ru-RU" b="0" dirty="0">
              <a:effectLst/>
            </a:endParaRPr>
          </a:p>
          <a:p>
            <a:pPr lvl="1" fontAlgn="base"/>
            <a:r>
              <a:rPr lang="ru-RU" dirty="0"/>
              <a:t>недостаточное понимание алгоритма МО</a:t>
            </a:r>
          </a:p>
          <a:p>
            <a:pPr lvl="1" fontAlgn="base"/>
            <a:r>
              <a:rPr lang="ru-RU" dirty="0"/>
              <a:t>недостаточное знакомство с исходными данными</a:t>
            </a:r>
          </a:p>
          <a:p>
            <a:pPr lvl="1" fontAlgn="base"/>
            <a:r>
              <a:rPr lang="ru-RU" dirty="0"/>
              <a:t>неверная интерпретация результатов</a:t>
            </a:r>
          </a:p>
        </p:txBody>
      </p:sp>
    </p:spTree>
    <p:extLst>
      <p:ext uri="{BB962C8B-B14F-4D97-AF65-F5344CB8AC3E}">
        <p14:creationId xmlns:p14="http://schemas.microsoft.com/office/powerpoint/2010/main" val="352485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6A6D48-B5EA-4164-9838-A87B0BE427A2}"/>
              </a:ext>
            </a:extLst>
          </p:cNvPr>
          <p:cNvSpPr>
            <a:spLocks noGrp="1"/>
          </p:cNvSpPr>
          <p:nvPr>
            <p:ph type="title"/>
          </p:nvPr>
        </p:nvSpPr>
        <p:spPr/>
        <p:txBody>
          <a:bodyPr/>
          <a:lstStyle/>
          <a:p>
            <a:r>
              <a:rPr lang="ru-RU" dirty="0"/>
              <a:t>Недостаточное понимание алгоритма МО</a:t>
            </a:r>
          </a:p>
        </p:txBody>
      </p:sp>
      <p:sp>
        <p:nvSpPr>
          <p:cNvPr id="3" name="Объект 2">
            <a:extLst>
              <a:ext uri="{FF2B5EF4-FFF2-40B4-BE49-F238E27FC236}">
                <a16:creationId xmlns:a16="http://schemas.microsoft.com/office/drawing/2014/main" id="{8E4D2495-58E5-4F09-8672-13D198B18808}"/>
              </a:ext>
            </a:extLst>
          </p:cNvPr>
          <p:cNvSpPr>
            <a:spLocks noGrp="1"/>
          </p:cNvSpPr>
          <p:nvPr>
            <p:ph idx="1"/>
          </p:nvPr>
        </p:nvSpPr>
        <p:spPr/>
        <p:txBody>
          <a:bodyPr/>
          <a:lstStyle/>
          <a:p>
            <a:r>
              <a:rPr lang="ru-RU" dirty="0"/>
              <a:t>Недостаточное понимание алгоритма — очень распространённая проблема в машинном обучении. Если вы не знаете, как алгоритм выводит результат, как вы можете быть уверены, что он не «жульничает», выводя несуществующие корреляции между переменными?</a:t>
            </a:r>
          </a:p>
        </p:txBody>
      </p:sp>
    </p:spTree>
    <p:extLst>
      <p:ext uri="{BB962C8B-B14F-4D97-AF65-F5344CB8AC3E}">
        <p14:creationId xmlns:p14="http://schemas.microsoft.com/office/powerpoint/2010/main" val="224539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912B3D-E957-48C6-8B29-53639258E604}"/>
              </a:ext>
            </a:extLst>
          </p:cNvPr>
          <p:cNvSpPr>
            <a:spLocks noGrp="1"/>
          </p:cNvSpPr>
          <p:nvPr>
            <p:ph type="title"/>
          </p:nvPr>
        </p:nvSpPr>
        <p:spPr/>
        <p:txBody>
          <a:bodyPr/>
          <a:lstStyle/>
          <a:p>
            <a:r>
              <a:rPr lang="ru-RU" dirty="0"/>
              <a:t>Недостаточное знакомство с исходными данными</a:t>
            </a:r>
          </a:p>
        </p:txBody>
      </p:sp>
      <p:sp>
        <p:nvSpPr>
          <p:cNvPr id="3" name="Объект 2">
            <a:extLst>
              <a:ext uri="{FF2B5EF4-FFF2-40B4-BE49-F238E27FC236}">
                <a16:creationId xmlns:a16="http://schemas.microsoft.com/office/drawing/2014/main" id="{1621B5B8-770C-4939-BD44-4D7FB373E771}"/>
              </a:ext>
            </a:extLst>
          </p:cNvPr>
          <p:cNvSpPr>
            <a:spLocks noGrp="1"/>
          </p:cNvSpPr>
          <p:nvPr>
            <p:ph idx="1"/>
          </p:nvPr>
        </p:nvSpPr>
        <p:spPr/>
        <p:txBody>
          <a:bodyPr/>
          <a:lstStyle/>
          <a:p>
            <a:r>
              <a:rPr lang="ru-RU" dirty="0"/>
              <a:t>Плохое понимание исходных данных также является серьезной проблемой, но эта проблема существовала и во время работы с традиционными статистическими методами. Ошибки в сборе данных — такие как ошибки квантования, неточности считывания и использование замещающих переменных — самые распространенные затруднения.</a:t>
            </a:r>
          </a:p>
        </p:txBody>
      </p:sp>
    </p:spTree>
    <p:extLst>
      <p:ext uri="{BB962C8B-B14F-4D97-AF65-F5344CB8AC3E}">
        <p14:creationId xmlns:p14="http://schemas.microsoft.com/office/powerpoint/2010/main" val="200897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15E2FE-7C31-44A0-B41F-DE7028EBD645}"/>
              </a:ext>
            </a:extLst>
          </p:cNvPr>
          <p:cNvSpPr>
            <a:spLocks noGrp="1"/>
          </p:cNvSpPr>
          <p:nvPr>
            <p:ph type="title"/>
          </p:nvPr>
        </p:nvSpPr>
        <p:spPr>
          <a:xfrm>
            <a:off x="838200" y="1280317"/>
            <a:ext cx="5257800" cy="1325563"/>
          </a:xfrm>
        </p:spPr>
        <p:txBody>
          <a:bodyPr>
            <a:normAutofit fontScale="90000"/>
          </a:bodyPr>
          <a:lstStyle/>
          <a:p>
            <a:r>
              <a:rPr lang="ru-RU" dirty="0"/>
              <a:t>Неверная интерпретация результатов</a:t>
            </a:r>
          </a:p>
        </p:txBody>
      </p:sp>
      <p:pic>
        <p:nvPicPr>
          <p:cNvPr id="1026" name="Picture 2" descr="https://lh4.googleusercontent.com/pI9tnU5-JReQ91yLU5ZnCidCIbURQA0soIM-XMUTrStnNhzd-HBm7501qYyAqimgWhdTKZeV3BRrzqyzi9bY4y3Jqb4F5OyNH5D842qMULNfZ99xtfqTXPq_BKKuksE6SKlo1PFY8wo">
            <a:extLst>
              <a:ext uri="{FF2B5EF4-FFF2-40B4-BE49-F238E27FC236}">
                <a16:creationId xmlns:a16="http://schemas.microsoft.com/office/drawing/2014/main" id="{91AC1D4F-412A-4B8D-8141-5E716794B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942" y="4554257"/>
            <a:ext cx="5692058" cy="224480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lh3.googleusercontent.com/-YJyDJyctVz1L_FSsO-CCSKgkvrctyUgvgGoXIXLN6YsYRCWdXK_0gr4BQr2-TU9OQU3q-PRpkKud9DTilxsMsOA3kG6dBM37qSSkho_gTY8CVHP2eP4Mv3kTtpaHfReYkd6sgcw-3s">
            <a:extLst>
              <a:ext uri="{FF2B5EF4-FFF2-40B4-BE49-F238E27FC236}">
                <a16:creationId xmlns:a16="http://schemas.microsoft.com/office/drawing/2014/main" id="{29F6265B-E23D-4111-9AA0-E39A95D1F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942" y="2306597"/>
            <a:ext cx="5692058" cy="22448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urA9VoBbvEfCtuYwcvIICeFXbacPjURBsTkJI0GZo2WIOLLDkNWCFxU-urecvBTRf4uZdPaeJQClxw2bZKwOzH9auO13NRHwtfJcHsQDELEZbkBt5lKDvbpjiNcKvdC9C1F1enI-q5k">
            <a:extLst>
              <a:ext uri="{FF2B5EF4-FFF2-40B4-BE49-F238E27FC236}">
                <a16:creationId xmlns:a16="http://schemas.microsoft.com/office/drawing/2014/main" id="{0AAD235D-00E6-4128-862B-19FA67A228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9942" y="58937"/>
            <a:ext cx="5692058" cy="22448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DAA8E1-47E1-4FFD-BF68-A52E2A8EC137}"/>
              </a:ext>
            </a:extLst>
          </p:cNvPr>
          <p:cNvSpPr txBox="1"/>
          <p:nvPr/>
        </p:nvSpPr>
        <p:spPr>
          <a:xfrm>
            <a:off x="434259" y="3429000"/>
            <a:ext cx="5257800" cy="646331"/>
          </a:xfrm>
          <a:prstGeom prst="rect">
            <a:avLst/>
          </a:prstGeom>
          <a:noFill/>
        </p:spPr>
        <p:txBody>
          <a:bodyPr wrap="square" rtlCol="0">
            <a:spAutoFit/>
          </a:bodyPr>
          <a:lstStyle/>
          <a:p>
            <a:r>
              <a:rPr lang="ru-RU" dirty="0"/>
              <a:t>Модели будут обучаться на этих данных и ненамеренно использовать </a:t>
            </a:r>
            <a:r>
              <a:rPr lang="en-US" dirty="0"/>
              <a:t>p-hacking. </a:t>
            </a:r>
            <a:r>
              <a:rPr lang="ru-RU" dirty="0"/>
              <a:t>Это плохо.</a:t>
            </a:r>
          </a:p>
        </p:txBody>
      </p:sp>
    </p:spTree>
    <p:extLst>
      <p:ext uri="{BB962C8B-B14F-4D97-AF65-F5344CB8AC3E}">
        <p14:creationId xmlns:p14="http://schemas.microsoft.com/office/powerpoint/2010/main" val="77182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16D6C-EA33-453F-939F-0A162219DAB9}"/>
              </a:ext>
            </a:extLst>
          </p:cNvPr>
          <p:cNvSpPr>
            <a:spLocks noGrp="1"/>
          </p:cNvSpPr>
          <p:nvPr>
            <p:ph type="title"/>
          </p:nvPr>
        </p:nvSpPr>
        <p:spPr/>
        <p:txBody>
          <a:bodyPr>
            <a:normAutofit/>
          </a:bodyPr>
          <a:lstStyle/>
          <a:p>
            <a:r>
              <a:rPr lang="ru-RU" dirty="0"/>
              <a:t>Что такое </a:t>
            </a:r>
            <a:r>
              <a:rPr lang="en-US" dirty="0"/>
              <a:t>p-hacking?</a:t>
            </a:r>
            <a:endParaRPr lang="ru-RU" dirty="0"/>
          </a:p>
        </p:txBody>
      </p:sp>
      <p:sp>
        <p:nvSpPr>
          <p:cNvPr id="3" name="Объект 2">
            <a:extLst>
              <a:ext uri="{FF2B5EF4-FFF2-40B4-BE49-F238E27FC236}">
                <a16:creationId xmlns:a16="http://schemas.microsoft.com/office/drawing/2014/main" id="{83981374-4216-446C-81A6-E55F9945B236}"/>
              </a:ext>
            </a:extLst>
          </p:cNvPr>
          <p:cNvSpPr>
            <a:spLocks noGrp="1"/>
          </p:cNvSpPr>
          <p:nvPr>
            <p:ph idx="1"/>
          </p:nvPr>
        </p:nvSpPr>
        <p:spPr/>
        <p:txBody>
          <a:bodyPr>
            <a:normAutofit lnSpcReduction="10000"/>
          </a:bodyPr>
          <a:lstStyle/>
          <a:p>
            <a:r>
              <a:rPr lang="ru-RU" dirty="0"/>
              <a:t>Суть p-</a:t>
            </a:r>
            <a:r>
              <a:rPr lang="ru-RU" dirty="0" err="1"/>
              <a:t>hacking’а</a:t>
            </a:r>
            <a:r>
              <a:rPr lang="ru-RU" dirty="0"/>
              <a:t> состоит в дотошном поиске в наборе данных статистически значимых корреляций и принятии их за научно обоснованные.</a:t>
            </a:r>
            <a:endParaRPr lang="ru-RU" b="0" dirty="0">
              <a:effectLst/>
            </a:endParaRPr>
          </a:p>
          <a:p>
            <a:r>
              <a:rPr lang="ru-RU" dirty="0"/>
              <a:t>Чем больше у вас данных, тем вероятнее найти ложные корреляции двух переменных.</a:t>
            </a:r>
            <a:endParaRPr lang="ru-RU" b="0" dirty="0">
              <a:effectLst/>
            </a:endParaRPr>
          </a:p>
          <a:p>
            <a:r>
              <a:rPr lang="ru-RU" dirty="0"/>
              <a:t>Обычно научный подход последовательно включает формулирование гипотезы, сбор данных и анализ собранных данных для подтверждения обоснованности гипотезы. В процессе же p-</a:t>
            </a:r>
            <a:r>
              <a:rPr lang="ru-RU" dirty="0" err="1"/>
              <a:t>hacking’а</a:t>
            </a:r>
            <a:r>
              <a:rPr lang="ru-RU" dirty="0"/>
              <a:t> сначала проводится эксперимент, и по его результатам формируются гипотезы, объясняющие полученные данные.</a:t>
            </a:r>
            <a:endParaRPr lang="ru-RU" b="0" dirty="0">
              <a:effectLst/>
            </a:endParaRPr>
          </a:p>
        </p:txBody>
      </p:sp>
    </p:spTree>
    <p:extLst>
      <p:ext uri="{BB962C8B-B14F-4D97-AF65-F5344CB8AC3E}">
        <p14:creationId xmlns:p14="http://schemas.microsoft.com/office/powerpoint/2010/main" val="101011704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1461</Words>
  <Application>Microsoft Office PowerPoint</Application>
  <PresentationFormat>Широкоэкранный</PresentationFormat>
  <Paragraphs>69</Paragraphs>
  <Slides>23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23</vt:i4>
      </vt:variant>
    </vt:vector>
  </HeadingPairs>
  <TitlesOfParts>
    <vt:vector size="27" baseType="lpstr">
      <vt:lpstr>Arial</vt:lpstr>
      <vt:lpstr>Calibri</vt:lpstr>
      <vt:lpstr>Calibri Light</vt:lpstr>
      <vt:lpstr>Тема Office</vt:lpstr>
      <vt:lpstr>Концепция воспроизводимости вычислений</vt:lpstr>
      <vt:lpstr>Кризис воспроизводимости</vt:lpstr>
      <vt:lpstr>Что такое воспроизводимость?</vt:lpstr>
      <vt:lpstr>Три «уровня» воспроизводимости</vt:lpstr>
      <vt:lpstr>Можем ли мы доверять исследованиям с использованием МО?</vt:lpstr>
      <vt:lpstr>Недостаточное понимание алгоритма МО</vt:lpstr>
      <vt:lpstr>Недостаточное знакомство с исходными данными</vt:lpstr>
      <vt:lpstr>Неверная интерпретация результатов</vt:lpstr>
      <vt:lpstr>Что такое p-hacking?</vt:lpstr>
      <vt:lpstr>Форсирование корреляций</vt:lpstr>
      <vt:lpstr>Зачем использовать машинное обучение?</vt:lpstr>
      <vt:lpstr>10 правил для проведения воспроизводимых исследований</vt:lpstr>
      <vt:lpstr>Правило №1— Для каждого полученного результата сохраните алгоритм его получения.</vt:lpstr>
      <vt:lpstr>Правило №2 - избегайте этапов ручного управления данными или процессом.</vt:lpstr>
      <vt:lpstr>Правило №3 - сохраните точные версии всех использованных внешних инструментов.</vt:lpstr>
      <vt:lpstr>Правило №4 - используйте контроль версий.</vt:lpstr>
      <vt:lpstr>Правило №5 - храните все промежуточные результаты в стандартизированном виде.</vt:lpstr>
      <vt:lpstr>Правило №6 - для алгоритмов использующих случайность записывайте их случайное зерно.</vt:lpstr>
      <vt:lpstr>Правило №7 - всегда храните вместе с графиками данные.</vt:lpstr>
      <vt:lpstr>Правило №8 - иерархический подход при генерировании результатов анализа.</vt:lpstr>
      <vt:lpstr>Правило №9 - всегда указывайте вместе текстовые утверждения и результаты исследования.</vt:lpstr>
      <vt:lpstr>Правило №10 - обеспечивайте доступность ваших результатов, данных и исследований.</vt:lpstr>
      <vt:lpstr>Список литературы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Концепция воспроизводимости вычислений</dc:title>
  <dc:creator>Svyatoslav Kovalev</dc:creator>
  <cp:lastModifiedBy>Svyatoslav Kovalev</cp:lastModifiedBy>
  <cp:revision>7</cp:revision>
  <dcterms:created xsi:type="dcterms:W3CDTF">2021-11-25T10:44:40Z</dcterms:created>
  <dcterms:modified xsi:type="dcterms:W3CDTF">2021-11-25T11:26:56Z</dcterms:modified>
</cp:coreProperties>
</file>