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2"/>
  </p:notesMasterIdLst>
  <p:handoutMasterIdLst>
    <p:handoutMasterId r:id="rId23"/>
  </p:handoutMasterIdLst>
  <p:sldIdLst>
    <p:sldId id="256" r:id="rId2"/>
    <p:sldId id="257" r:id="rId3"/>
    <p:sldId id="258" r:id="rId4"/>
    <p:sldId id="262" r:id="rId5"/>
    <p:sldId id="259" r:id="rId6"/>
    <p:sldId id="261" r:id="rId7"/>
    <p:sldId id="263" r:id="rId8"/>
    <p:sldId id="264" r:id="rId9"/>
    <p:sldId id="265" r:id="rId10"/>
    <p:sldId id="266" r:id="rId11"/>
    <p:sldId id="268" r:id="rId12"/>
    <p:sldId id="270" r:id="rId13"/>
    <p:sldId id="271" r:id="rId14"/>
    <p:sldId id="273" r:id="rId15"/>
    <p:sldId id="272" r:id="rId16"/>
    <p:sldId id="274" r:id="rId17"/>
    <p:sldId id="275" r:id="rId18"/>
    <p:sldId id="276" r:id="rId19"/>
    <p:sldId id="277"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86ECD6-3CAA-47D7-84AD-70E9036A2DB0}" type="datetimeFigureOut">
              <a:rPr lang="en-US" smtClean="0"/>
              <a:t>1/17/2021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NAGA KALYAN C S SARMA V (2018AH04042)</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4A58482-26D5-4942-97EC-91C1FC83A36F}" type="slidenum">
              <a:rPr lang="en-US" smtClean="0"/>
              <a:t>‹#›</a:t>
            </a:fld>
            <a:endParaRPr lang="en-US"/>
          </a:p>
        </p:txBody>
      </p:sp>
    </p:spTree>
    <p:extLst>
      <p:ext uri="{BB962C8B-B14F-4D97-AF65-F5344CB8AC3E}">
        <p14:creationId xmlns:p14="http://schemas.microsoft.com/office/powerpoint/2010/main" val="326627963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2080E5-AFA1-4BEC-ADA5-03C5F748D1AC}" type="datetimeFigureOut">
              <a:rPr lang="en-US" smtClean="0"/>
              <a:t>1/17/2021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NAGA KALYAN C S SARMA V (2018AH04042)</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8374C0-E4A5-4C50-8D05-958C038319B7}" type="slidenum">
              <a:rPr lang="en-US" smtClean="0"/>
              <a:t>‹#›</a:t>
            </a:fld>
            <a:endParaRPr lang="en-US"/>
          </a:p>
        </p:txBody>
      </p:sp>
    </p:spTree>
    <p:extLst>
      <p:ext uri="{BB962C8B-B14F-4D97-AF65-F5344CB8AC3E}">
        <p14:creationId xmlns:p14="http://schemas.microsoft.com/office/powerpoint/2010/main" val="192376812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5F62F3-B6F3-4A8B-9B0D-6C01C112877F}" type="slidenum">
              <a:rPr lang="en-US" smtClean="0"/>
              <a:t>6</a:t>
            </a:fld>
            <a:endParaRPr lang="en-US"/>
          </a:p>
        </p:txBody>
      </p:sp>
      <p:sp>
        <p:nvSpPr>
          <p:cNvPr id="5" name="Footer Placeholder 4"/>
          <p:cNvSpPr>
            <a:spLocks noGrp="1"/>
          </p:cNvSpPr>
          <p:nvPr>
            <p:ph type="ftr" sz="quarter" idx="11"/>
          </p:nvPr>
        </p:nvSpPr>
        <p:spPr/>
        <p:txBody>
          <a:bodyPr/>
          <a:lstStyle/>
          <a:p>
            <a:r>
              <a:rPr lang="en-US" smtClean="0"/>
              <a:t>NAGA KALYAN C S SARMA V (2018AH04042)</a:t>
            </a:r>
            <a:endParaRPr lang="en-US"/>
          </a:p>
        </p:txBody>
      </p:sp>
    </p:spTree>
    <p:extLst>
      <p:ext uri="{BB962C8B-B14F-4D97-AF65-F5344CB8AC3E}">
        <p14:creationId xmlns:p14="http://schemas.microsoft.com/office/powerpoint/2010/main" val="3465883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5F62F3-B6F3-4A8B-9B0D-6C01C112877F}" type="slidenum">
              <a:rPr lang="en-US" smtClean="0"/>
              <a:t>12</a:t>
            </a:fld>
            <a:endParaRPr lang="en-US"/>
          </a:p>
        </p:txBody>
      </p:sp>
      <p:sp>
        <p:nvSpPr>
          <p:cNvPr id="5" name="Footer Placeholder 4"/>
          <p:cNvSpPr>
            <a:spLocks noGrp="1"/>
          </p:cNvSpPr>
          <p:nvPr>
            <p:ph type="ftr" sz="quarter" idx="11"/>
          </p:nvPr>
        </p:nvSpPr>
        <p:spPr/>
        <p:txBody>
          <a:bodyPr/>
          <a:lstStyle/>
          <a:p>
            <a:r>
              <a:rPr lang="en-US" smtClean="0"/>
              <a:t>NAGA KALYAN C S SARMA V (2018AH04042)</a:t>
            </a:r>
            <a:endParaRPr lang="en-US"/>
          </a:p>
        </p:txBody>
      </p:sp>
    </p:spTree>
    <p:extLst>
      <p:ext uri="{BB962C8B-B14F-4D97-AF65-F5344CB8AC3E}">
        <p14:creationId xmlns:p14="http://schemas.microsoft.com/office/powerpoint/2010/main" val="561509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15DB50-DBA0-41E0-B077-E6665E88B3A9}" type="datetime1">
              <a:rPr lang="en-US" smtClean="0"/>
              <a:t>1/17/2021</a:t>
            </a:fld>
            <a:endParaRPr lang="en-US"/>
          </a:p>
        </p:txBody>
      </p:sp>
      <p:sp>
        <p:nvSpPr>
          <p:cNvPr id="5" name="Footer Placeholder 4"/>
          <p:cNvSpPr>
            <a:spLocks noGrp="1"/>
          </p:cNvSpPr>
          <p:nvPr>
            <p:ph type="ftr" sz="quarter" idx="11"/>
          </p:nvPr>
        </p:nvSpPr>
        <p:spPr/>
        <p:txBody>
          <a:bodyPr/>
          <a:lstStyle/>
          <a:p>
            <a:r>
              <a:rPr lang="en-US" smtClean="0"/>
              <a:t>NAGA KALYAN C S SARMA V (2018AH04042)</a:t>
            </a:r>
            <a:endParaRPr lang="en-US"/>
          </a:p>
        </p:txBody>
      </p:sp>
      <p:sp>
        <p:nvSpPr>
          <p:cNvPr id="6" name="Slide Number Placeholder 5"/>
          <p:cNvSpPr>
            <a:spLocks noGrp="1"/>
          </p:cNvSpPr>
          <p:nvPr>
            <p:ph type="sldNum" sz="quarter" idx="12"/>
          </p:nvPr>
        </p:nvSpPr>
        <p:spPr/>
        <p:txBody>
          <a:bodyPr/>
          <a:lstStyle/>
          <a:p>
            <a:fld id="{B79A8398-88DB-4344-A4F0-B3904DE5C1B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2503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FC5DE0-1B1F-4B6A-B556-A174B97E878F}" type="datetime1">
              <a:rPr lang="en-US" smtClean="0"/>
              <a:t>1/17/2021</a:t>
            </a:fld>
            <a:endParaRPr lang="en-US"/>
          </a:p>
        </p:txBody>
      </p:sp>
      <p:sp>
        <p:nvSpPr>
          <p:cNvPr id="5" name="Footer Placeholder 4"/>
          <p:cNvSpPr>
            <a:spLocks noGrp="1"/>
          </p:cNvSpPr>
          <p:nvPr>
            <p:ph type="ftr" sz="quarter" idx="11"/>
          </p:nvPr>
        </p:nvSpPr>
        <p:spPr/>
        <p:txBody>
          <a:bodyPr/>
          <a:lstStyle/>
          <a:p>
            <a:r>
              <a:rPr lang="en-US" smtClean="0"/>
              <a:t>NAGA KALYAN C S SARMA V (2018AH04042)</a:t>
            </a:r>
            <a:endParaRPr lang="en-US"/>
          </a:p>
        </p:txBody>
      </p:sp>
      <p:sp>
        <p:nvSpPr>
          <p:cNvPr id="6" name="Slide Number Placeholder 5"/>
          <p:cNvSpPr>
            <a:spLocks noGrp="1"/>
          </p:cNvSpPr>
          <p:nvPr>
            <p:ph type="sldNum" sz="quarter" idx="12"/>
          </p:nvPr>
        </p:nvSpPr>
        <p:spPr/>
        <p:txBody>
          <a:bodyPr/>
          <a:lstStyle/>
          <a:p>
            <a:fld id="{B79A8398-88DB-4344-A4F0-B3904DE5C1B9}" type="slidenum">
              <a:rPr lang="en-US" smtClean="0"/>
              <a:t>‹#›</a:t>
            </a:fld>
            <a:endParaRPr lang="en-US"/>
          </a:p>
        </p:txBody>
      </p:sp>
    </p:spTree>
    <p:extLst>
      <p:ext uri="{BB962C8B-B14F-4D97-AF65-F5344CB8AC3E}">
        <p14:creationId xmlns:p14="http://schemas.microsoft.com/office/powerpoint/2010/main" val="320110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8E989A-2E20-43AB-9258-32DB8F49B3B9}" type="datetime1">
              <a:rPr lang="en-US" smtClean="0"/>
              <a:t>1/17/2021</a:t>
            </a:fld>
            <a:endParaRPr lang="en-US"/>
          </a:p>
        </p:txBody>
      </p:sp>
      <p:sp>
        <p:nvSpPr>
          <p:cNvPr id="5" name="Footer Placeholder 4"/>
          <p:cNvSpPr>
            <a:spLocks noGrp="1"/>
          </p:cNvSpPr>
          <p:nvPr>
            <p:ph type="ftr" sz="quarter" idx="11"/>
          </p:nvPr>
        </p:nvSpPr>
        <p:spPr/>
        <p:txBody>
          <a:bodyPr/>
          <a:lstStyle/>
          <a:p>
            <a:r>
              <a:rPr lang="en-US" smtClean="0"/>
              <a:t>NAGA KALYAN C S SARMA V (2018AH04042)</a:t>
            </a:r>
            <a:endParaRPr lang="en-US"/>
          </a:p>
        </p:txBody>
      </p:sp>
      <p:sp>
        <p:nvSpPr>
          <p:cNvPr id="6" name="Slide Number Placeholder 5"/>
          <p:cNvSpPr>
            <a:spLocks noGrp="1"/>
          </p:cNvSpPr>
          <p:nvPr>
            <p:ph type="sldNum" sz="quarter" idx="12"/>
          </p:nvPr>
        </p:nvSpPr>
        <p:spPr/>
        <p:txBody>
          <a:bodyPr/>
          <a:lstStyle/>
          <a:p>
            <a:fld id="{B79A8398-88DB-4344-A4F0-B3904DE5C1B9}" type="slidenum">
              <a:rPr lang="en-US" smtClean="0"/>
              <a:t>‹#›</a:t>
            </a:fld>
            <a:endParaRPr lang="en-US"/>
          </a:p>
        </p:txBody>
      </p:sp>
    </p:spTree>
    <p:extLst>
      <p:ext uri="{BB962C8B-B14F-4D97-AF65-F5344CB8AC3E}">
        <p14:creationId xmlns:p14="http://schemas.microsoft.com/office/powerpoint/2010/main" val="638054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E3418B-068E-44B7-8AAE-E8FD369A7A7B}" type="datetime1">
              <a:rPr lang="en-US" smtClean="0"/>
              <a:t>1/17/2021</a:t>
            </a:fld>
            <a:endParaRPr lang="en-US"/>
          </a:p>
        </p:txBody>
      </p:sp>
      <p:sp>
        <p:nvSpPr>
          <p:cNvPr id="5" name="Footer Placeholder 4"/>
          <p:cNvSpPr>
            <a:spLocks noGrp="1"/>
          </p:cNvSpPr>
          <p:nvPr>
            <p:ph type="ftr" sz="quarter" idx="11"/>
          </p:nvPr>
        </p:nvSpPr>
        <p:spPr/>
        <p:txBody>
          <a:bodyPr/>
          <a:lstStyle/>
          <a:p>
            <a:r>
              <a:rPr lang="en-US" smtClean="0"/>
              <a:t>NAGA KALYAN C S SARMA V (2018AH04042)</a:t>
            </a:r>
            <a:endParaRPr lang="en-US"/>
          </a:p>
        </p:txBody>
      </p:sp>
      <p:sp>
        <p:nvSpPr>
          <p:cNvPr id="6" name="Slide Number Placeholder 5"/>
          <p:cNvSpPr>
            <a:spLocks noGrp="1"/>
          </p:cNvSpPr>
          <p:nvPr>
            <p:ph type="sldNum" sz="quarter" idx="12"/>
          </p:nvPr>
        </p:nvSpPr>
        <p:spPr/>
        <p:txBody>
          <a:bodyPr/>
          <a:lstStyle/>
          <a:p>
            <a:fld id="{B79A8398-88DB-4344-A4F0-B3904DE5C1B9}" type="slidenum">
              <a:rPr lang="en-US" smtClean="0"/>
              <a:t>‹#›</a:t>
            </a:fld>
            <a:endParaRPr lang="en-US"/>
          </a:p>
        </p:txBody>
      </p:sp>
    </p:spTree>
    <p:extLst>
      <p:ext uri="{BB962C8B-B14F-4D97-AF65-F5344CB8AC3E}">
        <p14:creationId xmlns:p14="http://schemas.microsoft.com/office/powerpoint/2010/main" val="2455069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F72A23-4870-4D6E-AEF2-E20C71E8564D}" type="datetime1">
              <a:rPr lang="en-US" smtClean="0"/>
              <a:t>1/17/2021</a:t>
            </a:fld>
            <a:endParaRPr lang="en-US"/>
          </a:p>
        </p:txBody>
      </p:sp>
      <p:sp>
        <p:nvSpPr>
          <p:cNvPr id="5" name="Footer Placeholder 4"/>
          <p:cNvSpPr>
            <a:spLocks noGrp="1"/>
          </p:cNvSpPr>
          <p:nvPr>
            <p:ph type="ftr" sz="quarter" idx="11"/>
          </p:nvPr>
        </p:nvSpPr>
        <p:spPr/>
        <p:txBody>
          <a:bodyPr/>
          <a:lstStyle/>
          <a:p>
            <a:r>
              <a:rPr lang="en-US" smtClean="0"/>
              <a:t>NAGA KALYAN C S SARMA V (2018AH04042)</a:t>
            </a:r>
            <a:endParaRPr lang="en-US"/>
          </a:p>
        </p:txBody>
      </p:sp>
      <p:sp>
        <p:nvSpPr>
          <p:cNvPr id="6" name="Slide Number Placeholder 5"/>
          <p:cNvSpPr>
            <a:spLocks noGrp="1"/>
          </p:cNvSpPr>
          <p:nvPr>
            <p:ph type="sldNum" sz="quarter" idx="12"/>
          </p:nvPr>
        </p:nvSpPr>
        <p:spPr/>
        <p:txBody>
          <a:bodyPr/>
          <a:lstStyle/>
          <a:p>
            <a:fld id="{B79A8398-88DB-4344-A4F0-B3904DE5C1B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1725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37AEB8-3497-4246-878E-068F73389B79}" type="datetime1">
              <a:rPr lang="en-US" smtClean="0"/>
              <a:t>1/17/2021</a:t>
            </a:fld>
            <a:endParaRPr lang="en-US"/>
          </a:p>
        </p:txBody>
      </p:sp>
      <p:sp>
        <p:nvSpPr>
          <p:cNvPr id="6" name="Footer Placeholder 5"/>
          <p:cNvSpPr>
            <a:spLocks noGrp="1"/>
          </p:cNvSpPr>
          <p:nvPr>
            <p:ph type="ftr" sz="quarter" idx="11"/>
          </p:nvPr>
        </p:nvSpPr>
        <p:spPr/>
        <p:txBody>
          <a:bodyPr/>
          <a:lstStyle/>
          <a:p>
            <a:r>
              <a:rPr lang="en-US" smtClean="0"/>
              <a:t>NAGA KALYAN C S SARMA V (2018AH04042)</a:t>
            </a:r>
            <a:endParaRPr lang="en-US"/>
          </a:p>
        </p:txBody>
      </p:sp>
      <p:sp>
        <p:nvSpPr>
          <p:cNvPr id="7" name="Slide Number Placeholder 6"/>
          <p:cNvSpPr>
            <a:spLocks noGrp="1"/>
          </p:cNvSpPr>
          <p:nvPr>
            <p:ph type="sldNum" sz="quarter" idx="12"/>
          </p:nvPr>
        </p:nvSpPr>
        <p:spPr/>
        <p:txBody>
          <a:bodyPr/>
          <a:lstStyle/>
          <a:p>
            <a:fld id="{B79A8398-88DB-4344-A4F0-B3904DE5C1B9}" type="slidenum">
              <a:rPr lang="en-US" smtClean="0"/>
              <a:t>‹#›</a:t>
            </a:fld>
            <a:endParaRPr lang="en-US"/>
          </a:p>
        </p:txBody>
      </p:sp>
    </p:spTree>
    <p:extLst>
      <p:ext uri="{BB962C8B-B14F-4D97-AF65-F5344CB8AC3E}">
        <p14:creationId xmlns:p14="http://schemas.microsoft.com/office/powerpoint/2010/main" val="2969929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02AE7D-E51C-4A63-BE0D-BFEFE733C797}" type="datetime1">
              <a:rPr lang="en-US" smtClean="0"/>
              <a:t>1/17/2021</a:t>
            </a:fld>
            <a:endParaRPr lang="en-US"/>
          </a:p>
        </p:txBody>
      </p:sp>
      <p:sp>
        <p:nvSpPr>
          <p:cNvPr id="8" name="Footer Placeholder 7"/>
          <p:cNvSpPr>
            <a:spLocks noGrp="1"/>
          </p:cNvSpPr>
          <p:nvPr>
            <p:ph type="ftr" sz="quarter" idx="11"/>
          </p:nvPr>
        </p:nvSpPr>
        <p:spPr/>
        <p:txBody>
          <a:bodyPr/>
          <a:lstStyle/>
          <a:p>
            <a:r>
              <a:rPr lang="en-US" smtClean="0"/>
              <a:t>NAGA KALYAN C S SARMA V (2018AH04042)</a:t>
            </a:r>
            <a:endParaRPr lang="en-US"/>
          </a:p>
        </p:txBody>
      </p:sp>
      <p:sp>
        <p:nvSpPr>
          <p:cNvPr id="9" name="Slide Number Placeholder 8"/>
          <p:cNvSpPr>
            <a:spLocks noGrp="1"/>
          </p:cNvSpPr>
          <p:nvPr>
            <p:ph type="sldNum" sz="quarter" idx="12"/>
          </p:nvPr>
        </p:nvSpPr>
        <p:spPr/>
        <p:txBody>
          <a:bodyPr/>
          <a:lstStyle/>
          <a:p>
            <a:fld id="{B79A8398-88DB-4344-A4F0-B3904DE5C1B9}" type="slidenum">
              <a:rPr lang="en-US" smtClean="0"/>
              <a:t>‹#›</a:t>
            </a:fld>
            <a:endParaRPr lang="en-US"/>
          </a:p>
        </p:txBody>
      </p:sp>
    </p:spTree>
    <p:extLst>
      <p:ext uri="{BB962C8B-B14F-4D97-AF65-F5344CB8AC3E}">
        <p14:creationId xmlns:p14="http://schemas.microsoft.com/office/powerpoint/2010/main" val="3564581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F5C3C2C-7C2F-45F9-8CC4-77608003A98B}" type="datetime1">
              <a:rPr lang="en-US" smtClean="0"/>
              <a:t>1/17/2021</a:t>
            </a:fld>
            <a:endParaRPr lang="en-US"/>
          </a:p>
        </p:txBody>
      </p:sp>
      <p:sp>
        <p:nvSpPr>
          <p:cNvPr id="4" name="Footer Placeholder 3"/>
          <p:cNvSpPr>
            <a:spLocks noGrp="1"/>
          </p:cNvSpPr>
          <p:nvPr>
            <p:ph type="ftr" sz="quarter" idx="11"/>
          </p:nvPr>
        </p:nvSpPr>
        <p:spPr/>
        <p:txBody>
          <a:bodyPr/>
          <a:lstStyle/>
          <a:p>
            <a:r>
              <a:rPr lang="en-US" smtClean="0"/>
              <a:t>NAGA KALYAN C S SARMA V (2018AH04042)</a:t>
            </a:r>
            <a:endParaRPr lang="en-US"/>
          </a:p>
        </p:txBody>
      </p:sp>
      <p:sp>
        <p:nvSpPr>
          <p:cNvPr id="5" name="Slide Number Placeholder 4"/>
          <p:cNvSpPr>
            <a:spLocks noGrp="1"/>
          </p:cNvSpPr>
          <p:nvPr>
            <p:ph type="sldNum" sz="quarter" idx="12"/>
          </p:nvPr>
        </p:nvSpPr>
        <p:spPr/>
        <p:txBody>
          <a:bodyPr/>
          <a:lstStyle/>
          <a:p>
            <a:fld id="{B79A8398-88DB-4344-A4F0-B3904DE5C1B9}" type="slidenum">
              <a:rPr lang="en-US" smtClean="0"/>
              <a:t>‹#›</a:t>
            </a:fld>
            <a:endParaRPr lang="en-US"/>
          </a:p>
        </p:txBody>
      </p:sp>
    </p:spTree>
    <p:extLst>
      <p:ext uri="{BB962C8B-B14F-4D97-AF65-F5344CB8AC3E}">
        <p14:creationId xmlns:p14="http://schemas.microsoft.com/office/powerpoint/2010/main" val="4286585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9D9EA78-C0D8-4D47-8C89-3DD18C7F548E}" type="datetime1">
              <a:rPr lang="en-US" smtClean="0"/>
              <a:t>1/17/2021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NAGA KALYAN C S SARMA V (2018AH04042)</a:t>
            </a:r>
            <a:endParaRPr lang="en-US"/>
          </a:p>
        </p:txBody>
      </p:sp>
      <p:sp>
        <p:nvSpPr>
          <p:cNvPr id="9" name="Slide Number Placeholder 8"/>
          <p:cNvSpPr>
            <a:spLocks noGrp="1"/>
          </p:cNvSpPr>
          <p:nvPr>
            <p:ph type="sldNum" sz="quarter" idx="12"/>
          </p:nvPr>
        </p:nvSpPr>
        <p:spPr/>
        <p:txBody>
          <a:bodyPr/>
          <a:lstStyle/>
          <a:p>
            <a:fld id="{B79A8398-88DB-4344-A4F0-B3904DE5C1B9}" type="slidenum">
              <a:rPr lang="en-US" smtClean="0"/>
              <a:t>‹#›</a:t>
            </a:fld>
            <a:endParaRPr lang="en-US"/>
          </a:p>
        </p:txBody>
      </p:sp>
    </p:spTree>
    <p:extLst>
      <p:ext uri="{BB962C8B-B14F-4D97-AF65-F5344CB8AC3E}">
        <p14:creationId xmlns:p14="http://schemas.microsoft.com/office/powerpoint/2010/main" val="713228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33E0231-2E71-4995-B882-1B8B76FDCE6C}" type="datetime1">
              <a:rPr lang="en-US" smtClean="0"/>
              <a:t>1/17/2021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NAGA KALYAN C S SARMA V (2018AH04042)</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79A8398-88DB-4344-A4F0-B3904DE5C1B9}" type="slidenum">
              <a:rPr lang="en-US" smtClean="0"/>
              <a:t>‹#›</a:t>
            </a:fld>
            <a:endParaRPr lang="en-US"/>
          </a:p>
        </p:txBody>
      </p:sp>
    </p:spTree>
    <p:extLst>
      <p:ext uri="{BB962C8B-B14F-4D97-AF65-F5344CB8AC3E}">
        <p14:creationId xmlns:p14="http://schemas.microsoft.com/office/powerpoint/2010/main" val="985885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A4C2C7D-2DAD-4CAD-8B46-43FF4CCBC883}" type="datetime1">
              <a:rPr lang="en-US" smtClean="0"/>
              <a:t>1/17/2021</a:t>
            </a:fld>
            <a:endParaRPr lang="en-US"/>
          </a:p>
        </p:txBody>
      </p:sp>
      <p:sp>
        <p:nvSpPr>
          <p:cNvPr id="6" name="Footer Placeholder 5"/>
          <p:cNvSpPr>
            <a:spLocks noGrp="1"/>
          </p:cNvSpPr>
          <p:nvPr>
            <p:ph type="ftr" sz="quarter" idx="11"/>
          </p:nvPr>
        </p:nvSpPr>
        <p:spPr/>
        <p:txBody>
          <a:bodyPr/>
          <a:lstStyle/>
          <a:p>
            <a:r>
              <a:rPr lang="en-US" smtClean="0"/>
              <a:t>NAGA KALYAN C S SARMA V (2018AH04042)</a:t>
            </a:r>
            <a:endParaRPr lang="en-US"/>
          </a:p>
        </p:txBody>
      </p:sp>
      <p:sp>
        <p:nvSpPr>
          <p:cNvPr id="7" name="Slide Number Placeholder 6"/>
          <p:cNvSpPr>
            <a:spLocks noGrp="1"/>
          </p:cNvSpPr>
          <p:nvPr>
            <p:ph type="sldNum" sz="quarter" idx="12"/>
          </p:nvPr>
        </p:nvSpPr>
        <p:spPr/>
        <p:txBody>
          <a:bodyPr/>
          <a:lstStyle/>
          <a:p>
            <a:fld id="{B79A8398-88DB-4344-A4F0-B3904DE5C1B9}" type="slidenum">
              <a:rPr lang="en-US" smtClean="0"/>
              <a:t>‹#›</a:t>
            </a:fld>
            <a:endParaRPr lang="en-US"/>
          </a:p>
        </p:txBody>
      </p:sp>
    </p:spTree>
    <p:extLst>
      <p:ext uri="{BB962C8B-B14F-4D97-AF65-F5344CB8AC3E}">
        <p14:creationId xmlns:p14="http://schemas.microsoft.com/office/powerpoint/2010/main" val="3416058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F76F285-819F-464E-9DA0-59EDDC10CF20}" type="datetime1">
              <a:rPr lang="en-US" smtClean="0"/>
              <a:t>1/17/2021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NAGA KALYAN C S SARMA V (2018AH04042)</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79A8398-88DB-4344-A4F0-B3904DE5C1B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735005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c/facial-keypoints-detection/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4.svg"/><Relationship Id="rId18" Type="http://schemas.openxmlformats.org/officeDocument/2006/relationships/image" Target="../media/image5.png"/><Relationship Id="rId3" Type="http://schemas.openxmlformats.org/officeDocument/2006/relationships/image" Target="../media/image2.png"/><Relationship Id="rId21" Type="http://schemas.openxmlformats.org/officeDocument/2006/relationships/image" Target="../media/image7.png"/><Relationship Id="rId7" Type="http://schemas.openxmlformats.org/officeDocument/2006/relationships/image" Target="../media/image3.png"/><Relationship Id="rId17" Type="http://schemas.openxmlformats.org/officeDocument/2006/relationships/image" Target="../media/image49.svg"/><Relationship Id="rId2" Type="http://schemas.openxmlformats.org/officeDocument/2006/relationships/notesSlide" Target="../notesSlides/notesSlide1.xml"/><Relationship Id="rId20"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47.svg"/><Relationship Id="rId19" Type="http://schemas.openxmlformats.org/officeDocument/2006/relationships/image" Target="../media/image51.svg"/><Relationship Id="rId31" Type="http://schemas.openxmlformats.org/officeDocument/2006/relationships/image" Target="../media/image28.svg"/><Relationship Id="rId9"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Skin texture change detection for clinical trials</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a:t>NAGA KALYAN C S SARMA </a:t>
            </a:r>
            <a:r>
              <a:rPr lang="en-US" dirty="0" smtClean="0"/>
              <a:t>V</a:t>
            </a:r>
          </a:p>
          <a:p>
            <a:r>
              <a:rPr lang="en-US" dirty="0"/>
              <a:t>2018AH04042</a:t>
            </a:r>
          </a:p>
        </p:txBody>
      </p:sp>
      <p:sp>
        <p:nvSpPr>
          <p:cNvPr id="4" name="Footer Placeholder 3"/>
          <p:cNvSpPr>
            <a:spLocks noGrp="1"/>
          </p:cNvSpPr>
          <p:nvPr>
            <p:ph type="ftr" sz="quarter" idx="11"/>
          </p:nvPr>
        </p:nvSpPr>
        <p:spPr/>
        <p:txBody>
          <a:bodyPr/>
          <a:lstStyle/>
          <a:p>
            <a:r>
              <a:rPr lang="en-US" dirty="0" smtClean="0"/>
              <a:t>NAGA KALYAN C S SARMA V (2018AH04042)</a:t>
            </a:r>
            <a:endParaRPr lang="en-US" dirty="0"/>
          </a:p>
        </p:txBody>
      </p:sp>
    </p:spTree>
    <p:extLst>
      <p:ext uri="{BB962C8B-B14F-4D97-AF65-F5344CB8AC3E}">
        <p14:creationId xmlns:p14="http://schemas.microsoft.com/office/powerpoint/2010/main" val="673165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4300" y="1841500"/>
            <a:ext cx="4889500" cy="1698625"/>
          </a:xfrm>
        </p:spPr>
        <p:txBody>
          <a:bodyPr>
            <a:noAutofit/>
          </a:bodyPr>
          <a:lstStyle/>
          <a:p>
            <a:r>
              <a:rPr lang="en-US" sz="4000" b="1" dirty="0" smtClean="0"/>
              <a:t>Result: Masked Image</a:t>
            </a:r>
            <a:br>
              <a:rPr lang="en-US" sz="4000" b="1" dirty="0" smtClean="0"/>
            </a:br>
            <a:r>
              <a:rPr lang="en-US" sz="4000" b="1" dirty="0" smtClean="0"/>
              <a:t>Example 1</a:t>
            </a:r>
            <a:endParaRPr lang="en-US" sz="4000" b="1" dirty="0"/>
          </a:p>
        </p:txBody>
      </p:sp>
      <p:cxnSp>
        <p:nvCxnSpPr>
          <p:cNvPr id="5" name="Straight Connector 4"/>
          <p:cNvCxnSpPr/>
          <p:nvPr/>
        </p:nvCxnSpPr>
        <p:spPr>
          <a:xfrm>
            <a:off x="5029200" y="149224"/>
            <a:ext cx="0" cy="6035675"/>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6999" y="149224"/>
            <a:ext cx="6985001" cy="6148256"/>
          </a:xfrm>
          <a:prstGeom prst="rect">
            <a:avLst/>
          </a:prstGeom>
        </p:spPr>
      </p:pic>
      <p:sp>
        <p:nvSpPr>
          <p:cNvPr id="4" name="Footer Placeholder 3"/>
          <p:cNvSpPr>
            <a:spLocks noGrp="1"/>
          </p:cNvSpPr>
          <p:nvPr>
            <p:ph type="ftr" sz="quarter" idx="11"/>
          </p:nvPr>
        </p:nvSpPr>
        <p:spPr/>
        <p:txBody>
          <a:bodyPr/>
          <a:lstStyle/>
          <a:p>
            <a:r>
              <a:rPr lang="en-US" smtClean="0"/>
              <a:t>NAGA KALYAN C S SARMA V (2018AH04042)</a:t>
            </a:r>
            <a:endParaRPr lang="en-US"/>
          </a:p>
        </p:txBody>
      </p:sp>
    </p:spTree>
    <p:extLst>
      <p:ext uri="{BB962C8B-B14F-4D97-AF65-F5344CB8AC3E}">
        <p14:creationId xmlns:p14="http://schemas.microsoft.com/office/powerpoint/2010/main" val="1203821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9700" y="2070100"/>
            <a:ext cx="4889500" cy="1812925"/>
          </a:xfrm>
        </p:spPr>
        <p:txBody>
          <a:bodyPr>
            <a:noAutofit/>
          </a:bodyPr>
          <a:lstStyle/>
          <a:p>
            <a:r>
              <a:rPr lang="en-US" sz="4000" b="1" dirty="0"/>
              <a:t>Result: Masked Image</a:t>
            </a:r>
            <a:br>
              <a:rPr lang="en-US" sz="4000" b="1" dirty="0"/>
            </a:br>
            <a:r>
              <a:rPr lang="en-US" sz="4000" b="1" dirty="0"/>
              <a:t>Example 2</a:t>
            </a:r>
            <a:br>
              <a:rPr lang="en-US" sz="4000" b="1" dirty="0"/>
            </a:br>
            <a:r>
              <a:rPr lang="en-US" sz="4000" b="1" dirty="0"/>
              <a:t>(Different Ethnicity/Age)</a:t>
            </a:r>
          </a:p>
        </p:txBody>
      </p:sp>
      <p:cxnSp>
        <p:nvCxnSpPr>
          <p:cNvPr id="5" name="Straight Connector 4"/>
          <p:cNvCxnSpPr/>
          <p:nvPr/>
        </p:nvCxnSpPr>
        <p:spPr>
          <a:xfrm>
            <a:off x="5029200" y="149224"/>
            <a:ext cx="0" cy="6035675"/>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4300" y="45756"/>
            <a:ext cx="6997700" cy="6139143"/>
          </a:xfrm>
          <a:prstGeom prst="rect">
            <a:avLst/>
          </a:prstGeom>
        </p:spPr>
      </p:pic>
      <p:sp>
        <p:nvSpPr>
          <p:cNvPr id="3" name="Footer Placeholder 2"/>
          <p:cNvSpPr>
            <a:spLocks noGrp="1"/>
          </p:cNvSpPr>
          <p:nvPr>
            <p:ph type="ftr" sz="quarter" idx="11"/>
          </p:nvPr>
        </p:nvSpPr>
        <p:spPr/>
        <p:txBody>
          <a:bodyPr/>
          <a:lstStyle/>
          <a:p>
            <a:r>
              <a:rPr lang="en-US" smtClean="0"/>
              <a:t>NAGA KALYAN C S SARMA V (2018AH04042)</a:t>
            </a:r>
            <a:endParaRPr lang="en-US"/>
          </a:p>
        </p:txBody>
      </p:sp>
    </p:spTree>
    <p:extLst>
      <p:ext uri="{BB962C8B-B14F-4D97-AF65-F5344CB8AC3E}">
        <p14:creationId xmlns:p14="http://schemas.microsoft.com/office/powerpoint/2010/main" val="20985803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58475" y="127000"/>
            <a:ext cx="4976812" cy="581282"/>
          </a:xfrm>
        </p:spPr>
        <p:txBody>
          <a:bodyPr>
            <a:noAutofit/>
          </a:bodyPr>
          <a:lstStyle/>
          <a:p>
            <a:pPr algn="ctr"/>
            <a:r>
              <a:rPr lang="en-US" sz="2800" b="1" dirty="0" smtClean="0"/>
              <a:t>Local Binary Patterns</a:t>
            </a:r>
            <a:endParaRPr lang="en-US" sz="2800" b="1" dirty="0"/>
          </a:p>
        </p:txBody>
      </p:sp>
      <p:sp>
        <p:nvSpPr>
          <p:cNvPr id="3" name="Rectangle 2"/>
          <p:cNvSpPr/>
          <p:nvPr/>
        </p:nvSpPr>
        <p:spPr>
          <a:xfrm>
            <a:off x="5819075" y="911739"/>
            <a:ext cx="6096000" cy="5016758"/>
          </a:xfrm>
          <a:prstGeom prst="rect">
            <a:avLst/>
          </a:prstGeom>
        </p:spPr>
        <p:txBody>
          <a:bodyPr>
            <a:spAutoFit/>
          </a:bodyPr>
          <a:lstStyle/>
          <a:p>
            <a:r>
              <a:rPr lang="en-US" sz="1600" dirty="0">
                <a:solidFill>
                  <a:srgbClr val="202122"/>
                </a:solidFill>
                <a:latin typeface="Arial" panose="020B0604020202020204" pitchFamily="34" charset="0"/>
              </a:rPr>
              <a:t>The LBP feature vector, in its simplest form, is created in the following manner</a:t>
            </a:r>
            <a:r>
              <a:rPr lang="en-US" sz="1600" dirty="0" smtClean="0">
                <a:solidFill>
                  <a:srgbClr val="202122"/>
                </a:solidFill>
                <a:latin typeface="Arial" panose="020B0604020202020204" pitchFamily="34" charset="0"/>
              </a:rPr>
              <a:t>:</a:t>
            </a:r>
          </a:p>
          <a:p>
            <a:endParaRPr lang="en-US" sz="1600" dirty="0">
              <a:solidFill>
                <a:srgbClr val="202122"/>
              </a:solidFill>
              <a:latin typeface="Arial" panose="020B0604020202020204" pitchFamily="34" charset="0"/>
            </a:endParaRPr>
          </a:p>
          <a:p>
            <a:pPr marL="285750" indent="-285750">
              <a:buFont typeface="Arial" panose="020B0604020202020204" pitchFamily="34" charset="0"/>
              <a:buChar char="•"/>
            </a:pPr>
            <a:r>
              <a:rPr lang="en-US" sz="1600" dirty="0">
                <a:solidFill>
                  <a:srgbClr val="202122"/>
                </a:solidFill>
                <a:latin typeface="Arial" panose="020B0604020202020204" pitchFamily="34" charset="0"/>
              </a:rPr>
              <a:t>Divide the examined window into cells (e.g. 16x16 pixels for each cell).</a:t>
            </a:r>
          </a:p>
          <a:p>
            <a:pPr marL="285750" indent="-285750">
              <a:buFont typeface="Arial" panose="020B0604020202020204" pitchFamily="34" charset="0"/>
              <a:buChar char="•"/>
            </a:pPr>
            <a:r>
              <a:rPr lang="en-US" sz="1600" dirty="0">
                <a:solidFill>
                  <a:srgbClr val="202122"/>
                </a:solidFill>
                <a:latin typeface="Arial" panose="020B0604020202020204" pitchFamily="34" charset="0"/>
              </a:rPr>
              <a:t>For each pixel in a cell, compare the pixel to each of its </a:t>
            </a:r>
            <a:r>
              <a:rPr lang="en-US" sz="1600" dirty="0">
                <a:solidFill>
                  <a:srgbClr val="0B0080"/>
                </a:solidFill>
                <a:latin typeface="Arial" panose="020B0604020202020204" pitchFamily="34" charset="0"/>
              </a:rPr>
              <a:t>8 </a:t>
            </a:r>
            <a:r>
              <a:rPr lang="en-US" sz="1600" dirty="0">
                <a:solidFill>
                  <a:srgbClr val="202122"/>
                </a:solidFill>
                <a:latin typeface="Arial" panose="020B0604020202020204" pitchFamily="34" charset="0"/>
              </a:rPr>
              <a:t>neighbors (on its left-top, left-middle, left-bottom, right-top, etc.). Follow the pixels along a circle, i.e. clockwise or counter-clockwise.</a:t>
            </a:r>
          </a:p>
          <a:p>
            <a:pPr marL="285750" indent="-285750">
              <a:buFont typeface="Arial" panose="020B0604020202020204" pitchFamily="34" charset="0"/>
              <a:buChar char="•"/>
            </a:pPr>
            <a:r>
              <a:rPr lang="en-US" sz="1600" dirty="0">
                <a:solidFill>
                  <a:srgbClr val="202122"/>
                </a:solidFill>
                <a:latin typeface="Arial" panose="020B0604020202020204" pitchFamily="34" charset="0"/>
              </a:rPr>
              <a:t>Where the center pixel's value is greater than the neighbor's value, write "0". Otherwise, write "1". This gives an 8-digit binary number (which is usually converted to decimal for convenience).</a:t>
            </a:r>
          </a:p>
          <a:p>
            <a:pPr marL="285750" indent="-285750">
              <a:buFont typeface="Arial" panose="020B0604020202020204" pitchFamily="34" charset="0"/>
              <a:buChar char="•"/>
            </a:pPr>
            <a:r>
              <a:rPr lang="en-US" sz="1600" dirty="0">
                <a:solidFill>
                  <a:srgbClr val="202122"/>
                </a:solidFill>
                <a:latin typeface="Arial" panose="020B0604020202020204" pitchFamily="34" charset="0"/>
              </a:rPr>
              <a:t>Compute the histogram, over the cell, of the frequency of each "number" occurring (i.e., each combination of which pixels are smaller and which are greater than the center). This histogram can be seen as a 256-dimensional feature vector.</a:t>
            </a:r>
          </a:p>
          <a:p>
            <a:pPr marL="285750" indent="-285750">
              <a:buFont typeface="Arial" panose="020B0604020202020204" pitchFamily="34" charset="0"/>
              <a:buChar char="•"/>
            </a:pPr>
            <a:r>
              <a:rPr lang="en-US" sz="1600" dirty="0">
                <a:solidFill>
                  <a:srgbClr val="202122"/>
                </a:solidFill>
                <a:latin typeface="Arial" panose="020B0604020202020204" pitchFamily="34" charset="0"/>
              </a:rPr>
              <a:t>Optionally normalize the histogram.</a:t>
            </a:r>
          </a:p>
          <a:p>
            <a:pPr marL="285750" indent="-285750">
              <a:buFont typeface="Arial" panose="020B0604020202020204" pitchFamily="34" charset="0"/>
              <a:buChar char="•"/>
            </a:pPr>
            <a:r>
              <a:rPr lang="en-US" sz="1600" dirty="0">
                <a:solidFill>
                  <a:srgbClr val="202122"/>
                </a:solidFill>
                <a:latin typeface="Arial" panose="020B0604020202020204" pitchFamily="34" charset="0"/>
              </a:rPr>
              <a:t>Concatenate (normalized) histograms of all cells. This gives a feature vector for the entire window.</a:t>
            </a:r>
            <a:endParaRPr lang="en-US" sz="1600" b="0" i="0" dirty="0">
              <a:solidFill>
                <a:srgbClr val="202122"/>
              </a:solidFill>
              <a:effectLst/>
              <a:latin typeface="Arial" panose="020B0604020202020204" pitchFamily="34" charset="0"/>
            </a:endParaRPr>
          </a:p>
        </p:txBody>
      </p:sp>
      <p:pic>
        <p:nvPicPr>
          <p:cNvPr id="1026" name="Picture 2" descr="https://upload.wikimedia.org/wikipedia/commons/thumb/c/c2/Lbp_neighbors.svg/330px-Lbp_neighbors.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6975" y="2381893"/>
            <a:ext cx="3143250" cy="10382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50230" y="3708400"/>
            <a:ext cx="4896469" cy="646331"/>
          </a:xfrm>
          <a:prstGeom prst="rect">
            <a:avLst/>
          </a:prstGeom>
          <a:noFill/>
        </p:spPr>
        <p:txBody>
          <a:bodyPr wrap="none" rtlCol="0">
            <a:spAutoFit/>
          </a:bodyPr>
          <a:lstStyle/>
          <a:p>
            <a:r>
              <a:rPr lang="en-US" dirty="0"/>
              <a:t>Three neighborhood examples used to define </a:t>
            </a:r>
            <a:endParaRPr lang="en-US" dirty="0" smtClean="0"/>
          </a:p>
          <a:p>
            <a:r>
              <a:rPr lang="en-US" dirty="0" smtClean="0"/>
              <a:t>a </a:t>
            </a:r>
            <a:r>
              <a:rPr lang="en-US" dirty="0"/>
              <a:t>texture and calculate a local binary pattern (LBP)</a:t>
            </a:r>
          </a:p>
        </p:txBody>
      </p:sp>
      <p:cxnSp>
        <p:nvCxnSpPr>
          <p:cNvPr id="66" name="Straight Connector 65"/>
          <p:cNvCxnSpPr/>
          <p:nvPr/>
        </p:nvCxnSpPr>
        <p:spPr>
          <a:xfrm flipH="1">
            <a:off x="5626100" y="927100"/>
            <a:ext cx="12700" cy="527749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71922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0200" y="1841500"/>
            <a:ext cx="5397500" cy="1698625"/>
          </a:xfrm>
        </p:spPr>
        <p:txBody>
          <a:bodyPr>
            <a:noAutofit/>
          </a:bodyPr>
          <a:lstStyle/>
          <a:p>
            <a:r>
              <a:rPr lang="en-US" sz="4400" b="1" dirty="0" smtClean="0"/>
              <a:t>Code</a:t>
            </a:r>
            <a:r>
              <a:rPr lang="en-US" sz="4400" b="1" dirty="0"/>
              <a:t>: </a:t>
            </a:r>
            <a:r>
              <a:rPr lang="en-US" sz="4400" b="1" dirty="0" smtClean="0"/>
              <a:t>Libraries &amp; Helper Functions</a:t>
            </a:r>
            <a:endParaRPr lang="en-US" sz="4400" b="1" dirty="0"/>
          </a:p>
        </p:txBody>
      </p:sp>
      <p:cxnSp>
        <p:nvCxnSpPr>
          <p:cNvPr id="5" name="Straight Connector 4"/>
          <p:cNvCxnSpPr/>
          <p:nvPr/>
        </p:nvCxnSpPr>
        <p:spPr>
          <a:xfrm>
            <a:off x="5842000" y="149225"/>
            <a:ext cx="0" cy="6035675"/>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r>
              <a:rPr lang="en-US" smtClean="0"/>
              <a:t>NAGA KALYAN C S SARMA V (2018AH04042)</a:t>
            </a: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7587" y="1301873"/>
            <a:ext cx="5905500" cy="3093357"/>
          </a:xfrm>
          <a:prstGeom prst="rect">
            <a:avLst/>
          </a:prstGeom>
        </p:spPr>
      </p:pic>
    </p:spTree>
    <p:extLst>
      <p:ext uri="{BB962C8B-B14F-4D97-AF65-F5344CB8AC3E}">
        <p14:creationId xmlns:p14="http://schemas.microsoft.com/office/powerpoint/2010/main" val="30156146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0200" y="1841500"/>
            <a:ext cx="5397500" cy="1698625"/>
          </a:xfrm>
        </p:spPr>
        <p:txBody>
          <a:bodyPr>
            <a:noAutofit/>
          </a:bodyPr>
          <a:lstStyle/>
          <a:p>
            <a:r>
              <a:rPr lang="en-US" sz="4400" b="1" dirty="0" smtClean="0"/>
              <a:t>Code: Implement LBP and Plot Histograms</a:t>
            </a:r>
            <a:endParaRPr lang="en-US" sz="4400" b="1" dirty="0"/>
          </a:p>
        </p:txBody>
      </p:sp>
      <p:cxnSp>
        <p:nvCxnSpPr>
          <p:cNvPr id="5" name="Straight Connector 4"/>
          <p:cNvCxnSpPr/>
          <p:nvPr/>
        </p:nvCxnSpPr>
        <p:spPr>
          <a:xfrm>
            <a:off x="5842000" y="149225"/>
            <a:ext cx="0" cy="6035675"/>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r>
              <a:rPr lang="en-US" smtClean="0"/>
              <a:t>NAGA KALYAN C S SARMA V (2018AH04042)</a:t>
            </a: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6350" y="315912"/>
            <a:ext cx="4991100" cy="5514975"/>
          </a:xfrm>
          <a:prstGeom prst="rect">
            <a:avLst/>
          </a:prstGeom>
        </p:spPr>
      </p:pic>
    </p:spTree>
    <p:extLst>
      <p:ext uri="{BB962C8B-B14F-4D97-AF65-F5344CB8AC3E}">
        <p14:creationId xmlns:p14="http://schemas.microsoft.com/office/powerpoint/2010/main" val="13887762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9700" y="2070100"/>
            <a:ext cx="4889500" cy="1812925"/>
          </a:xfrm>
        </p:spPr>
        <p:txBody>
          <a:bodyPr>
            <a:noAutofit/>
          </a:bodyPr>
          <a:lstStyle/>
          <a:p>
            <a:r>
              <a:rPr lang="en-US" sz="4000" b="1" dirty="0"/>
              <a:t>Result: Before using a facial </a:t>
            </a:r>
            <a:r>
              <a:rPr lang="en-US" sz="4000" b="1" dirty="0" smtClean="0"/>
              <a:t>cream </a:t>
            </a:r>
            <a:br>
              <a:rPr lang="en-US" sz="4000" b="1" dirty="0" smtClean="0"/>
            </a:br>
            <a:r>
              <a:rPr lang="en-US" sz="4000" b="1" dirty="0" smtClean="0"/>
              <a:t>(Participant 1)</a:t>
            </a:r>
            <a:endParaRPr lang="en-US" sz="4000" b="1" dirty="0"/>
          </a:p>
        </p:txBody>
      </p:sp>
      <p:cxnSp>
        <p:nvCxnSpPr>
          <p:cNvPr id="5" name="Straight Connector 4"/>
          <p:cNvCxnSpPr/>
          <p:nvPr/>
        </p:nvCxnSpPr>
        <p:spPr>
          <a:xfrm>
            <a:off x="5029200" y="149224"/>
            <a:ext cx="0" cy="6035675"/>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r>
              <a:rPr lang="en-US" smtClean="0"/>
              <a:t>NAGA KALYAN C S SARMA V (2018AH04042)</a:t>
            </a: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8031" y="776286"/>
            <a:ext cx="7033212" cy="4532314"/>
          </a:xfrm>
          <a:prstGeom prst="rect">
            <a:avLst/>
          </a:prstGeom>
        </p:spPr>
      </p:pic>
    </p:spTree>
    <p:extLst>
      <p:ext uri="{BB962C8B-B14F-4D97-AF65-F5344CB8AC3E}">
        <p14:creationId xmlns:p14="http://schemas.microsoft.com/office/powerpoint/2010/main" val="38535511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9700" y="2070100"/>
            <a:ext cx="4889500" cy="1812925"/>
          </a:xfrm>
        </p:spPr>
        <p:txBody>
          <a:bodyPr>
            <a:noAutofit/>
          </a:bodyPr>
          <a:lstStyle/>
          <a:p>
            <a:r>
              <a:rPr lang="en-US" sz="4000" b="1" dirty="0"/>
              <a:t>Result: </a:t>
            </a:r>
            <a:r>
              <a:rPr lang="en-US" sz="4000" b="1" dirty="0" smtClean="0"/>
              <a:t>After </a:t>
            </a:r>
            <a:r>
              <a:rPr lang="en-US" sz="4000" b="1" dirty="0"/>
              <a:t>using a facial </a:t>
            </a:r>
            <a:r>
              <a:rPr lang="en-US" sz="4000" b="1" dirty="0" smtClean="0"/>
              <a:t>cream </a:t>
            </a:r>
            <a:br>
              <a:rPr lang="en-US" sz="4000" b="1" dirty="0" smtClean="0"/>
            </a:br>
            <a:r>
              <a:rPr lang="en-US" sz="4000" b="1" dirty="0" smtClean="0"/>
              <a:t>(Participant 1)</a:t>
            </a:r>
            <a:endParaRPr lang="en-US" sz="4000" b="1" dirty="0"/>
          </a:p>
        </p:txBody>
      </p:sp>
      <p:cxnSp>
        <p:nvCxnSpPr>
          <p:cNvPr id="5" name="Straight Connector 4"/>
          <p:cNvCxnSpPr/>
          <p:nvPr/>
        </p:nvCxnSpPr>
        <p:spPr>
          <a:xfrm>
            <a:off x="5029200" y="149224"/>
            <a:ext cx="0" cy="6035675"/>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r>
              <a:rPr lang="en-US" smtClean="0"/>
              <a:t>NAGA KALYAN C S SARMA V (2018AH04042)</a:t>
            </a: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2284" y="990599"/>
            <a:ext cx="6921766" cy="4519611"/>
          </a:xfrm>
          <a:prstGeom prst="rect">
            <a:avLst/>
          </a:prstGeom>
        </p:spPr>
      </p:pic>
    </p:spTree>
    <p:extLst>
      <p:ext uri="{BB962C8B-B14F-4D97-AF65-F5344CB8AC3E}">
        <p14:creationId xmlns:p14="http://schemas.microsoft.com/office/powerpoint/2010/main" val="28403083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9700" y="2070100"/>
            <a:ext cx="4889500" cy="1812925"/>
          </a:xfrm>
        </p:spPr>
        <p:txBody>
          <a:bodyPr>
            <a:noAutofit/>
          </a:bodyPr>
          <a:lstStyle/>
          <a:p>
            <a:r>
              <a:rPr lang="en-US" sz="4000" b="1" dirty="0"/>
              <a:t>Result: Before using a facial </a:t>
            </a:r>
            <a:r>
              <a:rPr lang="en-US" sz="4000" b="1" dirty="0" smtClean="0"/>
              <a:t>cream </a:t>
            </a:r>
            <a:br>
              <a:rPr lang="en-US" sz="4000" b="1" dirty="0" smtClean="0"/>
            </a:br>
            <a:r>
              <a:rPr lang="en-US" sz="4000" b="1" dirty="0" smtClean="0"/>
              <a:t>(Participant 2)</a:t>
            </a:r>
            <a:endParaRPr lang="en-US" sz="4000" b="1" dirty="0"/>
          </a:p>
        </p:txBody>
      </p:sp>
      <p:cxnSp>
        <p:nvCxnSpPr>
          <p:cNvPr id="5" name="Straight Connector 4"/>
          <p:cNvCxnSpPr/>
          <p:nvPr/>
        </p:nvCxnSpPr>
        <p:spPr>
          <a:xfrm>
            <a:off x="5029200" y="149224"/>
            <a:ext cx="0" cy="6035675"/>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r>
              <a:rPr lang="en-US" smtClean="0"/>
              <a:t>NAGA KALYAN C S SARMA V (2018AH04042)</a:t>
            </a: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5621" y="967580"/>
            <a:ext cx="6920005" cy="4398962"/>
          </a:xfrm>
          <a:prstGeom prst="rect">
            <a:avLst/>
          </a:prstGeom>
        </p:spPr>
      </p:pic>
    </p:spTree>
    <p:extLst>
      <p:ext uri="{BB962C8B-B14F-4D97-AF65-F5344CB8AC3E}">
        <p14:creationId xmlns:p14="http://schemas.microsoft.com/office/powerpoint/2010/main" val="41837077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9700" y="2070100"/>
            <a:ext cx="4889500" cy="1812925"/>
          </a:xfrm>
        </p:spPr>
        <p:txBody>
          <a:bodyPr>
            <a:noAutofit/>
          </a:bodyPr>
          <a:lstStyle/>
          <a:p>
            <a:r>
              <a:rPr lang="en-US" sz="4000" b="1" dirty="0"/>
              <a:t>Result: Before using a facial </a:t>
            </a:r>
            <a:r>
              <a:rPr lang="en-US" sz="4000" b="1" dirty="0" smtClean="0"/>
              <a:t>cream </a:t>
            </a:r>
            <a:br>
              <a:rPr lang="en-US" sz="4000" b="1" dirty="0" smtClean="0"/>
            </a:br>
            <a:r>
              <a:rPr lang="en-US" sz="4000" b="1" dirty="0" smtClean="0"/>
              <a:t>(Participant 2)</a:t>
            </a:r>
            <a:endParaRPr lang="en-US" sz="4000" b="1" dirty="0"/>
          </a:p>
        </p:txBody>
      </p:sp>
      <p:cxnSp>
        <p:nvCxnSpPr>
          <p:cNvPr id="5" name="Straight Connector 4"/>
          <p:cNvCxnSpPr/>
          <p:nvPr/>
        </p:nvCxnSpPr>
        <p:spPr>
          <a:xfrm>
            <a:off x="5029200" y="149224"/>
            <a:ext cx="0" cy="6035675"/>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r>
              <a:rPr lang="en-US" smtClean="0"/>
              <a:t>NAGA KALYAN C S SARMA V (2018AH04042)</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5088" y="753064"/>
            <a:ext cx="7046912" cy="4446995"/>
          </a:xfrm>
          <a:prstGeom prst="rect">
            <a:avLst/>
          </a:prstGeom>
        </p:spPr>
      </p:pic>
    </p:spTree>
    <p:extLst>
      <p:ext uri="{BB962C8B-B14F-4D97-AF65-F5344CB8AC3E}">
        <p14:creationId xmlns:p14="http://schemas.microsoft.com/office/powerpoint/2010/main" val="34146024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9700" y="2070100"/>
            <a:ext cx="4889500" cy="1812925"/>
          </a:xfrm>
        </p:spPr>
        <p:txBody>
          <a:bodyPr>
            <a:noAutofit/>
          </a:bodyPr>
          <a:lstStyle/>
          <a:p>
            <a:r>
              <a:rPr lang="en-US" sz="4000" b="1" dirty="0"/>
              <a:t>Sample Output </a:t>
            </a:r>
            <a:r>
              <a:rPr lang="en-US" sz="4000" b="1" dirty="0" err="1"/>
              <a:t>Dataframe</a:t>
            </a:r>
            <a:endParaRPr lang="en-US" sz="4000" b="1" dirty="0"/>
          </a:p>
        </p:txBody>
      </p:sp>
      <p:cxnSp>
        <p:nvCxnSpPr>
          <p:cNvPr id="5" name="Straight Connector 4"/>
          <p:cNvCxnSpPr/>
          <p:nvPr/>
        </p:nvCxnSpPr>
        <p:spPr>
          <a:xfrm>
            <a:off x="5029200" y="149224"/>
            <a:ext cx="0" cy="6035675"/>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r>
              <a:rPr lang="en-US" smtClean="0"/>
              <a:t>NAGA KALYAN C S SARMA V (2018AH04042)</a:t>
            </a:r>
            <a:endParaRPr lang="en-US"/>
          </a:p>
        </p:txBody>
      </p:sp>
      <p:pic>
        <p:nvPicPr>
          <p:cNvPr id="6" name="Picture 5"/>
          <p:cNvPicPr>
            <a:picLocks noChangeAspect="1"/>
          </p:cNvPicPr>
          <p:nvPr/>
        </p:nvPicPr>
        <p:blipFill>
          <a:blip r:embed="rId2"/>
          <a:stretch>
            <a:fillRect/>
          </a:stretch>
        </p:blipFill>
        <p:spPr>
          <a:xfrm>
            <a:off x="5440613" y="1616075"/>
            <a:ext cx="6136751" cy="2736850"/>
          </a:xfrm>
          <a:prstGeom prst="rect">
            <a:avLst/>
          </a:prstGeom>
        </p:spPr>
      </p:pic>
    </p:spTree>
    <p:extLst>
      <p:ext uri="{BB962C8B-B14F-4D97-AF65-F5344CB8AC3E}">
        <p14:creationId xmlns:p14="http://schemas.microsoft.com/office/powerpoint/2010/main" val="33889814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lnSpcReduction="10000"/>
          </a:bodyPr>
          <a:lstStyle/>
          <a:p>
            <a:r>
              <a:rPr lang="en-US" dirty="0"/>
              <a:t>In most of the clinical trials, specifically in cosmetic industry, a substantial amount of images are generated such that, the research scientists have an opportunity to analyze and document the efficacy of a chemical/product that is going to be introduced into the consumer market.</a:t>
            </a:r>
          </a:p>
          <a:p>
            <a:r>
              <a:rPr lang="en-US" dirty="0"/>
              <a:t>This poses 2 major problems:</a:t>
            </a:r>
          </a:p>
          <a:p>
            <a:pPr lvl="1"/>
            <a:r>
              <a:rPr lang="en-US" dirty="0"/>
              <a:t>The industries are bound by confidentiality agreements with the participants, hence each of these images are to be masked in order to protect PII from the internal and external technicians/approvers/stakeholders who view these images.</a:t>
            </a:r>
          </a:p>
          <a:p>
            <a:pPr lvl="1"/>
            <a:r>
              <a:rPr lang="en-US" dirty="0"/>
              <a:t>The research scientists are needed to analyze huge number of images that are generated over a period of time to understand good and bad effects of the product used in the trial, which is a cumbersome task and prone to human error</a:t>
            </a:r>
          </a:p>
          <a:p>
            <a:r>
              <a:rPr lang="en-US" dirty="0"/>
              <a:t>By leveraging Computer Vision algorithms in this solution, the facial parts of the participants which are not helpful for research (such as eyes) are automatically masked and also the skin texture changes can be compared from one image to another.</a:t>
            </a:r>
          </a:p>
          <a:p>
            <a:endParaRPr lang="en-US" dirty="0"/>
          </a:p>
        </p:txBody>
      </p:sp>
      <p:sp>
        <p:nvSpPr>
          <p:cNvPr id="4" name="Footer Placeholder 3"/>
          <p:cNvSpPr>
            <a:spLocks noGrp="1"/>
          </p:cNvSpPr>
          <p:nvPr>
            <p:ph type="ftr" sz="quarter" idx="11"/>
          </p:nvPr>
        </p:nvSpPr>
        <p:spPr/>
        <p:txBody>
          <a:bodyPr/>
          <a:lstStyle/>
          <a:p>
            <a:r>
              <a:rPr lang="en-US" smtClean="0"/>
              <a:t>NAGA KALYAN C S SARMA V (2018AH04042)</a:t>
            </a:r>
            <a:endParaRPr lang="en-US"/>
          </a:p>
        </p:txBody>
      </p:sp>
    </p:spTree>
    <p:extLst>
      <p:ext uri="{BB962C8B-B14F-4D97-AF65-F5344CB8AC3E}">
        <p14:creationId xmlns:p14="http://schemas.microsoft.com/office/powerpoint/2010/main" val="25126169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6200" y="2070100"/>
            <a:ext cx="3797300" cy="1812925"/>
          </a:xfrm>
        </p:spPr>
        <p:txBody>
          <a:bodyPr>
            <a:noAutofit/>
          </a:bodyPr>
          <a:lstStyle/>
          <a:p>
            <a:r>
              <a:rPr lang="fr-FR" sz="4000" b="1" dirty="0" err="1"/>
              <a:t>Sample</a:t>
            </a:r>
            <a:r>
              <a:rPr lang="fr-FR" sz="4000" b="1" dirty="0"/>
              <a:t> Output Plots - Divergence </a:t>
            </a:r>
            <a:r>
              <a:rPr lang="fr-FR" sz="4000" b="1" dirty="0" err="1"/>
              <a:t>comparison</a:t>
            </a:r>
            <a:endParaRPr lang="en-US" sz="4000" b="1" dirty="0"/>
          </a:p>
        </p:txBody>
      </p:sp>
      <p:cxnSp>
        <p:nvCxnSpPr>
          <p:cNvPr id="5" name="Straight Connector 4"/>
          <p:cNvCxnSpPr/>
          <p:nvPr/>
        </p:nvCxnSpPr>
        <p:spPr>
          <a:xfrm>
            <a:off x="4343400" y="174624"/>
            <a:ext cx="0" cy="6035675"/>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r>
              <a:rPr lang="en-US" smtClean="0"/>
              <a:t>NAGA KALYAN C S SARMA V (2018AH04042)</a:t>
            </a:r>
            <a:endParaRPr lang="en-US"/>
          </a:p>
        </p:txBody>
      </p:sp>
      <p:pic>
        <p:nvPicPr>
          <p:cNvPr id="6" name="Picture 5"/>
          <p:cNvPicPr/>
          <p:nvPr/>
        </p:nvPicPr>
        <p:blipFill>
          <a:blip r:embed="rId2"/>
          <a:stretch>
            <a:fillRect/>
          </a:stretch>
        </p:blipFill>
        <p:spPr>
          <a:xfrm>
            <a:off x="4813301" y="904239"/>
            <a:ext cx="7023093" cy="4963161"/>
          </a:xfrm>
          <a:prstGeom prst="rect">
            <a:avLst/>
          </a:prstGeom>
        </p:spPr>
      </p:pic>
    </p:spTree>
    <p:extLst>
      <p:ext uri="{BB962C8B-B14F-4D97-AF65-F5344CB8AC3E}">
        <p14:creationId xmlns:p14="http://schemas.microsoft.com/office/powerpoint/2010/main" val="5317700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Uniqueness</a:t>
            </a:r>
            <a:endParaRPr lang="en-US" dirty="0"/>
          </a:p>
        </p:txBody>
      </p:sp>
      <p:sp>
        <p:nvSpPr>
          <p:cNvPr id="3" name="Content Placeholder 2"/>
          <p:cNvSpPr>
            <a:spLocks noGrp="1"/>
          </p:cNvSpPr>
          <p:nvPr>
            <p:ph idx="1"/>
          </p:nvPr>
        </p:nvSpPr>
        <p:spPr/>
        <p:txBody>
          <a:bodyPr/>
          <a:lstStyle/>
          <a:p>
            <a:r>
              <a:rPr lang="en-US" dirty="0"/>
              <a:t>This is an end-to-end solution rather just a portion of what is expected by the industry. The following modules form the entire solution</a:t>
            </a:r>
            <a:r>
              <a:rPr lang="en-US" dirty="0" smtClean="0"/>
              <a:t>:</a:t>
            </a:r>
          </a:p>
          <a:p>
            <a:endParaRPr lang="en-US" dirty="0"/>
          </a:p>
          <a:p>
            <a:pPr lvl="1"/>
            <a:r>
              <a:rPr lang="en-US" b="1" dirty="0"/>
              <a:t>Data engineering</a:t>
            </a:r>
            <a:r>
              <a:rPr lang="en-US" dirty="0"/>
              <a:t>: Gathering, storing and masking of data</a:t>
            </a:r>
          </a:p>
          <a:p>
            <a:pPr lvl="1"/>
            <a:r>
              <a:rPr lang="en-US" b="1" dirty="0"/>
              <a:t>Data Science</a:t>
            </a:r>
            <a:r>
              <a:rPr lang="en-US" dirty="0"/>
              <a:t>: Applying Deep Learning and Computer Vision algorithms to generate insights from image which are helpful for research  </a:t>
            </a:r>
          </a:p>
          <a:p>
            <a:pPr lvl="1"/>
            <a:r>
              <a:rPr lang="en-US" b="1" dirty="0"/>
              <a:t>Operationalization</a:t>
            </a:r>
            <a:r>
              <a:rPr lang="en-US" dirty="0"/>
              <a:t>: Leveraging cloud services to host the entire solution in order to generate repeated value</a:t>
            </a:r>
          </a:p>
          <a:p>
            <a:endParaRPr lang="en-US" dirty="0"/>
          </a:p>
        </p:txBody>
      </p:sp>
      <p:sp>
        <p:nvSpPr>
          <p:cNvPr id="4" name="Footer Placeholder 3"/>
          <p:cNvSpPr>
            <a:spLocks noGrp="1"/>
          </p:cNvSpPr>
          <p:nvPr>
            <p:ph type="ftr" sz="quarter" idx="11"/>
          </p:nvPr>
        </p:nvSpPr>
        <p:spPr/>
        <p:txBody>
          <a:bodyPr/>
          <a:lstStyle/>
          <a:p>
            <a:r>
              <a:rPr lang="en-US" smtClean="0"/>
              <a:t>NAGA KALYAN C S SARMA V (2018AH04042)</a:t>
            </a:r>
            <a:endParaRPr lang="en-US"/>
          </a:p>
        </p:txBody>
      </p:sp>
    </p:spTree>
    <p:extLst>
      <p:ext uri="{BB962C8B-B14F-4D97-AF65-F5344CB8AC3E}">
        <p14:creationId xmlns:p14="http://schemas.microsoft.com/office/powerpoint/2010/main" val="446737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Accomplished</a:t>
            </a:r>
            <a:endParaRPr lang="en-US" dirty="0"/>
          </a:p>
        </p:txBody>
      </p:sp>
      <p:sp>
        <p:nvSpPr>
          <p:cNvPr id="3" name="Content Placeholder 2"/>
          <p:cNvSpPr>
            <a:spLocks noGrp="1"/>
          </p:cNvSpPr>
          <p:nvPr>
            <p:ph idx="1"/>
          </p:nvPr>
        </p:nvSpPr>
        <p:spPr>
          <a:xfrm>
            <a:off x="1097280" y="1845734"/>
            <a:ext cx="10058400" cy="4148666"/>
          </a:xfrm>
        </p:spPr>
        <p:txBody>
          <a:bodyPr>
            <a:normAutofit/>
          </a:bodyPr>
          <a:lstStyle/>
          <a:p>
            <a:pPr lvl="1"/>
            <a:r>
              <a:rPr lang="en-US" dirty="0" smtClean="0"/>
              <a:t>Masking of PII data:</a:t>
            </a:r>
            <a:endParaRPr lang="en-US" dirty="0"/>
          </a:p>
          <a:p>
            <a:pPr lvl="2"/>
            <a:r>
              <a:rPr lang="en-US" dirty="0" smtClean="0"/>
              <a:t>Trained a multi-layer Convolutional Neural Network from scratch by leveraging a training dataset available on public domain</a:t>
            </a:r>
          </a:p>
          <a:p>
            <a:pPr lvl="2"/>
            <a:r>
              <a:rPr lang="en-US" dirty="0"/>
              <a:t>Masked specific coordinates of facial parts such that there is no data loss (for eg: dark circles below the eyes), which should enable better data (skin texture) </a:t>
            </a:r>
            <a:r>
              <a:rPr lang="en-US" dirty="0" smtClean="0"/>
              <a:t>analysis</a:t>
            </a:r>
          </a:p>
          <a:p>
            <a:pPr lvl="2"/>
            <a:r>
              <a:rPr lang="en-US" dirty="0" smtClean="0"/>
              <a:t>With </a:t>
            </a:r>
            <a:r>
              <a:rPr lang="en-US" dirty="0"/>
              <a:t>no loss of data, can therefore proceed with current architecture (masking image as soon as it is uploaded -&gt; skin texture analysis)</a:t>
            </a:r>
          </a:p>
          <a:p>
            <a:pPr lvl="2"/>
            <a:r>
              <a:rPr lang="en-US" dirty="0" smtClean="0"/>
              <a:t>Masked mouth along with eyes </a:t>
            </a:r>
          </a:p>
          <a:p>
            <a:pPr lvl="1"/>
            <a:endParaRPr lang="en-US" dirty="0" smtClean="0"/>
          </a:p>
          <a:p>
            <a:pPr lvl="1"/>
            <a:r>
              <a:rPr lang="en-US" dirty="0" smtClean="0"/>
              <a:t>Texture Analysis:</a:t>
            </a:r>
          </a:p>
          <a:p>
            <a:pPr lvl="2"/>
            <a:r>
              <a:rPr lang="en-US" dirty="0" smtClean="0"/>
              <a:t>Compared various python libraries to pick the best suitable implementation of LBP algorithm</a:t>
            </a:r>
          </a:p>
          <a:p>
            <a:pPr lvl="2"/>
            <a:r>
              <a:rPr lang="en-US" dirty="0" smtClean="0"/>
              <a:t>Preprocessed the image to extract just the face, convert to gray scale and modify dimensions to fit into LBP algorithm</a:t>
            </a:r>
          </a:p>
          <a:p>
            <a:pPr lvl="2"/>
            <a:r>
              <a:rPr lang="en-US" dirty="0" smtClean="0"/>
              <a:t>Experimented with hyper parameters (eg: number of points, radius) to generate best possible results for texture analysis</a:t>
            </a:r>
          </a:p>
          <a:p>
            <a:pPr lvl="2"/>
            <a:r>
              <a:rPr lang="en-US" dirty="0" smtClean="0"/>
              <a:t>Based on the feature vectors generated by LBP algorithm, generated overlay images to show rough, smooth and medium areas of the skin texture</a:t>
            </a:r>
          </a:p>
          <a:p>
            <a:pPr lvl="2"/>
            <a:r>
              <a:rPr lang="en-US" dirty="0" smtClean="0"/>
              <a:t>Generated Histograms and saved the reports in PDF format in S3 to seamlessly distribute the output to the end users</a:t>
            </a:r>
          </a:p>
          <a:p>
            <a:pPr lvl="2"/>
            <a:endParaRPr lang="en-US" dirty="0" smtClean="0"/>
          </a:p>
          <a:p>
            <a:pPr lvl="2"/>
            <a:endParaRPr lang="en-US" dirty="0" smtClean="0"/>
          </a:p>
          <a:p>
            <a:pPr lvl="2"/>
            <a:endParaRPr lang="en-US" dirty="0" smtClean="0"/>
          </a:p>
          <a:p>
            <a:pPr lvl="2"/>
            <a:endParaRPr lang="en-US" dirty="0"/>
          </a:p>
        </p:txBody>
      </p:sp>
      <p:sp>
        <p:nvSpPr>
          <p:cNvPr id="4" name="Footer Placeholder 3"/>
          <p:cNvSpPr>
            <a:spLocks noGrp="1"/>
          </p:cNvSpPr>
          <p:nvPr>
            <p:ph type="ftr" sz="quarter" idx="11"/>
          </p:nvPr>
        </p:nvSpPr>
        <p:spPr/>
        <p:txBody>
          <a:bodyPr/>
          <a:lstStyle/>
          <a:p>
            <a:r>
              <a:rPr lang="en-US" smtClean="0"/>
              <a:t>NAGA KALYAN C S SARMA V (2018AH04042)</a:t>
            </a:r>
            <a:endParaRPr lang="en-US"/>
          </a:p>
        </p:txBody>
      </p:sp>
    </p:spTree>
    <p:extLst>
      <p:ext uri="{BB962C8B-B14F-4D97-AF65-F5344CB8AC3E}">
        <p14:creationId xmlns:p14="http://schemas.microsoft.com/office/powerpoint/2010/main" val="1946047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a:t>
            </a:r>
            <a:endParaRPr lang="en-US" dirty="0"/>
          </a:p>
        </p:txBody>
      </p:sp>
      <p:sp>
        <p:nvSpPr>
          <p:cNvPr id="3" name="Content Placeholder 2"/>
          <p:cNvSpPr>
            <a:spLocks noGrp="1"/>
          </p:cNvSpPr>
          <p:nvPr>
            <p:ph idx="1"/>
          </p:nvPr>
        </p:nvSpPr>
        <p:spPr/>
        <p:txBody>
          <a:bodyPr/>
          <a:lstStyle/>
          <a:p>
            <a:pPr lvl="1"/>
            <a:r>
              <a:rPr lang="en-US" dirty="0" smtClean="0"/>
              <a:t>Cloud Platform: Amazon Web Services</a:t>
            </a:r>
          </a:p>
          <a:p>
            <a:pPr lvl="1"/>
            <a:r>
              <a:rPr lang="en-US" dirty="0" smtClean="0"/>
              <a:t>Services: S3 (storage); Lambda (server less “function as code”); SageMaker (fully managed ML service)</a:t>
            </a:r>
          </a:p>
          <a:p>
            <a:pPr lvl="1"/>
            <a:r>
              <a:rPr lang="en-US" dirty="0" smtClean="0"/>
              <a:t>Programming Language: Python 3.7</a:t>
            </a:r>
          </a:p>
          <a:p>
            <a:pPr lvl="1"/>
            <a:r>
              <a:rPr lang="en-US" dirty="0" smtClean="0"/>
              <a:t>Libraries: Keras, OpenCV, boto3, numpy, pandas, matplotlib, </a:t>
            </a:r>
            <a:r>
              <a:rPr lang="en-US" dirty="0" err="1" smtClean="0"/>
              <a:t>scikit</a:t>
            </a:r>
            <a:r>
              <a:rPr lang="en-US" dirty="0" smtClean="0"/>
              <a:t>-image</a:t>
            </a:r>
          </a:p>
          <a:p>
            <a:pPr lvl="1"/>
            <a:r>
              <a:rPr lang="en-US" dirty="0" smtClean="0"/>
              <a:t>Multi layer Convolutional Neural Network</a:t>
            </a:r>
          </a:p>
          <a:p>
            <a:pPr lvl="1"/>
            <a:r>
              <a:rPr lang="en-US" dirty="0" smtClean="0"/>
              <a:t>Training data: 2000+ labelled images (source: </a:t>
            </a:r>
            <a:r>
              <a:rPr lang="en-US" dirty="0">
                <a:hlinkClick r:id="rId2"/>
              </a:rPr>
              <a:t>https://</a:t>
            </a:r>
            <a:r>
              <a:rPr lang="en-US" dirty="0" smtClean="0">
                <a:hlinkClick r:id="rId2"/>
              </a:rPr>
              <a:t>www.kaggle.com/c/facial-keypoints-detection/data</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NAGA KALYAN C S SARMA V (2018AH04042)</a:t>
            </a:r>
            <a:endParaRPr lang="en-US"/>
          </a:p>
        </p:txBody>
      </p:sp>
    </p:spTree>
    <p:extLst>
      <p:ext uri="{BB962C8B-B14F-4D97-AF65-F5344CB8AC3E}">
        <p14:creationId xmlns:p14="http://schemas.microsoft.com/office/powerpoint/2010/main" val="12046631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84"/>
          <p:cNvSpPr/>
          <p:nvPr/>
        </p:nvSpPr>
        <p:spPr bwMode="auto">
          <a:xfrm>
            <a:off x="185350" y="421229"/>
            <a:ext cx="1952369" cy="5872317"/>
          </a:xfrm>
          <a:prstGeom prst="rect">
            <a:avLst/>
          </a:prstGeom>
          <a:solidFill>
            <a:srgbClr val="F8F8F8"/>
          </a:solidFill>
          <a:ln w="9525" cap="flat" cmpd="sng" algn="ctr">
            <a:solidFill>
              <a:srgbClr val="2583D1">
                <a:lumMod val="20000"/>
                <a:lumOff val="80000"/>
              </a:srgbClr>
            </a:solid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86" name="TextBox 85"/>
          <p:cNvSpPr txBox="1"/>
          <p:nvPr/>
        </p:nvSpPr>
        <p:spPr>
          <a:xfrm>
            <a:off x="358344" y="943229"/>
            <a:ext cx="1606378" cy="296562"/>
          </a:xfrm>
          <a:prstGeom prst="rect">
            <a:avLst/>
          </a:prstGeom>
          <a:noFill/>
        </p:spPr>
        <p:txBody>
          <a:bodyPr wrap="square" rtlCol="0">
            <a:spAutoFit/>
          </a:bodyPr>
          <a:lstStyle/>
          <a:p>
            <a:endParaRPr lang="en-US">
              <a:solidFill>
                <a:srgbClr val="000000"/>
              </a:solidFill>
              <a:latin typeface="Arial"/>
            </a:endParaRPr>
          </a:p>
        </p:txBody>
      </p:sp>
      <p:sp>
        <p:nvSpPr>
          <p:cNvPr id="91" name="Rectangle 90"/>
          <p:cNvSpPr/>
          <p:nvPr/>
        </p:nvSpPr>
        <p:spPr bwMode="auto">
          <a:xfrm>
            <a:off x="9903785" y="421230"/>
            <a:ext cx="1902447" cy="5872316"/>
          </a:xfrm>
          <a:prstGeom prst="rect">
            <a:avLst/>
          </a:prstGeom>
          <a:solidFill>
            <a:srgbClr val="F8F8F8"/>
          </a:solidFill>
          <a:ln w="9525" cap="flat" cmpd="sng" algn="ctr">
            <a:solidFill>
              <a:srgbClr val="2583D1">
                <a:lumMod val="20000"/>
                <a:lumOff val="80000"/>
              </a:srgbClr>
            </a:solid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93" name="TextBox 18">
            <a:extLst>
              <a:ext uri="{FF2B5EF4-FFF2-40B4-BE49-F238E27FC236}">
                <a16:creationId xmlns:a16="http://schemas.microsoft.com/office/drawing/2014/main" id="{B23189AF-B27C-6C4C-B141-00BBD79697B6}"/>
              </a:ext>
            </a:extLst>
          </p:cNvPr>
          <p:cNvSpPr txBox="1"/>
          <p:nvPr/>
        </p:nvSpPr>
        <p:spPr>
          <a:xfrm>
            <a:off x="7413668" y="1857825"/>
            <a:ext cx="2212547"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000000"/>
                </a:solidFill>
                <a:latin typeface="Arial"/>
              </a:rPr>
              <a:t>Amazon </a:t>
            </a:r>
            <a:r>
              <a:rPr lang="en-US" sz="1000" dirty="0" smtClean="0">
                <a:solidFill>
                  <a:srgbClr val="000000"/>
                </a:solidFill>
                <a:latin typeface="Arial"/>
              </a:rPr>
              <a:t>SageMaker</a:t>
            </a:r>
          </a:p>
          <a:p>
            <a:pPr algn="ctr"/>
            <a:r>
              <a:rPr lang="en-US" sz="1000" dirty="0" smtClean="0">
                <a:solidFill>
                  <a:srgbClr val="000000"/>
                </a:solidFill>
                <a:latin typeface="Arial"/>
              </a:rPr>
              <a:t>Notebook Instance</a:t>
            </a:r>
          </a:p>
          <a:p>
            <a:pPr algn="ctr"/>
            <a:r>
              <a:rPr lang="en-US" sz="1000" dirty="0" smtClean="0">
                <a:solidFill>
                  <a:srgbClr val="000000"/>
                </a:solidFill>
                <a:latin typeface="Arial"/>
              </a:rPr>
              <a:t>(Masking)</a:t>
            </a:r>
            <a:endParaRPr lang="en-US" sz="1000" dirty="0">
              <a:solidFill>
                <a:srgbClr val="000000"/>
              </a:solidFill>
              <a:latin typeface="Arial"/>
            </a:endParaRPr>
          </a:p>
        </p:txBody>
      </p:sp>
      <p:sp>
        <p:nvSpPr>
          <p:cNvPr id="95" name="TextBox 76">
            <a:extLst>
              <a:ext uri="{FF2B5EF4-FFF2-40B4-BE49-F238E27FC236}">
                <a16:creationId xmlns:a16="http://schemas.microsoft.com/office/drawing/2014/main" id="{7FA9348E-E3AE-3F48-9EF0-785E5F84BFB5}"/>
              </a:ext>
            </a:extLst>
          </p:cNvPr>
          <p:cNvSpPr txBox="1"/>
          <p:nvPr/>
        </p:nvSpPr>
        <p:spPr>
          <a:xfrm>
            <a:off x="2876957" y="2844701"/>
            <a:ext cx="2301904"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000000"/>
                </a:solidFill>
                <a:latin typeface="Arial"/>
              </a:rPr>
              <a:t>Amazon </a:t>
            </a:r>
            <a:r>
              <a:rPr lang="en-US" sz="1000" dirty="0" smtClean="0">
                <a:solidFill>
                  <a:srgbClr val="000000"/>
                </a:solidFill>
                <a:latin typeface="Arial"/>
              </a:rPr>
              <a:t>S3</a:t>
            </a:r>
            <a:endParaRPr lang="en-US" sz="1000" dirty="0">
              <a:solidFill>
                <a:srgbClr val="000000"/>
              </a:solidFill>
              <a:latin typeface="Arial"/>
            </a:endParaRPr>
          </a:p>
        </p:txBody>
      </p:sp>
      <p:pic>
        <p:nvPicPr>
          <p:cNvPr id="96" name="Graphic 6">
            <a:extLst>
              <a:ext uri="{FF2B5EF4-FFF2-40B4-BE49-F238E27FC236}">
                <a16:creationId xmlns:a16="http://schemas.microsoft.com/office/drawing/2014/main" id="{C49A3931-131E-124F-9BCB-3817111B7D0E}"/>
              </a:ext>
            </a:extLst>
          </p:cNvPr>
          <p:cNvPicPr>
            <a:picLocks noChangeAspect="1"/>
          </p:cNvPicPr>
          <p:nvPr/>
        </p:nvPicPr>
        <p:blipFill>
          <a:blip r:embed="rId3">
            <a:extLst>
              <a:ext uri="{96DAC541-7B7A-43D3-8B79-37D633B846F1}">
                <asvg:svgBlip xmlns:asvg="http://schemas.microsoft.com/office/drawing/2016/SVG/main" xmlns="" r:embed="rId6"/>
              </a:ext>
            </a:extLst>
          </a:blip>
          <a:stretch>
            <a:fillRect/>
          </a:stretch>
        </p:blipFill>
        <p:spPr>
          <a:xfrm>
            <a:off x="5715864" y="556013"/>
            <a:ext cx="496023" cy="496023"/>
          </a:xfrm>
          <a:prstGeom prst="rect">
            <a:avLst/>
          </a:prstGeom>
        </p:spPr>
      </p:pic>
      <p:sp>
        <p:nvSpPr>
          <p:cNvPr id="97" name="TextBox 10">
            <a:extLst>
              <a:ext uri="{FF2B5EF4-FFF2-40B4-BE49-F238E27FC236}">
                <a16:creationId xmlns:a16="http://schemas.microsoft.com/office/drawing/2014/main" id="{D5845DED-0609-EA40-9E65-243A195EBF86}"/>
              </a:ext>
            </a:extLst>
          </p:cNvPr>
          <p:cNvSpPr txBox="1"/>
          <p:nvPr/>
        </p:nvSpPr>
        <p:spPr>
          <a:xfrm>
            <a:off x="5230560" y="1046060"/>
            <a:ext cx="1506552"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000000"/>
                </a:solidFill>
                <a:latin typeface="Arial"/>
              </a:rPr>
              <a:t>AWS Lambda</a:t>
            </a:r>
          </a:p>
        </p:txBody>
      </p:sp>
      <p:sp>
        <p:nvSpPr>
          <p:cNvPr id="98" name="Rectangle 97">
            <a:extLst>
              <a:ext uri="{FF2B5EF4-FFF2-40B4-BE49-F238E27FC236}">
                <a16:creationId xmlns:a16="http://schemas.microsoft.com/office/drawing/2014/main" id="{9DFBE201-F682-0548-BA6B-42662072B066}"/>
              </a:ext>
            </a:extLst>
          </p:cNvPr>
          <p:cNvSpPr/>
          <p:nvPr/>
        </p:nvSpPr>
        <p:spPr>
          <a:xfrm>
            <a:off x="2269357" y="407729"/>
            <a:ext cx="7449936" cy="5885818"/>
          </a:xfrm>
          <a:prstGeom prst="rect">
            <a:avLst/>
          </a:prstGeom>
          <a:noFill/>
          <a:ln w="12700" cap="flat" cmpd="sng" algn="ctr">
            <a:solidFill>
              <a:srgbClr val="000000"/>
            </a:solidFill>
            <a:prstDash val="solid"/>
          </a:ln>
          <a:effectLst/>
        </p:spPr>
        <p:txBody>
          <a:bodyPr rot="0" spcFirstLastPara="0" vert="horz" wrap="square" lIns="457200" tIns="9144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ysClr val="windowText" lastClr="000000"/>
                </a:solidFill>
                <a:effectLst/>
                <a:uLnTx/>
                <a:uFillTx/>
                <a:latin typeface="Arial"/>
                <a:ea typeface="+mn-ea"/>
                <a:cs typeface="+mn-cs"/>
              </a:rPr>
              <a:t>  AWS Cloud</a:t>
            </a:r>
          </a:p>
        </p:txBody>
      </p:sp>
      <p:pic>
        <p:nvPicPr>
          <p:cNvPr id="99" name="Graphic 4">
            <a:extLst>
              <a:ext uri="{FF2B5EF4-FFF2-40B4-BE49-F238E27FC236}">
                <a16:creationId xmlns:a16="http://schemas.microsoft.com/office/drawing/2014/main" id="{DC204D33-A451-EF42-B17B-CE77B63E47E0}"/>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2270136" y="409940"/>
            <a:ext cx="502527" cy="502527"/>
          </a:xfrm>
          <a:prstGeom prst="rect">
            <a:avLst/>
          </a:prstGeom>
        </p:spPr>
      </p:pic>
      <p:sp>
        <p:nvSpPr>
          <p:cNvPr id="101" name="TextBox 18">
            <a:extLst>
              <a:ext uri="{FF2B5EF4-FFF2-40B4-BE49-F238E27FC236}">
                <a16:creationId xmlns:a16="http://schemas.microsoft.com/office/drawing/2014/main" id="{B23189AF-B27C-6C4C-B141-00BBD79697B6}"/>
              </a:ext>
            </a:extLst>
          </p:cNvPr>
          <p:cNvSpPr txBox="1"/>
          <p:nvPr/>
        </p:nvSpPr>
        <p:spPr>
          <a:xfrm>
            <a:off x="-13133" y="3599201"/>
            <a:ext cx="2212547"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smtClean="0">
                <a:solidFill>
                  <a:srgbClr val="000000"/>
                </a:solidFill>
                <a:latin typeface="Arial"/>
              </a:rPr>
              <a:t>Research Lab </a:t>
            </a:r>
            <a:r>
              <a:rPr lang="en-US" sz="1000" dirty="0">
                <a:solidFill>
                  <a:srgbClr val="000000"/>
                </a:solidFill>
                <a:latin typeface="Arial"/>
              </a:rPr>
              <a:t>P</a:t>
            </a:r>
            <a:r>
              <a:rPr lang="en-US" sz="1000" dirty="0" smtClean="0">
                <a:solidFill>
                  <a:srgbClr val="000000"/>
                </a:solidFill>
                <a:latin typeface="Arial"/>
              </a:rPr>
              <a:t>ersonnel</a:t>
            </a:r>
            <a:endParaRPr lang="en-US" sz="1000" dirty="0">
              <a:solidFill>
                <a:srgbClr val="000000"/>
              </a:solidFill>
              <a:latin typeface="Arial"/>
            </a:endParaRPr>
          </a:p>
        </p:txBody>
      </p:sp>
      <p:cxnSp>
        <p:nvCxnSpPr>
          <p:cNvPr id="108" name="Elbow Connector 107"/>
          <p:cNvCxnSpPr/>
          <p:nvPr/>
        </p:nvCxnSpPr>
        <p:spPr bwMode="auto">
          <a:xfrm flipV="1">
            <a:off x="3984556" y="830489"/>
            <a:ext cx="1599673" cy="1335001"/>
          </a:xfrm>
          <a:prstGeom prst="bentConnector3">
            <a:avLst>
              <a:gd name="adj1" fmla="val 84"/>
            </a:avLst>
          </a:prstGeom>
          <a:solidFill>
            <a:srgbClr val="2583D1"/>
          </a:solidFill>
          <a:ln w="9525" cap="flat" cmpd="sng" algn="ctr">
            <a:solidFill>
              <a:srgbClr val="000000"/>
            </a:solidFill>
            <a:prstDash val="solid"/>
            <a:round/>
            <a:headEnd type="none" w="med" len="med"/>
            <a:tailEnd type="triangle"/>
          </a:ln>
          <a:effectLst/>
        </p:spPr>
      </p:cxnSp>
      <p:sp>
        <p:nvSpPr>
          <p:cNvPr id="119" name="Oval 118"/>
          <p:cNvSpPr/>
          <p:nvPr/>
        </p:nvSpPr>
        <p:spPr bwMode="auto">
          <a:xfrm>
            <a:off x="2685265" y="2340641"/>
            <a:ext cx="154973" cy="157711"/>
          </a:xfrm>
          <a:prstGeom prst="ellipse">
            <a:avLst/>
          </a:prstGeom>
          <a:solidFill>
            <a:srgbClr val="000000">
              <a:lumMod val="65000"/>
              <a:lumOff val="3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120" name="TextBox 119"/>
          <p:cNvSpPr txBox="1"/>
          <p:nvPr/>
        </p:nvSpPr>
        <p:spPr>
          <a:xfrm>
            <a:off x="2641564" y="2302614"/>
            <a:ext cx="242374" cy="215444"/>
          </a:xfrm>
          <a:prstGeom prst="rect">
            <a:avLst/>
          </a:prstGeom>
          <a:noFill/>
        </p:spPr>
        <p:txBody>
          <a:bodyPr wrap="none" rtlCol="0">
            <a:spAutoFit/>
          </a:bodyPr>
          <a:lstStyle/>
          <a:p>
            <a:r>
              <a:rPr lang="en-US" sz="800" dirty="0">
                <a:solidFill>
                  <a:srgbClr val="FFFFFF"/>
                </a:solidFill>
                <a:latin typeface="Arial"/>
              </a:rPr>
              <a:t>1</a:t>
            </a:r>
            <a:endParaRPr lang="en-US" dirty="0">
              <a:solidFill>
                <a:srgbClr val="FFFFFF"/>
              </a:solidFill>
              <a:latin typeface="Arial"/>
            </a:endParaRPr>
          </a:p>
        </p:txBody>
      </p:sp>
      <p:sp>
        <p:nvSpPr>
          <p:cNvPr id="128" name="Oval 127"/>
          <p:cNvSpPr/>
          <p:nvPr/>
        </p:nvSpPr>
        <p:spPr bwMode="auto">
          <a:xfrm>
            <a:off x="4513063" y="634922"/>
            <a:ext cx="154973" cy="157711"/>
          </a:xfrm>
          <a:prstGeom prst="ellipse">
            <a:avLst/>
          </a:prstGeom>
          <a:solidFill>
            <a:srgbClr val="000000">
              <a:lumMod val="65000"/>
              <a:lumOff val="3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129" name="TextBox 128"/>
          <p:cNvSpPr txBox="1"/>
          <p:nvPr/>
        </p:nvSpPr>
        <p:spPr>
          <a:xfrm>
            <a:off x="4469362" y="596895"/>
            <a:ext cx="242374" cy="215444"/>
          </a:xfrm>
          <a:prstGeom prst="rect">
            <a:avLst/>
          </a:prstGeom>
          <a:noFill/>
        </p:spPr>
        <p:txBody>
          <a:bodyPr wrap="none" rtlCol="0">
            <a:spAutoFit/>
          </a:bodyPr>
          <a:lstStyle/>
          <a:p>
            <a:r>
              <a:rPr lang="en-US" sz="800" dirty="0" smtClean="0">
                <a:solidFill>
                  <a:srgbClr val="FFFFFF"/>
                </a:solidFill>
                <a:latin typeface="Arial"/>
              </a:rPr>
              <a:t>2</a:t>
            </a:r>
            <a:endParaRPr lang="en-US" dirty="0">
              <a:solidFill>
                <a:srgbClr val="FFFFFF"/>
              </a:solidFill>
              <a:latin typeface="Arial"/>
            </a:endParaRPr>
          </a:p>
        </p:txBody>
      </p:sp>
      <p:sp>
        <p:nvSpPr>
          <p:cNvPr id="132" name="Oval 131"/>
          <p:cNvSpPr/>
          <p:nvPr/>
        </p:nvSpPr>
        <p:spPr bwMode="auto">
          <a:xfrm>
            <a:off x="7265396" y="570118"/>
            <a:ext cx="154973" cy="157711"/>
          </a:xfrm>
          <a:prstGeom prst="ellipse">
            <a:avLst/>
          </a:prstGeom>
          <a:solidFill>
            <a:srgbClr val="000000">
              <a:lumMod val="65000"/>
              <a:lumOff val="3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133" name="TextBox 132"/>
          <p:cNvSpPr txBox="1"/>
          <p:nvPr/>
        </p:nvSpPr>
        <p:spPr>
          <a:xfrm>
            <a:off x="7221695" y="532091"/>
            <a:ext cx="242374" cy="215444"/>
          </a:xfrm>
          <a:prstGeom prst="rect">
            <a:avLst/>
          </a:prstGeom>
          <a:noFill/>
        </p:spPr>
        <p:txBody>
          <a:bodyPr wrap="none" rtlCol="0">
            <a:spAutoFit/>
          </a:bodyPr>
          <a:lstStyle/>
          <a:p>
            <a:r>
              <a:rPr lang="en-US" sz="800" dirty="0" smtClean="0">
                <a:solidFill>
                  <a:srgbClr val="FFFFFF"/>
                </a:solidFill>
                <a:latin typeface="Arial"/>
              </a:rPr>
              <a:t>3</a:t>
            </a:r>
            <a:endParaRPr lang="en-US" dirty="0">
              <a:solidFill>
                <a:srgbClr val="FFFFFF"/>
              </a:solidFill>
              <a:latin typeface="Arial"/>
            </a:endParaRPr>
          </a:p>
        </p:txBody>
      </p:sp>
      <p:sp>
        <p:nvSpPr>
          <p:cNvPr id="136" name="Oval 135"/>
          <p:cNvSpPr/>
          <p:nvPr/>
        </p:nvSpPr>
        <p:spPr bwMode="auto">
          <a:xfrm>
            <a:off x="6608863" y="1360776"/>
            <a:ext cx="154973" cy="157711"/>
          </a:xfrm>
          <a:prstGeom prst="ellipse">
            <a:avLst/>
          </a:prstGeom>
          <a:solidFill>
            <a:srgbClr val="000000">
              <a:lumMod val="65000"/>
              <a:lumOff val="3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137" name="TextBox 136"/>
          <p:cNvSpPr txBox="1"/>
          <p:nvPr/>
        </p:nvSpPr>
        <p:spPr>
          <a:xfrm>
            <a:off x="6565162" y="1322749"/>
            <a:ext cx="242374" cy="215444"/>
          </a:xfrm>
          <a:prstGeom prst="rect">
            <a:avLst/>
          </a:prstGeom>
          <a:noFill/>
        </p:spPr>
        <p:txBody>
          <a:bodyPr wrap="none" rtlCol="0">
            <a:spAutoFit/>
          </a:bodyPr>
          <a:lstStyle/>
          <a:p>
            <a:r>
              <a:rPr lang="en-US" sz="800" dirty="0" smtClean="0">
                <a:solidFill>
                  <a:srgbClr val="FFFFFF"/>
                </a:solidFill>
                <a:latin typeface="Arial"/>
              </a:rPr>
              <a:t>4</a:t>
            </a:r>
            <a:endParaRPr lang="en-US" dirty="0">
              <a:solidFill>
                <a:srgbClr val="FFFFFF"/>
              </a:solidFill>
              <a:latin typeface="Arial"/>
            </a:endParaRPr>
          </a:p>
        </p:txBody>
      </p:sp>
      <p:sp>
        <p:nvSpPr>
          <p:cNvPr id="138" name="Oval 137"/>
          <p:cNvSpPr/>
          <p:nvPr/>
        </p:nvSpPr>
        <p:spPr bwMode="auto">
          <a:xfrm>
            <a:off x="4481375" y="2177622"/>
            <a:ext cx="154973" cy="157711"/>
          </a:xfrm>
          <a:prstGeom prst="ellipse">
            <a:avLst/>
          </a:prstGeom>
          <a:solidFill>
            <a:srgbClr val="000000">
              <a:lumMod val="65000"/>
              <a:lumOff val="3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139" name="TextBox 138"/>
          <p:cNvSpPr txBox="1"/>
          <p:nvPr/>
        </p:nvSpPr>
        <p:spPr>
          <a:xfrm>
            <a:off x="4437674" y="2139595"/>
            <a:ext cx="242374" cy="215444"/>
          </a:xfrm>
          <a:prstGeom prst="rect">
            <a:avLst/>
          </a:prstGeom>
          <a:noFill/>
        </p:spPr>
        <p:txBody>
          <a:bodyPr wrap="none" rtlCol="0">
            <a:spAutoFit/>
          </a:bodyPr>
          <a:lstStyle/>
          <a:p>
            <a:r>
              <a:rPr lang="en-US" sz="800" dirty="0" smtClean="0">
                <a:solidFill>
                  <a:srgbClr val="FFFFFF"/>
                </a:solidFill>
                <a:latin typeface="Arial"/>
              </a:rPr>
              <a:t>5</a:t>
            </a:r>
            <a:endParaRPr lang="en-US" dirty="0">
              <a:solidFill>
                <a:srgbClr val="FFFFFF"/>
              </a:solidFill>
              <a:latin typeface="Arial"/>
            </a:endParaRPr>
          </a:p>
        </p:txBody>
      </p:sp>
      <p:sp>
        <p:nvSpPr>
          <p:cNvPr id="150" name="TextBox 18">
            <a:extLst>
              <a:ext uri="{FF2B5EF4-FFF2-40B4-BE49-F238E27FC236}">
                <a16:creationId xmlns:a16="http://schemas.microsoft.com/office/drawing/2014/main" id="{B23189AF-B27C-6C4C-B141-00BBD79697B6}"/>
              </a:ext>
            </a:extLst>
          </p:cNvPr>
          <p:cNvSpPr txBox="1"/>
          <p:nvPr/>
        </p:nvSpPr>
        <p:spPr>
          <a:xfrm>
            <a:off x="2237461" y="2572074"/>
            <a:ext cx="105352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smtClean="0">
                <a:solidFill>
                  <a:srgbClr val="000000"/>
                </a:solidFill>
                <a:latin typeface="Arial"/>
              </a:rPr>
              <a:t>(upload raw images)</a:t>
            </a:r>
            <a:endParaRPr lang="en-US" sz="1200" dirty="0">
              <a:solidFill>
                <a:srgbClr val="000000"/>
              </a:solidFill>
              <a:latin typeface="Arial"/>
            </a:endParaRPr>
          </a:p>
        </p:txBody>
      </p:sp>
      <p:sp>
        <p:nvSpPr>
          <p:cNvPr id="152" name="TextBox 18">
            <a:extLst>
              <a:ext uri="{FF2B5EF4-FFF2-40B4-BE49-F238E27FC236}">
                <a16:creationId xmlns:a16="http://schemas.microsoft.com/office/drawing/2014/main" id="{B23189AF-B27C-6C4C-B141-00BBD79697B6}"/>
              </a:ext>
            </a:extLst>
          </p:cNvPr>
          <p:cNvSpPr txBox="1"/>
          <p:nvPr/>
        </p:nvSpPr>
        <p:spPr>
          <a:xfrm>
            <a:off x="4592524" y="581979"/>
            <a:ext cx="712920"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a:solidFill>
                  <a:srgbClr val="000000"/>
                </a:solidFill>
                <a:latin typeface="Arial"/>
              </a:rPr>
              <a:t>(trigger)</a:t>
            </a:r>
            <a:endParaRPr lang="en-US" sz="1200">
              <a:solidFill>
                <a:srgbClr val="000000"/>
              </a:solidFill>
              <a:latin typeface="Arial"/>
            </a:endParaRPr>
          </a:p>
        </p:txBody>
      </p:sp>
      <p:sp>
        <p:nvSpPr>
          <p:cNvPr id="153" name="TextBox 18">
            <a:extLst>
              <a:ext uri="{FF2B5EF4-FFF2-40B4-BE49-F238E27FC236}">
                <a16:creationId xmlns:a16="http://schemas.microsoft.com/office/drawing/2014/main" id="{B23189AF-B27C-6C4C-B141-00BBD79697B6}"/>
              </a:ext>
            </a:extLst>
          </p:cNvPr>
          <p:cNvSpPr txBox="1"/>
          <p:nvPr/>
        </p:nvSpPr>
        <p:spPr>
          <a:xfrm>
            <a:off x="7220104" y="465915"/>
            <a:ext cx="97900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smtClean="0">
                <a:solidFill>
                  <a:srgbClr val="000000"/>
                </a:solidFill>
                <a:latin typeface="Arial"/>
              </a:rPr>
              <a:t>(Invoke Masking)</a:t>
            </a:r>
            <a:endParaRPr lang="en-US" sz="1200" dirty="0">
              <a:solidFill>
                <a:srgbClr val="000000"/>
              </a:solidFill>
              <a:latin typeface="Arial"/>
            </a:endParaRPr>
          </a:p>
        </p:txBody>
      </p:sp>
      <p:sp>
        <p:nvSpPr>
          <p:cNvPr id="156" name="TextBox 18">
            <a:extLst>
              <a:ext uri="{FF2B5EF4-FFF2-40B4-BE49-F238E27FC236}">
                <a16:creationId xmlns:a16="http://schemas.microsoft.com/office/drawing/2014/main" id="{B23189AF-B27C-6C4C-B141-00BBD79697B6}"/>
              </a:ext>
            </a:extLst>
          </p:cNvPr>
          <p:cNvSpPr txBox="1"/>
          <p:nvPr/>
        </p:nvSpPr>
        <p:spPr>
          <a:xfrm>
            <a:off x="6685542" y="1307361"/>
            <a:ext cx="1129857"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a:solidFill>
                  <a:srgbClr val="000000"/>
                </a:solidFill>
                <a:latin typeface="Arial"/>
              </a:rPr>
              <a:t>(read </a:t>
            </a:r>
            <a:r>
              <a:rPr lang="en-US" sz="900" dirty="0" smtClean="0">
                <a:solidFill>
                  <a:srgbClr val="000000"/>
                </a:solidFill>
                <a:latin typeface="Arial"/>
              </a:rPr>
              <a:t>raw image)</a:t>
            </a:r>
            <a:endParaRPr lang="en-US" sz="1200" dirty="0">
              <a:solidFill>
                <a:srgbClr val="000000"/>
              </a:solidFill>
              <a:latin typeface="Arial"/>
            </a:endParaRPr>
          </a:p>
        </p:txBody>
      </p:sp>
      <p:sp>
        <p:nvSpPr>
          <p:cNvPr id="157" name="TextBox 18">
            <a:extLst>
              <a:ext uri="{FF2B5EF4-FFF2-40B4-BE49-F238E27FC236}">
                <a16:creationId xmlns:a16="http://schemas.microsoft.com/office/drawing/2014/main" id="{B23189AF-B27C-6C4C-B141-00BBD79697B6}"/>
              </a:ext>
            </a:extLst>
          </p:cNvPr>
          <p:cNvSpPr txBox="1"/>
          <p:nvPr/>
        </p:nvSpPr>
        <p:spPr>
          <a:xfrm>
            <a:off x="4582980" y="2129822"/>
            <a:ext cx="1304923"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a:solidFill>
                  <a:srgbClr val="000000"/>
                </a:solidFill>
                <a:latin typeface="Arial"/>
              </a:rPr>
              <a:t>(write </a:t>
            </a:r>
            <a:r>
              <a:rPr lang="en-US" sz="900" dirty="0" smtClean="0">
                <a:solidFill>
                  <a:srgbClr val="000000"/>
                </a:solidFill>
                <a:latin typeface="Arial"/>
              </a:rPr>
              <a:t>masked image)</a:t>
            </a:r>
            <a:endParaRPr lang="en-US" sz="1200" dirty="0">
              <a:solidFill>
                <a:srgbClr val="000000"/>
              </a:solidFill>
              <a:latin typeface="Arial"/>
            </a:endParaRPr>
          </a:p>
        </p:txBody>
      </p:sp>
      <p:pic>
        <p:nvPicPr>
          <p:cNvPr id="162" name="Graphic 71">
            <a:extLst>
              <a:ext uri="{FF2B5EF4-FFF2-40B4-BE49-F238E27FC236}">
                <a16:creationId xmlns:a16="http://schemas.microsoft.com/office/drawing/2014/main" id="{31D711CB-BE6B-6644-AD61-BCF2CDB2A587}"/>
              </a:ext>
            </a:extLst>
          </p:cNvPr>
          <p:cNvPicPr>
            <a:picLocks noChangeAspect="1"/>
          </p:cNvPicPr>
          <p:nvPr/>
        </p:nvPicPr>
        <p:blipFill>
          <a:blip r:embed="rId9">
            <a:extLst>
              <a:ext uri="{96DAC541-7B7A-43D3-8B79-37D633B846F1}">
                <asvg:svgBlip xmlns:asvg="http://schemas.microsoft.com/office/drawing/2016/SVG/main" xmlns="" r:embed="rId17"/>
              </a:ext>
            </a:extLst>
          </a:blip>
          <a:stretch>
            <a:fillRect/>
          </a:stretch>
        </p:blipFill>
        <p:spPr>
          <a:xfrm>
            <a:off x="3738832" y="2273627"/>
            <a:ext cx="580256" cy="580256"/>
          </a:xfrm>
          <a:prstGeom prst="rect">
            <a:avLst/>
          </a:prstGeom>
        </p:spPr>
      </p:pic>
      <p:pic>
        <p:nvPicPr>
          <p:cNvPr id="163" name="Graphic 14">
            <a:extLst>
              <a:ext uri="{FF2B5EF4-FFF2-40B4-BE49-F238E27FC236}">
                <a16:creationId xmlns:a16="http://schemas.microsoft.com/office/drawing/2014/main" id="{399C885C-55DA-204C-A091-734BB6640D6B}"/>
              </a:ext>
            </a:extLst>
          </p:cNvPr>
          <p:cNvPicPr>
            <a:picLocks noChangeAspect="1"/>
          </p:cNvPicPr>
          <p:nvPr/>
        </p:nvPicPr>
        <p:blipFill>
          <a:blip r:embed="rId18">
            <a:extLst>
              <a:ext uri="{96DAC541-7B7A-43D3-8B79-37D633B846F1}">
                <asvg:svgBlip xmlns:asvg="http://schemas.microsoft.com/office/drawing/2016/SVG/main" xmlns="" r:embed="rId19"/>
              </a:ext>
            </a:extLst>
          </a:blip>
          <a:stretch>
            <a:fillRect/>
          </a:stretch>
        </p:blipFill>
        <p:spPr>
          <a:xfrm>
            <a:off x="8266904" y="1299964"/>
            <a:ext cx="539139" cy="539139"/>
          </a:xfrm>
          <a:prstGeom prst="rect">
            <a:avLst/>
          </a:prstGeom>
        </p:spPr>
      </p:pic>
      <p:pic>
        <p:nvPicPr>
          <p:cNvPr id="165" name="Picture 2" descr="https://cdn4.vectorstock.com/i/1000x1000/49/03/software-developer-vector-12104903.jp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flipH="1">
            <a:off x="539935" y="2010086"/>
            <a:ext cx="1107357" cy="1413647"/>
          </a:xfrm>
          <a:prstGeom prst="rect">
            <a:avLst/>
          </a:prstGeom>
          <a:noFill/>
          <a:extLst>
            <a:ext uri="{909E8E84-426E-40DD-AFC4-6F175D3DCCD1}">
              <a14:hiddenFill xmlns:a14="http://schemas.microsoft.com/office/drawing/2010/main">
                <a:solidFill>
                  <a:srgbClr val="FFFFFF"/>
                </a:solidFill>
              </a14:hiddenFill>
            </a:ext>
          </a:extLst>
        </p:spPr>
      </p:pic>
      <p:cxnSp>
        <p:nvCxnSpPr>
          <p:cNvPr id="166" name="Straight Arrow Connector 165"/>
          <p:cNvCxnSpPr/>
          <p:nvPr/>
        </p:nvCxnSpPr>
        <p:spPr bwMode="auto">
          <a:xfrm flipV="1">
            <a:off x="1811107" y="2540329"/>
            <a:ext cx="1544893" cy="23426"/>
          </a:xfrm>
          <a:prstGeom prst="straightConnector1">
            <a:avLst/>
          </a:prstGeom>
          <a:solidFill>
            <a:srgbClr val="2583D1"/>
          </a:solidFill>
          <a:ln w="9525" cap="flat" cmpd="sng" algn="ctr">
            <a:solidFill>
              <a:srgbClr val="000000"/>
            </a:solidFill>
            <a:prstDash val="solid"/>
            <a:round/>
            <a:headEnd type="none" w="med" len="med"/>
            <a:tailEnd type="triangle"/>
          </a:ln>
          <a:effectLst/>
        </p:spPr>
      </p:cxnSp>
      <p:pic>
        <p:nvPicPr>
          <p:cNvPr id="60" name="Graphic 6">
            <a:extLst>
              <a:ext uri="{FF2B5EF4-FFF2-40B4-BE49-F238E27FC236}">
                <a16:creationId xmlns:a16="http://schemas.microsoft.com/office/drawing/2014/main" id="{C49A3931-131E-124F-9BCB-3817111B7D0E}"/>
              </a:ext>
            </a:extLst>
          </p:cNvPr>
          <p:cNvPicPr>
            <a:picLocks noChangeAspect="1"/>
          </p:cNvPicPr>
          <p:nvPr/>
        </p:nvPicPr>
        <p:blipFill>
          <a:blip r:embed="rId3">
            <a:extLst>
              <a:ext uri="{96DAC541-7B7A-43D3-8B79-37D633B846F1}">
                <asvg:svgBlip xmlns:asvg="http://schemas.microsoft.com/office/drawing/2016/SVG/main" xmlns="" r:embed="rId6"/>
              </a:ext>
            </a:extLst>
          </a:blip>
          <a:stretch>
            <a:fillRect/>
          </a:stretch>
        </p:blipFill>
        <p:spPr>
          <a:xfrm>
            <a:off x="5829618" y="3970880"/>
            <a:ext cx="496023" cy="496023"/>
          </a:xfrm>
          <a:prstGeom prst="rect">
            <a:avLst/>
          </a:prstGeom>
        </p:spPr>
      </p:pic>
      <p:sp>
        <p:nvSpPr>
          <p:cNvPr id="61" name="TextBox 10">
            <a:extLst>
              <a:ext uri="{FF2B5EF4-FFF2-40B4-BE49-F238E27FC236}">
                <a16:creationId xmlns:a16="http://schemas.microsoft.com/office/drawing/2014/main" id="{D5845DED-0609-EA40-9E65-243A195EBF86}"/>
              </a:ext>
            </a:extLst>
          </p:cNvPr>
          <p:cNvSpPr txBox="1"/>
          <p:nvPr/>
        </p:nvSpPr>
        <p:spPr>
          <a:xfrm>
            <a:off x="5318445" y="4466903"/>
            <a:ext cx="1506552"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000000"/>
                </a:solidFill>
                <a:latin typeface="Arial"/>
              </a:rPr>
              <a:t>AWS Lambda</a:t>
            </a:r>
          </a:p>
        </p:txBody>
      </p:sp>
      <p:sp>
        <p:nvSpPr>
          <p:cNvPr id="62" name="TextBox 18">
            <a:extLst>
              <a:ext uri="{FF2B5EF4-FFF2-40B4-BE49-F238E27FC236}">
                <a16:creationId xmlns:a16="http://schemas.microsoft.com/office/drawing/2014/main" id="{B23189AF-B27C-6C4C-B141-00BBD79697B6}"/>
              </a:ext>
            </a:extLst>
          </p:cNvPr>
          <p:cNvSpPr txBox="1"/>
          <p:nvPr/>
        </p:nvSpPr>
        <p:spPr>
          <a:xfrm>
            <a:off x="7430198" y="3401162"/>
            <a:ext cx="2212547"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000000"/>
                </a:solidFill>
                <a:latin typeface="Arial"/>
              </a:rPr>
              <a:t>Amazon </a:t>
            </a:r>
            <a:r>
              <a:rPr lang="en-US" sz="1000" dirty="0" smtClean="0">
                <a:solidFill>
                  <a:srgbClr val="000000"/>
                </a:solidFill>
                <a:latin typeface="Arial"/>
              </a:rPr>
              <a:t>SageMaker</a:t>
            </a:r>
          </a:p>
          <a:p>
            <a:pPr algn="ctr"/>
            <a:r>
              <a:rPr lang="en-US" sz="1000" dirty="0">
                <a:solidFill>
                  <a:srgbClr val="000000"/>
                </a:solidFill>
                <a:latin typeface="Arial"/>
              </a:rPr>
              <a:t>Notebook </a:t>
            </a:r>
            <a:r>
              <a:rPr lang="en-US" sz="1000" dirty="0" smtClean="0">
                <a:solidFill>
                  <a:srgbClr val="000000"/>
                </a:solidFill>
                <a:latin typeface="Arial"/>
              </a:rPr>
              <a:t>Instance</a:t>
            </a:r>
          </a:p>
          <a:p>
            <a:pPr algn="ctr"/>
            <a:r>
              <a:rPr lang="en-US" sz="1000" dirty="0" smtClean="0">
                <a:solidFill>
                  <a:srgbClr val="000000"/>
                </a:solidFill>
                <a:latin typeface="Arial"/>
              </a:rPr>
              <a:t>(</a:t>
            </a:r>
            <a:r>
              <a:rPr lang="en-US" sz="1000" dirty="0">
                <a:solidFill>
                  <a:srgbClr val="000000"/>
                </a:solidFill>
                <a:latin typeface="Arial"/>
              </a:rPr>
              <a:t>Texture </a:t>
            </a:r>
            <a:r>
              <a:rPr lang="en-US" sz="1000" dirty="0" smtClean="0">
                <a:solidFill>
                  <a:srgbClr val="000000"/>
                </a:solidFill>
                <a:latin typeface="Arial"/>
              </a:rPr>
              <a:t>Identification)</a:t>
            </a:r>
            <a:endParaRPr lang="en-US" sz="1000" dirty="0">
              <a:solidFill>
                <a:srgbClr val="000000"/>
              </a:solidFill>
              <a:latin typeface="Arial"/>
            </a:endParaRPr>
          </a:p>
        </p:txBody>
      </p:sp>
      <p:pic>
        <p:nvPicPr>
          <p:cNvPr id="63" name="Graphic 14">
            <a:extLst>
              <a:ext uri="{FF2B5EF4-FFF2-40B4-BE49-F238E27FC236}">
                <a16:creationId xmlns:a16="http://schemas.microsoft.com/office/drawing/2014/main" id="{399C885C-55DA-204C-A091-734BB6640D6B}"/>
              </a:ext>
            </a:extLst>
          </p:cNvPr>
          <p:cNvPicPr>
            <a:picLocks noChangeAspect="1"/>
          </p:cNvPicPr>
          <p:nvPr/>
        </p:nvPicPr>
        <p:blipFill>
          <a:blip r:embed="rId18">
            <a:extLst>
              <a:ext uri="{96DAC541-7B7A-43D3-8B79-37D633B846F1}">
                <asvg:svgBlip xmlns:asvg="http://schemas.microsoft.com/office/drawing/2016/SVG/main" xmlns="" r:embed="rId19"/>
              </a:ext>
            </a:extLst>
          </a:blip>
          <a:stretch>
            <a:fillRect/>
          </a:stretch>
        </p:blipFill>
        <p:spPr>
          <a:xfrm>
            <a:off x="8266903" y="2825025"/>
            <a:ext cx="539139" cy="539139"/>
          </a:xfrm>
          <a:prstGeom prst="rect">
            <a:avLst/>
          </a:prstGeom>
        </p:spPr>
      </p:pic>
      <p:pic>
        <p:nvPicPr>
          <p:cNvPr id="64" name="Graphic 41">
            <a:extLst>
              <a:ext uri="{FF2B5EF4-FFF2-40B4-BE49-F238E27FC236}">
                <a16:creationId xmlns:a16="http://schemas.microsoft.com/office/drawing/2014/main" id="{1A56C62F-612C-5841-B7E7-B15DA92D0BDE}"/>
              </a:ext>
            </a:extLst>
          </p:cNvPr>
          <p:cNvPicPr>
            <a:picLocks noChangeAspect="1"/>
          </p:cNvPicPr>
          <p:nvPr/>
        </p:nvPicPr>
        <p:blipFill>
          <a:blip r:embed="rId21">
            <a:extLst>
              <a:ext uri="{96DAC541-7B7A-43D3-8B79-37D633B846F1}">
                <asvg:svgBlip xmlns="" xmlns:asvg="http://schemas.microsoft.com/office/drawing/2016/SVG/main" r:embed="rId31"/>
              </a:ext>
            </a:extLst>
          </a:blip>
          <a:stretch>
            <a:fillRect/>
          </a:stretch>
        </p:blipFill>
        <p:spPr>
          <a:xfrm flipH="1">
            <a:off x="10565924" y="2213806"/>
            <a:ext cx="483586" cy="469900"/>
          </a:xfrm>
          <a:prstGeom prst="rect">
            <a:avLst/>
          </a:prstGeom>
        </p:spPr>
      </p:pic>
      <p:sp>
        <p:nvSpPr>
          <p:cNvPr id="65" name="TextBox 64">
            <a:extLst>
              <a:ext uri="{FF2B5EF4-FFF2-40B4-BE49-F238E27FC236}">
                <a16:creationId xmlns:a16="http://schemas.microsoft.com/office/drawing/2014/main" id="{4EDB2C05-2F10-9C42-9C35-AE4BB249A665}"/>
              </a:ext>
            </a:extLst>
          </p:cNvPr>
          <p:cNvSpPr txBox="1"/>
          <p:nvPr/>
        </p:nvSpPr>
        <p:spPr>
          <a:xfrm>
            <a:off x="10017314" y="2826856"/>
            <a:ext cx="1617170" cy="738664"/>
          </a:xfrm>
          <a:prstGeom prst="rect">
            <a:avLst/>
          </a:prstGeom>
          <a:noFill/>
        </p:spPr>
        <p:txBody>
          <a:bodyPr wrap="square" rtlCol="0">
            <a:spAutoFit/>
          </a:bodyPr>
          <a:lstStyle/>
          <a:p>
            <a:pPr algn="ctr"/>
            <a:r>
              <a:rPr lang="en-US" sz="1400" dirty="0" smtClean="0">
                <a:solidFill>
                  <a:srgbClr val="232F3E"/>
                </a:solidFill>
              </a:rPr>
              <a:t>Users</a:t>
            </a:r>
          </a:p>
          <a:p>
            <a:pPr algn="ctr"/>
            <a:r>
              <a:rPr lang="en-US" sz="1400" dirty="0" smtClean="0">
                <a:solidFill>
                  <a:srgbClr val="232F3E"/>
                </a:solidFill>
              </a:rPr>
              <a:t>(Scientists &amp; other stakeholders)</a:t>
            </a:r>
            <a:endParaRPr lang="en-US" sz="1400" dirty="0">
              <a:solidFill>
                <a:srgbClr val="232F3E"/>
              </a:solidFill>
            </a:endParaRPr>
          </a:p>
        </p:txBody>
      </p:sp>
      <p:cxnSp>
        <p:nvCxnSpPr>
          <p:cNvPr id="75" name="Elbow Connector 74"/>
          <p:cNvCxnSpPr/>
          <p:nvPr/>
        </p:nvCxnSpPr>
        <p:spPr bwMode="auto">
          <a:xfrm flipV="1">
            <a:off x="4459323" y="1569222"/>
            <a:ext cx="3554305" cy="852231"/>
          </a:xfrm>
          <a:prstGeom prst="bentConnector3">
            <a:avLst>
              <a:gd name="adj1" fmla="val 40579"/>
            </a:avLst>
          </a:prstGeom>
          <a:solidFill>
            <a:srgbClr val="2583D1"/>
          </a:solidFill>
          <a:ln w="9525" cap="flat" cmpd="sng" algn="ctr">
            <a:solidFill>
              <a:srgbClr val="000000"/>
            </a:solidFill>
            <a:prstDash val="solid"/>
            <a:round/>
            <a:headEnd type="triangle" w="med" len="med"/>
            <a:tailEnd type="triangle"/>
          </a:ln>
          <a:effectLst/>
        </p:spPr>
      </p:cxnSp>
      <p:cxnSp>
        <p:nvCxnSpPr>
          <p:cNvPr id="81" name="Elbow Connector 80"/>
          <p:cNvCxnSpPr/>
          <p:nvPr/>
        </p:nvCxnSpPr>
        <p:spPr bwMode="auto">
          <a:xfrm>
            <a:off x="4455202" y="2630949"/>
            <a:ext cx="3545547" cy="508044"/>
          </a:xfrm>
          <a:prstGeom prst="bentConnector3">
            <a:avLst>
              <a:gd name="adj1" fmla="val 40556"/>
            </a:avLst>
          </a:prstGeom>
          <a:solidFill>
            <a:srgbClr val="2583D1"/>
          </a:solidFill>
          <a:ln w="9525" cap="flat" cmpd="sng" algn="ctr">
            <a:solidFill>
              <a:srgbClr val="000000"/>
            </a:solidFill>
            <a:prstDash val="solid"/>
            <a:round/>
            <a:headEnd type="triangle" w="med" len="med"/>
            <a:tailEnd type="triangle"/>
          </a:ln>
          <a:effectLst/>
        </p:spPr>
      </p:cxnSp>
      <p:cxnSp>
        <p:nvCxnSpPr>
          <p:cNvPr id="100" name="Elbow Connector 99"/>
          <p:cNvCxnSpPr/>
          <p:nvPr/>
        </p:nvCxnSpPr>
        <p:spPr bwMode="auto">
          <a:xfrm>
            <a:off x="4027910" y="3168195"/>
            <a:ext cx="1670073" cy="1071923"/>
          </a:xfrm>
          <a:prstGeom prst="bentConnector3">
            <a:avLst>
              <a:gd name="adj1" fmla="val 646"/>
            </a:avLst>
          </a:prstGeom>
          <a:solidFill>
            <a:srgbClr val="2583D1"/>
          </a:solidFill>
          <a:ln w="9525" cap="flat" cmpd="sng" algn="ctr">
            <a:solidFill>
              <a:srgbClr val="000000"/>
            </a:solidFill>
            <a:prstDash val="solid"/>
            <a:round/>
            <a:headEnd type="none" w="med" len="med"/>
            <a:tailEnd type="triangle"/>
          </a:ln>
          <a:effectLst/>
        </p:spPr>
      </p:cxnSp>
      <p:cxnSp>
        <p:nvCxnSpPr>
          <p:cNvPr id="102" name="Elbow Connector 101"/>
          <p:cNvCxnSpPr/>
          <p:nvPr/>
        </p:nvCxnSpPr>
        <p:spPr bwMode="auto">
          <a:xfrm>
            <a:off x="6304995" y="819718"/>
            <a:ext cx="2231479" cy="402972"/>
          </a:xfrm>
          <a:prstGeom prst="bentConnector2">
            <a:avLst/>
          </a:prstGeom>
          <a:solidFill>
            <a:srgbClr val="2583D1"/>
          </a:solidFill>
          <a:ln w="9525" cap="flat" cmpd="sng" algn="ctr">
            <a:solidFill>
              <a:srgbClr val="000000"/>
            </a:solidFill>
            <a:prstDash val="solid"/>
            <a:round/>
            <a:headEnd type="none" w="med" len="med"/>
            <a:tailEnd type="triangle"/>
          </a:ln>
          <a:effectLst/>
        </p:spPr>
      </p:cxnSp>
      <p:sp>
        <p:nvSpPr>
          <p:cNvPr id="104" name="Oval 103"/>
          <p:cNvSpPr/>
          <p:nvPr/>
        </p:nvSpPr>
        <p:spPr bwMode="auto">
          <a:xfrm>
            <a:off x="4575310" y="4316138"/>
            <a:ext cx="154973" cy="157711"/>
          </a:xfrm>
          <a:prstGeom prst="ellipse">
            <a:avLst/>
          </a:prstGeom>
          <a:solidFill>
            <a:srgbClr val="000000">
              <a:lumMod val="65000"/>
              <a:lumOff val="3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105" name="TextBox 104"/>
          <p:cNvSpPr txBox="1"/>
          <p:nvPr/>
        </p:nvSpPr>
        <p:spPr>
          <a:xfrm>
            <a:off x="4531609" y="4278111"/>
            <a:ext cx="242374" cy="215444"/>
          </a:xfrm>
          <a:prstGeom prst="rect">
            <a:avLst/>
          </a:prstGeom>
          <a:noFill/>
        </p:spPr>
        <p:txBody>
          <a:bodyPr wrap="none" rtlCol="0">
            <a:spAutoFit/>
          </a:bodyPr>
          <a:lstStyle/>
          <a:p>
            <a:r>
              <a:rPr lang="en-US" sz="800" dirty="0" smtClean="0">
                <a:solidFill>
                  <a:srgbClr val="FFFFFF"/>
                </a:solidFill>
                <a:latin typeface="Arial"/>
              </a:rPr>
              <a:t>8</a:t>
            </a:r>
            <a:endParaRPr lang="en-US" dirty="0">
              <a:solidFill>
                <a:srgbClr val="FFFFFF"/>
              </a:solidFill>
              <a:latin typeface="Arial"/>
            </a:endParaRPr>
          </a:p>
        </p:txBody>
      </p:sp>
      <p:sp>
        <p:nvSpPr>
          <p:cNvPr id="106" name="TextBox 18">
            <a:extLst>
              <a:ext uri="{FF2B5EF4-FFF2-40B4-BE49-F238E27FC236}">
                <a16:creationId xmlns:a16="http://schemas.microsoft.com/office/drawing/2014/main" id="{B23189AF-B27C-6C4C-B141-00BBD79697B6}"/>
              </a:ext>
            </a:extLst>
          </p:cNvPr>
          <p:cNvSpPr txBox="1"/>
          <p:nvPr/>
        </p:nvSpPr>
        <p:spPr>
          <a:xfrm>
            <a:off x="4629013" y="4263195"/>
            <a:ext cx="712920"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a:solidFill>
                  <a:srgbClr val="000000"/>
                </a:solidFill>
                <a:latin typeface="Arial"/>
              </a:rPr>
              <a:t>(trigger)</a:t>
            </a:r>
            <a:endParaRPr lang="en-US" sz="1200" dirty="0">
              <a:solidFill>
                <a:srgbClr val="000000"/>
              </a:solidFill>
              <a:latin typeface="Arial"/>
            </a:endParaRPr>
          </a:p>
        </p:txBody>
      </p:sp>
      <p:cxnSp>
        <p:nvCxnSpPr>
          <p:cNvPr id="118" name="Elbow Connector 117"/>
          <p:cNvCxnSpPr>
            <a:endCxn id="62" idx="2"/>
          </p:cNvCxnSpPr>
          <p:nvPr/>
        </p:nvCxnSpPr>
        <p:spPr bwMode="auto">
          <a:xfrm flipV="1">
            <a:off x="6524512" y="3955160"/>
            <a:ext cx="2011960" cy="277177"/>
          </a:xfrm>
          <a:prstGeom prst="bentConnector2">
            <a:avLst/>
          </a:prstGeom>
          <a:solidFill>
            <a:srgbClr val="2583D1"/>
          </a:solidFill>
          <a:ln w="9525" cap="flat" cmpd="sng" algn="ctr">
            <a:solidFill>
              <a:srgbClr val="000000"/>
            </a:solidFill>
            <a:prstDash val="solid"/>
            <a:round/>
            <a:headEnd type="none" w="med" len="med"/>
            <a:tailEnd type="triangle"/>
          </a:ln>
          <a:effectLst/>
        </p:spPr>
      </p:cxnSp>
      <p:sp>
        <p:nvSpPr>
          <p:cNvPr id="123" name="Oval 122"/>
          <p:cNvSpPr/>
          <p:nvPr/>
        </p:nvSpPr>
        <p:spPr bwMode="auto">
          <a:xfrm>
            <a:off x="4569380" y="2729268"/>
            <a:ext cx="154973" cy="157711"/>
          </a:xfrm>
          <a:prstGeom prst="ellipse">
            <a:avLst/>
          </a:prstGeom>
          <a:solidFill>
            <a:srgbClr val="000000">
              <a:lumMod val="65000"/>
              <a:lumOff val="3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125" name="TextBox 124"/>
          <p:cNvSpPr txBox="1"/>
          <p:nvPr/>
        </p:nvSpPr>
        <p:spPr>
          <a:xfrm>
            <a:off x="4525679" y="2691241"/>
            <a:ext cx="242374" cy="215444"/>
          </a:xfrm>
          <a:prstGeom prst="rect">
            <a:avLst/>
          </a:prstGeom>
          <a:noFill/>
        </p:spPr>
        <p:txBody>
          <a:bodyPr wrap="none" rtlCol="0">
            <a:spAutoFit/>
          </a:bodyPr>
          <a:lstStyle/>
          <a:p>
            <a:r>
              <a:rPr lang="en-US" sz="800" dirty="0" smtClean="0">
                <a:solidFill>
                  <a:srgbClr val="FFFFFF"/>
                </a:solidFill>
                <a:latin typeface="Arial"/>
              </a:rPr>
              <a:t>7</a:t>
            </a:r>
            <a:endParaRPr lang="en-US" dirty="0">
              <a:solidFill>
                <a:srgbClr val="FFFFFF"/>
              </a:solidFill>
              <a:latin typeface="Arial"/>
            </a:endParaRPr>
          </a:p>
        </p:txBody>
      </p:sp>
      <p:sp>
        <p:nvSpPr>
          <p:cNvPr id="126" name="TextBox 18">
            <a:extLst>
              <a:ext uri="{FF2B5EF4-FFF2-40B4-BE49-F238E27FC236}">
                <a16:creationId xmlns:a16="http://schemas.microsoft.com/office/drawing/2014/main" id="{B23189AF-B27C-6C4C-B141-00BBD79697B6}"/>
              </a:ext>
            </a:extLst>
          </p:cNvPr>
          <p:cNvSpPr txBox="1"/>
          <p:nvPr/>
        </p:nvSpPr>
        <p:spPr>
          <a:xfrm>
            <a:off x="4580831" y="2681468"/>
            <a:ext cx="1304923" cy="5078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a:solidFill>
                  <a:srgbClr val="000000"/>
                </a:solidFill>
                <a:latin typeface="Arial"/>
              </a:rPr>
              <a:t>(write </a:t>
            </a:r>
            <a:r>
              <a:rPr lang="en-US" sz="900" dirty="0" smtClean="0">
                <a:solidFill>
                  <a:srgbClr val="000000"/>
                </a:solidFill>
                <a:latin typeface="Arial"/>
              </a:rPr>
              <a:t>PDF Report </a:t>
            </a:r>
          </a:p>
          <a:p>
            <a:pPr algn="ctr"/>
            <a:r>
              <a:rPr lang="en-US" sz="900" dirty="0">
                <a:solidFill>
                  <a:srgbClr val="000000"/>
                </a:solidFill>
                <a:latin typeface="Arial"/>
              </a:rPr>
              <a:t>w</a:t>
            </a:r>
            <a:r>
              <a:rPr lang="en-US" sz="900" dirty="0" smtClean="0">
                <a:solidFill>
                  <a:srgbClr val="000000"/>
                </a:solidFill>
                <a:latin typeface="Arial"/>
              </a:rPr>
              <a:t>ith texture </a:t>
            </a:r>
          </a:p>
          <a:p>
            <a:pPr algn="ctr"/>
            <a:r>
              <a:rPr lang="en-US" sz="900" dirty="0" smtClean="0">
                <a:solidFill>
                  <a:srgbClr val="000000"/>
                </a:solidFill>
                <a:latin typeface="Arial"/>
              </a:rPr>
              <a:t>changes)</a:t>
            </a:r>
            <a:endParaRPr lang="en-US" sz="1200" dirty="0">
              <a:solidFill>
                <a:srgbClr val="000000"/>
              </a:solidFill>
              <a:latin typeface="Arial"/>
            </a:endParaRPr>
          </a:p>
        </p:txBody>
      </p:sp>
      <p:sp>
        <p:nvSpPr>
          <p:cNvPr id="127" name="Oval 126"/>
          <p:cNvSpPr/>
          <p:nvPr/>
        </p:nvSpPr>
        <p:spPr bwMode="auto">
          <a:xfrm>
            <a:off x="6548293" y="2897899"/>
            <a:ext cx="154973" cy="157711"/>
          </a:xfrm>
          <a:prstGeom prst="ellipse">
            <a:avLst/>
          </a:prstGeom>
          <a:solidFill>
            <a:srgbClr val="000000">
              <a:lumMod val="65000"/>
              <a:lumOff val="3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140" name="TextBox 139"/>
          <p:cNvSpPr txBox="1"/>
          <p:nvPr/>
        </p:nvSpPr>
        <p:spPr>
          <a:xfrm>
            <a:off x="6504592" y="2859872"/>
            <a:ext cx="242374" cy="215444"/>
          </a:xfrm>
          <a:prstGeom prst="rect">
            <a:avLst/>
          </a:prstGeom>
          <a:noFill/>
        </p:spPr>
        <p:txBody>
          <a:bodyPr wrap="none" rtlCol="0">
            <a:spAutoFit/>
          </a:bodyPr>
          <a:lstStyle/>
          <a:p>
            <a:r>
              <a:rPr lang="en-US" sz="800" dirty="0" smtClean="0">
                <a:solidFill>
                  <a:srgbClr val="FFFFFF"/>
                </a:solidFill>
                <a:latin typeface="Arial"/>
              </a:rPr>
              <a:t>6</a:t>
            </a:r>
            <a:endParaRPr lang="en-US" dirty="0">
              <a:solidFill>
                <a:srgbClr val="FFFFFF"/>
              </a:solidFill>
              <a:latin typeface="Arial"/>
            </a:endParaRPr>
          </a:p>
        </p:txBody>
      </p:sp>
      <p:sp>
        <p:nvSpPr>
          <p:cNvPr id="141" name="TextBox 18">
            <a:extLst>
              <a:ext uri="{FF2B5EF4-FFF2-40B4-BE49-F238E27FC236}">
                <a16:creationId xmlns:a16="http://schemas.microsoft.com/office/drawing/2014/main" id="{B23189AF-B27C-6C4C-B141-00BBD79697B6}"/>
              </a:ext>
            </a:extLst>
          </p:cNvPr>
          <p:cNvSpPr txBox="1"/>
          <p:nvPr/>
        </p:nvSpPr>
        <p:spPr>
          <a:xfrm>
            <a:off x="6649898" y="2850099"/>
            <a:ext cx="1304923"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smtClean="0">
                <a:solidFill>
                  <a:srgbClr val="000000"/>
                </a:solidFill>
                <a:latin typeface="Arial"/>
              </a:rPr>
              <a:t>(read masked image)</a:t>
            </a:r>
            <a:endParaRPr lang="en-US" sz="1200" dirty="0">
              <a:solidFill>
                <a:srgbClr val="000000"/>
              </a:solidFill>
              <a:latin typeface="Arial"/>
            </a:endParaRPr>
          </a:p>
        </p:txBody>
      </p:sp>
      <p:sp>
        <p:nvSpPr>
          <p:cNvPr id="142" name="Oval 141"/>
          <p:cNvSpPr/>
          <p:nvPr/>
        </p:nvSpPr>
        <p:spPr bwMode="auto">
          <a:xfrm>
            <a:off x="6851104" y="4339333"/>
            <a:ext cx="154973" cy="157711"/>
          </a:xfrm>
          <a:prstGeom prst="ellipse">
            <a:avLst/>
          </a:prstGeom>
          <a:solidFill>
            <a:srgbClr val="000000">
              <a:lumMod val="65000"/>
              <a:lumOff val="3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143" name="TextBox 142"/>
          <p:cNvSpPr txBox="1"/>
          <p:nvPr/>
        </p:nvSpPr>
        <p:spPr>
          <a:xfrm>
            <a:off x="6807403" y="4301306"/>
            <a:ext cx="242374" cy="215444"/>
          </a:xfrm>
          <a:prstGeom prst="rect">
            <a:avLst/>
          </a:prstGeom>
          <a:noFill/>
        </p:spPr>
        <p:txBody>
          <a:bodyPr wrap="none" rtlCol="0">
            <a:spAutoFit/>
          </a:bodyPr>
          <a:lstStyle/>
          <a:p>
            <a:r>
              <a:rPr lang="en-US" sz="800" dirty="0" smtClean="0">
                <a:solidFill>
                  <a:srgbClr val="FFFFFF"/>
                </a:solidFill>
                <a:latin typeface="Arial"/>
              </a:rPr>
              <a:t>9</a:t>
            </a:r>
            <a:endParaRPr lang="en-US" dirty="0">
              <a:solidFill>
                <a:srgbClr val="FFFFFF"/>
              </a:solidFill>
              <a:latin typeface="Arial"/>
            </a:endParaRPr>
          </a:p>
        </p:txBody>
      </p:sp>
      <p:sp>
        <p:nvSpPr>
          <p:cNvPr id="146" name="TextBox 18">
            <a:extLst>
              <a:ext uri="{FF2B5EF4-FFF2-40B4-BE49-F238E27FC236}">
                <a16:creationId xmlns:a16="http://schemas.microsoft.com/office/drawing/2014/main" id="{B23189AF-B27C-6C4C-B141-00BBD79697B6}"/>
              </a:ext>
            </a:extLst>
          </p:cNvPr>
          <p:cNvSpPr txBox="1"/>
          <p:nvPr/>
        </p:nvSpPr>
        <p:spPr>
          <a:xfrm>
            <a:off x="6925162" y="4291175"/>
            <a:ext cx="1304923"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smtClean="0">
                <a:solidFill>
                  <a:srgbClr val="000000"/>
                </a:solidFill>
                <a:latin typeface="Arial"/>
              </a:rPr>
              <a:t>(stop the instance)</a:t>
            </a:r>
            <a:endParaRPr lang="en-US" sz="1200" dirty="0">
              <a:solidFill>
                <a:srgbClr val="000000"/>
              </a:solidFill>
              <a:latin typeface="Arial"/>
            </a:endParaRPr>
          </a:p>
        </p:txBody>
      </p:sp>
      <p:sp>
        <p:nvSpPr>
          <p:cNvPr id="2" name="Title 1"/>
          <p:cNvSpPr>
            <a:spLocks noGrp="1"/>
          </p:cNvSpPr>
          <p:nvPr>
            <p:ph type="title" idx="4294967295"/>
          </p:nvPr>
        </p:nvSpPr>
        <p:spPr>
          <a:xfrm>
            <a:off x="3698175" y="232032"/>
            <a:ext cx="4976812" cy="196850"/>
          </a:xfrm>
        </p:spPr>
        <p:txBody>
          <a:bodyPr>
            <a:noAutofit/>
          </a:bodyPr>
          <a:lstStyle/>
          <a:p>
            <a:pPr algn="ctr"/>
            <a:r>
              <a:rPr lang="en-US" sz="2800" b="1" dirty="0" smtClean="0"/>
              <a:t>Solution Architecture</a:t>
            </a:r>
            <a:endParaRPr lang="en-US" sz="2800" b="1" dirty="0"/>
          </a:p>
        </p:txBody>
      </p:sp>
      <p:cxnSp>
        <p:nvCxnSpPr>
          <p:cNvPr id="4" name="Elbow Connector 3"/>
          <p:cNvCxnSpPr>
            <a:endCxn id="65" idx="2"/>
          </p:cNvCxnSpPr>
          <p:nvPr/>
        </p:nvCxnSpPr>
        <p:spPr>
          <a:xfrm>
            <a:off x="3738832" y="3138993"/>
            <a:ext cx="7087067" cy="426527"/>
          </a:xfrm>
          <a:prstGeom prst="bentConnector4">
            <a:avLst>
              <a:gd name="adj1" fmla="val -147"/>
              <a:gd name="adj2" fmla="val 5734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18">
            <a:extLst>
              <a:ext uri="{FF2B5EF4-FFF2-40B4-BE49-F238E27FC236}">
                <a16:creationId xmlns:a16="http://schemas.microsoft.com/office/drawing/2014/main" id="{B23189AF-B27C-6C4C-B141-00BBD79697B6}"/>
              </a:ext>
            </a:extLst>
          </p:cNvPr>
          <p:cNvSpPr txBox="1"/>
          <p:nvPr/>
        </p:nvSpPr>
        <p:spPr>
          <a:xfrm>
            <a:off x="6186581" y="5003199"/>
            <a:ext cx="1304923" cy="5078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smtClean="0">
                <a:solidFill>
                  <a:srgbClr val="000000"/>
                </a:solidFill>
                <a:latin typeface="Arial"/>
              </a:rPr>
              <a:t>(read PDF Report </a:t>
            </a:r>
          </a:p>
          <a:p>
            <a:pPr algn="ctr"/>
            <a:r>
              <a:rPr lang="en-US" sz="900" dirty="0">
                <a:solidFill>
                  <a:srgbClr val="000000"/>
                </a:solidFill>
                <a:latin typeface="Arial"/>
              </a:rPr>
              <a:t>w</a:t>
            </a:r>
            <a:r>
              <a:rPr lang="en-US" sz="900" dirty="0" smtClean="0">
                <a:solidFill>
                  <a:srgbClr val="000000"/>
                </a:solidFill>
                <a:latin typeface="Arial"/>
              </a:rPr>
              <a:t>ith texture </a:t>
            </a:r>
          </a:p>
          <a:p>
            <a:pPr algn="ctr"/>
            <a:r>
              <a:rPr lang="en-US" sz="900" dirty="0" smtClean="0">
                <a:solidFill>
                  <a:srgbClr val="000000"/>
                </a:solidFill>
                <a:latin typeface="Arial"/>
              </a:rPr>
              <a:t>changes)</a:t>
            </a:r>
            <a:endParaRPr lang="en-US" sz="1200" dirty="0">
              <a:solidFill>
                <a:srgbClr val="000000"/>
              </a:solidFill>
              <a:latin typeface="Arial"/>
            </a:endParaRPr>
          </a:p>
        </p:txBody>
      </p:sp>
      <p:sp>
        <p:nvSpPr>
          <p:cNvPr id="83" name="Oval 82"/>
          <p:cNvSpPr/>
          <p:nvPr/>
        </p:nvSpPr>
        <p:spPr bwMode="auto">
          <a:xfrm>
            <a:off x="6063465" y="5236241"/>
            <a:ext cx="154973" cy="157711"/>
          </a:xfrm>
          <a:prstGeom prst="ellipse">
            <a:avLst/>
          </a:prstGeom>
          <a:solidFill>
            <a:srgbClr val="000000">
              <a:lumMod val="65000"/>
              <a:lumOff val="3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84" name="TextBox 83"/>
          <p:cNvSpPr txBox="1"/>
          <p:nvPr/>
        </p:nvSpPr>
        <p:spPr>
          <a:xfrm>
            <a:off x="5981664" y="5198214"/>
            <a:ext cx="300082" cy="215444"/>
          </a:xfrm>
          <a:prstGeom prst="rect">
            <a:avLst/>
          </a:prstGeom>
          <a:noFill/>
        </p:spPr>
        <p:txBody>
          <a:bodyPr wrap="none" rtlCol="0">
            <a:spAutoFit/>
          </a:bodyPr>
          <a:lstStyle/>
          <a:p>
            <a:r>
              <a:rPr lang="en-US" sz="800" dirty="0" smtClean="0">
                <a:solidFill>
                  <a:srgbClr val="FFFFFF"/>
                </a:solidFill>
                <a:latin typeface="Arial"/>
              </a:rPr>
              <a:t>10</a:t>
            </a:r>
            <a:endParaRPr lang="en-US" dirty="0">
              <a:solidFill>
                <a:srgbClr val="FFFFFF"/>
              </a:solidFill>
              <a:latin typeface="Arial"/>
            </a:endParaRPr>
          </a:p>
        </p:txBody>
      </p:sp>
      <p:sp>
        <p:nvSpPr>
          <p:cNvPr id="7" name="Footer Placeholder 6"/>
          <p:cNvSpPr>
            <a:spLocks noGrp="1"/>
          </p:cNvSpPr>
          <p:nvPr>
            <p:ph type="ftr" sz="quarter" idx="11"/>
          </p:nvPr>
        </p:nvSpPr>
        <p:spPr/>
        <p:txBody>
          <a:bodyPr/>
          <a:lstStyle/>
          <a:p>
            <a:r>
              <a:rPr lang="en-US" smtClean="0"/>
              <a:t>NAGA KALYAN C S SARMA V (2018AH04042)</a:t>
            </a:r>
            <a:endParaRPr lang="en-US"/>
          </a:p>
        </p:txBody>
      </p:sp>
    </p:spTree>
    <p:extLst>
      <p:ext uri="{BB962C8B-B14F-4D97-AF65-F5344CB8AC3E}">
        <p14:creationId xmlns:p14="http://schemas.microsoft.com/office/powerpoint/2010/main" val="3203679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4500" y="1841500"/>
            <a:ext cx="5397500" cy="1698625"/>
          </a:xfrm>
        </p:spPr>
        <p:txBody>
          <a:bodyPr>
            <a:noAutofit/>
          </a:bodyPr>
          <a:lstStyle/>
          <a:p>
            <a:r>
              <a:rPr lang="en-US" sz="4400" b="1" dirty="0" smtClean="0"/>
              <a:t>Code: Load &amp; Transform Training Data</a:t>
            </a:r>
            <a:endParaRPr lang="en-US" sz="4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4900" y="149225"/>
            <a:ext cx="5494337" cy="5747783"/>
          </a:xfrm>
          <a:prstGeom prst="rect">
            <a:avLst/>
          </a:prstGeom>
        </p:spPr>
      </p:pic>
      <p:cxnSp>
        <p:nvCxnSpPr>
          <p:cNvPr id="6" name="Straight Connector 5"/>
          <p:cNvCxnSpPr/>
          <p:nvPr/>
        </p:nvCxnSpPr>
        <p:spPr>
          <a:xfrm>
            <a:off x="5842000" y="149225"/>
            <a:ext cx="0" cy="6035675"/>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r>
              <a:rPr lang="en-US" smtClean="0"/>
              <a:t>NAGA KALYAN C S SARMA V (2018AH04042)</a:t>
            </a:r>
            <a:endParaRPr lang="en-US"/>
          </a:p>
        </p:txBody>
      </p:sp>
    </p:spTree>
    <p:extLst>
      <p:ext uri="{BB962C8B-B14F-4D97-AF65-F5344CB8AC3E}">
        <p14:creationId xmlns:p14="http://schemas.microsoft.com/office/powerpoint/2010/main" val="313907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31800" y="1727200"/>
            <a:ext cx="5397500" cy="1698625"/>
          </a:xfrm>
        </p:spPr>
        <p:txBody>
          <a:bodyPr>
            <a:noAutofit/>
          </a:bodyPr>
          <a:lstStyle/>
          <a:p>
            <a:r>
              <a:rPr lang="en-US" sz="4400" b="1" dirty="0" smtClean="0"/>
              <a:t>Code</a:t>
            </a:r>
            <a:r>
              <a:rPr lang="en-US" sz="4400" b="1" dirty="0"/>
              <a:t>: </a:t>
            </a:r>
            <a:r>
              <a:rPr lang="en-US" sz="4400" b="1" dirty="0" smtClean="0"/>
              <a:t>CNN Model</a:t>
            </a:r>
            <a:endParaRPr lang="en-US" sz="44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662" y="171450"/>
            <a:ext cx="6315075" cy="5829300"/>
          </a:xfrm>
          <a:prstGeom prst="rect">
            <a:avLst/>
          </a:prstGeom>
        </p:spPr>
      </p:pic>
      <p:cxnSp>
        <p:nvCxnSpPr>
          <p:cNvPr id="5" name="Straight Connector 4"/>
          <p:cNvCxnSpPr/>
          <p:nvPr/>
        </p:nvCxnSpPr>
        <p:spPr>
          <a:xfrm>
            <a:off x="4914900" y="171450"/>
            <a:ext cx="0" cy="6035675"/>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r>
              <a:rPr lang="en-US" smtClean="0"/>
              <a:t>NAGA KALYAN C S SARMA V (2018AH04042)</a:t>
            </a:r>
            <a:endParaRPr lang="en-US"/>
          </a:p>
        </p:txBody>
      </p:sp>
    </p:spTree>
    <p:extLst>
      <p:ext uri="{BB962C8B-B14F-4D97-AF65-F5344CB8AC3E}">
        <p14:creationId xmlns:p14="http://schemas.microsoft.com/office/powerpoint/2010/main" val="12125152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4500" y="1841500"/>
            <a:ext cx="5397500" cy="1698625"/>
          </a:xfrm>
        </p:spPr>
        <p:txBody>
          <a:bodyPr>
            <a:noAutofit/>
          </a:bodyPr>
          <a:lstStyle/>
          <a:p>
            <a:r>
              <a:rPr lang="en-US" sz="4400" b="1" dirty="0" smtClean="0"/>
              <a:t>Code</a:t>
            </a:r>
            <a:r>
              <a:rPr lang="en-US" sz="4400" b="1" dirty="0"/>
              <a:t>: Model </a:t>
            </a:r>
            <a:r>
              <a:rPr lang="en-US" sz="4400" b="1" dirty="0" smtClean="0"/>
              <a:t>Validation</a:t>
            </a:r>
            <a:endParaRPr lang="en-US" sz="4400" b="1" dirty="0"/>
          </a:p>
        </p:txBody>
      </p:sp>
      <p:cxnSp>
        <p:nvCxnSpPr>
          <p:cNvPr id="5" name="Straight Connector 4"/>
          <p:cNvCxnSpPr/>
          <p:nvPr/>
        </p:nvCxnSpPr>
        <p:spPr>
          <a:xfrm>
            <a:off x="5842000" y="149225"/>
            <a:ext cx="0" cy="6035675"/>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2825" y="146050"/>
            <a:ext cx="5772150" cy="6038850"/>
          </a:xfrm>
          <a:prstGeom prst="rect">
            <a:avLst/>
          </a:prstGeom>
        </p:spPr>
      </p:pic>
      <p:sp>
        <p:nvSpPr>
          <p:cNvPr id="4" name="Footer Placeholder 3"/>
          <p:cNvSpPr>
            <a:spLocks noGrp="1"/>
          </p:cNvSpPr>
          <p:nvPr>
            <p:ph type="ftr" sz="quarter" idx="11"/>
          </p:nvPr>
        </p:nvSpPr>
        <p:spPr/>
        <p:txBody>
          <a:bodyPr/>
          <a:lstStyle/>
          <a:p>
            <a:r>
              <a:rPr lang="en-US" smtClean="0"/>
              <a:t>NAGA KALYAN C S SARMA V (2018AH04042)</a:t>
            </a:r>
            <a:endParaRPr lang="en-US"/>
          </a:p>
        </p:txBody>
      </p:sp>
    </p:spTree>
    <p:extLst>
      <p:ext uri="{BB962C8B-B14F-4D97-AF65-F5344CB8AC3E}">
        <p14:creationId xmlns:p14="http://schemas.microsoft.com/office/powerpoint/2010/main" val="300389832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293</TotalTime>
  <Words>1122</Words>
  <Application>Microsoft Office PowerPoint</Application>
  <PresentationFormat>Widescreen</PresentationFormat>
  <Paragraphs>122</Paragraphs>
  <Slides>20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Retrospect</vt:lpstr>
      <vt:lpstr>Skin texture change detection for clinical trials </vt:lpstr>
      <vt:lpstr>Abstract</vt:lpstr>
      <vt:lpstr>Uniqueness</vt:lpstr>
      <vt:lpstr>Work Accomplished</vt:lpstr>
      <vt:lpstr>Technology</vt:lpstr>
      <vt:lpstr>Solution Architecture</vt:lpstr>
      <vt:lpstr>Code: Load &amp; Transform Training Data</vt:lpstr>
      <vt:lpstr>Code: CNN Model</vt:lpstr>
      <vt:lpstr>Code: Model Validation</vt:lpstr>
      <vt:lpstr>Result: Masked Image Example 1</vt:lpstr>
      <vt:lpstr>Result: Masked Image Example 2 (Different Ethnicity/Age)</vt:lpstr>
      <vt:lpstr>Local Binary Patterns</vt:lpstr>
      <vt:lpstr>Code: Libraries &amp; Helper Functions</vt:lpstr>
      <vt:lpstr>Code: Implement LBP and Plot Histograms</vt:lpstr>
      <vt:lpstr>Result: Before using a facial cream  (Participant 1)</vt:lpstr>
      <vt:lpstr>Result: After using a facial cream  (Participant 1)</vt:lpstr>
      <vt:lpstr>Result: Before using a facial cream  (Participant 2)</vt:lpstr>
      <vt:lpstr>Result: Before using a facial cream  (Participant 2)</vt:lpstr>
      <vt:lpstr>Sample Output Dataframe</vt:lpstr>
      <vt:lpstr>Sample Output Plots - Divergence comparison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Skin texture change detection for clinical trials </dc:title>
  <dc:creator>Sarraju, Tejasvi Venkata Krishna (Cognizant)</dc:creator>
  <cp:lastModifiedBy>Sarraju, Tejasvi Venkata Krishna (Cognizant)</cp:lastModifiedBy>
  <cp:revision>32</cp:revision>
  <dcterms:created xsi:type="dcterms:W3CDTF">2020-12-02T06:22:46Z</dcterms:created>
  <dcterms:modified xsi:type="dcterms:W3CDTF">2021-01-16T18:46:56Z</dcterms:modified>
</cp:coreProperties>
</file>