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3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D9038-D764-4286-B0BC-1FD09BACCA2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F62F3-B6F3-4A8B-9B0D-6C01C1128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1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F62F3-B6F3-4A8B-9B0D-6C01C1128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2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4B36-B207-44B6-B2BD-B596915F239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C5CB-4AE0-4955-A8FE-D8C634DE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7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4B36-B207-44B6-B2BD-B596915F239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C5CB-4AE0-4955-A8FE-D8C634DE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7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4B36-B207-44B6-B2BD-B596915F239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C5CB-4AE0-4955-A8FE-D8C634DE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4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4B36-B207-44B6-B2BD-B596915F239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C5CB-4AE0-4955-A8FE-D8C634DE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4B36-B207-44B6-B2BD-B596915F239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C5CB-4AE0-4955-A8FE-D8C634DE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3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4B36-B207-44B6-B2BD-B596915F239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C5CB-4AE0-4955-A8FE-D8C634DE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3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4B36-B207-44B6-B2BD-B596915F239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C5CB-4AE0-4955-A8FE-D8C634DE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4B36-B207-44B6-B2BD-B596915F239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C5CB-4AE0-4955-A8FE-D8C634DE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4B36-B207-44B6-B2BD-B596915F239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C5CB-4AE0-4955-A8FE-D8C634DE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7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4B36-B207-44B6-B2BD-B596915F239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C5CB-4AE0-4955-A8FE-D8C634DE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9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4B36-B207-44B6-B2BD-B596915F239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C5CB-4AE0-4955-A8FE-D8C634DE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2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54B36-B207-44B6-B2BD-B596915F239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C5CB-4AE0-4955-A8FE-D8C634DE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9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8" Type="http://schemas.openxmlformats.org/officeDocument/2006/relationships/image" Target="../media/image5.png"/><Relationship Id="rId3" Type="http://schemas.openxmlformats.org/officeDocument/2006/relationships/image" Target="../media/image1.png"/><Relationship Id="rId21" Type="http://schemas.openxmlformats.org/officeDocument/2006/relationships/image" Target="../media/image7.png"/><Relationship Id="rId34" Type="http://schemas.openxmlformats.org/officeDocument/2006/relationships/image" Target="../media/image9.png"/><Relationship Id="rId7" Type="http://schemas.openxmlformats.org/officeDocument/2006/relationships/image" Target="../media/image2.png"/><Relationship Id="rId17" Type="http://schemas.openxmlformats.org/officeDocument/2006/relationships/image" Target="../media/image49.svg"/><Relationship Id="rId33" Type="http://schemas.openxmlformats.org/officeDocument/2006/relationships/image" Target="../media/image162.sv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svg"/><Relationship Id="rId11" Type="http://schemas.openxmlformats.org/officeDocument/2006/relationships/image" Target="../media/image4.png"/><Relationship Id="rId32" Type="http://schemas.openxmlformats.org/officeDocument/2006/relationships/image" Target="../media/image8.png"/><Relationship Id="rId10" Type="http://schemas.openxmlformats.org/officeDocument/2006/relationships/image" Target="../media/image59.svg"/><Relationship Id="rId19" Type="http://schemas.openxmlformats.org/officeDocument/2006/relationships/image" Target="../media/image51.svg"/><Relationship Id="rId31" Type="http://schemas.openxmlformats.org/officeDocument/2006/relationships/image" Target="../media/image28.svg"/><Relationship Id="rId9" Type="http://schemas.openxmlformats.org/officeDocument/2006/relationships/image" Target="../media/image3.png"/><Relationship Id="rId35" Type="http://schemas.openxmlformats.org/officeDocument/2006/relationships/image" Target="../media/image17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 bwMode="auto">
          <a:xfrm>
            <a:off x="185350" y="345029"/>
            <a:ext cx="1952369" cy="5872317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rgbClr val="2583D1">
                <a:lumMod val="20000"/>
                <a:lumOff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2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8344" y="867029"/>
            <a:ext cx="1606378" cy="296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9903785" y="345030"/>
            <a:ext cx="1902447" cy="5872316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rgbClr val="2583D1">
                <a:lumMod val="20000"/>
                <a:lumOff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24" charset="0"/>
            </a:endParaRPr>
          </a:p>
        </p:txBody>
      </p:sp>
      <p:sp>
        <p:nvSpPr>
          <p:cNvPr id="93" name="TextBox 18">
            <a:extLst>
              <a:ext uri="{FF2B5EF4-FFF2-40B4-BE49-F238E27FC236}">
                <a16:creationId xmlns:a16="http://schemas.microsoft.com/office/drawing/2014/main" id="{B23189AF-B27C-6C4C-B141-00BBD79697B6}"/>
              </a:ext>
            </a:extLst>
          </p:cNvPr>
          <p:cNvSpPr txBox="1"/>
          <p:nvPr/>
        </p:nvSpPr>
        <p:spPr>
          <a:xfrm>
            <a:off x="7413668" y="1781625"/>
            <a:ext cx="2212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Arial"/>
              </a:rPr>
              <a:t>Amazon </a:t>
            </a:r>
            <a:r>
              <a:rPr lang="en-US" sz="1000" dirty="0" smtClean="0">
                <a:solidFill>
                  <a:srgbClr val="000000"/>
                </a:solidFill>
                <a:latin typeface="Arial"/>
              </a:rPr>
              <a:t>SageMaker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Model Endpoint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(Masking)</a:t>
            </a: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76">
            <a:extLst>
              <a:ext uri="{FF2B5EF4-FFF2-40B4-BE49-F238E27FC236}">
                <a16:creationId xmlns:a16="http://schemas.microsoft.com/office/drawing/2014/main" id="{7FA9348E-E3AE-3F48-9EF0-785E5F84BFB5}"/>
              </a:ext>
            </a:extLst>
          </p:cNvPr>
          <p:cNvSpPr txBox="1"/>
          <p:nvPr/>
        </p:nvSpPr>
        <p:spPr>
          <a:xfrm>
            <a:off x="2876957" y="2768501"/>
            <a:ext cx="230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Arial"/>
              </a:rPr>
              <a:t>Amazon </a:t>
            </a:r>
            <a:r>
              <a:rPr lang="en-US" sz="1000" dirty="0" smtClean="0">
                <a:solidFill>
                  <a:srgbClr val="000000"/>
                </a:solidFill>
                <a:latin typeface="Arial"/>
              </a:rPr>
              <a:t>S3</a:t>
            </a: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raphic 6">
            <a:extLst>
              <a:ext uri="{FF2B5EF4-FFF2-40B4-BE49-F238E27FC236}">
                <a16:creationId xmlns:a16="http://schemas.microsoft.com/office/drawing/2014/main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715864" y="479813"/>
            <a:ext cx="496023" cy="496023"/>
          </a:xfrm>
          <a:prstGeom prst="rect">
            <a:avLst/>
          </a:prstGeom>
        </p:spPr>
      </p:pic>
      <p:sp>
        <p:nvSpPr>
          <p:cNvPr id="97" name="TextBox 10">
            <a:extLst>
              <a:ext uri="{FF2B5EF4-FFF2-40B4-BE49-F238E27FC236}">
                <a16:creationId xmlns:a16="http://schemas.microsoft.com/office/drawing/2014/main" id="{D5845DED-0609-EA40-9E65-243A195EBF86}"/>
              </a:ext>
            </a:extLst>
          </p:cNvPr>
          <p:cNvSpPr txBox="1"/>
          <p:nvPr/>
        </p:nvSpPr>
        <p:spPr>
          <a:xfrm>
            <a:off x="5230560" y="969860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Arial"/>
              </a:rPr>
              <a:t>AWS Lambda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2269357" y="331529"/>
            <a:ext cx="7449936" cy="588581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AWS Cloud</a:t>
            </a:r>
          </a:p>
        </p:txBody>
      </p:sp>
      <p:pic>
        <p:nvPicPr>
          <p:cNvPr id="99" name="Graphic 4">
            <a:extLst>
              <a:ext uri="{FF2B5EF4-FFF2-40B4-BE49-F238E27FC236}">
                <a16:creationId xmlns:a16="http://schemas.microsoft.com/office/drawing/2014/main" id="{DC204D33-A451-EF42-B17B-CE77B63E4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270136" y="333740"/>
            <a:ext cx="502527" cy="502527"/>
          </a:xfrm>
          <a:prstGeom prst="rect">
            <a:avLst/>
          </a:prstGeom>
        </p:spPr>
      </p:pic>
      <p:sp>
        <p:nvSpPr>
          <p:cNvPr id="101" name="TextBox 18">
            <a:extLst>
              <a:ext uri="{FF2B5EF4-FFF2-40B4-BE49-F238E27FC236}">
                <a16:creationId xmlns:a16="http://schemas.microsoft.com/office/drawing/2014/main" id="{B23189AF-B27C-6C4C-B141-00BBD79697B6}"/>
              </a:ext>
            </a:extLst>
          </p:cNvPr>
          <p:cNvSpPr txBox="1"/>
          <p:nvPr/>
        </p:nvSpPr>
        <p:spPr>
          <a:xfrm>
            <a:off x="-13133" y="3523001"/>
            <a:ext cx="2212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Research Lab </a:t>
            </a:r>
            <a:r>
              <a:rPr lang="en-US" sz="1000" dirty="0">
                <a:solidFill>
                  <a:srgbClr val="000000"/>
                </a:solidFill>
                <a:latin typeface="Arial"/>
              </a:rPr>
              <a:t>P</a:t>
            </a:r>
            <a:r>
              <a:rPr lang="en-US" sz="1000" dirty="0" smtClean="0">
                <a:solidFill>
                  <a:srgbClr val="000000"/>
                </a:solidFill>
                <a:latin typeface="Arial"/>
              </a:rPr>
              <a:t>ersonnel</a:t>
            </a: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Elbow Connector 107"/>
          <p:cNvCxnSpPr/>
          <p:nvPr/>
        </p:nvCxnSpPr>
        <p:spPr bwMode="auto">
          <a:xfrm flipV="1">
            <a:off x="3984556" y="754289"/>
            <a:ext cx="1599673" cy="1335001"/>
          </a:xfrm>
          <a:prstGeom prst="bentConnector3">
            <a:avLst>
              <a:gd name="adj1" fmla="val 84"/>
            </a:avLst>
          </a:prstGeom>
          <a:solidFill>
            <a:srgbClr val="2583D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TextBox 4">
            <a:extLst>
              <a:ext uri="{FF2B5EF4-FFF2-40B4-BE49-F238E27FC236}">
                <a16:creationId xmlns:a16="http://schemas.microsoft.com/office/drawing/2014/main" id="{F6AE051A-4876-F14A-B565-4BD8B3BF16D8}"/>
              </a:ext>
            </a:extLst>
          </p:cNvPr>
          <p:cNvSpPr txBox="1"/>
          <p:nvPr/>
        </p:nvSpPr>
        <p:spPr>
          <a:xfrm>
            <a:off x="5597912" y="5744339"/>
            <a:ext cx="1691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Arial"/>
                <a:ea typeface="Amazon Ember" panose="020B0603020204020204" pitchFamily="34" charset="0"/>
                <a:cs typeface="Amazon Ember" panose="020B0603020204020204" pitchFamily="34" charset="0"/>
              </a:rPr>
              <a:t>Amazon Athena</a:t>
            </a:r>
          </a:p>
        </p:txBody>
      </p:sp>
      <p:pic>
        <p:nvPicPr>
          <p:cNvPr id="112" name="Graphic 82">
            <a:extLst>
              <a:ext uri="{FF2B5EF4-FFF2-40B4-BE49-F238E27FC236}">
                <a16:creationId xmlns:a16="http://schemas.microsoft.com/office/drawing/2014/main" id="{FE35AF64-99EB-DD4D-9C9A-310E61A479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186581" y="5185432"/>
            <a:ext cx="561117" cy="561117"/>
          </a:xfrm>
          <a:prstGeom prst="rect">
            <a:avLst/>
          </a:prstGeom>
        </p:spPr>
      </p:pic>
      <p:sp>
        <p:nvSpPr>
          <p:cNvPr id="119" name="Oval 118"/>
          <p:cNvSpPr/>
          <p:nvPr/>
        </p:nvSpPr>
        <p:spPr bwMode="auto">
          <a:xfrm>
            <a:off x="2685265" y="2264441"/>
            <a:ext cx="154973" cy="157711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2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641564" y="222641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</a:rPr>
              <a:t>1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4513063" y="558722"/>
            <a:ext cx="154973" cy="157711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2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469362" y="52069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</a:rPr>
              <a:t>2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7265396" y="493918"/>
            <a:ext cx="154973" cy="157711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2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21695" y="45589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</a:rPr>
              <a:t>3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Oval 135"/>
          <p:cNvSpPr/>
          <p:nvPr/>
        </p:nvSpPr>
        <p:spPr bwMode="auto">
          <a:xfrm>
            <a:off x="6608863" y="1284576"/>
            <a:ext cx="154973" cy="157711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2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565162" y="124654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</a:rPr>
              <a:t>4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4481375" y="2101422"/>
            <a:ext cx="154973" cy="157711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2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437674" y="206339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</a:rPr>
              <a:t>5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3307330" y="4229782"/>
            <a:ext cx="154973" cy="157711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2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237871" y="419175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</a:rPr>
              <a:t>10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TextBox 18">
            <a:extLst>
              <a:ext uri="{FF2B5EF4-FFF2-40B4-BE49-F238E27FC236}">
                <a16:creationId xmlns:a16="http://schemas.microsoft.com/office/drawing/2014/main" id="{B23189AF-B27C-6C4C-B141-00BBD79697B6}"/>
              </a:ext>
            </a:extLst>
          </p:cNvPr>
          <p:cNvSpPr txBox="1"/>
          <p:nvPr/>
        </p:nvSpPr>
        <p:spPr>
          <a:xfrm>
            <a:off x="2237461" y="2495874"/>
            <a:ext cx="105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000000"/>
                </a:solidFill>
                <a:latin typeface="Arial"/>
              </a:rPr>
              <a:t>(upload raw images)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Box 18">
            <a:extLst>
              <a:ext uri="{FF2B5EF4-FFF2-40B4-BE49-F238E27FC236}">
                <a16:creationId xmlns:a16="http://schemas.microsoft.com/office/drawing/2014/main" id="{B23189AF-B27C-6C4C-B141-00BBD79697B6}"/>
              </a:ext>
            </a:extLst>
          </p:cNvPr>
          <p:cNvSpPr txBox="1"/>
          <p:nvPr/>
        </p:nvSpPr>
        <p:spPr>
          <a:xfrm>
            <a:off x="4592524" y="505779"/>
            <a:ext cx="712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000000"/>
                </a:solidFill>
                <a:latin typeface="Arial"/>
              </a:rPr>
              <a:t>(trigger)</a:t>
            </a:r>
            <a:endParaRPr lang="en-US" sz="12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Box 18">
            <a:extLst>
              <a:ext uri="{FF2B5EF4-FFF2-40B4-BE49-F238E27FC236}">
                <a16:creationId xmlns:a16="http://schemas.microsoft.com/office/drawing/2014/main" id="{B23189AF-B27C-6C4C-B141-00BBD79697B6}"/>
              </a:ext>
            </a:extLst>
          </p:cNvPr>
          <p:cNvSpPr txBox="1"/>
          <p:nvPr/>
        </p:nvSpPr>
        <p:spPr>
          <a:xfrm>
            <a:off x="7220104" y="389715"/>
            <a:ext cx="97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000000"/>
                </a:solidFill>
                <a:latin typeface="Arial"/>
              </a:rPr>
              <a:t>(Invoke Masking)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18">
            <a:extLst>
              <a:ext uri="{FF2B5EF4-FFF2-40B4-BE49-F238E27FC236}">
                <a16:creationId xmlns:a16="http://schemas.microsoft.com/office/drawing/2014/main" id="{B23189AF-B27C-6C4C-B141-00BBD79697B6}"/>
              </a:ext>
            </a:extLst>
          </p:cNvPr>
          <p:cNvSpPr txBox="1"/>
          <p:nvPr/>
        </p:nvSpPr>
        <p:spPr>
          <a:xfrm>
            <a:off x="6685542" y="1231161"/>
            <a:ext cx="11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000000"/>
                </a:solidFill>
                <a:latin typeface="Arial"/>
              </a:rPr>
              <a:t>(read </a:t>
            </a:r>
            <a:r>
              <a:rPr lang="en-US" sz="900" dirty="0" smtClean="0">
                <a:solidFill>
                  <a:srgbClr val="000000"/>
                </a:solidFill>
                <a:latin typeface="Arial"/>
              </a:rPr>
              <a:t>raw image)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Box 18">
            <a:extLst>
              <a:ext uri="{FF2B5EF4-FFF2-40B4-BE49-F238E27FC236}">
                <a16:creationId xmlns:a16="http://schemas.microsoft.com/office/drawing/2014/main" id="{B23189AF-B27C-6C4C-B141-00BBD79697B6}"/>
              </a:ext>
            </a:extLst>
          </p:cNvPr>
          <p:cNvSpPr txBox="1"/>
          <p:nvPr/>
        </p:nvSpPr>
        <p:spPr>
          <a:xfrm>
            <a:off x="4582980" y="2053622"/>
            <a:ext cx="13049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000000"/>
                </a:solidFill>
                <a:latin typeface="Arial"/>
              </a:rPr>
              <a:t>(write </a:t>
            </a:r>
            <a:r>
              <a:rPr lang="en-US" sz="900" dirty="0" smtClean="0">
                <a:solidFill>
                  <a:srgbClr val="000000"/>
                </a:solidFill>
                <a:latin typeface="Arial"/>
              </a:rPr>
              <a:t>masked image)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Box 18">
            <a:extLst>
              <a:ext uri="{FF2B5EF4-FFF2-40B4-BE49-F238E27FC236}">
                <a16:creationId xmlns:a16="http://schemas.microsoft.com/office/drawing/2014/main" id="{B23189AF-B27C-6C4C-B141-00BBD79697B6}"/>
              </a:ext>
            </a:extLst>
          </p:cNvPr>
          <p:cNvSpPr txBox="1"/>
          <p:nvPr/>
        </p:nvSpPr>
        <p:spPr>
          <a:xfrm>
            <a:off x="2858181" y="4384724"/>
            <a:ext cx="11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000000"/>
                </a:solidFill>
                <a:latin typeface="Arial"/>
              </a:rPr>
              <a:t>(structure)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738832" y="2197427"/>
            <a:ext cx="580256" cy="580256"/>
          </a:xfrm>
          <a:prstGeom prst="rect">
            <a:avLst/>
          </a:prstGeom>
        </p:spPr>
      </p:pic>
      <p:pic>
        <p:nvPicPr>
          <p:cNvPr id="163" name="Graphic 14">
            <a:extLst>
              <a:ext uri="{FF2B5EF4-FFF2-40B4-BE49-F238E27FC236}">
                <a16:creationId xmlns:a16="http://schemas.microsoft.com/office/drawing/2014/main" id="{399C885C-55DA-204C-A091-734BB6640D6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266904" y="1223764"/>
            <a:ext cx="539139" cy="539139"/>
          </a:xfrm>
          <a:prstGeom prst="rect">
            <a:avLst/>
          </a:prstGeom>
        </p:spPr>
      </p:pic>
      <p:pic>
        <p:nvPicPr>
          <p:cNvPr id="165" name="Picture 2" descr="https://cdn4.vectorstock.com/i/1000x1000/49/03/software-developer-vector-12104903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935" y="1933886"/>
            <a:ext cx="1107357" cy="141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Straight Arrow Connector 165"/>
          <p:cNvCxnSpPr/>
          <p:nvPr/>
        </p:nvCxnSpPr>
        <p:spPr bwMode="auto">
          <a:xfrm flipV="1">
            <a:off x="1811107" y="2464129"/>
            <a:ext cx="1544893" cy="23426"/>
          </a:xfrm>
          <a:prstGeom prst="straightConnector1">
            <a:avLst/>
          </a:prstGeom>
          <a:solidFill>
            <a:srgbClr val="2583D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0" name="Graphic 6">
            <a:extLst>
              <a:ext uri="{FF2B5EF4-FFF2-40B4-BE49-F238E27FC236}">
                <a16:creationId xmlns:a16="http://schemas.microsoft.com/office/drawing/2014/main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829618" y="3894680"/>
            <a:ext cx="496023" cy="496023"/>
          </a:xfrm>
          <a:prstGeom prst="rect">
            <a:avLst/>
          </a:prstGeom>
        </p:spPr>
      </p:pic>
      <p:sp>
        <p:nvSpPr>
          <p:cNvPr id="61" name="TextBox 10">
            <a:extLst>
              <a:ext uri="{FF2B5EF4-FFF2-40B4-BE49-F238E27FC236}">
                <a16:creationId xmlns:a16="http://schemas.microsoft.com/office/drawing/2014/main" id="{D5845DED-0609-EA40-9E65-243A195EBF86}"/>
              </a:ext>
            </a:extLst>
          </p:cNvPr>
          <p:cNvSpPr txBox="1"/>
          <p:nvPr/>
        </p:nvSpPr>
        <p:spPr>
          <a:xfrm>
            <a:off x="5318445" y="4390703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Arial"/>
              </a:rPr>
              <a:t>AWS Lambda</a:t>
            </a:r>
          </a:p>
        </p:txBody>
      </p:sp>
      <p:sp>
        <p:nvSpPr>
          <p:cNvPr id="62" name="TextBox 18">
            <a:extLst>
              <a:ext uri="{FF2B5EF4-FFF2-40B4-BE49-F238E27FC236}">
                <a16:creationId xmlns:a16="http://schemas.microsoft.com/office/drawing/2014/main" id="{B23189AF-B27C-6C4C-B141-00BBD79697B6}"/>
              </a:ext>
            </a:extLst>
          </p:cNvPr>
          <p:cNvSpPr txBox="1"/>
          <p:nvPr/>
        </p:nvSpPr>
        <p:spPr>
          <a:xfrm>
            <a:off x="7430198" y="3324962"/>
            <a:ext cx="2212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Arial"/>
              </a:rPr>
              <a:t>Amazon </a:t>
            </a:r>
            <a:r>
              <a:rPr lang="en-US" sz="1000" dirty="0" smtClean="0">
                <a:solidFill>
                  <a:srgbClr val="000000"/>
                </a:solidFill>
                <a:latin typeface="Arial"/>
              </a:rPr>
              <a:t>SageMaker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Model Endpoint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(Texture Identification)</a:t>
            </a: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Graphic 14">
            <a:extLst>
              <a:ext uri="{FF2B5EF4-FFF2-40B4-BE49-F238E27FC236}">
                <a16:creationId xmlns:a16="http://schemas.microsoft.com/office/drawing/2014/main" id="{399C885C-55DA-204C-A091-734BB6640D6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266903" y="2748825"/>
            <a:ext cx="539139" cy="539139"/>
          </a:xfrm>
          <a:prstGeom prst="rect">
            <a:avLst/>
          </a:prstGeom>
        </p:spPr>
      </p:pic>
      <p:pic>
        <p:nvPicPr>
          <p:cNvPr id="64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flipH="1">
            <a:off x="10565924" y="2137606"/>
            <a:ext cx="483586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10017314" y="2750656"/>
            <a:ext cx="1617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32F3E"/>
                </a:solidFill>
              </a:rPr>
              <a:t>Users</a:t>
            </a:r>
          </a:p>
          <a:p>
            <a:pPr algn="ctr"/>
            <a:r>
              <a:rPr lang="en-US" sz="1400" dirty="0" smtClean="0">
                <a:solidFill>
                  <a:srgbClr val="232F3E"/>
                </a:solidFill>
              </a:rPr>
              <a:t>(Scientists &amp; other stakeholders)</a:t>
            </a:r>
            <a:endParaRPr lang="en-US" sz="1400" dirty="0">
              <a:solidFill>
                <a:srgbClr val="232F3E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DC238F-7ED8-F148-9705-EE440C452643}"/>
              </a:ext>
            </a:extLst>
          </p:cNvPr>
          <p:cNvSpPr txBox="1"/>
          <p:nvPr/>
        </p:nvSpPr>
        <p:spPr>
          <a:xfrm>
            <a:off x="3912845" y="5763899"/>
            <a:ext cx="1691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endParaRPr 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Graphic 29">
            <a:extLst>
              <a:ext uri="{FF2B5EF4-FFF2-40B4-BE49-F238E27FC236}">
                <a16:creationId xmlns:a16="http://schemas.microsoft.com/office/drawing/2014/main" id="{1B0EB3E5-4DA4-4149-883D-FED9E725BD2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67006" y="5172778"/>
            <a:ext cx="586854" cy="5868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F811DE7-51A8-BA47-A0DB-AD56831C069E}"/>
              </a:ext>
            </a:extLst>
          </p:cNvPr>
          <p:cNvSpPr txBox="1"/>
          <p:nvPr/>
        </p:nvSpPr>
        <p:spPr>
          <a:xfrm>
            <a:off x="7407952" y="5736560"/>
            <a:ext cx="166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  <a:endParaRPr 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15">
            <a:extLst>
              <a:ext uri="{FF2B5EF4-FFF2-40B4-BE49-F238E27FC236}">
                <a16:creationId xmlns:a16="http://schemas.microsoft.com/office/drawing/2014/main" id="{3992D147-1673-CC42-B8BB-1099BA6A6D3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921508" y="5176719"/>
            <a:ext cx="572179" cy="572179"/>
          </a:xfrm>
          <a:prstGeom prst="rect">
            <a:avLst/>
          </a:prstGeom>
        </p:spPr>
      </p:pic>
      <p:cxnSp>
        <p:nvCxnSpPr>
          <p:cNvPr id="75" name="Elbow Connector 74"/>
          <p:cNvCxnSpPr/>
          <p:nvPr/>
        </p:nvCxnSpPr>
        <p:spPr bwMode="auto">
          <a:xfrm flipV="1">
            <a:off x="4459323" y="1493022"/>
            <a:ext cx="3554305" cy="852231"/>
          </a:xfrm>
          <a:prstGeom prst="bentConnector3">
            <a:avLst>
              <a:gd name="adj1" fmla="val 40579"/>
            </a:avLst>
          </a:prstGeom>
          <a:solidFill>
            <a:srgbClr val="2583D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81" name="Elbow Connector 80"/>
          <p:cNvCxnSpPr/>
          <p:nvPr/>
        </p:nvCxnSpPr>
        <p:spPr bwMode="auto">
          <a:xfrm>
            <a:off x="4455202" y="2554749"/>
            <a:ext cx="3545547" cy="508044"/>
          </a:xfrm>
          <a:prstGeom prst="bentConnector3">
            <a:avLst>
              <a:gd name="adj1" fmla="val 40556"/>
            </a:avLst>
          </a:prstGeom>
          <a:solidFill>
            <a:srgbClr val="2583D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00" name="Elbow Connector 99"/>
          <p:cNvCxnSpPr/>
          <p:nvPr/>
        </p:nvCxnSpPr>
        <p:spPr bwMode="auto">
          <a:xfrm>
            <a:off x="4027910" y="3091995"/>
            <a:ext cx="1670073" cy="1071923"/>
          </a:xfrm>
          <a:prstGeom prst="bentConnector3">
            <a:avLst>
              <a:gd name="adj1" fmla="val 646"/>
            </a:avLst>
          </a:prstGeom>
          <a:solidFill>
            <a:srgbClr val="2583D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Elbow Connector 101"/>
          <p:cNvCxnSpPr/>
          <p:nvPr/>
        </p:nvCxnSpPr>
        <p:spPr bwMode="auto">
          <a:xfrm>
            <a:off x="6304995" y="743518"/>
            <a:ext cx="2231479" cy="402972"/>
          </a:xfrm>
          <a:prstGeom prst="bentConnector2">
            <a:avLst/>
          </a:prstGeom>
          <a:solidFill>
            <a:srgbClr val="2583D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" name="Oval 103"/>
          <p:cNvSpPr/>
          <p:nvPr/>
        </p:nvSpPr>
        <p:spPr bwMode="auto">
          <a:xfrm>
            <a:off x="4575310" y="4239938"/>
            <a:ext cx="154973" cy="157711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2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31609" y="420191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</a:rPr>
              <a:t>6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TextBox 18">
            <a:extLst>
              <a:ext uri="{FF2B5EF4-FFF2-40B4-BE49-F238E27FC236}">
                <a16:creationId xmlns:a16="http://schemas.microsoft.com/office/drawing/2014/main" id="{B23189AF-B27C-6C4C-B141-00BBD79697B6}"/>
              </a:ext>
            </a:extLst>
          </p:cNvPr>
          <p:cNvSpPr txBox="1"/>
          <p:nvPr/>
        </p:nvSpPr>
        <p:spPr>
          <a:xfrm>
            <a:off x="4629013" y="4186995"/>
            <a:ext cx="712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000000"/>
                </a:solidFill>
                <a:latin typeface="Arial"/>
              </a:rPr>
              <a:t>(trigger)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8" name="Elbow Connector 117"/>
          <p:cNvCxnSpPr>
            <a:endCxn id="62" idx="2"/>
          </p:cNvCxnSpPr>
          <p:nvPr/>
        </p:nvCxnSpPr>
        <p:spPr bwMode="auto">
          <a:xfrm flipV="1">
            <a:off x="6524512" y="3878960"/>
            <a:ext cx="2011960" cy="277177"/>
          </a:xfrm>
          <a:prstGeom prst="bentConnector2">
            <a:avLst/>
          </a:prstGeom>
          <a:solidFill>
            <a:srgbClr val="2583D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Elbow Connector 121"/>
          <p:cNvCxnSpPr/>
          <p:nvPr/>
        </p:nvCxnSpPr>
        <p:spPr bwMode="auto">
          <a:xfrm rot="16200000" flipH="1">
            <a:off x="2891872" y="3968344"/>
            <a:ext cx="2399145" cy="648092"/>
          </a:xfrm>
          <a:prstGeom prst="bentConnector2">
            <a:avLst/>
          </a:prstGeom>
          <a:solidFill>
            <a:srgbClr val="2583D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3" name="Oval 122"/>
          <p:cNvSpPr/>
          <p:nvPr/>
        </p:nvSpPr>
        <p:spPr bwMode="auto">
          <a:xfrm>
            <a:off x="4569380" y="2653068"/>
            <a:ext cx="154973" cy="157711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2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525679" y="261504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</a:rPr>
              <a:t>9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Box 18">
            <a:extLst>
              <a:ext uri="{FF2B5EF4-FFF2-40B4-BE49-F238E27FC236}">
                <a16:creationId xmlns:a16="http://schemas.microsoft.com/office/drawing/2014/main" id="{B23189AF-B27C-6C4C-B141-00BBD79697B6}"/>
              </a:ext>
            </a:extLst>
          </p:cNvPr>
          <p:cNvSpPr txBox="1"/>
          <p:nvPr/>
        </p:nvSpPr>
        <p:spPr>
          <a:xfrm>
            <a:off x="4580831" y="2605268"/>
            <a:ext cx="13049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000000"/>
                </a:solidFill>
                <a:latin typeface="Arial"/>
              </a:rPr>
              <a:t>(write </a:t>
            </a:r>
            <a:r>
              <a:rPr lang="en-US" sz="900" dirty="0" smtClean="0">
                <a:solidFill>
                  <a:srgbClr val="000000"/>
                </a:solidFill>
                <a:latin typeface="Arial"/>
              </a:rPr>
              <a:t>texture info)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6548293" y="2821699"/>
            <a:ext cx="154973" cy="157711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2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504592" y="278367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</a:rPr>
              <a:t>8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TextBox 18">
            <a:extLst>
              <a:ext uri="{FF2B5EF4-FFF2-40B4-BE49-F238E27FC236}">
                <a16:creationId xmlns:a16="http://schemas.microsoft.com/office/drawing/2014/main" id="{B23189AF-B27C-6C4C-B141-00BBD79697B6}"/>
              </a:ext>
            </a:extLst>
          </p:cNvPr>
          <p:cNvSpPr txBox="1"/>
          <p:nvPr/>
        </p:nvSpPr>
        <p:spPr>
          <a:xfrm>
            <a:off x="6649898" y="2773899"/>
            <a:ext cx="13049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000000"/>
                </a:solidFill>
                <a:latin typeface="Arial"/>
              </a:rPr>
              <a:t>(read masked image)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Oval 141"/>
          <p:cNvSpPr/>
          <p:nvPr/>
        </p:nvSpPr>
        <p:spPr bwMode="auto">
          <a:xfrm>
            <a:off x="6851104" y="4263133"/>
            <a:ext cx="154973" cy="157711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2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807403" y="422510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</a:rPr>
              <a:t>7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TextBox 18">
            <a:extLst>
              <a:ext uri="{FF2B5EF4-FFF2-40B4-BE49-F238E27FC236}">
                <a16:creationId xmlns:a16="http://schemas.microsoft.com/office/drawing/2014/main" id="{B23189AF-B27C-6C4C-B141-00BBD79697B6}"/>
              </a:ext>
            </a:extLst>
          </p:cNvPr>
          <p:cNvSpPr txBox="1"/>
          <p:nvPr/>
        </p:nvSpPr>
        <p:spPr>
          <a:xfrm>
            <a:off x="6798162" y="4189575"/>
            <a:ext cx="130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000000"/>
                </a:solidFill>
                <a:latin typeface="Arial"/>
              </a:rPr>
              <a:t>(invoke texture identification)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7" name="Straight Arrow Connector 146"/>
          <p:cNvCxnSpPr/>
          <p:nvPr/>
        </p:nvCxnSpPr>
        <p:spPr bwMode="auto">
          <a:xfrm flipV="1">
            <a:off x="5114295" y="5478869"/>
            <a:ext cx="992349" cy="19596"/>
          </a:xfrm>
          <a:prstGeom prst="straightConnector1">
            <a:avLst/>
          </a:prstGeom>
          <a:solidFill>
            <a:srgbClr val="2583D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 flipV="1">
            <a:off x="6825037" y="5450964"/>
            <a:ext cx="992349" cy="19596"/>
          </a:xfrm>
          <a:prstGeom prst="straightConnector1">
            <a:avLst/>
          </a:prstGeom>
          <a:solidFill>
            <a:srgbClr val="2583D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Elbow Connector 148"/>
          <p:cNvCxnSpPr/>
          <p:nvPr/>
        </p:nvCxnSpPr>
        <p:spPr bwMode="auto">
          <a:xfrm flipV="1">
            <a:off x="8598659" y="2399189"/>
            <a:ext cx="1669243" cy="3045239"/>
          </a:xfrm>
          <a:prstGeom prst="bentConnector3">
            <a:avLst>
              <a:gd name="adj1" fmla="val 50000"/>
            </a:avLst>
          </a:prstGeom>
          <a:solidFill>
            <a:srgbClr val="2583D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0" name="Oval 159"/>
          <p:cNvSpPr/>
          <p:nvPr/>
        </p:nvSpPr>
        <p:spPr bwMode="auto">
          <a:xfrm>
            <a:off x="5281504" y="5280979"/>
            <a:ext cx="154973" cy="157711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2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212045" y="524295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</a:rPr>
              <a:t>11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TextBox 18">
            <a:extLst>
              <a:ext uri="{FF2B5EF4-FFF2-40B4-BE49-F238E27FC236}">
                <a16:creationId xmlns:a16="http://schemas.microsoft.com/office/drawing/2014/main" id="{B23189AF-B27C-6C4C-B141-00BBD79697B6}"/>
              </a:ext>
            </a:extLst>
          </p:cNvPr>
          <p:cNvSpPr txBox="1"/>
          <p:nvPr/>
        </p:nvSpPr>
        <p:spPr>
          <a:xfrm>
            <a:off x="5335207" y="5150762"/>
            <a:ext cx="8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000000"/>
                </a:solidFill>
                <a:latin typeface="Arial"/>
              </a:rPr>
              <a:t>(Data Catalogue)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6994392" y="5255226"/>
            <a:ext cx="154973" cy="157711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2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924933" y="5217199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</a:rPr>
              <a:t>12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TextBox 18">
            <a:extLst>
              <a:ext uri="{FF2B5EF4-FFF2-40B4-BE49-F238E27FC236}">
                <a16:creationId xmlns:a16="http://schemas.microsoft.com/office/drawing/2014/main" id="{B23189AF-B27C-6C4C-B141-00BBD79697B6}"/>
              </a:ext>
            </a:extLst>
          </p:cNvPr>
          <p:cNvSpPr txBox="1"/>
          <p:nvPr/>
        </p:nvSpPr>
        <p:spPr>
          <a:xfrm>
            <a:off x="7035216" y="5202283"/>
            <a:ext cx="712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000000"/>
                </a:solidFill>
                <a:latin typeface="Arial"/>
              </a:rPr>
              <a:t>(Query)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8679377" y="5253078"/>
            <a:ext cx="154973" cy="157711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2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609918" y="521505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</a:rPr>
              <a:t>13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TextBox 18">
            <a:extLst>
              <a:ext uri="{FF2B5EF4-FFF2-40B4-BE49-F238E27FC236}">
                <a16:creationId xmlns:a16="http://schemas.microsoft.com/office/drawing/2014/main" id="{B23189AF-B27C-6C4C-B141-00BBD79697B6}"/>
              </a:ext>
            </a:extLst>
          </p:cNvPr>
          <p:cNvSpPr txBox="1"/>
          <p:nvPr/>
        </p:nvSpPr>
        <p:spPr>
          <a:xfrm>
            <a:off x="8745959" y="5200135"/>
            <a:ext cx="712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000000"/>
                </a:solidFill>
                <a:latin typeface="Arial"/>
              </a:rPr>
              <a:t>(Reports)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5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107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Sarraju, Tejasvi Venkata Krishna (Cognizant)</dc:creator>
  <cp:lastModifiedBy>Sarraju, Tejasvi Venkata Krishna (Cognizant)</cp:lastModifiedBy>
  <cp:revision>45</cp:revision>
  <dcterms:created xsi:type="dcterms:W3CDTF">2020-09-28T17:22:08Z</dcterms:created>
  <dcterms:modified xsi:type="dcterms:W3CDTF">2020-09-30T12:07:58Z</dcterms:modified>
</cp:coreProperties>
</file>