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4" r:id="rId7"/>
    <p:sldId id="261" r:id="rId8"/>
    <p:sldId id="273" r:id="rId9"/>
    <p:sldId id="274" r:id="rId10"/>
    <p:sldId id="262" r:id="rId11"/>
    <p:sldId id="272" r:id="rId12"/>
    <p:sldId id="263" r:id="rId13"/>
    <p:sldId id="265" r:id="rId14"/>
    <p:sldId id="267" r:id="rId15"/>
    <p:sldId id="268" r:id="rId16"/>
    <p:sldId id="269" r:id="rId17"/>
    <p:sldId id="270" r:id="rId18"/>
    <p:sldId id="271" r:id="rId19"/>
    <p:sldId id="266" r:id="rId2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8858ED-B16E-4E29-ABD3-AE89CB7A3C3B}"/>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488873F-1B78-4757-899A-6FB26A1FB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286E95A8-0674-4507-9C83-EA0135B4AA1B}"/>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5FE34E01-BCBD-4698-9256-9276027550C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4CC419D-8DF9-474D-B8E5-E735E03F649C}"/>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81479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6CDE23-D830-4E31-9539-5550CB24D36C}"/>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60064687-19B5-4090-8307-0B9EFC01ED48}"/>
              </a:ext>
            </a:extLst>
          </p:cNvPr>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E3612B20-948D-494A-8C31-1B725DB2332F}"/>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AE0EA59B-85F0-4062-8E4C-216052B5909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98B2271-5DCF-4332-9B2F-8EFE069DC1D5}"/>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198787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DEFF8E28-F6B9-406A-BB16-90D7BAA3E12F}"/>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51ADBC0-1C01-4318-B145-646368278E80}"/>
              </a:ext>
            </a:extLst>
          </p:cNvPr>
          <p:cNvSpPr>
            <a:spLocks noGrp="1"/>
          </p:cNvSpPr>
          <p:nvPr>
            <p:ph type="body" orient="vert" idx="1"/>
          </p:nvPr>
        </p:nvSpPr>
        <p:spPr>
          <a:xfrm>
            <a:off x="838200" y="365125"/>
            <a:ext cx="7734300" cy="5811838"/>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B72B21E-9982-4C76-B868-C53AE0A371FB}"/>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D60A0EE4-CA9F-4197-849A-C4EB46EAD58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CA10570-0E53-4B5F-86F8-307FC707D6B1}"/>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384771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F6B20F-7B9F-446E-B235-4E89A82087FB}"/>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9DBCC68B-D808-4918-8441-7DEC7368258C}"/>
              </a:ext>
            </a:extLst>
          </p:cNvPr>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72D9FAC-EE8F-40BE-80F4-1870CC0AE697}"/>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31FAF4B9-395A-4942-AB0B-B9544BD7E06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CD1286-E145-452C-86EA-A4A7EE8B7558}"/>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14049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119C3-725E-4D51-974F-A593F49CB408}"/>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F14DD2D0-1238-45F7-8B28-0E92D467D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teksttypografien i masteren</a:t>
            </a:r>
          </a:p>
        </p:txBody>
      </p:sp>
      <p:sp>
        <p:nvSpPr>
          <p:cNvPr id="4" name="Pladsholder til dato 3">
            <a:extLst>
              <a:ext uri="{FF2B5EF4-FFF2-40B4-BE49-F238E27FC236}">
                <a16:creationId xmlns:a16="http://schemas.microsoft.com/office/drawing/2014/main" id="{0696802B-77B2-449D-BC97-6811816BFAD8}"/>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9568B4B5-1210-47B7-B582-CB14499A9A3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873302A-E0CE-493A-9ACB-A6D1B59B43EF}"/>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428948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D5A22-116F-4F91-8BAA-46ED88480AB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C017179-F1C6-4EAE-BF36-9595446EAE04}"/>
              </a:ext>
            </a:extLst>
          </p:cNvPr>
          <p:cNvSpPr>
            <a:spLocks noGrp="1"/>
          </p:cNvSpPr>
          <p:nvPr>
            <p:ph sz="half" idx="1"/>
          </p:nvPr>
        </p:nvSpPr>
        <p:spPr>
          <a:xfrm>
            <a:off x="838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36DA1C56-4FC1-4E72-A431-06B087B03EC6}"/>
              </a:ext>
            </a:extLst>
          </p:cNvPr>
          <p:cNvSpPr>
            <a:spLocks noGrp="1"/>
          </p:cNvSpPr>
          <p:nvPr>
            <p:ph sz="half" idx="2"/>
          </p:nvPr>
        </p:nvSpPr>
        <p:spPr>
          <a:xfrm>
            <a:off x="6172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9D20639B-D659-4D59-B0FC-33BA02652B8B}"/>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6" name="Pladsholder til sidefod 5">
            <a:extLst>
              <a:ext uri="{FF2B5EF4-FFF2-40B4-BE49-F238E27FC236}">
                <a16:creationId xmlns:a16="http://schemas.microsoft.com/office/drawing/2014/main" id="{AB077D2D-5007-4B16-82BA-92BC8F6798C8}"/>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1D83EDE-C5C5-4EDA-A3B7-4297356371FF}"/>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83986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ED786-6621-43BC-A019-9EE6FB08B24A}"/>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F369A4BC-EC3C-48CA-94F0-4C5E1D1BA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Pladsholder til indhold 3">
            <a:extLst>
              <a:ext uri="{FF2B5EF4-FFF2-40B4-BE49-F238E27FC236}">
                <a16:creationId xmlns:a16="http://schemas.microsoft.com/office/drawing/2014/main" id="{A2699ABE-FB78-4A8C-9B6F-6629668DCB13}"/>
              </a:ext>
            </a:extLst>
          </p:cNvPr>
          <p:cNvSpPr>
            <a:spLocks noGrp="1"/>
          </p:cNvSpPr>
          <p:nvPr>
            <p:ph sz="half" idx="2"/>
          </p:nvPr>
        </p:nvSpPr>
        <p:spPr>
          <a:xfrm>
            <a:off x="839788" y="2505075"/>
            <a:ext cx="5157787"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064D9906-6C19-4DBE-A2E7-E3C19E09D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Pladsholder til indhold 5">
            <a:extLst>
              <a:ext uri="{FF2B5EF4-FFF2-40B4-BE49-F238E27FC236}">
                <a16:creationId xmlns:a16="http://schemas.microsoft.com/office/drawing/2014/main" id="{844F221F-CAFC-43D6-AF16-99C091F312FD}"/>
              </a:ext>
            </a:extLst>
          </p:cNvPr>
          <p:cNvSpPr>
            <a:spLocks noGrp="1"/>
          </p:cNvSpPr>
          <p:nvPr>
            <p:ph sz="quarter" idx="4"/>
          </p:nvPr>
        </p:nvSpPr>
        <p:spPr>
          <a:xfrm>
            <a:off x="6172200" y="2505075"/>
            <a:ext cx="5183188"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5E5DF336-492C-46CD-B1F8-76FE2ED04AC7}"/>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8" name="Pladsholder til sidefod 7">
            <a:extLst>
              <a:ext uri="{FF2B5EF4-FFF2-40B4-BE49-F238E27FC236}">
                <a16:creationId xmlns:a16="http://schemas.microsoft.com/office/drawing/2014/main" id="{108DD8FF-41AE-419F-BDAB-317BF46151A0}"/>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49E7F9FC-34B3-4DCD-8DEA-E1337CDA0255}"/>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370807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005A4-B623-43A6-9C40-5E1D386C01A1}"/>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18900890-12D0-411D-9183-3806EB0F45DA}"/>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4" name="Pladsholder til sidefod 3">
            <a:extLst>
              <a:ext uri="{FF2B5EF4-FFF2-40B4-BE49-F238E27FC236}">
                <a16:creationId xmlns:a16="http://schemas.microsoft.com/office/drawing/2014/main" id="{0554C383-AF10-41E7-A073-1B33C51F90E9}"/>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BB960061-A5FF-4913-A7AB-EB3261C71794}"/>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31788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C32F67C1-2BD4-4FA3-AAA0-7F8E8D684756}"/>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3" name="Pladsholder til sidefod 2">
            <a:extLst>
              <a:ext uri="{FF2B5EF4-FFF2-40B4-BE49-F238E27FC236}">
                <a16:creationId xmlns:a16="http://schemas.microsoft.com/office/drawing/2014/main" id="{03D8A514-D5C4-4475-8F20-E4319256D448}"/>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03342722-761F-47DB-88A0-3D9D2E31269F}"/>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125947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6C7E7-9D0B-41E4-A5A3-679E8AC8EABA}"/>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CAFC4007-5C4A-4A9D-8DD1-48E18A8A7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AF98DFD-6045-473D-BCCE-56016668A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792D7E78-C0B3-4ED8-B39D-81475372284C}"/>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6" name="Pladsholder til sidefod 5">
            <a:extLst>
              <a:ext uri="{FF2B5EF4-FFF2-40B4-BE49-F238E27FC236}">
                <a16:creationId xmlns:a16="http://schemas.microsoft.com/office/drawing/2014/main" id="{80158758-44EA-4A61-904B-6DA2E4C3A90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0397F504-7565-492E-A7E6-07524271B3C7}"/>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93023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D606F8-4381-423D-A99C-A03A36A583B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B71C86F8-A11E-42DC-A483-AEDEBD22D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9BF4D232-BC71-4B5C-888A-59530BC1E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C257C0E7-255D-434E-A44E-7309AA1761F9}"/>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6" name="Pladsholder til sidefod 5">
            <a:extLst>
              <a:ext uri="{FF2B5EF4-FFF2-40B4-BE49-F238E27FC236}">
                <a16:creationId xmlns:a16="http://schemas.microsoft.com/office/drawing/2014/main" id="{162549CF-8C81-4866-A9A4-F4F38A1C188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28AF577-5AF1-48CD-B252-F1404258F55C}"/>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08304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D7D077B4-33B2-466A-B079-6321F3D76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AF9B10-C406-4FFD-A0E3-DA39FBDD5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F58C6C41-3009-4EBD-B807-7F68CC8BD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38261651-05EF-4B24-99CA-45F5EECD4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AD791183-D3BD-45D9-A677-092FCAD2E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249A7-194F-47E9-99F7-5244A350B3C7}" type="slidenum">
              <a:rPr lang="da-DK" smtClean="0"/>
              <a:t>‹nr.›</a:t>
            </a:fld>
            <a:endParaRPr lang="da-DK"/>
          </a:p>
        </p:txBody>
      </p:sp>
    </p:spTree>
    <p:extLst>
      <p:ext uri="{BB962C8B-B14F-4D97-AF65-F5344CB8AC3E}">
        <p14:creationId xmlns:p14="http://schemas.microsoft.com/office/powerpoint/2010/main" val="246244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D28B01-9BE1-4349-A350-ABCA957E7068}"/>
              </a:ext>
            </a:extLst>
          </p:cNvPr>
          <p:cNvSpPr>
            <a:spLocks noGrp="1"/>
          </p:cNvSpPr>
          <p:nvPr>
            <p:ph type="ctrTitle"/>
          </p:nvPr>
        </p:nvSpPr>
        <p:spPr/>
        <p:txBody>
          <a:bodyPr/>
          <a:lstStyle/>
          <a:p>
            <a:r>
              <a:rPr lang="da-DK" dirty="0" err="1"/>
              <a:t>MongoDB</a:t>
            </a:r>
            <a:endParaRPr lang="da-DK" dirty="0"/>
          </a:p>
        </p:txBody>
      </p:sp>
      <p:sp>
        <p:nvSpPr>
          <p:cNvPr id="3" name="Undertitel 2">
            <a:extLst>
              <a:ext uri="{FF2B5EF4-FFF2-40B4-BE49-F238E27FC236}">
                <a16:creationId xmlns:a16="http://schemas.microsoft.com/office/drawing/2014/main" id="{0771CB49-F24A-4AA6-B1D0-19547D710C15}"/>
              </a:ext>
            </a:extLst>
          </p:cNvPr>
          <p:cNvSpPr>
            <a:spLocks noGrp="1"/>
          </p:cNvSpPr>
          <p:nvPr>
            <p:ph type="subTitle" idx="1"/>
          </p:nvPr>
        </p:nvSpPr>
        <p:spPr/>
        <p:txBody>
          <a:bodyPr/>
          <a:lstStyle/>
          <a:p>
            <a:r>
              <a:rPr lang="da-DK" dirty="0"/>
              <a:t>Ikke SQL!</a:t>
            </a:r>
          </a:p>
        </p:txBody>
      </p:sp>
    </p:spTree>
    <p:extLst>
      <p:ext uri="{BB962C8B-B14F-4D97-AF65-F5344CB8AC3E}">
        <p14:creationId xmlns:p14="http://schemas.microsoft.com/office/powerpoint/2010/main" val="5437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6C43AA-C6A6-44FC-A2E8-C810A80B4641}"/>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B7281BA0-ADC1-4855-81AF-01D019227625}"/>
              </a:ext>
            </a:extLst>
          </p:cNvPr>
          <p:cNvSpPr>
            <a:spLocks noGrp="1"/>
          </p:cNvSpPr>
          <p:nvPr>
            <p:ph idx="1"/>
          </p:nvPr>
        </p:nvSpPr>
        <p:spPr/>
        <p:txBody>
          <a:bodyPr>
            <a:normAutofit/>
          </a:bodyPr>
          <a:lstStyle/>
          <a:p>
            <a:r>
              <a:rPr lang="da-DK" dirty="0"/>
              <a:t>Opret et projekt vha. Express-generator som du gjorde i torsdags.</a:t>
            </a:r>
          </a:p>
          <a:p>
            <a:r>
              <a:rPr lang="da-DK" dirty="0"/>
              <a:t>Installér driveren til </a:t>
            </a:r>
            <a:r>
              <a:rPr lang="da-DK" dirty="0" err="1"/>
              <a:t>MongoDB</a:t>
            </a:r>
            <a:r>
              <a:rPr lang="da-DK" dirty="0"/>
              <a:t> så du kan bruge den i Express. </a:t>
            </a:r>
            <a:r>
              <a:rPr lang="da-DK" dirty="0" err="1">
                <a:latin typeface="Microsoft Yi Baiti" panose="03000500000000000000" pitchFamily="66" charset="0"/>
                <a:ea typeface="Microsoft Yi Baiti" panose="03000500000000000000" pitchFamily="66" charset="0"/>
              </a:rPr>
              <a:t>npm</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install</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 --save</a:t>
            </a:r>
          </a:p>
          <a:p>
            <a:r>
              <a:rPr lang="da-DK" dirty="0"/>
              <a:t>Opret en mappe du kalder ”data” i roden af dit projekt</a:t>
            </a:r>
          </a:p>
        </p:txBody>
      </p:sp>
    </p:spTree>
    <p:extLst>
      <p:ext uri="{BB962C8B-B14F-4D97-AF65-F5344CB8AC3E}">
        <p14:creationId xmlns:p14="http://schemas.microsoft.com/office/powerpoint/2010/main" val="321494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6C43AA-C6A6-44FC-A2E8-C810A80B4641}"/>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B7281BA0-ADC1-4855-81AF-01D019227625}"/>
              </a:ext>
            </a:extLst>
          </p:cNvPr>
          <p:cNvSpPr>
            <a:spLocks noGrp="1"/>
          </p:cNvSpPr>
          <p:nvPr>
            <p:ph idx="1"/>
          </p:nvPr>
        </p:nvSpPr>
        <p:spPr/>
        <p:txBody>
          <a:bodyPr>
            <a:normAutofit fontScale="92500" lnSpcReduction="10000"/>
          </a:bodyPr>
          <a:lstStyle/>
          <a:p>
            <a:r>
              <a:rPr lang="da-DK" dirty="0"/>
              <a:t>Åbn en ny fane i din indbyggede terminal og start din </a:t>
            </a:r>
            <a:r>
              <a:rPr lang="da-DK" dirty="0" err="1"/>
              <a:t>MongoDB</a:t>
            </a:r>
            <a:r>
              <a:rPr lang="da-DK" dirty="0"/>
              <a:t> Server med hele denne kommando (også det med gult):</a:t>
            </a:r>
            <a:br>
              <a:rPr lang="da-DK" dirty="0"/>
            </a:br>
            <a:r>
              <a:rPr lang="da-DK" dirty="0" err="1">
                <a:latin typeface="Microsoft Yi Baiti" panose="03000500000000000000" pitchFamily="66" charset="0"/>
                <a:ea typeface="Microsoft Yi Baiti" panose="03000500000000000000" pitchFamily="66" charset="0"/>
              </a:rPr>
              <a:t>mongod</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dbpath</a:t>
            </a:r>
            <a:r>
              <a:rPr lang="da-DK" dirty="0">
                <a:latin typeface="Microsoft Yi Baiti" panose="03000500000000000000" pitchFamily="66" charset="0"/>
                <a:ea typeface="Microsoft Yi Baiti" panose="03000500000000000000" pitchFamily="66" charset="0"/>
              </a:rPr>
              <a:t> </a:t>
            </a:r>
            <a:r>
              <a:rPr lang="da-DK" dirty="0">
                <a:highlight>
                  <a:srgbClr val="FFFF00"/>
                </a:highlight>
                <a:latin typeface="Microsoft Yi Baiti" panose="03000500000000000000" pitchFamily="66" charset="0"/>
                <a:ea typeface="Microsoft Yi Baiti" panose="03000500000000000000" pitchFamily="66" charset="0"/>
              </a:rPr>
              <a:t>C:\xampp\htdocs\RTS\Node\MongoProjekt\data</a:t>
            </a:r>
          </a:p>
          <a:p>
            <a:r>
              <a:rPr lang="da-DK" dirty="0"/>
              <a:t>Det med gult er den absolutte sti til den mappe du netop har oprettet. Din er nok anderledes. Nu skulle du gerne have en ”waiting” besked på skærmen. Det betyder, at der er hul igennem.</a:t>
            </a:r>
          </a:p>
          <a:p>
            <a:r>
              <a:rPr lang="da-DK" dirty="0"/>
              <a:t>Åben endnu en fane i din terminal (Visual Studio Code) og kør kommandoen </a:t>
            </a:r>
            <a:r>
              <a:rPr lang="da-DK" dirty="0" err="1">
                <a:latin typeface="Microsoft Yi Baiti" panose="03000500000000000000" pitchFamily="66" charset="0"/>
                <a:ea typeface="Microsoft Yi Baiti" panose="03000500000000000000" pitchFamily="66" charset="0"/>
              </a:rPr>
              <a:t>mongo</a:t>
            </a:r>
            <a:endParaRPr lang="da-DK" dirty="0">
              <a:latin typeface="Microsoft Yi Baiti" panose="03000500000000000000" pitchFamily="66" charset="0"/>
              <a:ea typeface="Microsoft Yi Baiti" panose="03000500000000000000" pitchFamily="66" charset="0"/>
            </a:endParaRPr>
          </a:p>
          <a:p>
            <a:r>
              <a:rPr lang="da-DK" dirty="0"/>
              <a:t>I den sidst fane kan du skrive til din DB inden vi får fuld CRUD.</a:t>
            </a:r>
          </a:p>
          <a:p>
            <a:r>
              <a:rPr lang="da-DK" dirty="0"/>
              <a:t>Gå tilbage i første fane og start Node </a:t>
            </a:r>
            <a:r>
              <a:rPr lang="da-DK" dirty="0" err="1">
                <a:latin typeface="Microsoft Yi Baiti" panose="03000500000000000000" pitchFamily="66" charset="0"/>
                <a:ea typeface="Microsoft Yi Baiti" panose="03000500000000000000" pitchFamily="66" charset="0"/>
              </a:rPr>
              <a:t>npm</a:t>
            </a:r>
            <a:r>
              <a:rPr lang="da-DK" dirty="0">
                <a:latin typeface="Microsoft Yi Baiti" panose="03000500000000000000" pitchFamily="66" charset="0"/>
                <a:ea typeface="Microsoft Yi Baiti" panose="03000500000000000000" pitchFamily="66" charset="0"/>
              </a:rPr>
              <a:t> start</a:t>
            </a:r>
            <a:r>
              <a:rPr lang="da-DK" dirty="0"/>
              <a:t> </a:t>
            </a:r>
            <a:br>
              <a:rPr lang="da-DK" dirty="0"/>
            </a:br>
            <a:endParaRPr lang="da-DK" dirty="0"/>
          </a:p>
        </p:txBody>
      </p:sp>
    </p:spTree>
    <p:extLst>
      <p:ext uri="{BB962C8B-B14F-4D97-AF65-F5344CB8AC3E}">
        <p14:creationId xmlns:p14="http://schemas.microsoft.com/office/powerpoint/2010/main" val="2788641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60FD7C-4984-4E38-8836-18FE477549E9}"/>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098F725D-3909-414C-9186-87312B32088C}"/>
              </a:ext>
            </a:extLst>
          </p:cNvPr>
          <p:cNvSpPr>
            <a:spLocks noGrp="1"/>
          </p:cNvSpPr>
          <p:nvPr>
            <p:ph idx="1"/>
          </p:nvPr>
        </p:nvSpPr>
        <p:spPr/>
        <p:txBody>
          <a:bodyPr/>
          <a:lstStyle/>
          <a:p>
            <a:r>
              <a:rPr lang="da-DK" dirty="0"/>
              <a:t>Opret en Collection (tabel i SQL-sprog) via den fane, hvor du har kørt </a:t>
            </a:r>
            <a:r>
              <a:rPr lang="da-DK" dirty="0" err="1">
                <a:latin typeface="Microsoft Yi Baiti" panose="03000500000000000000" pitchFamily="66" charset="0"/>
                <a:ea typeface="Microsoft Yi Baiti" panose="03000500000000000000" pitchFamily="66" charset="0"/>
              </a:rPr>
              <a:t>mongo</a:t>
            </a:r>
            <a:r>
              <a:rPr lang="da-DK" dirty="0">
                <a:latin typeface="Microsoft Yi Baiti" panose="03000500000000000000" pitchFamily="66" charset="0"/>
                <a:ea typeface="Microsoft Yi Baiti" panose="03000500000000000000" pitchFamily="66" charset="0"/>
              </a:rPr>
              <a:t> </a:t>
            </a:r>
            <a:r>
              <a:rPr lang="da-DK" dirty="0"/>
              <a:t>–kommandoen. Det gør du ved at køre en anden kommando: </a:t>
            </a:r>
            <a:r>
              <a:rPr lang="da-DK" dirty="0" err="1">
                <a:latin typeface="Microsoft Yi Baiti" panose="03000500000000000000" pitchFamily="66" charset="0"/>
                <a:ea typeface="Microsoft Yi Baiti" panose="03000500000000000000" pitchFamily="66" charset="0"/>
              </a:rPr>
              <a:t>use</a:t>
            </a:r>
            <a:r>
              <a:rPr lang="da-DK" dirty="0">
                <a:latin typeface="Microsoft Yi Baiti" panose="03000500000000000000" pitchFamily="66" charset="0"/>
                <a:ea typeface="Microsoft Yi Baiti" panose="03000500000000000000" pitchFamily="66" charset="0"/>
              </a:rPr>
              <a:t> NAVN_PAA_COLLECTION</a:t>
            </a:r>
            <a:r>
              <a:rPr lang="da-DK" dirty="0"/>
              <a:t>. I dette tilfælde er det </a:t>
            </a:r>
            <a:r>
              <a:rPr lang="da-DK" dirty="0" err="1">
                <a:latin typeface="Microsoft Yi Baiti" panose="03000500000000000000" pitchFamily="66" charset="0"/>
                <a:ea typeface="Microsoft Yi Baiti" panose="03000500000000000000" pitchFamily="66" charset="0"/>
              </a:rPr>
              <a:t>use</a:t>
            </a:r>
            <a:r>
              <a:rPr lang="da-DK" dirty="0">
                <a:latin typeface="Microsoft Yi Baiti" panose="03000500000000000000" pitchFamily="66" charset="0"/>
                <a:ea typeface="Microsoft Yi Baiti" panose="03000500000000000000" pitchFamily="66" charset="0"/>
              </a:rPr>
              <a:t> students</a:t>
            </a:r>
            <a:r>
              <a:rPr lang="da-DK" dirty="0"/>
              <a:t>. Min </a:t>
            </a:r>
            <a:r>
              <a:rPr lang="da-DK" dirty="0" err="1"/>
              <a:t>collection</a:t>
            </a:r>
            <a:r>
              <a:rPr lang="da-DK" dirty="0"/>
              <a:t> der oprettes hvis den ikke findes i forvejen, hedder altså ”students”. </a:t>
            </a:r>
          </a:p>
          <a:p>
            <a:r>
              <a:rPr lang="da-DK" dirty="0"/>
              <a:t>Du skal nu indsætte data ”</a:t>
            </a:r>
            <a:r>
              <a:rPr lang="da-DK" dirty="0" err="1"/>
              <a:t>hardcode</a:t>
            </a:r>
            <a:r>
              <a:rPr lang="da-DK" dirty="0"/>
              <a:t>”. Kør:</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db.students.insert</a:t>
            </a:r>
            <a:r>
              <a:rPr lang="da-DK" dirty="0">
                <a:latin typeface="Microsoft Yi Baiti" panose="03000500000000000000" pitchFamily="66" charset="0"/>
                <a:ea typeface="Microsoft Yi Baiti" panose="03000500000000000000" pitchFamily="66" charset="0"/>
              </a:rPr>
              <a:t>([{”student”: ”Dale Cooper”, ”street”: ”123 High </a:t>
            </a:r>
            <a:r>
              <a:rPr lang="da-DK" dirty="0" err="1">
                <a:latin typeface="Microsoft Yi Baiti" panose="03000500000000000000" pitchFamily="66" charset="0"/>
                <a:ea typeface="Microsoft Yi Baiti" panose="03000500000000000000" pitchFamily="66" charset="0"/>
              </a:rPr>
              <a:t>Way</a:t>
            </a:r>
            <a:r>
              <a:rPr lang="da-DK" dirty="0">
                <a:latin typeface="Microsoft Yi Baiti" panose="03000500000000000000" pitchFamily="66" charset="0"/>
                <a:ea typeface="Microsoft Yi Baiti" panose="03000500000000000000" pitchFamily="66" charset="0"/>
              </a:rPr>
              <a:t>”}]) </a:t>
            </a:r>
          </a:p>
          <a:p>
            <a:r>
              <a:rPr lang="da-DK" dirty="0"/>
              <a:t>Test om det virker. Kør: </a:t>
            </a:r>
            <a:r>
              <a:rPr lang="da-DK" dirty="0" err="1">
                <a:latin typeface="Microsoft Yi Baiti" panose="03000500000000000000" pitchFamily="66" charset="0"/>
                <a:ea typeface="Microsoft Yi Baiti" panose="03000500000000000000" pitchFamily="66" charset="0"/>
              </a:rPr>
              <a:t>db.students.find</a:t>
            </a:r>
            <a:r>
              <a:rPr lang="da-DK" dirty="0">
                <a:latin typeface="Microsoft Yi Baiti" panose="03000500000000000000" pitchFamily="66" charset="0"/>
                <a:ea typeface="Microsoft Yi Baiti" panose="03000500000000000000" pitchFamily="66" charset="0"/>
              </a:rPr>
              <a:t>().</a:t>
            </a:r>
            <a:r>
              <a:rPr lang="da-DK" dirty="0" err="1">
                <a:latin typeface="Microsoft Yi Baiti" panose="03000500000000000000" pitchFamily="66" charset="0"/>
                <a:ea typeface="Microsoft Yi Baiti" panose="03000500000000000000" pitchFamily="66" charset="0"/>
              </a:rPr>
              <a:t>pretty</a:t>
            </a:r>
            <a:r>
              <a:rPr lang="da-DK" dirty="0">
                <a:latin typeface="Microsoft Yi Baiti" panose="03000500000000000000" pitchFamily="66" charset="0"/>
                <a:ea typeface="Microsoft Yi Baiti" panose="03000500000000000000" pitchFamily="66" charset="0"/>
              </a:rPr>
              <a:t>(). </a:t>
            </a:r>
            <a:r>
              <a:rPr lang="da-DK" dirty="0"/>
              <a:t>Din data skulle gerne vises i VSC-terminal-vinduet.</a:t>
            </a:r>
          </a:p>
          <a:p>
            <a:endParaRPr lang="da-DK" dirty="0"/>
          </a:p>
        </p:txBody>
      </p:sp>
    </p:spTree>
    <p:extLst>
      <p:ext uri="{BB962C8B-B14F-4D97-AF65-F5344CB8AC3E}">
        <p14:creationId xmlns:p14="http://schemas.microsoft.com/office/powerpoint/2010/main" val="419706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E958BE-E774-481D-A052-370F7CCD4CC3}"/>
              </a:ext>
            </a:extLst>
          </p:cNvPr>
          <p:cNvSpPr>
            <a:spLocks noGrp="1"/>
          </p:cNvSpPr>
          <p:nvPr>
            <p:ph type="title"/>
          </p:nvPr>
        </p:nvSpPr>
        <p:spPr/>
        <p:txBody>
          <a:bodyPr/>
          <a:lstStyle/>
          <a:p>
            <a:pPr algn="ctr"/>
            <a:r>
              <a:rPr lang="da-DK" dirty="0" err="1"/>
              <a:t>Mongo</a:t>
            </a:r>
            <a:r>
              <a:rPr lang="da-DK" dirty="0"/>
              <a:t> - Express</a:t>
            </a:r>
          </a:p>
        </p:txBody>
      </p:sp>
      <p:sp>
        <p:nvSpPr>
          <p:cNvPr id="3" name="Pladsholder til indhold 2">
            <a:extLst>
              <a:ext uri="{FF2B5EF4-FFF2-40B4-BE49-F238E27FC236}">
                <a16:creationId xmlns:a16="http://schemas.microsoft.com/office/drawing/2014/main" id="{D021791F-63E1-4DDE-A625-E4FD358420DE}"/>
              </a:ext>
            </a:extLst>
          </p:cNvPr>
          <p:cNvSpPr>
            <a:spLocks noGrp="1"/>
          </p:cNvSpPr>
          <p:nvPr>
            <p:ph idx="1"/>
          </p:nvPr>
        </p:nvSpPr>
        <p:spPr/>
        <p:txBody>
          <a:bodyPr/>
          <a:lstStyle/>
          <a:p>
            <a:r>
              <a:rPr lang="da-DK" dirty="0"/>
              <a:t>En stor del af din arbejde kommer til at foregå i index.js, der hvor du har dine Routes. Tilføj dog </a:t>
            </a:r>
            <a:r>
              <a:rPr lang="da-DK" dirty="0">
                <a:latin typeface="Microsoft Yi Baiti" panose="03000500000000000000" pitchFamily="66" charset="0"/>
                <a:ea typeface="Microsoft Yi Baiti" panose="03000500000000000000" pitchFamily="66" charset="0"/>
              </a:rPr>
              <a:t>var </a:t>
            </a:r>
            <a:r>
              <a:rPr lang="da-DK" dirty="0" err="1">
                <a:latin typeface="Microsoft Yi Baiti" panose="03000500000000000000" pitchFamily="66" charset="0"/>
                <a:ea typeface="Microsoft Yi Baiti" panose="03000500000000000000" pitchFamily="66" charset="0"/>
              </a:rPr>
              <a:t>mongo</a:t>
            </a:r>
            <a:r>
              <a:rPr lang="da-DK" dirty="0">
                <a:latin typeface="Microsoft Yi Baiti" panose="03000500000000000000" pitchFamily="66" charset="0"/>
                <a:ea typeface="Microsoft Yi Baiti" panose="03000500000000000000" pitchFamily="66" charset="0"/>
              </a:rPr>
              <a:t> = </a:t>
            </a:r>
            <a:r>
              <a:rPr lang="da-DK" dirty="0" err="1">
                <a:latin typeface="Microsoft Yi Baiti" panose="03000500000000000000" pitchFamily="66" charset="0"/>
                <a:ea typeface="Microsoft Yi Baiti" panose="03000500000000000000" pitchFamily="66" charset="0"/>
              </a:rPr>
              <a:t>require</a:t>
            </a:r>
            <a:r>
              <a:rPr lang="da-DK" dirty="0">
                <a:latin typeface="Microsoft Yi Baiti" panose="03000500000000000000" pitchFamily="66" charset="0"/>
                <a:ea typeface="Microsoft Yi Baiti" panose="03000500000000000000" pitchFamily="66" charset="0"/>
              </a:rPr>
              <a:t>('</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a:t>
            </a:r>
            <a:r>
              <a:rPr lang="da-DK" dirty="0"/>
              <a:t> til app.js</a:t>
            </a:r>
          </a:p>
          <a:p>
            <a:r>
              <a:rPr lang="da-DK" dirty="0"/>
              <a:t>I index.js tilføj i toppen: </a:t>
            </a:r>
          </a:p>
          <a:p>
            <a:pPr lvl="1"/>
            <a:r>
              <a:rPr lang="da-DK" dirty="0">
                <a:latin typeface="Microsoft Yi Baiti" panose="03000500000000000000" pitchFamily="66" charset="0"/>
                <a:ea typeface="Microsoft Yi Baiti" panose="03000500000000000000" pitchFamily="66" charset="0"/>
              </a:rPr>
              <a:t>var </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 = </a:t>
            </a:r>
            <a:r>
              <a:rPr lang="da-DK" dirty="0" err="1">
                <a:latin typeface="Microsoft Yi Baiti" panose="03000500000000000000" pitchFamily="66" charset="0"/>
                <a:ea typeface="Microsoft Yi Baiti" panose="03000500000000000000" pitchFamily="66" charset="0"/>
              </a:rPr>
              <a:t>require</a:t>
            </a:r>
            <a:r>
              <a:rPr lang="da-DK" dirty="0">
                <a:latin typeface="Microsoft Yi Baiti" panose="03000500000000000000" pitchFamily="66" charset="0"/>
                <a:ea typeface="Microsoft Yi Baiti" panose="03000500000000000000" pitchFamily="66" charset="0"/>
              </a:rPr>
              <a:t>('</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a:t>
            </a:r>
          </a:p>
          <a:p>
            <a:pPr lvl="1"/>
            <a:r>
              <a:rPr lang="da-DK" dirty="0" err="1">
                <a:latin typeface="Microsoft Yi Baiti" panose="03000500000000000000" pitchFamily="66" charset="0"/>
                <a:ea typeface="Microsoft Yi Baiti" panose="03000500000000000000" pitchFamily="66" charset="0"/>
              </a:rPr>
              <a:t>const</a:t>
            </a:r>
            <a:r>
              <a:rPr lang="da-DK" dirty="0">
                <a:latin typeface="Microsoft Yi Baiti" panose="03000500000000000000" pitchFamily="66" charset="0"/>
                <a:ea typeface="Microsoft Yi Baiti" panose="03000500000000000000" pitchFamily="66" charset="0"/>
              </a:rPr>
              <a:t> url = '</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://localhost:27017’;</a:t>
            </a:r>
          </a:p>
          <a:p>
            <a:pPr lvl="1"/>
            <a:endParaRPr lang="da-DK" dirty="0"/>
          </a:p>
          <a:p>
            <a:r>
              <a:rPr lang="da-DK" dirty="0"/>
              <a:t>Nu skal du til at bruge dine routes ganske som du plejer, men med </a:t>
            </a:r>
            <a:r>
              <a:rPr lang="da-DK" dirty="0" err="1"/>
              <a:t>MongoDB</a:t>
            </a:r>
            <a:r>
              <a:rPr lang="da-DK" dirty="0"/>
              <a:t>-syntaks for at hente, indsætte, opdatere og slette data.</a:t>
            </a:r>
          </a:p>
        </p:txBody>
      </p:sp>
    </p:spTree>
    <p:extLst>
      <p:ext uri="{BB962C8B-B14F-4D97-AF65-F5344CB8AC3E}">
        <p14:creationId xmlns:p14="http://schemas.microsoft.com/office/powerpoint/2010/main" val="405883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8F4BBE-96A2-41A0-A60E-CFBE9426633D}"/>
              </a:ext>
            </a:extLst>
          </p:cNvPr>
          <p:cNvSpPr>
            <a:spLocks noGrp="1"/>
          </p:cNvSpPr>
          <p:nvPr>
            <p:ph type="title"/>
          </p:nvPr>
        </p:nvSpPr>
        <p:spPr/>
        <p:txBody>
          <a:bodyPr/>
          <a:lstStyle/>
          <a:p>
            <a:pPr algn="ctr"/>
            <a:r>
              <a:rPr lang="da-DK" dirty="0" err="1"/>
              <a:t>MongoDB</a:t>
            </a:r>
            <a:r>
              <a:rPr lang="da-DK" dirty="0"/>
              <a:t> kommando</a:t>
            </a:r>
          </a:p>
        </p:txBody>
      </p:sp>
      <p:sp>
        <p:nvSpPr>
          <p:cNvPr id="3" name="Pladsholder til indhold 2">
            <a:extLst>
              <a:ext uri="{FF2B5EF4-FFF2-40B4-BE49-F238E27FC236}">
                <a16:creationId xmlns:a16="http://schemas.microsoft.com/office/drawing/2014/main" id="{67AAB13C-E651-4C54-93EE-2F4687634170}"/>
              </a:ext>
            </a:extLst>
          </p:cNvPr>
          <p:cNvSpPr>
            <a:spLocks noGrp="1"/>
          </p:cNvSpPr>
          <p:nvPr>
            <p:ph idx="1"/>
          </p:nvPr>
        </p:nvSpPr>
        <p:spPr/>
        <p:txBody>
          <a:bodyPr/>
          <a:lstStyle/>
          <a:p>
            <a:r>
              <a:rPr lang="da-DK" dirty="0"/>
              <a:t>Hent:</a:t>
            </a:r>
          </a:p>
          <a:p>
            <a:pPr lvl="1"/>
            <a:r>
              <a:rPr lang="da-DK" dirty="0" err="1"/>
              <a:t>collection.find</a:t>
            </a:r>
            <a:r>
              <a:rPr lang="da-DK" dirty="0"/>
              <a:t>({}).</a:t>
            </a:r>
            <a:r>
              <a:rPr lang="da-DK" dirty="0" err="1"/>
              <a:t>toArray</a:t>
            </a:r>
            <a:endParaRPr lang="da-DK" dirty="0"/>
          </a:p>
          <a:p>
            <a:r>
              <a:rPr lang="da-DK" dirty="0"/>
              <a:t>Indsæt:</a:t>
            </a:r>
          </a:p>
          <a:p>
            <a:pPr lvl="1"/>
            <a:r>
              <a:rPr lang="da-DK" dirty="0" err="1"/>
              <a:t>collection.insert</a:t>
            </a:r>
            <a:r>
              <a:rPr lang="da-DK" dirty="0"/>
              <a:t>([student1], ….</a:t>
            </a:r>
          </a:p>
          <a:p>
            <a:r>
              <a:rPr lang="da-DK" dirty="0"/>
              <a:t>Opdatér</a:t>
            </a:r>
          </a:p>
          <a:p>
            <a:pPr lvl="1"/>
            <a:r>
              <a:rPr lang="da-DK" dirty="0" err="1"/>
              <a:t>collection.updateOne</a:t>
            </a:r>
            <a:r>
              <a:rPr lang="da-DK" dirty="0"/>
              <a:t>({"_id": </a:t>
            </a:r>
            <a:r>
              <a:rPr lang="da-DK" dirty="0" err="1"/>
              <a:t>ObjectId</a:t>
            </a:r>
            <a:r>
              <a:rPr lang="da-DK" dirty="0"/>
              <a:t>(</a:t>
            </a:r>
            <a:r>
              <a:rPr lang="da-DK" dirty="0" err="1"/>
              <a:t>studentId</a:t>
            </a:r>
            <a:r>
              <a:rPr lang="da-DK" dirty="0"/>
              <a:t>)},{$set: item},</a:t>
            </a:r>
          </a:p>
          <a:p>
            <a:r>
              <a:rPr lang="da-DK" dirty="0"/>
              <a:t>Slet</a:t>
            </a:r>
          </a:p>
          <a:p>
            <a:pPr lvl="1"/>
            <a:r>
              <a:rPr lang="da-DK" dirty="0" err="1"/>
              <a:t>collection.deleteOne</a:t>
            </a:r>
            <a:r>
              <a:rPr lang="da-DK" dirty="0"/>
              <a:t>({"_id": </a:t>
            </a:r>
            <a:r>
              <a:rPr lang="da-DK" dirty="0" err="1"/>
              <a:t>ObjectId</a:t>
            </a:r>
            <a:r>
              <a:rPr lang="da-DK" dirty="0"/>
              <a:t>(</a:t>
            </a:r>
            <a:r>
              <a:rPr lang="da-DK" dirty="0" err="1"/>
              <a:t>studentId</a:t>
            </a:r>
            <a:r>
              <a:rPr lang="da-DK" dirty="0"/>
              <a:t>)}, ….</a:t>
            </a:r>
          </a:p>
          <a:p>
            <a:pPr lvl="1"/>
            <a:endParaRPr lang="da-DK" dirty="0"/>
          </a:p>
        </p:txBody>
      </p:sp>
    </p:spTree>
    <p:extLst>
      <p:ext uri="{BB962C8B-B14F-4D97-AF65-F5344CB8AC3E}">
        <p14:creationId xmlns:p14="http://schemas.microsoft.com/office/powerpoint/2010/main" val="44812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96D7D-D338-496C-8873-16FBB9340690}"/>
              </a:ext>
            </a:extLst>
          </p:cNvPr>
          <p:cNvSpPr>
            <a:spLocks noGrp="1"/>
          </p:cNvSpPr>
          <p:nvPr>
            <p:ph type="title"/>
          </p:nvPr>
        </p:nvSpPr>
        <p:spPr/>
        <p:txBody>
          <a:bodyPr/>
          <a:lstStyle/>
          <a:p>
            <a:pPr algn="ctr"/>
            <a:r>
              <a:rPr lang="da-DK" dirty="0" err="1"/>
              <a:t>collection.find</a:t>
            </a:r>
            <a:r>
              <a:rPr lang="da-DK" dirty="0"/>
              <a:t>({}).</a:t>
            </a:r>
            <a:r>
              <a:rPr lang="da-DK" dirty="0" err="1"/>
              <a:t>toArray</a:t>
            </a:r>
            <a:endParaRPr lang="da-DK" dirty="0"/>
          </a:p>
        </p:txBody>
      </p:sp>
      <p:pic>
        <p:nvPicPr>
          <p:cNvPr id="5" name="Pladsholder til indhold 4">
            <a:extLst>
              <a:ext uri="{FF2B5EF4-FFF2-40B4-BE49-F238E27FC236}">
                <a16:creationId xmlns:a16="http://schemas.microsoft.com/office/drawing/2014/main" id="{61A3B964-F1A6-429E-A9FF-64A1044793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321" y="1825625"/>
            <a:ext cx="7959357"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1847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C7988F-D257-433D-88A9-56411593AB4F}"/>
              </a:ext>
            </a:extLst>
          </p:cNvPr>
          <p:cNvSpPr>
            <a:spLocks noGrp="1"/>
          </p:cNvSpPr>
          <p:nvPr>
            <p:ph type="title"/>
          </p:nvPr>
        </p:nvSpPr>
        <p:spPr/>
        <p:txBody>
          <a:bodyPr/>
          <a:lstStyle/>
          <a:p>
            <a:pPr algn="ctr"/>
            <a:r>
              <a:rPr lang="da-DK" dirty="0" err="1"/>
              <a:t>collection.insert</a:t>
            </a:r>
            <a:r>
              <a:rPr lang="da-DK" dirty="0"/>
              <a:t>([student1], ….</a:t>
            </a:r>
          </a:p>
        </p:txBody>
      </p:sp>
      <p:pic>
        <p:nvPicPr>
          <p:cNvPr id="5" name="Pladsholder til indhold 4">
            <a:extLst>
              <a:ext uri="{FF2B5EF4-FFF2-40B4-BE49-F238E27FC236}">
                <a16:creationId xmlns:a16="http://schemas.microsoft.com/office/drawing/2014/main" id="{B3E45A4D-7595-4738-B4E9-50AE80B6D3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321" y="1825625"/>
            <a:ext cx="7959357"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5638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DFFCBA-ED6E-4282-B5FE-03EBFE30ECF1}"/>
              </a:ext>
            </a:extLst>
          </p:cNvPr>
          <p:cNvSpPr>
            <a:spLocks noGrp="1"/>
          </p:cNvSpPr>
          <p:nvPr>
            <p:ph type="title"/>
          </p:nvPr>
        </p:nvSpPr>
        <p:spPr/>
        <p:txBody>
          <a:bodyPr>
            <a:normAutofit/>
          </a:bodyPr>
          <a:lstStyle/>
          <a:p>
            <a:pPr algn="ctr"/>
            <a:r>
              <a:rPr lang="da-DK" sz="2800" dirty="0" err="1"/>
              <a:t>collection.updateOne</a:t>
            </a:r>
            <a:r>
              <a:rPr lang="da-DK" sz="2800" dirty="0"/>
              <a:t>({"_id": </a:t>
            </a:r>
            <a:r>
              <a:rPr lang="da-DK" sz="2800" dirty="0" err="1"/>
              <a:t>ObjectId</a:t>
            </a:r>
            <a:r>
              <a:rPr lang="da-DK" sz="2800" dirty="0"/>
              <a:t>(</a:t>
            </a:r>
            <a:r>
              <a:rPr lang="da-DK" sz="2800" dirty="0" err="1"/>
              <a:t>studentId</a:t>
            </a:r>
            <a:r>
              <a:rPr lang="da-DK" sz="2800" dirty="0"/>
              <a:t>)},{$set: item},</a:t>
            </a:r>
            <a:br>
              <a:rPr lang="da-DK" sz="2800" dirty="0"/>
            </a:br>
            <a:endParaRPr lang="da-DK" sz="2800" dirty="0"/>
          </a:p>
        </p:txBody>
      </p:sp>
      <p:pic>
        <p:nvPicPr>
          <p:cNvPr id="5" name="Pladsholder til indhold 4">
            <a:extLst>
              <a:ext uri="{FF2B5EF4-FFF2-40B4-BE49-F238E27FC236}">
                <a16:creationId xmlns:a16="http://schemas.microsoft.com/office/drawing/2014/main" id="{B5DF579B-3752-4557-8786-04C3E59DF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436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DFEF5B-E718-41FE-8C5E-8AAAF9B43485}"/>
              </a:ext>
            </a:extLst>
          </p:cNvPr>
          <p:cNvSpPr>
            <a:spLocks noGrp="1"/>
          </p:cNvSpPr>
          <p:nvPr>
            <p:ph type="title"/>
          </p:nvPr>
        </p:nvSpPr>
        <p:spPr/>
        <p:txBody>
          <a:bodyPr>
            <a:normAutofit/>
          </a:bodyPr>
          <a:lstStyle/>
          <a:p>
            <a:pPr algn="ctr"/>
            <a:r>
              <a:rPr lang="da-DK" sz="3200" dirty="0" err="1"/>
              <a:t>collection.deleteOne</a:t>
            </a:r>
            <a:r>
              <a:rPr lang="da-DK" sz="3200" dirty="0"/>
              <a:t>({"_id": </a:t>
            </a:r>
            <a:r>
              <a:rPr lang="da-DK" sz="3200" dirty="0" err="1"/>
              <a:t>ObjectId</a:t>
            </a:r>
            <a:r>
              <a:rPr lang="da-DK" sz="3200" dirty="0"/>
              <a:t>(</a:t>
            </a:r>
            <a:r>
              <a:rPr lang="da-DK" sz="3200" dirty="0" err="1"/>
              <a:t>studentId</a:t>
            </a:r>
            <a:r>
              <a:rPr lang="da-DK" sz="3200" dirty="0"/>
              <a:t>)}, ….</a:t>
            </a:r>
            <a:br>
              <a:rPr lang="da-DK" sz="3200" dirty="0"/>
            </a:br>
            <a:endParaRPr lang="da-DK" sz="3200" dirty="0"/>
          </a:p>
        </p:txBody>
      </p:sp>
      <p:pic>
        <p:nvPicPr>
          <p:cNvPr id="5" name="Pladsholder til indhold 4">
            <a:extLst>
              <a:ext uri="{FF2B5EF4-FFF2-40B4-BE49-F238E27FC236}">
                <a16:creationId xmlns:a16="http://schemas.microsoft.com/office/drawing/2014/main" id="{3914BFE7-5D4A-448F-9042-D2716E687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4663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A26A1B-CCA1-4E1B-9F1B-13A799690CC3}"/>
              </a:ext>
            </a:extLst>
          </p:cNvPr>
          <p:cNvSpPr>
            <a:spLocks noGrp="1"/>
          </p:cNvSpPr>
          <p:nvPr>
            <p:ph type="title"/>
          </p:nvPr>
        </p:nvSpPr>
        <p:spPr/>
        <p:txBody>
          <a:bodyPr/>
          <a:lstStyle/>
          <a:p>
            <a:pPr algn="ctr"/>
            <a:r>
              <a:rPr lang="da-DK" dirty="0"/>
              <a:t>Hjælp!</a:t>
            </a:r>
          </a:p>
        </p:txBody>
      </p:sp>
      <p:sp>
        <p:nvSpPr>
          <p:cNvPr id="3" name="Pladsholder til indhold 2">
            <a:extLst>
              <a:ext uri="{FF2B5EF4-FFF2-40B4-BE49-F238E27FC236}">
                <a16:creationId xmlns:a16="http://schemas.microsoft.com/office/drawing/2014/main" id="{C59B7617-E029-4FD3-A5D2-6323F382FCDB}"/>
              </a:ext>
            </a:extLst>
          </p:cNvPr>
          <p:cNvSpPr>
            <a:spLocks noGrp="1"/>
          </p:cNvSpPr>
          <p:nvPr>
            <p:ph idx="1"/>
          </p:nvPr>
        </p:nvSpPr>
        <p:spPr/>
        <p:txBody>
          <a:bodyPr/>
          <a:lstStyle/>
          <a:p>
            <a:r>
              <a:rPr lang="da-DK" dirty="0"/>
              <a:t>Nyttige videoer:</a:t>
            </a:r>
          </a:p>
          <a:p>
            <a:pPr marL="0" indent="0">
              <a:buNone/>
            </a:pPr>
            <a:r>
              <a:rPr lang="da-DK" dirty="0"/>
              <a:t>	https://www.youtube.com/watch?v=Do_Hsb_Hs3c&amp;t=4s</a:t>
            </a:r>
          </a:p>
          <a:p>
            <a:pPr marL="0" indent="0">
              <a:buNone/>
            </a:pPr>
            <a:r>
              <a:rPr lang="da-DK" dirty="0"/>
              <a:t>	https://stackoverflow.com/questions/47662220/db-collection-is-not-a-function-when-using-mongoclient-v3-0/47662979</a:t>
            </a:r>
          </a:p>
          <a:p>
            <a:pPr marL="0" indent="0">
              <a:buNone/>
            </a:pPr>
            <a:endParaRPr lang="da-DK" dirty="0"/>
          </a:p>
          <a:p>
            <a:endParaRPr lang="da-DK" dirty="0"/>
          </a:p>
        </p:txBody>
      </p:sp>
    </p:spTree>
    <p:extLst>
      <p:ext uri="{BB962C8B-B14F-4D97-AF65-F5344CB8AC3E}">
        <p14:creationId xmlns:p14="http://schemas.microsoft.com/office/powerpoint/2010/main" val="194021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5B069-C8F8-4BA6-B9B2-457DD2F626E4}"/>
              </a:ext>
            </a:extLst>
          </p:cNvPr>
          <p:cNvSpPr>
            <a:spLocks noGrp="1"/>
          </p:cNvSpPr>
          <p:nvPr>
            <p:ph type="title"/>
          </p:nvPr>
        </p:nvSpPr>
        <p:spPr/>
        <p:txBody>
          <a:bodyPr/>
          <a:lstStyle/>
          <a:p>
            <a:pPr algn="ctr"/>
            <a:r>
              <a:rPr lang="da-DK" dirty="0"/>
              <a:t>Hvad er det nu med SQL?</a:t>
            </a:r>
          </a:p>
        </p:txBody>
      </p:sp>
      <p:sp>
        <p:nvSpPr>
          <p:cNvPr id="3" name="Pladsholder til indhold 2">
            <a:extLst>
              <a:ext uri="{FF2B5EF4-FFF2-40B4-BE49-F238E27FC236}">
                <a16:creationId xmlns:a16="http://schemas.microsoft.com/office/drawing/2014/main" id="{9D1C63B1-933E-47A1-A6EE-DC9C014D8F5F}"/>
              </a:ext>
            </a:extLst>
          </p:cNvPr>
          <p:cNvSpPr>
            <a:spLocks noGrp="1"/>
          </p:cNvSpPr>
          <p:nvPr>
            <p:ph idx="1"/>
          </p:nvPr>
        </p:nvSpPr>
        <p:spPr/>
        <p:txBody>
          <a:bodyPr>
            <a:normAutofit/>
          </a:bodyPr>
          <a:lstStyle/>
          <a:p>
            <a:r>
              <a:rPr lang="da-DK" dirty="0"/>
              <a:t>Relationelle </a:t>
            </a:r>
            <a:br>
              <a:rPr lang="da-DK" dirty="0"/>
            </a:br>
            <a:r>
              <a:rPr lang="da-DK" dirty="0"/>
              <a:t>databaser</a:t>
            </a:r>
          </a:p>
          <a:p>
            <a:r>
              <a:rPr lang="da-DK" dirty="0"/>
              <a:t>Struktureret </a:t>
            </a:r>
            <a:br>
              <a:rPr lang="da-DK" dirty="0"/>
            </a:br>
            <a:r>
              <a:rPr lang="da-DK" dirty="0"/>
              <a:t>opsætning</a:t>
            </a:r>
          </a:p>
          <a:p>
            <a:r>
              <a:rPr lang="da-DK" dirty="0"/>
              <a:t>Tabeller, </a:t>
            </a:r>
            <a:br>
              <a:rPr lang="da-DK" dirty="0"/>
            </a:br>
            <a:r>
              <a:rPr lang="da-DK" dirty="0"/>
              <a:t>rækker</a:t>
            </a:r>
          </a:p>
          <a:p>
            <a:r>
              <a:rPr lang="da-DK" dirty="0"/>
              <a:t>Enhver værdi</a:t>
            </a:r>
            <a:br>
              <a:rPr lang="da-DK" dirty="0"/>
            </a:br>
            <a:r>
              <a:rPr lang="da-DK" dirty="0"/>
              <a:t>skal matche </a:t>
            </a:r>
            <a:br>
              <a:rPr lang="da-DK" dirty="0"/>
            </a:br>
            <a:r>
              <a:rPr lang="da-DK" dirty="0"/>
              <a:t>kolonnens</a:t>
            </a:r>
            <a:br>
              <a:rPr lang="da-DK" dirty="0"/>
            </a:br>
            <a:r>
              <a:rPr lang="da-DK" dirty="0"/>
              <a:t>datatype-def.</a:t>
            </a:r>
          </a:p>
          <a:p>
            <a:pPr marL="0" indent="0">
              <a:buNone/>
            </a:pPr>
            <a:endParaRPr lang="da-DK" dirty="0"/>
          </a:p>
          <a:p>
            <a:endParaRPr lang="da-DK" dirty="0"/>
          </a:p>
        </p:txBody>
      </p:sp>
      <p:pic>
        <p:nvPicPr>
          <p:cNvPr id="5" name="Billede 4">
            <a:extLst>
              <a:ext uri="{FF2B5EF4-FFF2-40B4-BE49-F238E27FC236}">
                <a16:creationId xmlns:a16="http://schemas.microsoft.com/office/drawing/2014/main" id="{CD90C88D-7281-4AFD-B565-C2622621F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12" y="1825625"/>
            <a:ext cx="8115300" cy="4657725"/>
          </a:xfrm>
          <a:prstGeom prst="rect">
            <a:avLst/>
          </a:prstGeom>
        </p:spPr>
      </p:pic>
    </p:spTree>
    <p:extLst>
      <p:ext uri="{BB962C8B-B14F-4D97-AF65-F5344CB8AC3E}">
        <p14:creationId xmlns:p14="http://schemas.microsoft.com/office/powerpoint/2010/main" val="91352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0F17D-F5B3-40AD-8901-A91A10A5702A}"/>
              </a:ext>
            </a:extLst>
          </p:cNvPr>
          <p:cNvSpPr>
            <a:spLocks noGrp="1"/>
          </p:cNvSpPr>
          <p:nvPr>
            <p:ph type="title"/>
          </p:nvPr>
        </p:nvSpPr>
        <p:spPr/>
        <p:txBody>
          <a:bodyPr/>
          <a:lstStyle/>
          <a:p>
            <a:pPr algn="ctr"/>
            <a:r>
              <a:rPr lang="da-DK" dirty="0"/>
              <a:t>Hvad er det nu med SQL?</a:t>
            </a:r>
          </a:p>
        </p:txBody>
      </p:sp>
      <p:sp>
        <p:nvSpPr>
          <p:cNvPr id="3" name="Pladsholder til indhold 2">
            <a:extLst>
              <a:ext uri="{FF2B5EF4-FFF2-40B4-BE49-F238E27FC236}">
                <a16:creationId xmlns:a16="http://schemas.microsoft.com/office/drawing/2014/main" id="{A98119A1-D1F7-46E4-BC96-3E53CF171074}"/>
              </a:ext>
            </a:extLst>
          </p:cNvPr>
          <p:cNvSpPr>
            <a:spLocks noGrp="1"/>
          </p:cNvSpPr>
          <p:nvPr>
            <p:ph idx="1"/>
          </p:nvPr>
        </p:nvSpPr>
        <p:spPr/>
        <p:txBody>
          <a:bodyPr/>
          <a:lstStyle/>
          <a:p>
            <a:r>
              <a:rPr lang="da-DK" dirty="0"/>
              <a:t>Flere tabeller</a:t>
            </a:r>
          </a:p>
          <a:p>
            <a:r>
              <a:rPr lang="da-DK" i="1" dirty="0"/>
              <a:t>Kan</a:t>
            </a:r>
            <a:r>
              <a:rPr lang="da-DK" dirty="0"/>
              <a:t> hænge </a:t>
            </a:r>
            <a:br>
              <a:rPr lang="da-DK" dirty="0"/>
            </a:br>
            <a:r>
              <a:rPr lang="da-DK" dirty="0"/>
              <a:t>sammen i </a:t>
            </a:r>
            <a:br>
              <a:rPr lang="da-DK" dirty="0"/>
            </a:br>
            <a:r>
              <a:rPr lang="da-DK" dirty="0"/>
              <a:t>relationer</a:t>
            </a:r>
          </a:p>
          <a:p>
            <a:r>
              <a:rPr lang="da-DK" dirty="0"/>
              <a:t>Normaliseret</a:t>
            </a:r>
            <a:br>
              <a:rPr lang="da-DK" dirty="0"/>
            </a:br>
            <a:endParaRPr lang="da-DK" dirty="0"/>
          </a:p>
        </p:txBody>
      </p:sp>
      <p:pic>
        <p:nvPicPr>
          <p:cNvPr id="5" name="Billede 4">
            <a:extLst>
              <a:ext uri="{FF2B5EF4-FFF2-40B4-BE49-F238E27FC236}">
                <a16:creationId xmlns:a16="http://schemas.microsoft.com/office/drawing/2014/main" id="{F9CE23D0-3818-461B-8827-C21540F02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733" y="1825625"/>
            <a:ext cx="8201025" cy="4562475"/>
          </a:xfrm>
          <a:prstGeom prst="rect">
            <a:avLst/>
          </a:prstGeom>
        </p:spPr>
      </p:pic>
    </p:spTree>
    <p:extLst>
      <p:ext uri="{BB962C8B-B14F-4D97-AF65-F5344CB8AC3E}">
        <p14:creationId xmlns:p14="http://schemas.microsoft.com/office/powerpoint/2010/main" val="314183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4A0362-6A23-465C-B836-2C7C835FC7B5}"/>
              </a:ext>
            </a:extLst>
          </p:cNvPr>
          <p:cNvSpPr>
            <a:spLocks noGrp="1"/>
          </p:cNvSpPr>
          <p:nvPr>
            <p:ph type="title"/>
          </p:nvPr>
        </p:nvSpPr>
        <p:spPr/>
        <p:txBody>
          <a:bodyPr/>
          <a:lstStyle/>
          <a:p>
            <a:pPr algn="ctr"/>
            <a:r>
              <a:rPr lang="da-DK" dirty="0"/>
              <a:t>Hvordan er det så med </a:t>
            </a:r>
            <a:r>
              <a:rPr lang="da-DK" dirty="0" err="1"/>
              <a:t>Mongo</a:t>
            </a:r>
            <a:r>
              <a:rPr lang="da-DK" dirty="0"/>
              <a:t>?</a:t>
            </a:r>
          </a:p>
        </p:txBody>
      </p:sp>
      <p:sp>
        <p:nvSpPr>
          <p:cNvPr id="3" name="Pladsholder til indhold 2">
            <a:extLst>
              <a:ext uri="{FF2B5EF4-FFF2-40B4-BE49-F238E27FC236}">
                <a16:creationId xmlns:a16="http://schemas.microsoft.com/office/drawing/2014/main" id="{A5B6F91E-742B-473C-B9DB-4DE4EE7FAD93}"/>
              </a:ext>
            </a:extLst>
          </p:cNvPr>
          <p:cNvSpPr>
            <a:spLocks noGrp="1"/>
          </p:cNvSpPr>
          <p:nvPr>
            <p:ph idx="1"/>
          </p:nvPr>
        </p:nvSpPr>
        <p:spPr/>
        <p:txBody>
          <a:bodyPr/>
          <a:lstStyle/>
          <a:p>
            <a:r>
              <a:rPr lang="da-DK" dirty="0"/>
              <a:t>Ikke data skema (</a:t>
            </a:r>
            <a:r>
              <a:rPr lang="da-DK" dirty="0" err="1"/>
              <a:t>NoSQL</a:t>
            </a:r>
            <a:r>
              <a:rPr lang="da-DK" dirty="0"/>
              <a:t>)</a:t>
            </a:r>
          </a:p>
          <a:p>
            <a:r>
              <a:rPr lang="da-DK" dirty="0"/>
              <a:t>Collections i stedet for </a:t>
            </a:r>
            <a:br>
              <a:rPr lang="da-DK" dirty="0"/>
            </a:br>
            <a:r>
              <a:rPr lang="da-DK" dirty="0"/>
              <a:t>tabeller</a:t>
            </a:r>
          </a:p>
          <a:p>
            <a:r>
              <a:rPr lang="da-DK" dirty="0"/>
              <a:t>Documents i stedet for </a:t>
            </a:r>
            <a:br>
              <a:rPr lang="da-DK" dirty="0"/>
            </a:br>
            <a:r>
              <a:rPr lang="da-DK" dirty="0"/>
              <a:t>rækker, typisk JSON </a:t>
            </a:r>
            <a:br>
              <a:rPr lang="da-DK" dirty="0"/>
            </a:br>
            <a:r>
              <a:rPr lang="da-DK" dirty="0" err="1"/>
              <a:t>ligende</a:t>
            </a:r>
            <a:r>
              <a:rPr lang="da-DK" dirty="0"/>
              <a:t> objekter</a:t>
            </a:r>
            <a:br>
              <a:rPr lang="da-DK" dirty="0"/>
            </a:br>
            <a:r>
              <a:rPr lang="da-DK" dirty="0"/>
              <a:t>med ”</a:t>
            </a:r>
            <a:r>
              <a:rPr lang="da-DK" dirty="0" err="1"/>
              <a:t>key</a:t>
            </a:r>
            <a:r>
              <a:rPr lang="da-DK" dirty="0"/>
              <a:t> </a:t>
            </a:r>
            <a:r>
              <a:rPr lang="da-DK" dirty="0" err="1"/>
              <a:t>value</a:t>
            </a:r>
            <a:r>
              <a:rPr lang="da-DK" dirty="0"/>
              <a:t> pair” </a:t>
            </a:r>
          </a:p>
          <a:p>
            <a:endParaRPr lang="da-DK" dirty="0"/>
          </a:p>
        </p:txBody>
      </p:sp>
      <p:pic>
        <p:nvPicPr>
          <p:cNvPr id="5" name="Billede 4">
            <a:extLst>
              <a:ext uri="{FF2B5EF4-FFF2-40B4-BE49-F238E27FC236}">
                <a16:creationId xmlns:a16="http://schemas.microsoft.com/office/drawing/2014/main" id="{FF092B56-A2A2-492B-9CB0-EF0BE681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562" y="1825625"/>
            <a:ext cx="6372225" cy="4819650"/>
          </a:xfrm>
          <a:prstGeom prst="rect">
            <a:avLst/>
          </a:prstGeom>
        </p:spPr>
      </p:pic>
    </p:spTree>
    <p:extLst>
      <p:ext uri="{BB962C8B-B14F-4D97-AF65-F5344CB8AC3E}">
        <p14:creationId xmlns:p14="http://schemas.microsoft.com/office/powerpoint/2010/main" val="217385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4A0362-6A23-465C-B836-2C7C835FC7B5}"/>
              </a:ext>
            </a:extLst>
          </p:cNvPr>
          <p:cNvSpPr>
            <a:spLocks noGrp="1"/>
          </p:cNvSpPr>
          <p:nvPr>
            <p:ph type="title"/>
          </p:nvPr>
        </p:nvSpPr>
        <p:spPr/>
        <p:txBody>
          <a:bodyPr/>
          <a:lstStyle/>
          <a:p>
            <a:pPr algn="ctr"/>
            <a:r>
              <a:rPr lang="da-DK" dirty="0"/>
              <a:t>Hvad er det nu med </a:t>
            </a:r>
            <a:r>
              <a:rPr lang="da-DK" dirty="0" err="1"/>
              <a:t>MongoDB</a:t>
            </a:r>
            <a:r>
              <a:rPr lang="da-DK" dirty="0"/>
              <a:t>?</a:t>
            </a:r>
          </a:p>
        </p:txBody>
      </p:sp>
      <p:sp>
        <p:nvSpPr>
          <p:cNvPr id="3" name="Pladsholder til indhold 2">
            <a:extLst>
              <a:ext uri="{FF2B5EF4-FFF2-40B4-BE49-F238E27FC236}">
                <a16:creationId xmlns:a16="http://schemas.microsoft.com/office/drawing/2014/main" id="{A5B6F91E-742B-473C-B9DB-4DE4EE7FAD93}"/>
              </a:ext>
            </a:extLst>
          </p:cNvPr>
          <p:cNvSpPr>
            <a:spLocks noGrp="1"/>
          </p:cNvSpPr>
          <p:nvPr>
            <p:ph idx="1"/>
          </p:nvPr>
        </p:nvSpPr>
        <p:spPr/>
        <p:txBody>
          <a:bodyPr/>
          <a:lstStyle/>
          <a:p>
            <a:r>
              <a:rPr lang="da-DK" dirty="0"/>
              <a:t>Ikke data skema</a:t>
            </a:r>
            <a:br>
              <a:rPr lang="da-DK" dirty="0"/>
            </a:br>
            <a:r>
              <a:rPr lang="da-DK" dirty="0"/>
              <a:t>(</a:t>
            </a:r>
            <a:r>
              <a:rPr lang="da-DK" dirty="0" err="1"/>
              <a:t>NoSQL</a:t>
            </a:r>
            <a:r>
              <a:rPr lang="da-DK" dirty="0"/>
              <a:t>)</a:t>
            </a:r>
          </a:p>
          <a:p>
            <a:r>
              <a:rPr lang="da-DK" dirty="0"/>
              <a:t>”_id” bliver </a:t>
            </a:r>
            <a:br>
              <a:rPr lang="da-DK" dirty="0"/>
            </a:br>
            <a:r>
              <a:rPr lang="da-DK" dirty="0"/>
              <a:t>automatisk </a:t>
            </a:r>
            <a:br>
              <a:rPr lang="da-DK" dirty="0"/>
            </a:br>
            <a:r>
              <a:rPr lang="da-DK" dirty="0"/>
              <a:t>oprettet.</a:t>
            </a:r>
          </a:p>
          <a:p>
            <a:r>
              <a:rPr lang="da-DK" dirty="0"/>
              <a:t>Man kan </a:t>
            </a:r>
            <a:br>
              <a:rPr lang="da-DK" dirty="0"/>
            </a:br>
            <a:r>
              <a:rPr lang="da-DK" dirty="0"/>
              <a:t>indsætte hvad som helst i det format man ønsker.</a:t>
            </a:r>
          </a:p>
          <a:p>
            <a:endParaRPr lang="da-DK" dirty="0"/>
          </a:p>
        </p:txBody>
      </p:sp>
      <p:pic>
        <p:nvPicPr>
          <p:cNvPr id="6" name="Billede 5">
            <a:extLst>
              <a:ext uri="{FF2B5EF4-FFF2-40B4-BE49-F238E27FC236}">
                <a16:creationId xmlns:a16="http://schemas.microsoft.com/office/drawing/2014/main" id="{8696EDD1-A932-44FA-AB3C-A02D3C38E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32" y="2018968"/>
            <a:ext cx="8110338" cy="2308484"/>
          </a:xfrm>
          <a:prstGeom prst="rect">
            <a:avLst/>
          </a:prstGeom>
        </p:spPr>
      </p:pic>
    </p:spTree>
    <p:extLst>
      <p:ext uri="{BB962C8B-B14F-4D97-AF65-F5344CB8AC3E}">
        <p14:creationId xmlns:p14="http://schemas.microsoft.com/office/powerpoint/2010/main" val="350188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7784CA5D-529C-4B14-A88B-B7C711769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940"/>
            <a:ext cx="12192000" cy="6294120"/>
          </a:xfrm>
          <a:prstGeom prst="rect">
            <a:avLst/>
          </a:prstGeom>
        </p:spPr>
      </p:pic>
      <p:sp>
        <p:nvSpPr>
          <p:cNvPr id="2" name="Titel 1">
            <a:extLst>
              <a:ext uri="{FF2B5EF4-FFF2-40B4-BE49-F238E27FC236}">
                <a16:creationId xmlns:a16="http://schemas.microsoft.com/office/drawing/2014/main" id="{B2B858DD-85FC-4403-944C-EB0FA6E3B8B6}"/>
              </a:ext>
            </a:extLst>
          </p:cNvPr>
          <p:cNvSpPr>
            <a:spLocks noGrp="1"/>
          </p:cNvSpPr>
          <p:nvPr>
            <p:ph type="title"/>
          </p:nvPr>
        </p:nvSpPr>
        <p:spPr/>
        <p:txBody>
          <a:bodyPr>
            <a:normAutofit/>
          </a:bodyPr>
          <a:lstStyle/>
          <a:p>
            <a:pPr algn="r"/>
            <a:r>
              <a:rPr lang="da-DK" sz="2800" b="1" dirty="0">
                <a:solidFill>
                  <a:schemeClr val="bg1"/>
                </a:solidFill>
                <a:highlight>
                  <a:srgbClr val="000080"/>
                </a:highlight>
              </a:rPr>
              <a:t>Hvad skal vi?  </a:t>
            </a:r>
            <a:r>
              <a:rPr lang="da-DK" sz="2800" b="1" dirty="0">
                <a:highlight>
                  <a:srgbClr val="FFFF00"/>
                </a:highlight>
              </a:rPr>
              <a:t>Vi skal bygge en fuld CRUD i </a:t>
            </a:r>
            <a:r>
              <a:rPr lang="da-DK" sz="2800" b="1" dirty="0" err="1">
                <a:highlight>
                  <a:srgbClr val="FFFF00"/>
                </a:highlight>
              </a:rPr>
              <a:t>MongoDB</a:t>
            </a:r>
            <a:endParaRPr lang="da-DK" sz="2800" b="1" dirty="0">
              <a:highlight>
                <a:srgbClr val="FFFF00"/>
              </a:highlight>
            </a:endParaRPr>
          </a:p>
        </p:txBody>
      </p:sp>
      <p:sp>
        <p:nvSpPr>
          <p:cNvPr id="3" name="Pladsholder til indhold 2">
            <a:extLst>
              <a:ext uri="{FF2B5EF4-FFF2-40B4-BE49-F238E27FC236}">
                <a16:creationId xmlns:a16="http://schemas.microsoft.com/office/drawing/2014/main" id="{6347EB21-7F09-4070-B1D3-F3785D02512F}"/>
              </a:ext>
            </a:extLst>
          </p:cNvPr>
          <p:cNvSpPr>
            <a:spLocks noGrp="1"/>
          </p:cNvSpPr>
          <p:nvPr>
            <p:ph idx="1"/>
          </p:nvPr>
        </p:nvSpPr>
        <p:spPr/>
        <p:txBody>
          <a:bodyPr/>
          <a:lstStyle/>
          <a:p>
            <a:pPr marL="0" indent="0">
              <a:buNone/>
            </a:pPr>
            <a:endParaRPr lang="da-DK" dirty="0"/>
          </a:p>
        </p:txBody>
      </p:sp>
    </p:spTree>
    <p:extLst>
      <p:ext uri="{BB962C8B-B14F-4D97-AF65-F5344CB8AC3E}">
        <p14:creationId xmlns:p14="http://schemas.microsoft.com/office/powerpoint/2010/main" val="397609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D97867-8FA3-4B49-AE43-1628A0F1F66F}"/>
              </a:ext>
            </a:extLst>
          </p:cNvPr>
          <p:cNvSpPr>
            <a:spLocks noGrp="1"/>
          </p:cNvSpPr>
          <p:nvPr>
            <p:ph type="title"/>
          </p:nvPr>
        </p:nvSpPr>
        <p:spPr/>
        <p:txBody>
          <a:bodyPr/>
          <a:lstStyle/>
          <a:p>
            <a:pPr algn="ctr"/>
            <a:r>
              <a:rPr lang="da-DK" dirty="0"/>
              <a:t>Først: hent </a:t>
            </a:r>
            <a:r>
              <a:rPr lang="da-DK" dirty="0" err="1"/>
              <a:t>MongoDB</a:t>
            </a:r>
            <a:endParaRPr lang="da-DK" dirty="0"/>
          </a:p>
        </p:txBody>
      </p:sp>
      <p:sp>
        <p:nvSpPr>
          <p:cNvPr id="3" name="Pladsholder til indhold 2">
            <a:extLst>
              <a:ext uri="{FF2B5EF4-FFF2-40B4-BE49-F238E27FC236}">
                <a16:creationId xmlns:a16="http://schemas.microsoft.com/office/drawing/2014/main" id="{6EFFC859-9681-4160-A6FA-2452459831F7}"/>
              </a:ext>
            </a:extLst>
          </p:cNvPr>
          <p:cNvSpPr>
            <a:spLocks noGrp="1"/>
          </p:cNvSpPr>
          <p:nvPr>
            <p:ph idx="1"/>
          </p:nvPr>
        </p:nvSpPr>
        <p:spPr/>
        <p:txBody>
          <a:bodyPr/>
          <a:lstStyle/>
          <a:p>
            <a:r>
              <a:rPr lang="da-DK" dirty="0"/>
              <a:t>Hent og installér </a:t>
            </a:r>
            <a:r>
              <a:rPr lang="da-DK" dirty="0" err="1"/>
              <a:t>Mongo</a:t>
            </a:r>
            <a:r>
              <a:rPr lang="da-DK" dirty="0"/>
              <a:t> på din maskine fra </a:t>
            </a:r>
            <a:r>
              <a:rPr lang="da-DK" dirty="0">
                <a:hlinkClick r:id="rId2"/>
              </a:rPr>
              <a:t>https://www.mongodb.com/download-center#community</a:t>
            </a:r>
            <a:endParaRPr lang="da-DK" dirty="0"/>
          </a:p>
          <a:p>
            <a:pPr marL="0" indent="0">
              <a:buNone/>
            </a:pPr>
            <a:endParaRPr lang="da-DK" dirty="0"/>
          </a:p>
        </p:txBody>
      </p:sp>
      <p:pic>
        <p:nvPicPr>
          <p:cNvPr id="5" name="Billede 4">
            <a:extLst>
              <a:ext uri="{FF2B5EF4-FFF2-40B4-BE49-F238E27FC236}">
                <a16:creationId xmlns:a16="http://schemas.microsoft.com/office/drawing/2014/main" id="{4F4A6C38-86C5-4D79-AB23-7BB18950D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763" y="2686338"/>
            <a:ext cx="9789042" cy="3885026"/>
          </a:xfrm>
          <a:prstGeom prst="rect">
            <a:avLst/>
          </a:prstGeom>
        </p:spPr>
      </p:pic>
    </p:spTree>
    <p:extLst>
      <p:ext uri="{BB962C8B-B14F-4D97-AF65-F5344CB8AC3E}">
        <p14:creationId xmlns:p14="http://schemas.microsoft.com/office/powerpoint/2010/main" val="196512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6C43AA-C6A6-44FC-A2E8-C810A80B4641}"/>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B7281BA0-ADC1-4855-81AF-01D019227625}"/>
              </a:ext>
            </a:extLst>
          </p:cNvPr>
          <p:cNvSpPr>
            <a:spLocks noGrp="1"/>
          </p:cNvSpPr>
          <p:nvPr>
            <p:ph idx="1"/>
          </p:nvPr>
        </p:nvSpPr>
        <p:spPr/>
        <p:txBody>
          <a:bodyPr>
            <a:normAutofit/>
          </a:bodyPr>
          <a:lstStyle/>
          <a:p>
            <a:r>
              <a:rPr lang="da-DK" b="1" dirty="0"/>
              <a:t>Tilføj ”miljø-</a:t>
            </a:r>
            <a:br>
              <a:rPr lang="da-DK" b="1" dirty="0"/>
            </a:br>
            <a:r>
              <a:rPr lang="da-DK" b="1" dirty="0"/>
              <a:t>variable”:</a:t>
            </a:r>
            <a:br>
              <a:rPr lang="da-DK" b="1" dirty="0"/>
            </a:br>
            <a:endParaRPr lang="da-DK" dirty="0"/>
          </a:p>
        </p:txBody>
      </p:sp>
      <p:pic>
        <p:nvPicPr>
          <p:cNvPr id="5" name="Billede 4">
            <a:extLst>
              <a:ext uri="{FF2B5EF4-FFF2-40B4-BE49-F238E27FC236}">
                <a16:creationId xmlns:a16="http://schemas.microsoft.com/office/drawing/2014/main" id="{F5112566-386F-4319-9BA2-C12D094C4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21" y="1665030"/>
            <a:ext cx="6677610" cy="5192970"/>
          </a:xfrm>
          <a:prstGeom prst="rect">
            <a:avLst/>
          </a:prstGeom>
        </p:spPr>
      </p:pic>
    </p:spTree>
    <p:extLst>
      <p:ext uri="{BB962C8B-B14F-4D97-AF65-F5344CB8AC3E}">
        <p14:creationId xmlns:p14="http://schemas.microsoft.com/office/powerpoint/2010/main" val="30610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CB541-DFA1-48E6-80FA-DAA8F5747DA7}"/>
              </a:ext>
            </a:extLst>
          </p:cNvPr>
          <p:cNvSpPr>
            <a:spLocks noGrp="1"/>
          </p:cNvSpPr>
          <p:nvPr>
            <p:ph type="title"/>
          </p:nvPr>
        </p:nvSpPr>
        <p:spPr/>
        <p:txBody>
          <a:bodyPr/>
          <a:lstStyle/>
          <a:p>
            <a:pPr algn="ctr"/>
            <a:r>
              <a:rPr lang="da-DK" dirty="0" err="1"/>
              <a:t>Mongo</a:t>
            </a:r>
            <a:r>
              <a:rPr lang="da-DK" dirty="0"/>
              <a:t> start fra terminal (</a:t>
            </a:r>
            <a:r>
              <a:rPr lang="da-DK" dirty="0" err="1"/>
              <a:t>cmd</a:t>
            </a:r>
            <a:r>
              <a:rPr lang="da-DK" dirty="0"/>
              <a:t>) som </a:t>
            </a:r>
            <a:r>
              <a:rPr lang="da-DK" dirty="0" err="1"/>
              <a:t>admin</a:t>
            </a:r>
            <a:endParaRPr lang="da-DK" dirty="0"/>
          </a:p>
        </p:txBody>
      </p:sp>
      <p:sp>
        <p:nvSpPr>
          <p:cNvPr id="3" name="Pladsholder til indhold 2">
            <a:extLst>
              <a:ext uri="{FF2B5EF4-FFF2-40B4-BE49-F238E27FC236}">
                <a16:creationId xmlns:a16="http://schemas.microsoft.com/office/drawing/2014/main" id="{DF531EB4-0B73-4392-9DBB-B44ADC0374BE}"/>
              </a:ext>
            </a:extLst>
          </p:cNvPr>
          <p:cNvSpPr>
            <a:spLocks noGrp="1"/>
          </p:cNvSpPr>
          <p:nvPr>
            <p:ph idx="1"/>
          </p:nvPr>
        </p:nvSpPr>
        <p:spPr/>
        <p:txBody>
          <a:bodyPr/>
          <a:lstStyle/>
          <a:p>
            <a:r>
              <a:rPr lang="da-DK" dirty="0"/>
              <a:t>Start </a:t>
            </a:r>
            <a:r>
              <a:rPr lang="da-DK" dirty="0" err="1"/>
              <a:t>Mongo</a:t>
            </a:r>
            <a:r>
              <a:rPr lang="da-DK" dirty="0"/>
              <a:t>: </a:t>
            </a:r>
            <a:r>
              <a:rPr lang="da-DK" dirty="0">
                <a:latin typeface="Microsoft Yi Baiti" panose="03000500000000000000" pitchFamily="66" charset="0"/>
                <a:ea typeface="Microsoft Yi Baiti" panose="03000500000000000000" pitchFamily="66" charset="0"/>
              </a:rPr>
              <a:t>cd &lt;</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 installation dir&gt; </a:t>
            </a:r>
            <a:r>
              <a:rPr lang="da-DK" b="1" dirty="0"/>
              <a:t>fra terminal – </a:t>
            </a:r>
            <a:r>
              <a:rPr lang="da-DK" b="1" dirty="0">
                <a:solidFill>
                  <a:srgbClr val="FF0000"/>
                </a:solidFill>
              </a:rPr>
              <a:t>som ADMINISTRATOR</a:t>
            </a:r>
            <a:endParaRPr lang="da-DK" b="1" dirty="0"/>
          </a:p>
          <a:p>
            <a:r>
              <a:rPr lang="da-DK" dirty="0">
                <a:ea typeface="Microsoft Yi Baiti" panose="03000500000000000000" pitchFamily="66" charset="0"/>
              </a:rPr>
              <a:t>Start: </a:t>
            </a:r>
            <a:r>
              <a:rPr lang="da-DK" dirty="0">
                <a:latin typeface="Microsoft Yi Baiti" panose="03000500000000000000" pitchFamily="66" charset="0"/>
                <a:ea typeface="Microsoft Yi Baiti" panose="03000500000000000000" pitchFamily="66" charset="0"/>
              </a:rPr>
              <a:t>./bin/</a:t>
            </a:r>
            <a:r>
              <a:rPr lang="da-DK" dirty="0" err="1">
                <a:latin typeface="Microsoft Yi Baiti" panose="03000500000000000000" pitchFamily="66" charset="0"/>
                <a:ea typeface="Microsoft Yi Baiti" panose="03000500000000000000" pitchFamily="66" charset="0"/>
              </a:rPr>
              <a:t>mongod</a:t>
            </a:r>
            <a:endParaRPr lang="da-DK" dirty="0">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2179950704"/>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467</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19</vt:i4>
      </vt:variant>
    </vt:vector>
  </HeadingPairs>
  <TitlesOfParts>
    <vt:vector size="24" baseType="lpstr">
      <vt:lpstr>Arial</vt:lpstr>
      <vt:lpstr>Calibri</vt:lpstr>
      <vt:lpstr>Calibri Light</vt:lpstr>
      <vt:lpstr>Microsoft Yi Baiti</vt:lpstr>
      <vt:lpstr>Office-tema</vt:lpstr>
      <vt:lpstr>MongoDB</vt:lpstr>
      <vt:lpstr>Hvad er det nu med SQL?</vt:lpstr>
      <vt:lpstr>Hvad er det nu med SQL?</vt:lpstr>
      <vt:lpstr>Hvordan er det så med Mongo?</vt:lpstr>
      <vt:lpstr>Hvad er det nu med MongoDB?</vt:lpstr>
      <vt:lpstr>Hvad skal vi?  Vi skal bygge en fuld CRUD i MongoDB</vt:lpstr>
      <vt:lpstr>Først: hent MongoDB</vt:lpstr>
      <vt:lpstr>MongoDB &amp; Express</vt:lpstr>
      <vt:lpstr>Mongo start fra terminal (cmd) som admin</vt:lpstr>
      <vt:lpstr>MongoDB &amp; Express</vt:lpstr>
      <vt:lpstr>MongoDB &amp; Express</vt:lpstr>
      <vt:lpstr>MongoDB &amp; Express</vt:lpstr>
      <vt:lpstr>Mongo - Express</vt:lpstr>
      <vt:lpstr>MongoDB kommando</vt:lpstr>
      <vt:lpstr>collection.find({}).toArray</vt:lpstr>
      <vt:lpstr>collection.insert([student1], ….</vt:lpstr>
      <vt:lpstr>collection.updateOne({"_id": ObjectId(studentId)},{$set: item}, </vt:lpstr>
      <vt:lpstr>collection.deleteOne({"_id": ObjectId(studentId)}, …. </vt:lpstr>
      <vt:lpstr>Hjælp!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Søren Vejby Lindquist</dc:creator>
  <cp:lastModifiedBy>Søren Vejby Lindquist</cp:lastModifiedBy>
  <cp:revision>55</cp:revision>
  <dcterms:created xsi:type="dcterms:W3CDTF">2018-04-29T16:07:30Z</dcterms:created>
  <dcterms:modified xsi:type="dcterms:W3CDTF">2018-04-30T10:34:45Z</dcterms:modified>
</cp:coreProperties>
</file>