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262" r:id="rId5"/>
    <p:sldId id="284" r:id="rId6"/>
    <p:sldId id="260" r:id="rId7"/>
    <p:sldId id="258" r:id="rId8"/>
    <p:sldId id="263" r:id="rId9"/>
    <p:sldId id="259" r:id="rId10"/>
    <p:sldId id="267" r:id="rId11"/>
    <p:sldId id="264" r:id="rId12"/>
    <p:sldId id="265" r:id="rId13"/>
    <p:sldId id="270" r:id="rId14"/>
    <p:sldId id="271" r:id="rId15"/>
    <p:sldId id="266" r:id="rId16"/>
    <p:sldId id="275" r:id="rId17"/>
    <p:sldId id="268" r:id="rId18"/>
    <p:sldId id="276" r:id="rId19"/>
    <p:sldId id="269" r:id="rId20"/>
    <p:sldId id="278" r:id="rId21"/>
    <p:sldId id="272" r:id="rId22"/>
    <p:sldId id="279" r:id="rId23"/>
    <p:sldId id="273" r:id="rId24"/>
    <p:sldId id="274" r:id="rId25"/>
    <p:sldId id="277" r:id="rId26"/>
    <p:sldId id="280" r:id="rId27"/>
    <p:sldId id="281" r:id="rId28"/>
    <p:sldId id="282" r:id="rId29"/>
    <p:sldId id="285" r:id="rId30"/>
    <p:sldId id="286" r:id="rId31"/>
    <p:sldId id="287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C534-0FF9-4B74-8B05-85E0A87EB4F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BD71C-7CE9-4523-B2DE-C634E264D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D71C-7CE9-4523-B2DE-C634E264DB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7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7D1469-4677-B95A-534C-F420D6F0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C85C298-C5C6-1815-E33B-AA1FF8F3E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97A5CC-1EEB-E25E-C04B-6A9B88FC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438340-B7FE-5E07-A0D3-22F16A7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AAE74F-4B42-0119-B546-7BC6E403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25A467-F842-D585-B6B2-483DC1B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8E073E1-6846-9CB6-9676-578AA69C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4B5C0D-C8AE-8CE2-5A01-5BBA7AA4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1E562B-1FD2-A053-EB8A-4AF36D19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B1DAE7-74C0-400D-2867-C1B5A8E2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86B7A79-2EF0-C638-68C6-BC4E90445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E5A83A-47F7-9A8A-FFC5-9DFD3184C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414C9B-7C93-9886-D1F8-7BA900FA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F887D0-4A59-EAED-3AE0-2689ACA1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0A3E9F-087C-88E8-3838-63381F66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9A5F91-B91D-8AD1-6B40-34BC5E7C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980D0B-21D0-9D53-76DC-02B2CE3B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465D5F-804F-05FF-C572-3163BFB5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7D7AAB-BFA1-545A-BA77-66C45713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CD9BB9-6C38-6D65-41B7-53C567AD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CD8F32-F5E7-40B9-7A54-0B3AF74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0C13CF-47AA-F9BA-48A8-0C8C76FA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43623E-C405-3BEB-C67D-4FF3622A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65F18C-EF0D-F6B2-B5A5-D6B9DF60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59B114-C053-FF23-B06B-27C16F38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596B2-8AB9-6B92-FB79-D34994F5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7707A4-8C93-3703-186B-94F9712E7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688060D-8223-3D19-B828-CC328E85A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30E8A2-A791-50E8-E9F5-0DA8B59A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BB2244-EB5D-DB63-8288-F6F2B412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E75415-8394-2E80-20D4-3AB0B5CA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5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89863-8CAD-90ED-1D6F-A9754FEF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9A1AF0-5BFE-D513-752C-F34B132B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C255820-2E21-5DA0-5346-FEE51C09D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3860A2B-E9ED-8F7D-0CCC-D0D7E3C46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6A58AC6-B931-9FA8-081D-8F94E26C0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BDEAA64-2A8D-95D0-C725-3754C688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6941BAE-C641-EE91-6EE6-F18F717F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F5247C9-8B91-CFE1-AD28-8FBFCB6F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A3BF7-43E4-56D8-ABDB-67844E8A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92A74A4-49EA-7DEA-1128-60BC3EFD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099EDA4-7B7F-5401-2BA4-8AD8D44F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83B385-2D7E-83B5-371A-49F86048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6C72738-04AD-9256-D513-605C0EC4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354CD31-87FD-796A-6BF2-15C7A972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351248-5B4C-1706-549E-983CD1E8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31DA1A-4AEE-7239-3104-F34E4A5C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5438BD-60E2-9572-6095-905049A4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7FDCED6-300F-2C10-7633-8CD152A5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770146-83C0-175B-BAE4-43794E24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05E1EC-D08C-1B6A-2674-051758AF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D4424AE-6520-9356-B444-A91FAD96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661254-8D71-212A-570B-817F3191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1C10A76-25EF-FB81-2A1E-02C5D40B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3C0C8A2-54E7-C08C-91F2-777CD5DE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388D53F-CF52-6953-B06E-25E7DABB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5C78E5-47F3-5AB1-4374-1577A01B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A045E9C-5AEE-CB51-B452-A21E6A08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1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C83141A-0597-E6D2-5811-F508DBBB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B90A77-BE54-81AC-D14D-926D63102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34FDED-9781-ECFC-EE16-F50DDCF5F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507CD-E7BC-4DFA-A53F-46016BEA42C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C442B1-B579-1735-2FF7-E17977252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3A4BCD-E213-E7C8-B186-F2F3EEEF2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59EF0-EE4F-47E8-9CD2-311DF47A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develop-your-first-decentralized-app-dapp-ethereum-smart-basim-wangd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trufflesuite.com/ganache/" TargetMode="External"/><Relationship Id="rId2" Type="http://schemas.openxmlformats.org/officeDocument/2006/relationships/hyperlink" Target="https://sourceforge.net/projects/nvm-for-windows.mirr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tr/java/technologies/javase/jdk11-archive-downloads.html" TargetMode="External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vlzx/PandemicBlockchain" TargetMode="External"/><Relationship Id="rId2" Type="http://schemas.openxmlformats.org/officeDocument/2006/relationships/hyperlink" Target="https://metamask.io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3D9A7E-C833-74DF-355B-F345B400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Pandemic</a:t>
            </a:r>
            <a:r>
              <a:rPr lang="tr-TR" dirty="0"/>
              <a:t> </a:t>
            </a:r>
            <a:r>
              <a:rPr lang="tr-TR" dirty="0" err="1"/>
              <a:t>Blockchain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F674D95-4085-567E-BEB9-1B6916081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575260" cy="2387599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A </a:t>
            </a:r>
            <a:r>
              <a:rPr lang="tr-TR" dirty="0" err="1"/>
              <a:t>Decentralized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</a:p>
          <a:p>
            <a:r>
              <a:rPr lang="tr-TR" dirty="0" err="1"/>
              <a:t>Which</a:t>
            </a:r>
            <a:r>
              <a:rPr lang="tr-TR" dirty="0"/>
              <a:t> Has a </a:t>
            </a:r>
            <a:r>
              <a:rPr lang="tr-TR" dirty="0" err="1"/>
              <a:t>React</a:t>
            </a:r>
            <a:r>
              <a:rPr lang="tr-TR" dirty="0"/>
              <a:t> Client </a:t>
            </a:r>
            <a:r>
              <a:rPr lang="tr-TR" dirty="0" err="1"/>
              <a:t>with</a:t>
            </a:r>
            <a:r>
              <a:rPr lang="tr-TR" dirty="0"/>
              <a:t> Web3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Ethereum</a:t>
            </a:r>
            <a:r>
              <a:rPr lang="tr-TR" dirty="0"/>
              <a:t> Smart </a:t>
            </a:r>
            <a:r>
              <a:rPr lang="tr-TR" dirty="0" err="1"/>
              <a:t>Contract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SEVAL CAPRAZ</a:t>
            </a:r>
          </a:p>
          <a:p>
            <a:r>
              <a:rPr lang="tr-TR" dirty="0" err="1"/>
              <a:t>PhD</a:t>
            </a:r>
            <a:r>
              <a:rPr lang="tr-TR" dirty="0"/>
              <a:t> at Hacettepe </a:t>
            </a:r>
            <a:r>
              <a:rPr lang="tr-TR" dirty="0" err="1"/>
              <a:t>University</a:t>
            </a:r>
            <a:r>
              <a:rPr lang="tr-TR" dirty="0"/>
              <a:t>, Ankara, Türkiye</a:t>
            </a:r>
            <a:endParaRPr lang="en-US" dirty="0"/>
          </a:p>
        </p:txBody>
      </p:sp>
      <p:pic>
        <p:nvPicPr>
          <p:cNvPr id="5" name="Resim 4" descr="kırmızı, karm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FD8C81F-B3D3-6DA2-3A31-C2F3A458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80" y="463551"/>
            <a:ext cx="2857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523AA18-A6BC-B7EB-390A-C962CECF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22" y="501429"/>
            <a:ext cx="7244278" cy="531039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9687DDD1-13D6-EC2B-3258-BD792A9B7914}"/>
              </a:ext>
            </a:extLst>
          </p:cNvPr>
          <p:cNvSpPr txBox="1"/>
          <p:nvPr/>
        </p:nvSpPr>
        <p:spPr>
          <a:xfrm>
            <a:off x="544749" y="773804"/>
            <a:ext cx="2247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WEB3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0B32882-2974-A32B-EE47-B46F4DAFB821}"/>
              </a:ext>
            </a:extLst>
          </p:cNvPr>
          <p:cNvSpPr txBox="1"/>
          <p:nvPr/>
        </p:nvSpPr>
        <p:spPr>
          <a:xfrm>
            <a:off x="457200" y="2957209"/>
            <a:ext cx="29182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Project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web3.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3B37E6A-D8B9-F110-7EC7-DA09ECFFA62F}"/>
              </a:ext>
            </a:extLst>
          </p:cNvPr>
          <p:cNvSpPr txBox="1"/>
          <p:nvPr/>
        </p:nvSpPr>
        <p:spPr>
          <a:xfrm>
            <a:off x="4844374" y="5933872"/>
            <a:ext cx="515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: </a:t>
            </a:r>
            <a:r>
              <a:rPr lang="tr-TR" dirty="0" err="1">
                <a:hlinkClick r:id="rId3"/>
              </a:rPr>
              <a:t>Create</a:t>
            </a:r>
            <a:r>
              <a:rPr lang="tr-TR" dirty="0">
                <a:hlinkClick r:id="rId3"/>
              </a:rPr>
              <a:t> </a:t>
            </a:r>
            <a:r>
              <a:rPr lang="tr-TR" dirty="0" err="1">
                <a:hlinkClick r:id="rId3"/>
              </a:rPr>
              <a:t>Your</a:t>
            </a:r>
            <a:r>
              <a:rPr lang="tr-TR" dirty="0">
                <a:hlinkClick r:id="rId3"/>
              </a:rPr>
              <a:t> First </a:t>
            </a:r>
            <a:r>
              <a:rPr lang="tr-TR" dirty="0" err="1">
                <a:hlinkClick r:id="rId3"/>
              </a:rPr>
              <a:t>DApp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24CD199-DADD-4EF1-01DC-63832A4004E4}"/>
              </a:ext>
            </a:extLst>
          </p:cNvPr>
          <p:cNvSpPr txBox="1"/>
          <p:nvPr/>
        </p:nvSpPr>
        <p:spPr>
          <a:xfrm>
            <a:off x="544749" y="369651"/>
            <a:ext cx="22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For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information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only</a:t>
            </a:r>
            <a:r>
              <a:rPr lang="tr-TR" dirty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8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53E1AF-581C-7092-A503-65F4F6E2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It</a:t>
            </a:r>
            <a:r>
              <a:rPr lang="tr-TR" dirty="0"/>
              <a:t> Works?</a:t>
            </a:r>
            <a:endParaRPr lang="en-US" dirty="0"/>
          </a:p>
        </p:txBody>
      </p:sp>
      <p:pic>
        <p:nvPicPr>
          <p:cNvPr id="5" name="İçerik Yer Tutucusu 4" descr="metin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8AF0D266-EBEB-8A61-6D29-65A48BC5F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3" y="1313703"/>
            <a:ext cx="7768954" cy="4454800"/>
          </a:xfrm>
        </p:spPr>
      </p:pic>
    </p:spTree>
    <p:extLst>
      <p:ext uri="{BB962C8B-B14F-4D97-AF65-F5344CB8AC3E}">
        <p14:creationId xmlns:p14="http://schemas.microsoft.com/office/powerpoint/2010/main" val="221135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53E1AF-581C-7092-A503-65F4F6E2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React</a:t>
            </a:r>
            <a:r>
              <a:rPr lang="tr-TR" dirty="0"/>
              <a:t> Client </a:t>
            </a:r>
            <a:r>
              <a:rPr lang="tr-TR" dirty="0" err="1"/>
              <a:t>App</a:t>
            </a:r>
            <a:r>
              <a:rPr lang="tr-TR" dirty="0"/>
              <a:t> Works?</a:t>
            </a:r>
            <a:endParaRPr lang="en-US" dirty="0"/>
          </a:p>
        </p:txBody>
      </p:sp>
      <p:pic>
        <p:nvPicPr>
          <p:cNvPr id="7" name="İçerik Yer Tutucusu 6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5D13D2E8-366B-7C7A-3B29-22778ABA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2" y="1829593"/>
            <a:ext cx="4339292" cy="4814397"/>
          </a:xfr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1BC6E95-CAF2-1355-8467-4341BBCC4321}"/>
              </a:ext>
            </a:extLst>
          </p:cNvPr>
          <p:cNvSpPr txBox="1"/>
          <p:nvPr/>
        </p:nvSpPr>
        <p:spPr>
          <a:xfrm>
            <a:off x="690664" y="2042808"/>
            <a:ext cx="2436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Project </a:t>
            </a:r>
            <a:r>
              <a:rPr lang="tr-TR" dirty="0" err="1"/>
              <a:t>folder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Open </a:t>
            </a:r>
            <a:r>
              <a:rPr lang="tr-TR" dirty="0" err="1"/>
              <a:t>cmd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Run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:</a:t>
            </a:r>
          </a:p>
          <a:p>
            <a:r>
              <a:rPr lang="tr-TR" dirty="0">
                <a:latin typeface="Bookman Old Style" panose="02050604050505020204" pitchFamily="18" charset="0"/>
              </a:rPr>
              <a:t>	</a:t>
            </a:r>
            <a:r>
              <a:rPr lang="tr-TR" dirty="0" err="1">
                <a:latin typeface="Bookman Old Style" panose="02050604050505020204" pitchFamily="18" charset="0"/>
              </a:rPr>
              <a:t>npm</a:t>
            </a:r>
            <a:r>
              <a:rPr lang="tr-TR" dirty="0">
                <a:latin typeface="Bookman Old Style" panose="02050604050505020204" pitchFamily="18" charset="0"/>
              </a:rPr>
              <a:t> start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B605A1C-EB3B-4D6F-C816-D82CD4730C77}"/>
              </a:ext>
            </a:extLst>
          </p:cNvPr>
          <p:cNvSpPr txBox="1"/>
          <p:nvPr/>
        </p:nvSpPr>
        <p:spPr>
          <a:xfrm>
            <a:off x="690665" y="3968885"/>
            <a:ext cx="3190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configure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config.js in </a:t>
            </a:r>
            <a:r>
              <a:rPr lang="tr-TR" dirty="0" err="1"/>
              <a:t>client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starting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configuration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start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client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continue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slide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0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C1F7E46-B5DE-61F5-9542-D52E596A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8" y="1060315"/>
            <a:ext cx="7936296" cy="530157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5EE4A66-4567-D0B2-28F8-9DFEFDB9B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86" y="312857"/>
            <a:ext cx="2196729" cy="747458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3CD2073-C492-2BB1-F7C3-68040ED39E2D}"/>
              </a:ext>
            </a:extLst>
          </p:cNvPr>
          <p:cNvSpPr txBox="1"/>
          <p:nvPr/>
        </p:nvSpPr>
        <p:spPr>
          <a:xfrm>
            <a:off x="9348281" y="312857"/>
            <a:ext cx="2714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installation</a:t>
            </a:r>
            <a:r>
              <a:rPr lang="tr-TR" dirty="0"/>
              <a:t>,</a:t>
            </a:r>
          </a:p>
          <a:p>
            <a:r>
              <a:rPr lang="tr-TR" dirty="0"/>
              <a:t>Open </a:t>
            </a:r>
            <a:r>
              <a:rPr lang="tr-TR" dirty="0" err="1"/>
              <a:t>Ganache</a:t>
            </a:r>
            <a:endParaRPr lang="tr-TR" dirty="0"/>
          </a:p>
          <a:p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Ethereum</a:t>
            </a:r>
            <a:r>
              <a:rPr lang="tr-TR" dirty="0"/>
              <a:t> Wizard.</a:t>
            </a:r>
          </a:p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10 </a:t>
            </a:r>
            <a:r>
              <a:rPr lang="tr-TR" dirty="0" err="1"/>
              <a:t>dummy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5EDADC74-143E-6D3A-262A-D97FC488F33F}"/>
              </a:ext>
            </a:extLst>
          </p:cNvPr>
          <p:cNvSpPr/>
          <p:nvPr/>
        </p:nvSpPr>
        <p:spPr>
          <a:xfrm>
            <a:off x="8599251" y="2626468"/>
            <a:ext cx="321013" cy="3210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94D96D6-8BFA-2FEB-4C37-17D9C002371B}"/>
              </a:ext>
            </a:extLst>
          </p:cNvPr>
          <p:cNvSpPr txBox="1"/>
          <p:nvPr/>
        </p:nvSpPr>
        <p:spPr>
          <a:xfrm>
            <a:off x="9161756" y="2463808"/>
            <a:ext cx="2333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Open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</a:p>
          <a:p>
            <a:r>
              <a:rPr lang="tr-TR" dirty="0" err="1"/>
              <a:t>Copy</a:t>
            </a:r>
            <a:r>
              <a:rPr lang="tr-TR" dirty="0"/>
              <a:t> it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MetaMask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82C2087-7029-DE3A-0D10-1C850ECF5F9E}"/>
              </a:ext>
            </a:extLst>
          </p:cNvPr>
          <p:cNvSpPr txBox="1"/>
          <p:nvPr/>
        </p:nvSpPr>
        <p:spPr>
          <a:xfrm>
            <a:off x="321013" y="31285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Configuring</a:t>
            </a:r>
            <a:r>
              <a:rPr lang="tr-TR" dirty="0"/>
              <a:t> </a:t>
            </a:r>
            <a:r>
              <a:rPr lang="tr-TR" dirty="0" err="1"/>
              <a:t>Ganache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8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555854A-339E-A2AC-FD16-25EBBF7D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7" y="1163689"/>
            <a:ext cx="8410852" cy="562621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8985E16-27B8-7D53-C588-D0B69222D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86" y="312857"/>
            <a:ext cx="2196729" cy="747458"/>
          </a:xfrm>
          <a:prstGeom prst="rect">
            <a:avLst/>
          </a:prstGeom>
        </p:spPr>
      </p:pic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2B55C6AA-6EAE-996E-795E-7B2A0E980148}"/>
              </a:ext>
            </a:extLst>
          </p:cNvPr>
          <p:cNvSpPr/>
          <p:nvPr/>
        </p:nvSpPr>
        <p:spPr>
          <a:xfrm>
            <a:off x="1342417" y="2976664"/>
            <a:ext cx="4212077" cy="710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B2212DE-6A93-39E4-E86F-BEC50624DE76}"/>
              </a:ext>
            </a:extLst>
          </p:cNvPr>
          <p:cNvSpPr txBox="1"/>
          <p:nvPr/>
        </p:nvSpPr>
        <p:spPr>
          <a:xfrm>
            <a:off x="8697499" y="390678"/>
            <a:ext cx="211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Configure</a:t>
            </a:r>
            <a:r>
              <a:rPr lang="tr-TR" dirty="0"/>
              <a:t> </a:t>
            </a:r>
            <a:r>
              <a:rPr lang="tr-TR" dirty="0" err="1"/>
              <a:t>Ganache</a:t>
            </a:r>
            <a:endParaRPr lang="en-US" dirty="0"/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DB205101-F650-8EB9-916F-4742F95EB3F8}"/>
              </a:ext>
            </a:extLst>
          </p:cNvPr>
          <p:cNvSpPr/>
          <p:nvPr/>
        </p:nvSpPr>
        <p:spPr>
          <a:xfrm>
            <a:off x="1342417" y="4260715"/>
            <a:ext cx="4299626" cy="12390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3FD44-78AF-95BD-8179-B2522087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Open </a:t>
            </a:r>
            <a:r>
              <a:rPr lang="tr-TR" dirty="0" err="1"/>
              <a:t>Remix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browser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B9D3BC-997B-AD01-5A51-78742B89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 can access the Remix IDE using the following URL:</a:t>
            </a:r>
          </a:p>
          <a:p>
            <a:pPr algn="l" fontAlgn="auto"/>
            <a:r>
              <a:rPr lang="en-US" sz="24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https://remix.ethereum.org/</a:t>
            </a:r>
            <a:endParaRPr lang="tr-TR" sz="24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auto"/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C:\Users\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Seval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PandemicBlockchain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aster\contracts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SmartContract.sol</a:t>
            </a:r>
            <a:endParaRPr lang="tr-TR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auto"/>
            <a:r>
              <a:rPr lang="tr-TR" sz="240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24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240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24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tr-TR" sz="24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40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Remi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paste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5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D0A5C8-752C-FFF3-33F2-63DAADB7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829D42-BE76-5002-D711-6675D790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7F8CD73-C533-E488-2B66-C9015C93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1" y="165370"/>
            <a:ext cx="10164627" cy="6335068"/>
          </a:xfrm>
          <a:prstGeom prst="rect">
            <a:avLst/>
          </a:prstGeom>
        </p:spPr>
      </p:pic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526BE6B8-28B8-5A97-9237-098C85FD6D33}"/>
              </a:ext>
            </a:extLst>
          </p:cNvPr>
          <p:cNvSpPr/>
          <p:nvPr/>
        </p:nvSpPr>
        <p:spPr>
          <a:xfrm>
            <a:off x="603115" y="1040860"/>
            <a:ext cx="535021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A555A590-8634-7DFD-91BF-A1B3D35A7ACD}"/>
              </a:ext>
            </a:extLst>
          </p:cNvPr>
          <p:cNvSpPr/>
          <p:nvPr/>
        </p:nvSpPr>
        <p:spPr>
          <a:xfrm>
            <a:off x="1138136" y="2305455"/>
            <a:ext cx="2908570" cy="1848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2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00FA34-F6A3-7DBC-85F2-A349D6E9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Configure</a:t>
            </a:r>
            <a:r>
              <a:rPr lang="tr-TR" dirty="0"/>
              <a:t> </a:t>
            </a:r>
            <a:r>
              <a:rPr lang="tr-TR" dirty="0" err="1"/>
              <a:t>Remix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CE62DC-76B6-5685-B02F-6D717588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compiling</a:t>
            </a:r>
            <a:r>
              <a:rPr lang="tr-TR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tr-TR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0.6.12 </a:t>
            </a:r>
            <a:r>
              <a:rPr lang="tr-TR" sz="2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tr-TR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2C0AD62-EC1E-B3E9-2202-F9F669A1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0" y="2354094"/>
            <a:ext cx="4008812" cy="744637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0304170-EADB-D8A8-EB65-38CB33E0C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63" y="2354094"/>
            <a:ext cx="600075" cy="3143250"/>
          </a:xfrm>
          <a:prstGeom prst="rect">
            <a:avLst/>
          </a:prstGeom>
        </p:spPr>
      </p:pic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8D7DE376-6524-0E61-14A0-4861EF62D95F}"/>
              </a:ext>
            </a:extLst>
          </p:cNvPr>
          <p:cNvSpPr/>
          <p:nvPr/>
        </p:nvSpPr>
        <p:spPr>
          <a:xfrm>
            <a:off x="535021" y="3910519"/>
            <a:ext cx="854817" cy="5544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F7CE508C-36C2-F262-77D8-BD7D32C1E9BE}"/>
              </a:ext>
            </a:extLst>
          </p:cNvPr>
          <p:cNvSpPr/>
          <p:nvPr/>
        </p:nvSpPr>
        <p:spPr>
          <a:xfrm>
            <a:off x="1556426" y="2694562"/>
            <a:ext cx="3842223" cy="12159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6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4A06F0C-48B2-6694-BF28-EA29A16C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3673"/>
            <a:ext cx="4910848" cy="3320892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8FCD5C12-6174-099E-907E-C6E8D376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err="1"/>
              <a:t>Configure</a:t>
            </a:r>
            <a:r>
              <a:rPr lang="tr-TR" dirty="0"/>
              <a:t> </a:t>
            </a:r>
            <a:r>
              <a:rPr lang="tr-TR" dirty="0" err="1"/>
              <a:t>Remix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0529422-5E1A-6F76-1C89-17D633F3A8A6}"/>
              </a:ext>
            </a:extLst>
          </p:cNvPr>
          <p:cNvSpPr txBox="1"/>
          <p:nvPr/>
        </p:nvSpPr>
        <p:spPr>
          <a:xfrm>
            <a:off x="838199" y="1409700"/>
            <a:ext cx="107377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testing the smart contract, we had selected the environment as '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VM', we need to change it to 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24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 – </a:t>
            </a:r>
            <a:r>
              <a:rPr lang="tr-TR" sz="2400" b="1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Ganache</a:t>
            </a:r>
            <a:r>
              <a:rPr lang="tr-TR" sz="24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Provider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then we can give the URL of our test environment (defaults to 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tr-TR" sz="24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127.0.0.1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:8545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that we had created using ganache-cli.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5C40415-8CE7-788A-C0A0-42E06B75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05" y="2889115"/>
            <a:ext cx="2435420" cy="4499548"/>
          </a:xfrm>
          <a:prstGeom prst="rect">
            <a:avLst/>
          </a:prstGeom>
        </p:spPr>
      </p:pic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3B95660E-ECB7-8A49-3D1E-D8DA7DA7E9C6}"/>
              </a:ext>
            </a:extLst>
          </p:cNvPr>
          <p:cNvSpPr/>
          <p:nvPr/>
        </p:nvSpPr>
        <p:spPr>
          <a:xfrm>
            <a:off x="1752905" y="3171217"/>
            <a:ext cx="2556448" cy="52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CDFE61C-0466-186A-A370-1886A8303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52" y="2979360"/>
            <a:ext cx="609600" cy="4019550"/>
          </a:xfrm>
          <a:prstGeom prst="rect">
            <a:avLst/>
          </a:prstGeom>
        </p:spPr>
      </p:pic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1703F0C0-8EA9-073A-ED15-E7FF8314530D}"/>
              </a:ext>
            </a:extLst>
          </p:cNvPr>
          <p:cNvSpPr/>
          <p:nvPr/>
        </p:nvSpPr>
        <p:spPr>
          <a:xfrm>
            <a:off x="838199" y="5573949"/>
            <a:ext cx="914706" cy="661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3396E9F-826F-EDB2-324E-83B697146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62" y="262816"/>
            <a:ext cx="1032753" cy="103275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26622B4-0A74-98A7-2DB2-78AB882BBE0D}"/>
              </a:ext>
            </a:extLst>
          </p:cNvPr>
          <p:cNvSpPr txBox="1"/>
          <p:nvPr/>
        </p:nvSpPr>
        <p:spPr>
          <a:xfrm>
            <a:off x="5175115" y="556756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REMIX</a:t>
            </a:r>
            <a:endParaRPr lang="en-US" sz="2400" b="1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664D635-0D30-33F2-B615-FD7719C1E585}"/>
              </a:ext>
            </a:extLst>
          </p:cNvPr>
          <p:cNvSpPr/>
          <p:nvPr/>
        </p:nvSpPr>
        <p:spPr>
          <a:xfrm>
            <a:off x="4737370" y="4299625"/>
            <a:ext cx="1225685" cy="369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831504F-DC37-3792-3A59-9C88D841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7" y="1478604"/>
            <a:ext cx="6809551" cy="4747098"/>
          </a:xfrm>
          <a:prstGeom prst="rect">
            <a:avLst/>
          </a:prstGeom>
        </p:spPr>
      </p:pic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50026051-8A49-1A12-A583-77BE729551A8}"/>
              </a:ext>
            </a:extLst>
          </p:cNvPr>
          <p:cNvSpPr/>
          <p:nvPr/>
        </p:nvSpPr>
        <p:spPr>
          <a:xfrm>
            <a:off x="1108953" y="2363821"/>
            <a:ext cx="1984443" cy="505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51F00B3-9982-E4F4-5F20-BB9D8A10BC42}"/>
              </a:ext>
            </a:extLst>
          </p:cNvPr>
          <p:cNvSpPr txBox="1"/>
          <p:nvPr/>
        </p:nvSpPr>
        <p:spPr>
          <a:xfrm>
            <a:off x="8618706" y="2363821"/>
            <a:ext cx="270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Select </a:t>
            </a:r>
            <a:r>
              <a:rPr lang="tr-TR" dirty="0" err="1"/>
              <a:t>Account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Ganache</a:t>
            </a:r>
            <a:r>
              <a:rPr lang="tr-TR" dirty="0"/>
              <a:t> </a:t>
            </a:r>
            <a:r>
              <a:rPr lang="tr-TR" dirty="0" err="1"/>
              <a:t>accounts</a:t>
            </a:r>
            <a:r>
              <a:rPr lang="tr-TR" dirty="0"/>
              <a:t>. 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account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owner</a:t>
            </a:r>
            <a:r>
              <a:rPr lang="tr-TR" dirty="0"/>
              <a:t> of </a:t>
            </a:r>
            <a:r>
              <a:rPr lang="tr-TR" dirty="0" err="1"/>
              <a:t>smart</a:t>
            </a:r>
            <a:r>
              <a:rPr lang="tr-TR" dirty="0"/>
              <a:t> </a:t>
            </a:r>
            <a:r>
              <a:rPr lang="tr-TR" dirty="0" err="1"/>
              <a:t>contract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F89049-3B66-5DFD-56B3-1D03C49D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416B63-0EBA-B1BA-9D9E-1812BE09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lang="tr-TR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tr-TR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lang="tr-TR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tr-TR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2400" b="0" i="0" dirty="0">
              <a:solidFill>
                <a:srgbClr val="1619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tr-T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introduce</a:t>
            </a:r>
            <a:r>
              <a:rPr lang="tr-T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lang="tr-T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lang="tr-TR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tr-TR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Web3, blockchain technology, and </a:t>
            </a:r>
            <a:r>
              <a:rPr lang="tr-T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ipfs</a:t>
            </a:r>
            <a:r>
              <a:rPr lang="tr-T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application (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b="0" i="0" dirty="0">
              <a:solidFill>
                <a:srgbClr val="1619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tr-TR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tr-TR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you will </a:t>
            </a:r>
            <a:r>
              <a:rPr lang="tr-TR" sz="2400" dirty="0" err="1">
                <a:solidFill>
                  <a:srgbClr val="1619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fully functioning Web3 application, and will learn about: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1619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tr-TR" sz="2400" dirty="0" err="1">
                <a:solidFill>
                  <a:srgbClr val="1619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tr-TR" sz="2400" dirty="0">
                <a:solidFill>
                  <a:srgbClr val="1619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1619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Ganache</a:t>
            </a:r>
            <a:r>
              <a:rPr lang="tr-TR" sz="2400" dirty="0">
                <a:solidFill>
                  <a:srgbClr val="1619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solidFill>
                  <a:srgbClr val="1619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Remix</a:t>
            </a:r>
            <a:r>
              <a:rPr lang="tr-TR" sz="2400" dirty="0">
                <a:solidFill>
                  <a:srgbClr val="1619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solidFill>
                  <a:srgbClr val="1619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tr-TR" sz="2400" b="0" i="0" dirty="0">
              <a:solidFill>
                <a:srgbClr val="1619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Connecting</a:t>
            </a:r>
            <a:r>
              <a:rPr lang="tr-TR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solidFill>
                  <a:srgbClr val="1619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allets</a:t>
            </a:r>
            <a:r>
              <a:rPr lang="tr-TR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tr-TR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tr-TR" sz="2400" dirty="0">
              <a:solidFill>
                <a:srgbClr val="16191F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eveloping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Contracts</a:t>
            </a:r>
            <a:r>
              <a:rPr lang="tr-TR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sz="2400" b="0" i="0" dirty="0">
              <a:solidFill>
                <a:srgbClr val="1619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1619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toring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media on decentralized file storage on IPFS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1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C7ABE510-3AA8-46EE-AA33-D778BD0D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76" y="1391311"/>
            <a:ext cx="9849939" cy="539513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9348B1E-375A-8342-C1C0-3979BDBD6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62" y="262816"/>
            <a:ext cx="1032753" cy="103275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F76FB8E-3C7B-D8B4-3478-0A86924CE527}"/>
              </a:ext>
            </a:extLst>
          </p:cNvPr>
          <p:cNvSpPr txBox="1"/>
          <p:nvPr/>
        </p:nvSpPr>
        <p:spPr>
          <a:xfrm>
            <a:off x="5175115" y="556756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REMIX</a:t>
            </a:r>
            <a:endParaRPr lang="en-US" sz="2400" b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E335538-DD3A-D586-6434-EB50FFEDACEA}"/>
              </a:ext>
            </a:extLst>
          </p:cNvPr>
          <p:cNvSpPr txBox="1"/>
          <p:nvPr/>
        </p:nvSpPr>
        <p:spPr>
          <a:xfrm>
            <a:off x="7886573" y="420110"/>
            <a:ext cx="4305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4BE3FC7B-220C-3986-103E-C02B94BE5E6E}"/>
              </a:ext>
            </a:extLst>
          </p:cNvPr>
          <p:cNvSpPr/>
          <p:nvPr/>
        </p:nvSpPr>
        <p:spPr>
          <a:xfrm>
            <a:off x="1721796" y="1575881"/>
            <a:ext cx="2081719" cy="515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90CD556C-3556-C036-E06D-9FEB93AD6024}"/>
              </a:ext>
            </a:extLst>
          </p:cNvPr>
          <p:cNvSpPr/>
          <p:nvPr/>
        </p:nvSpPr>
        <p:spPr>
          <a:xfrm>
            <a:off x="3219855" y="5019472"/>
            <a:ext cx="204281" cy="2626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D9DDFDEE-480D-5477-24BE-580CA791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201847"/>
            <a:ext cx="1818885" cy="932844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9F2D914-6A3E-CB14-7024-0D19E4709C55}"/>
              </a:ext>
            </a:extLst>
          </p:cNvPr>
          <p:cNvSpPr txBox="1"/>
          <p:nvPr/>
        </p:nvSpPr>
        <p:spPr>
          <a:xfrm>
            <a:off x="7957225" y="483603"/>
            <a:ext cx="356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Open Project </a:t>
            </a:r>
            <a:r>
              <a:rPr lang="tr-TR" dirty="0" err="1"/>
              <a:t>Folder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VS </a:t>
            </a:r>
            <a:r>
              <a:rPr lang="tr-TR" dirty="0" err="1"/>
              <a:t>Code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AE53609-4E9E-D7B3-410B-E5087B25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41" y="1335373"/>
            <a:ext cx="10272409" cy="552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54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CA6A326-1D66-95E7-8468-756F8CBC6221}"/>
              </a:ext>
            </a:extLst>
          </p:cNvPr>
          <p:cNvSpPr txBox="1"/>
          <p:nvPr/>
        </p:nvSpPr>
        <p:spPr>
          <a:xfrm>
            <a:off x="4046706" y="155643"/>
            <a:ext cx="366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Paste</a:t>
            </a:r>
            <a:r>
              <a:rPr lang="tr-TR" dirty="0"/>
              <a:t> </a:t>
            </a:r>
            <a:r>
              <a:rPr lang="tr-TR" dirty="0" err="1"/>
              <a:t>Contract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config.js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932DFC8-7B99-5740-239A-DA0EAAFE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7" y="804707"/>
            <a:ext cx="11196536" cy="6053293"/>
          </a:xfrm>
          <a:prstGeom prst="rect">
            <a:avLst/>
          </a:prstGeom>
        </p:spPr>
      </p:pic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26BBA21C-75FE-1980-4446-7D27A2B15495}"/>
              </a:ext>
            </a:extLst>
          </p:cNvPr>
          <p:cNvSpPr/>
          <p:nvPr/>
        </p:nvSpPr>
        <p:spPr>
          <a:xfrm>
            <a:off x="5671226" y="1371600"/>
            <a:ext cx="2607012" cy="2821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8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A248BBB-7FFF-C205-C1C1-55933A6CB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120" y="1688390"/>
            <a:ext cx="3350963" cy="4947731"/>
          </a:xfrm>
          <a:prstGeom prst="rect">
            <a:avLst/>
          </a:prstGeom>
        </p:spPr>
      </p:pic>
      <p:pic>
        <p:nvPicPr>
          <p:cNvPr id="7" name="Resim 6" descr="domuz, Hayvan figürü içeren bir resim&#10;&#10;Açıklama otomatik olarak oluşturuldu">
            <a:extLst>
              <a:ext uri="{FF2B5EF4-FFF2-40B4-BE49-F238E27FC236}">
                <a16:creationId xmlns:a16="http://schemas.microsoft.com/office/drawing/2014/main" id="{8F12A11C-22FA-598D-7B4C-877688C81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35" y="38592"/>
            <a:ext cx="2676626" cy="16883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4328171-5CEF-8B8C-FD94-D5D5F4D3AA2B}"/>
              </a:ext>
            </a:extLst>
          </p:cNvPr>
          <p:cNvSpPr txBox="1"/>
          <p:nvPr/>
        </p:nvSpPr>
        <p:spPr>
          <a:xfrm>
            <a:off x="952360" y="467288"/>
            <a:ext cx="3276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Chrome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05DCE28-4DD0-90FC-0852-30C3F601B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830" y="1640216"/>
            <a:ext cx="2933531" cy="504408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249BEE8-0353-3D2F-2A4B-70B0592AA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45" y="1640216"/>
            <a:ext cx="2903106" cy="4947731"/>
          </a:xfrm>
          <a:prstGeom prst="rect">
            <a:avLst/>
          </a:prstGeom>
        </p:spPr>
      </p:pic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C52B913B-8F71-08E8-4A09-2DBBB56A9E5D}"/>
              </a:ext>
            </a:extLst>
          </p:cNvPr>
          <p:cNvSpPr/>
          <p:nvPr/>
        </p:nvSpPr>
        <p:spPr>
          <a:xfrm>
            <a:off x="1507787" y="1640216"/>
            <a:ext cx="1225685" cy="636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32B5B916-A6B3-3919-A1F1-E621D2FF3FC8}"/>
              </a:ext>
            </a:extLst>
          </p:cNvPr>
          <p:cNvSpPr/>
          <p:nvPr/>
        </p:nvSpPr>
        <p:spPr>
          <a:xfrm>
            <a:off x="3906255" y="5865779"/>
            <a:ext cx="2903106" cy="72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10F7BB9-19B2-8901-3044-14A49E5722B4}"/>
              </a:ext>
            </a:extLst>
          </p:cNvPr>
          <p:cNvSpPr txBox="1"/>
          <p:nvPr/>
        </p:nvSpPr>
        <p:spPr>
          <a:xfrm>
            <a:off x="7396145" y="1319058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Ganache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8B31041-610E-9C61-A7EB-D84B1BC3C690}"/>
              </a:ext>
            </a:extLst>
          </p:cNvPr>
          <p:cNvSpPr txBox="1"/>
          <p:nvPr/>
        </p:nvSpPr>
        <p:spPr>
          <a:xfrm>
            <a:off x="7220295" y="632699"/>
            <a:ext cx="4159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Ganache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5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C8F1A78-33AA-2330-9833-E2B51128BCCA}"/>
              </a:ext>
            </a:extLst>
          </p:cNvPr>
          <p:cNvSpPr txBox="1"/>
          <p:nvPr/>
        </p:nvSpPr>
        <p:spPr>
          <a:xfrm>
            <a:off x="1302556" y="651954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 descr="domuz, Hayvan figürü içeren bir resim&#10;&#10;Açıklama otomatik olarak oluşturuldu">
            <a:extLst>
              <a:ext uri="{FF2B5EF4-FFF2-40B4-BE49-F238E27FC236}">
                <a16:creationId xmlns:a16="http://schemas.microsoft.com/office/drawing/2014/main" id="{00902435-45A7-D25D-2297-F80253ED0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35" y="38592"/>
            <a:ext cx="2676626" cy="168839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19DFD8B-3DB6-C1CC-DE32-256ACE5A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368" y="1527242"/>
            <a:ext cx="6957435" cy="519457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B438F5D-807B-A6A5-4F02-3BF2C33F6706}"/>
              </a:ext>
            </a:extLst>
          </p:cNvPr>
          <p:cNvSpPr txBox="1"/>
          <p:nvPr/>
        </p:nvSpPr>
        <p:spPr>
          <a:xfrm>
            <a:off x="7188740" y="651954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Network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864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A9C04-5E2B-683A-7C72-70AFA1BE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Now</a:t>
            </a:r>
            <a:r>
              <a:rPr lang="tr-TR" dirty="0"/>
              <a:t> Run Reach </a:t>
            </a:r>
            <a:r>
              <a:rPr lang="tr-TR" dirty="0" err="1"/>
              <a:t>App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0DA973-EF49-4C9D-42B5-17A84A8D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forder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cmd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npm</a:t>
            </a:r>
            <a:r>
              <a:rPr lang="tr-TR" dirty="0"/>
              <a:t> start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D3289D-285B-1196-26FC-40905047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98" y="3492230"/>
            <a:ext cx="5781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63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F2FD2A39-CA58-300C-0039-544562E281AE}"/>
              </a:ext>
            </a:extLst>
          </p:cNvPr>
          <p:cNvSpPr txBox="1"/>
          <p:nvPr/>
        </p:nvSpPr>
        <p:spPr>
          <a:xfrm>
            <a:off x="2383277" y="681037"/>
            <a:ext cx="690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adding</a:t>
            </a:r>
            <a:r>
              <a:rPr lang="tr-TR" dirty="0"/>
              <a:t> admin, </a:t>
            </a:r>
            <a:r>
              <a:rPr lang="tr-TR" dirty="0" err="1"/>
              <a:t>hospital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patients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MetaMask</a:t>
            </a:r>
            <a:r>
              <a:rPr lang="tr-TR" dirty="0"/>
              <a:t> </a:t>
            </a:r>
            <a:r>
              <a:rPr lang="tr-TR" dirty="0" err="1"/>
              <a:t>user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19AE01A-DE9F-8F06-E142-2DF53636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32" y="1825625"/>
            <a:ext cx="10406735" cy="29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41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7553CB-4347-0959-86A9-BE6FD7B1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77" y="872314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VS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inspect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Web3.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C64249-AED3-B4E7-B66A-F5685CC7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23" y="1313335"/>
            <a:ext cx="5620966" cy="310464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1F4B571-FBF9-E599-95F1-2A259F8F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3" y="3573111"/>
            <a:ext cx="8059569" cy="44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1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1A2D4A04-64FE-DAAF-C2F5-E158EE30AFB4}"/>
              </a:ext>
            </a:extLst>
          </p:cNvPr>
          <p:cNvSpPr txBox="1">
            <a:spLocks/>
          </p:cNvSpPr>
          <p:nvPr/>
        </p:nvSpPr>
        <p:spPr>
          <a:xfrm>
            <a:off x="935477" y="8723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VS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inspect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IPFS.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5C493E4-EE56-CCC0-8BB9-ABB1217A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77" y="1361652"/>
            <a:ext cx="6180669" cy="248077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A859E13-D0DF-C181-3F84-FC65068D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8" y="3429000"/>
            <a:ext cx="8626603" cy="52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59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86F085-C4B6-F77C-D641-AB9C38C0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116FB-3351-DF34-F93C-D924E2C8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4" y="1690688"/>
            <a:ext cx="3671684" cy="357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B9AE5D-DAF5-AB76-3F54-E183A08FD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84" y="1690688"/>
            <a:ext cx="4756224" cy="357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Resim 16" descr="metin, siyah, karanlık, yazı tipi içeren bir resim&#10;&#10;Açıklama otomatik olarak oluşturuldu">
            <a:extLst>
              <a:ext uri="{FF2B5EF4-FFF2-40B4-BE49-F238E27FC236}">
                <a16:creationId xmlns:a16="http://schemas.microsoft.com/office/drawing/2014/main" id="{466E55CC-C2B2-D515-AD80-044C31BFD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" r="27327" b="90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35FFCC-7CE6-0573-F118-DF24EAD7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Let's get to know the tools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72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F2AD5F63-C4B7-75B0-9D5F-D918420BBEC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System Use Cases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6E05E7-2883-CAB0-3EE7-3ACBEA0BB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98" y="1959009"/>
            <a:ext cx="6028719" cy="37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91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437B5B-BCDF-6B4D-4761-F8471416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</a:t>
            </a:r>
            <a:r>
              <a:rPr lang="tr-TR" dirty="0" err="1"/>
              <a:t>Diagram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Smart </a:t>
            </a:r>
            <a:r>
              <a:rPr lang="tr-TR" dirty="0" err="1"/>
              <a:t>Contract</a:t>
            </a:r>
            <a:r>
              <a:rPr lang="tr-TR" dirty="0"/>
              <a:t> Objects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A6C2D7-96D3-4602-55D6-916359C8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39" y="1581657"/>
            <a:ext cx="8405306" cy="48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71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4BBE9C-2312-1088-49EF-5F028580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.</a:t>
            </a:r>
          </a:p>
          <a:p>
            <a:r>
              <a:rPr lang="tr-TR" dirty="0" err="1"/>
              <a:t>Contact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me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email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seval.capraz@hacettepe.edu.tr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E28847-C68D-6F48-9B10-5F672327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86967" cy="1155129"/>
          </a:xfrm>
        </p:spPr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 descr="yazı tipi, logo, simge, sembol, tasarım içeren bir resim&#10;&#10;Açıklama otomatik olarak oluşturuldu">
            <a:extLst>
              <a:ext uri="{FF2B5EF4-FFF2-40B4-BE49-F238E27FC236}">
                <a16:creationId xmlns:a16="http://schemas.microsoft.com/office/drawing/2014/main" id="{EF8E2D70-832F-CE9E-3CA4-CA6AF9B80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13" y="2061403"/>
            <a:ext cx="2407123" cy="819047"/>
          </a:xfrm>
          <a:prstGeom prst="rect">
            <a:avLst/>
          </a:prstGeom>
        </p:spPr>
      </p:pic>
      <p:pic>
        <p:nvPicPr>
          <p:cNvPr id="9" name="Resim 8" descr="domuz, Hayvan figürü içeren bir resim&#10;&#10;Açıklama otomatik olarak oluşturuldu">
            <a:extLst>
              <a:ext uri="{FF2B5EF4-FFF2-40B4-BE49-F238E27FC236}">
                <a16:creationId xmlns:a16="http://schemas.microsoft.com/office/drawing/2014/main" id="{33A70B35-DAFB-5785-E61B-19A625ADC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06" y="522689"/>
            <a:ext cx="3145963" cy="1984443"/>
          </a:xfrm>
          <a:prstGeom prst="rect">
            <a:avLst/>
          </a:prstGeom>
        </p:spPr>
      </p:pic>
      <p:pic>
        <p:nvPicPr>
          <p:cNvPr id="11" name="Resim 10" descr="kırpıntı çizim, grafik, simge, sembol, logo içeren bir resim&#10;&#10;Açıklama otomatik olarak oluşturuldu">
            <a:extLst>
              <a:ext uri="{FF2B5EF4-FFF2-40B4-BE49-F238E27FC236}">
                <a16:creationId xmlns:a16="http://schemas.microsoft.com/office/drawing/2014/main" id="{8C0276CF-C669-4EC3-BEE0-12EACA8CC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84" y="4004299"/>
            <a:ext cx="1063557" cy="1063557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62208C69-0B6B-E1B6-AB99-16E9D5FC95E5}"/>
              </a:ext>
            </a:extLst>
          </p:cNvPr>
          <p:cNvSpPr txBox="1"/>
          <p:nvPr/>
        </p:nvSpPr>
        <p:spPr>
          <a:xfrm>
            <a:off x="2134443" y="499218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Aharoni" panose="020F0502020204030204" pitchFamily="2" charset="-79"/>
                <a:cs typeface="Aharoni" panose="020F0502020204030204" pitchFamily="2" charset="-79"/>
              </a:rPr>
              <a:t>REMIX</a:t>
            </a:r>
            <a:endParaRPr lang="en-US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14" name="Resim 13" descr="simge, sembol, logo, tasarım içeren bir resim&#10;&#10;Açıklama otomatik olarak oluşturuldu">
            <a:extLst>
              <a:ext uri="{FF2B5EF4-FFF2-40B4-BE49-F238E27FC236}">
                <a16:creationId xmlns:a16="http://schemas.microsoft.com/office/drawing/2014/main" id="{499750AA-4CFA-30D6-29A9-0286CD787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50" y="4403189"/>
            <a:ext cx="4103764" cy="1547321"/>
          </a:xfrm>
          <a:prstGeom prst="rect">
            <a:avLst/>
          </a:prstGeom>
        </p:spPr>
      </p:pic>
      <p:pic>
        <p:nvPicPr>
          <p:cNvPr id="18" name="Resim 17" descr="yazı tipi, grafik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14F724A4-A8EC-9442-FE46-DF853BCE4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67" y="1280347"/>
            <a:ext cx="2584619" cy="1325563"/>
          </a:xfrm>
          <a:prstGeom prst="rect">
            <a:avLst/>
          </a:prstGeom>
        </p:spPr>
      </p:pic>
      <p:pic>
        <p:nvPicPr>
          <p:cNvPr id="20" name="Resim 19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A8879609-AFEB-0355-E67A-42FBFCBEE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254" y="3233839"/>
            <a:ext cx="1819854" cy="812868"/>
          </a:xfrm>
          <a:prstGeom prst="rect">
            <a:avLst/>
          </a:prstGeom>
        </p:spPr>
      </p:pic>
      <p:pic>
        <p:nvPicPr>
          <p:cNvPr id="22" name="Resim 21" descr="metin, siyah, karanlık, yazı tipi içeren bir resim&#10;&#10;Açıklama otomatik olarak oluşturuldu">
            <a:extLst>
              <a:ext uri="{FF2B5EF4-FFF2-40B4-BE49-F238E27FC236}">
                <a16:creationId xmlns:a16="http://schemas.microsoft.com/office/drawing/2014/main" id="{B8EDDA36-E087-DCEA-ACA9-DB61EFC8D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71" y="2936113"/>
            <a:ext cx="1954180" cy="1099226"/>
          </a:xfrm>
          <a:prstGeom prst="rect">
            <a:avLst/>
          </a:prstGeom>
        </p:spPr>
      </p:pic>
      <p:pic>
        <p:nvPicPr>
          <p:cNvPr id="26" name="Resim 25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65EDBF51-4C14-BA03-E468-C1FAB0EE7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86" y="3034891"/>
            <a:ext cx="1970588" cy="812868"/>
          </a:xfrm>
          <a:prstGeom prst="rect">
            <a:avLst/>
          </a:prstGeom>
        </p:spPr>
      </p:pic>
      <p:pic>
        <p:nvPicPr>
          <p:cNvPr id="28" name="Resim 27" descr="grafik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861E5332-E702-8E36-7966-2F10B0ADA7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02" y="4863522"/>
            <a:ext cx="2224588" cy="1461750"/>
          </a:xfrm>
          <a:prstGeom prst="rect">
            <a:avLst/>
          </a:prstGeom>
        </p:spPr>
      </p:pic>
      <p:pic>
        <p:nvPicPr>
          <p:cNvPr id="32" name="Resim 31" descr="logo, grafik, simge, sembol, yazı tipi içeren bir resim&#10;&#10;Açıklama otomatik olarak oluşturuldu">
            <a:extLst>
              <a:ext uri="{FF2B5EF4-FFF2-40B4-BE49-F238E27FC236}">
                <a16:creationId xmlns:a16="http://schemas.microsoft.com/office/drawing/2014/main" id="{4C45BFEA-87A9-3387-D9A9-9B2663D5F4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95" y="4803168"/>
            <a:ext cx="1296060" cy="1296060"/>
          </a:xfrm>
          <a:prstGeom prst="rect">
            <a:avLst/>
          </a:prstGeom>
        </p:spPr>
      </p:pic>
      <p:sp>
        <p:nvSpPr>
          <p:cNvPr id="33" name="Metin kutusu 32">
            <a:extLst>
              <a:ext uri="{FF2B5EF4-FFF2-40B4-BE49-F238E27FC236}">
                <a16:creationId xmlns:a16="http://schemas.microsoft.com/office/drawing/2014/main" id="{CA8CEA21-7120-CCB5-FC3D-795956BE8AE9}"/>
              </a:ext>
            </a:extLst>
          </p:cNvPr>
          <p:cNvSpPr txBox="1"/>
          <p:nvPr/>
        </p:nvSpPr>
        <p:spPr>
          <a:xfrm>
            <a:off x="5707470" y="5917826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Material</a:t>
            </a:r>
            <a:r>
              <a:rPr lang="tr-TR" sz="24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UI</a:t>
            </a:r>
            <a:endParaRPr lang="en-US" sz="24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784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kizkenar Üçgen 2">
            <a:extLst>
              <a:ext uri="{FF2B5EF4-FFF2-40B4-BE49-F238E27FC236}">
                <a16:creationId xmlns:a16="http://schemas.microsoft.com/office/drawing/2014/main" id="{CB094EA8-24E2-3BD8-1C7A-75E4CE1B7D59}"/>
              </a:ext>
            </a:extLst>
          </p:cNvPr>
          <p:cNvSpPr/>
          <p:nvPr/>
        </p:nvSpPr>
        <p:spPr>
          <a:xfrm>
            <a:off x="5739319" y="3428999"/>
            <a:ext cx="1285764" cy="906837"/>
          </a:xfrm>
          <a:prstGeom prst="triangle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E28847-C68D-6F48-9B10-5F672327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683" y="-228444"/>
            <a:ext cx="7386967" cy="1155129"/>
          </a:xfrm>
        </p:spPr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 descr="yazı tipi, logo, simge, sembol, tasarım içeren bir resim&#10;&#10;Açıklama otomatik olarak oluşturuldu">
            <a:extLst>
              <a:ext uri="{FF2B5EF4-FFF2-40B4-BE49-F238E27FC236}">
                <a16:creationId xmlns:a16="http://schemas.microsoft.com/office/drawing/2014/main" id="{EF8E2D70-832F-CE9E-3CA4-CA6AF9B80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5" y="948574"/>
            <a:ext cx="1954373" cy="664994"/>
          </a:xfrm>
          <a:prstGeom prst="rect">
            <a:avLst/>
          </a:prstGeom>
        </p:spPr>
      </p:pic>
      <p:pic>
        <p:nvPicPr>
          <p:cNvPr id="9" name="Resim 8" descr="domuz, Hayvan figürü içeren bir resim&#10;&#10;Açıklama otomatik olarak oluşturuldu">
            <a:extLst>
              <a:ext uri="{FF2B5EF4-FFF2-40B4-BE49-F238E27FC236}">
                <a16:creationId xmlns:a16="http://schemas.microsoft.com/office/drawing/2014/main" id="{33A70B35-DAFB-5785-E61B-19A625ADC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50" y="747523"/>
            <a:ext cx="3145963" cy="1984443"/>
          </a:xfrm>
          <a:prstGeom prst="rect">
            <a:avLst/>
          </a:prstGeom>
        </p:spPr>
      </p:pic>
      <p:pic>
        <p:nvPicPr>
          <p:cNvPr id="11" name="Resim 10" descr="kırpıntı çizim, grafik, simge, sembol, logo içeren bir resim&#10;&#10;Açıklama otomatik olarak oluşturuldu">
            <a:extLst>
              <a:ext uri="{FF2B5EF4-FFF2-40B4-BE49-F238E27FC236}">
                <a16:creationId xmlns:a16="http://schemas.microsoft.com/office/drawing/2014/main" id="{8C0276CF-C669-4EC3-BEE0-12EACA8CC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75" y="3676751"/>
            <a:ext cx="1063557" cy="1063557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62208C69-0B6B-E1B6-AB99-16E9D5FC95E5}"/>
              </a:ext>
            </a:extLst>
          </p:cNvPr>
          <p:cNvSpPr txBox="1"/>
          <p:nvPr/>
        </p:nvSpPr>
        <p:spPr>
          <a:xfrm>
            <a:off x="1603771" y="462994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Aharoni" panose="020F0502020204030204" pitchFamily="2" charset="-79"/>
                <a:cs typeface="Aharoni" panose="020F0502020204030204" pitchFamily="2" charset="-79"/>
              </a:rPr>
              <a:t>REMIX</a:t>
            </a:r>
            <a:endParaRPr lang="en-US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14" name="Resim 13" descr="simge, sembol, logo, tasarım içeren bir resim&#10;&#10;Açıklama otomatik olarak oluşturuldu">
            <a:extLst>
              <a:ext uri="{FF2B5EF4-FFF2-40B4-BE49-F238E27FC236}">
                <a16:creationId xmlns:a16="http://schemas.microsoft.com/office/drawing/2014/main" id="{499750AA-4CFA-30D6-29A9-0286CD787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49" y="4120444"/>
            <a:ext cx="4103764" cy="1547321"/>
          </a:xfrm>
          <a:prstGeom prst="rect">
            <a:avLst/>
          </a:prstGeom>
        </p:spPr>
      </p:pic>
      <p:pic>
        <p:nvPicPr>
          <p:cNvPr id="18" name="Resim 17" descr="yazı tipi, grafik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14F724A4-A8EC-9442-FE46-DF853BCE4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22" y="5470394"/>
            <a:ext cx="1761627" cy="903479"/>
          </a:xfrm>
          <a:prstGeom prst="rect">
            <a:avLst/>
          </a:prstGeom>
        </p:spPr>
      </p:pic>
      <p:pic>
        <p:nvPicPr>
          <p:cNvPr id="20" name="Resim 19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A8879609-AFEB-0355-E67A-42FBFCBEE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61" y="4313084"/>
            <a:ext cx="905163" cy="404306"/>
          </a:xfrm>
          <a:prstGeom prst="rect">
            <a:avLst/>
          </a:prstGeom>
        </p:spPr>
      </p:pic>
      <p:pic>
        <p:nvPicPr>
          <p:cNvPr id="22" name="Resim 21" descr="metin, siyah, karanlık, yazı tipi içeren bir resim&#10;&#10;Açıklama otomatik olarak oluşturuldu">
            <a:extLst>
              <a:ext uri="{FF2B5EF4-FFF2-40B4-BE49-F238E27FC236}">
                <a16:creationId xmlns:a16="http://schemas.microsoft.com/office/drawing/2014/main" id="{B8EDDA36-E087-DCEA-ACA9-DB61EFC8D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99" y="1563319"/>
            <a:ext cx="1819853" cy="1023668"/>
          </a:xfrm>
          <a:prstGeom prst="rect">
            <a:avLst/>
          </a:prstGeom>
        </p:spPr>
      </p:pic>
      <p:pic>
        <p:nvPicPr>
          <p:cNvPr id="26" name="Resim 25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65EDBF51-4C14-BA03-E468-C1FAB0EE7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49" y="5095063"/>
            <a:ext cx="1525703" cy="629353"/>
          </a:xfrm>
          <a:prstGeom prst="rect">
            <a:avLst/>
          </a:prstGeom>
        </p:spPr>
      </p:pic>
      <p:pic>
        <p:nvPicPr>
          <p:cNvPr id="28" name="Resim 27" descr="grafik, yazı tipi, logo, simge, sembol içeren bir resim&#10;&#10;Açıklama otomatik olarak oluşturuldu">
            <a:extLst>
              <a:ext uri="{FF2B5EF4-FFF2-40B4-BE49-F238E27FC236}">
                <a16:creationId xmlns:a16="http://schemas.microsoft.com/office/drawing/2014/main" id="{861E5332-E702-8E36-7966-2F10B0ADA7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72" y="1901453"/>
            <a:ext cx="2364245" cy="1553516"/>
          </a:xfrm>
          <a:prstGeom prst="rect">
            <a:avLst/>
          </a:prstGeom>
        </p:spPr>
      </p:pic>
      <p:pic>
        <p:nvPicPr>
          <p:cNvPr id="32" name="Resim 31" descr="logo, grafik, simge, sembol, yazı tipi içeren bir resim&#10;&#10;Açıklama otomatik olarak oluşturuldu">
            <a:extLst>
              <a:ext uri="{FF2B5EF4-FFF2-40B4-BE49-F238E27FC236}">
                <a16:creationId xmlns:a16="http://schemas.microsoft.com/office/drawing/2014/main" id="{4C45BFEA-87A9-3387-D9A9-9B2663D5F4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53" y="4211882"/>
            <a:ext cx="731870" cy="731870"/>
          </a:xfrm>
          <a:prstGeom prst="rect">
            <a:avLst/>
          </a:prstGeom>
        </p:spPr>
      </p:pic>
      <p:sp>
        <p:nvSpPr>
          <p:cNvPr id="33" name="Metin kutusu 32">
            <a:extLst>
              <a:ext uri="{FF2B5EF4-FFF2-40B4-BE49-F238E27FC236}">
                <a16:creationId xmlns:a16="http://schemas.microsoft.com/office/drawing/2014/main" id="{CA8CEA21-7120-CCB5-FC3D-795956BE8AE9}"/>
              </a:ext>
            </a:extLst>
          </p:cNvPr>
          <p:cNvSpPr txBox="1"/>
          <p:nvPr/>
        </p:nvSpPr>
        <p:spPr>
          <a:xfrm>
            <a:off x="6616241" y="4785993"/>
            <a:ext cx="1821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Material</a:t>
            </a:r>
            <a:r>
              <a:rPr lang="tr-TR" sz="12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UI</a:t>
            </a:r>
            <a:endParaRPr lang="en-US" sz="12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0F68490B-9623-636E-6740-EEA70CB5C3BB}"/>
              </a:ext>
            </a:extLst>
          </p:cNvPr>
          <p:cNvSpPr/>
          <p:nvPr/>
        </p:nvSpPr>
        <p:spPr>
          <a:xfrm>
            <a:off x="5029200" y="747523"/>
            <a:ext cx="2537089" cy="5745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DEE15674-3400-716C-277E-6BF0FF751409}"/>
              </a:ext>
            </a:extLst>
          </p:cNvPr>
          <p:cNvSpPr/>
          <p:nvPr/>
        </p:nvSpPr>
        <p:spPr>
          <a:xfrm>
            <a:off x="8035047" y="642026"/>
            <a:ext cx="2294424" cy="2089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A066128-5C93-7997-5EEC-862F2AE3A4A7}"/>
              </a:ext>
            </a:extLst>
          </p:cNvPr>
          <p:cNvSpPr/>
          <p:nvPr/>
        </p:nvSpPr>
        <p:spPr>
          <a:xfrm>
            <a:off x="8063806" y="3550597"/>
            <a:ext cx="2364245" cy="2559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D7B903F-AEEA-9538-5040-14FE52FBF082}"/>
              </a:ext>
            </a:extLst>
          </p:cNvPr>
          <p:cNvSpPr/>
          <p:nvPr/>
        </p:nvSpPr>
        <p:spPr>
          <a:xfrm>
            <a:off x="847036" y="747523"/>
            <a:ext cx="2236632" cy="1984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F41D7E48-72B2-EA38-7081-D8674370C1A1}"/>
              </a:ext>
            </a:extLst>
          </p:cNvPr>
          <p:cNvSpPr/>
          <p:nvPr/>
        </p:nvSpPr>
        <p:spPr>
          <a:xfrm>
            <a:off x="812988" y="3583367"/>
            <a:ext cx="2304726" cy="2559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D04D38B0-534D-D89F-F8E3-1386E07622DB}"/>
              </a:ext>
            </a:extLst>
          </p:cNvPr>
          <p:cNvSpPr/>
          <p:nvPr/>
        </p:nvSpPr>
        <p:spPr>
          <a:xfrm>
            <a:off x="5404760" y="861470"/>
            <a:ext cx="18286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</a:t>
            </a:r>
            <a:r>
              <a:rPr lang="tr-T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</a:t>
            </a:r>
            <a:endParaRPr lang="tr-TR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075C8100-894C-E111-2F62-16902954A2C8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3083668" y="1739745"/>
            <a:ext cx="1945532" cy="1880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45C0BBFF-6E22-6D08-80B6-C4E5817CE89A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1965351" y="2731966"/>
            <a:ext cx="1" cy="851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1EEAC9A-23AA-D220-D0EA-B7D4A93641D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583104" y="1686996"/>
            <a:ext cx="451943" cy="810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07F9B3B8-CB7F-C3A1-9E80-999BD5178098}"/>
              </a:ext>
            </a:extLst>
          </p:cNvPr>
          <p:cNvCxnSpPr>
            <a:stCxn id="4" idx="3"/>
          </p:cNvCxnSpPr>
          <p:nvPr/>
        </p:nvCxnSpPr>
        <p:spPr>
          <a:xfrm>
            <a:off x="7566289" y="3620199"/>
            <a:ext cx="468758" cy="1005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EE550FB2-0395-B95A-28E6-10B1E00D100D}"/>
              </a:ext>
            </a:extLst>
          </p:cNvPr>
          <p:cNvCxnSpPr>
            <a:cxnSpLocks/>
          </p:cNvCxnSpPr>
          <p:nvPr/>
        </p:nvCxnSpPr>
        <p:spPr>
          <a:xfrm flipH="1" flipV="1">
            <a:off x="3083668" y="1429966"/>
            <a:ext cx="1916774" cy="184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ED9E1E6F-8F29-C4BC-E1A3-6B3FA9DA3750}"/>
              </a:ext>
            </a:extLst>
          </p:cNvPr>
          <p:cNvSpPr txBox="1"/>
          <p:nvPr/>
        </p:nvSpPr>
        <p:spPr>
          <a:xfrm>
            <a:off x="1023362" y="384292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Blockchain</a:t>
            </a:r>
            <a:endParaRPr lang="en-US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4F3BD960-13F6-558C-4545-0A61BD39387B}"/>
              </a:ext>
            </a:extLst>
          </p:cNvPr>
          <p:cNvSpPr txBox="1"/>
          <p:nvPr/>
        </p:nvSpPr>
        <p:spPr>
          <a:xfrm>
            <a:off x="1956971" y="2923510"/>
            <a:ext cx="1610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Deploy</a:t>
            </a:r>
            <a:r>
              <a:rPr lang="tr-TR" sz="1200" dirty="0"/>
              <a:t> </a:t>
            </a:r>
          </a:p>
          <a:p>
            <a:r>
              <a:rPr lang="tr-TR" sz="1200" dirty="0"/>
              <a:t>Smart </a:t>
            </a:r>
            <a:r>
              <a:rPr lang="tr-TR" sz="1200" dirty="0" err="1"/>
              <a:t>Contract</a:t>
            </a:r>
            <a:endParaRPr lang="en-US" sz="1200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18233A78-638E-44AE-7BC4-84C8D3F1B66D}"/>
              </a:ext>
            </a:extLst>
          </p:cNvPr>
          <p:cNvSpPr txBox="1"/>
          <p:nvPr/>
        </p:nvSpPr>
        <p:spPr>
          <a:xfrm>
            <a:off x="8772499" y="676804"/>
            <a:ext cx="81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Wallet</a:t>
            </a:r>
            <a:endParaRPr lang="en-US" dirty="0"/>
          </a:p>
        </p:txBody>
      </p:sp>
      <p:pic>
        <p:nvPicPr>
          <p:cNvPr id="38" name="Resim 37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14F4B31A-F30C-40E9-3ECE-5F5CD0339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90" y="2182681"/>
            <a:ext cx="905163" cy="404306"/>
          </a:xfrm>
          <a:prstGeom prst="rect">
            <a:avLst/>
          </a:prstGeom>
        </p:spPr>
      </p:pic>
      <p:sp>
        <p:nvSpPr>
          <p:cNvPr id="39" name="Metin kutusu 38">
            <a:extLst>
              <a:ext uri="{FF2B5EF4-FFF2-40B4-BE49-F238E27FC236}">
                <a16:creationId xmlns:a16="http://schemas.microsoft.com/office/drawing/2014/main" id="{44A65F07-6242-6B76-77E1-20A0253FFD40}"/>
              </a:ext>
            </a:extLst>
          </p:cNvPr>
          <p:cNvSpPr txBox="1"/>
          <p:nvPr/>
        </p:nvSpPr>
        <p:spPr>
          <a:xfrm>
            <a:off x="8772499" y="3583367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Infura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4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637D10-EA82-B542-EB10-C7A6160D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u="none" strike="noStrike" dirty="0">
                <a:solidFill>
                  <a:srgbClr val="000000"/>
                </a:solidFill>
                <a:effectLst/>
                <a:latin typeface="Aptos Display (Başlıklar)"/>
                <a:cs typeface="Times New Roman" panose="02020603050405020304" pitchFamily="18" charset="0"/>
              </a:rPr>
              <a:t>Implementation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ptos Display (Başlıklar)"/>
                <a:cs typeface="Times New Roman" panose="02020603050405020304" pitchFamily="18" charset="0"/>
              </a:rPr>
              <a:t> </a:t>
            </a:r>
            <a:r>
              <a:rPr lang="en-US" sz="4400" i="0" u="none" strike="noStrike" dirty="0">
                <a:solidFill>
                  <a:srgbClr val="000000"/>
                </a:solidFill>
                <a:effectLst/>
                <a:latin typeface="Aptos Display (Başlıklar)"/>
                <a:cs typeface="Times New Roman" panose="02020603050405020304" pitchFamily="18" charset="0"/>
              </a:rPr>
              <a:t>details</a:t>
            </a:r>
            <a:endParaRPr lang="en-US" dirty="0">
              <a:latin typeface="Aptos Display (Başlıklar)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B12A79-8E4A-582A-AF88-1F73AAF1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1" y="1329514"/>
            <a:ext cx="10515600" cy="4351338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Remix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nteract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web3.js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local blockchain network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Ganache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interaction with IPFS in React using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Infura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ipfs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-http-client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intraction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login/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webpack to deal with resolving fallback, plugins, etc.</a:t>
            </a:r>
          </a:p>
        </p:txBody>
      </p:sp>
    </p:spTree>
    <p:extLst>
      <p:ext uri="{BB962C8B-B14F-4D97-AF65-F5344CB8AC3E}">
        <p14:creationId xmlns:p14="http://schemas.microsoft.com/office/powerpoint/2010/main" val="285100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790A9A-829F-C9DC-A98D-C750921A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to know the tools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FAE81F-04E0-427B-D5DA-5F2CF495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write a contract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communicate with the contract via JavaScript or console. In general, the working principle is like this.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Remix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IDE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Truffle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as a contract development tool, and if you want, it can also support the Ethereum network. You can also upload the contract to the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in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ruffle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Afterwards, you can interact by sending a transaction with the uploaded contract ID, wallet information,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summary;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the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with simple steps. You can easily deploy the contract you developed with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here. You can also interact with this contract using the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Web3 in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IDE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1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0609FF-8AA1-8C0D-0127-5ADC989B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Installed required </a:t>
            </a:r>
            <a:r>
              <a:rPr lang="en-US" dirty="0" err="1"/>
              <a:t>softwares</a:t>
            </a:r>
            <a:r>
              <a:rPr lang="en-US" dirty="0"/>
              <a:t> for Ethereum: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DEAC6E-1DD6-28CA-8F73-36916866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 v20.04 x64 or Windows10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 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v15.14.0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v7.7.6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NVM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https://sourceforge.net/projects/nvm-for-windows.mirror/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NVM, on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termimal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tr-T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</a:t>
            </a:r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15.14.0</a:t>
            </a:r>
          </a:p>
          <a:p>
            <a:pPr lvl="2"/>
            <a:r>
              <a:rPr lang="tr-T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</a:t>
            </a:r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15.14.0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Ganache v2.7.1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https://archive.trufflesuite.com/ganache/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1.8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(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11.0.9 x64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https://www.oracle.com/tr/java/technologies/javase/jdk11-archive-downloads.html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v3.12.1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1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35B7C3-F135-2359-36BF-FFF16C06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tr-TR" dirty="0" err="1"/>
              <a:t>equirements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Installation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F4D32D-4A64-630F-8C1D-8A3D777C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have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installed in your system.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also need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installed in your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browser(PC).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https://metamask.io/download/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https://github.com/svlzx/PandemicBlockchain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unzip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C:\Users\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\PandemicBlockchain-master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terminal:</a:t>
            </a:r>
          </a:p>
          <a:p>
            <a:pPr lvl="2"/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tr-T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node_modules</a:t>
            </a:r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project in your localhost.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1005</Words>
  <Application>Microsoft Office PowerPoint</Application>
  <PresentationFormat>Geniş ekran</PresentationFormat>
  <Paragraphs>127</Paragraphs>
  <Slides>32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42" baseType="lpstr">
      <vt:lpstr>Aharoni</vt:lpstr>
      <vt:lpstr>Aptos</vt:lpstr>
      <vt:lpstr>Aptos Display</vt:lpstr>
      <vt:lpstr>Aptos Display (Başlıklar)</vt:lpstr>
      <vt:lpstr>Arial</vt:lpstr>
      <vt:lpstr>Bookman Old Style</vt:lpstr>
      <vt:lpstr>Calibri</vt:lpstr>
      <vt:lpstr>Courier New</vt:lpstr>
      <vt:lpstr>Times New Roman</vt:lpstr>
      <vt:lpstr>Office Teması</vt:lpstr>
      <vt:lpstr>The Pandemic Blockchain</vt:lpstr>
      <vt:lpstr>Content</vt:lpstr>
      <vt:lpstr>Let's get to know the tools</vt:lpstr>
      <vt:lpstr>Technologies Used</vt:lpstr>
      <vt:lpstr>Technologies Used</vt:lpstr>
      <vt:lpstr>Implementation details</vt:lpstr>
      <vt:lpstr>Let's get to know the tools</vt:lpstr>
      <vt:lpstr>Installed required softwares for Ethereum:</vt:lpstr>
      <vt:lpstr>Requirements and Installation</vt:lpstr>
      <vt:lpstr>PowerPoint Sunusu</vt:lpstr>
      <vt:lpstr>How It Works?</vt:lpstr>
      <vt:lpstr>How The React Client App Works?</vt:lpstr>
      <vt:lpstr>PowerPoint Sunusu</vt:lpstr>
      <vt:lpstr>PowerPoint Sunusu</vt:lpstr>
      <vt:lpstr>Open Remix from your browser</vt:lpstr>
      <vt:lpstr>PowerPoint Sunusu</vt:lpstr>
      <vt:lpstr>Configure Remix</vt:lpstr>
      <vt:lpstr>Configure Remix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Now Run Reach App</vt:lpstr>
      <vt:lpstr>PowerPoint Sunusu</vt:lpstr>
      <vt:lpstr>PowerPoint Sunusu</vt:lpstr>
      <vt:lpstr>PowerPoint Sunusu</vt:lpstr>
      <vt:lpstr>System Use Cases</vt:lpstr>
      <vt:lpstr>PowerPoint Sunusu</vt:lpstr>
      <vt:lpstr>UML Diagram Of The Smart Contract Objects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SEVAL CAPRAZ</dc:creator>
  <cp:lastModifiedBy>SEVAL CAPRAZ</cp:lastModifiedBy>
  <cp:revision>80</cp:revision>
  <dcterms:created xsi:type="dcterms:W3CDTF">2024-05-14T03:10:46Z</dcterms:created>
  <dcterms:modified xsi:type="dcterms:W3CDTF">2024-05-29T11:07:08Z</dcterms:modified>
</cp:coreProperties>
</file>