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19" autoAdjust="0"/>
  </p:normalViewPr>
  <p:slideViewPr>
    <p:cSldViewPr snapToGrid="0">
      <p:cViewPr varScale="1">
        <p:scale>
          <a:sx n="93" d="100"/>
          <a:sy n="93" d="100"/>
        </p:scale>
        <p:origin x="2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err="1"/>
              <a:t>HackIndia</a:t>
            </a:r>
            <a:r>
              <a:rPr lang="en-US" sz="4000" dirty="0"/>
              <a:t> 2024</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Project presentation</a:t>
            </a:r>
          </a:p>
        </p:txBody>
      </p:sp>
      <p:sp>
        <p:nvSpPr>
          <p:cNvPr id="4" name="TextBox 3">
            <a:extLst>
              <a:ext uri="{FF2B5EF4-FFF2-40B4-BE49-F238E27FC236}">
                <a16:creationId xmlns:a16="http://schemas.microsoft.com/office/drawing/2014/main" id="{D723DD71-F031-AA8E-A551-3B46C9F64AD3}"/>
              </a:ext>
            </a:extLst>
          </p:cNvPr>
          <p:cNvSpPr txBox="1"/>
          <p:nvPr/>
        </p:nvSpPr>
        <p:spPr>
          <a:xfrm>
            <a:off x="823784" y="5898292"/>
            <a:ext cx="10373941" cy="369332"/>
          </a:xfrm>
          <a:prstGeom prst="rect">
            <a:avLst/>
          </a:prstGeom>
          <a:noFill/>
        </p:spPr>
        <p:txBody>
          <a:bodyPr wrap="square" rtlCol="0">
            <a:spAutoFit/>
          </a:bodyPr>
          <a:lstStyle/>
          <a:p>
            <a:r>
              <a:rPr lang="en-US" dirty="0">
                <a:solidFill>
                  <a:schemeClr val="bg1"/>
                </a:solidFill>
              </a:rPr>
              <a:t>Team members: Kartik Sharma, Shivam Kumar and Karan Pandey </a:t>
            </a:r>
            <a:endParaRPr lang="en-IN" dirty="0">
              <a:solidFill>
                <a:schemeClr val="bg1"/>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4DBF-0647-1903-94E6-6A66C5D551F4}"/>
              </a:ext>
            </a:extLst>
          </p:cNvPr>
          <p:cNvSpPr>
            <a:spLocks noGrp="1"/>
          </p:cNvSpPr>
          <p:nvPr>
            <p:ph type="title"/>
          </p:nvPr>
        </p:nvSpPr>
        <p:spPr/>
        <p:txBody>
          <a:bodyPr/>
          <a:lstStyle/>
          <a:p>
            <a:r>
              <a:rPr lang="en-US" dirty="0"/>
              <a:t>Scalability</a:t>
            </a:r>
            <a:endParaRPr lang="en-IN" dirty="0"/>
          </a:p>
        </p:txBody>
      </p:sp>
      <p:sp>
        <p:nvSpPr>
          <p:cNvPr id="3" name="Content Placeholder 2">
            <a:extLst>
              <a:ext uri="{FF2B5EF4-FFF2-40B4-BE49-F238E27FC236}">
                <a16:creationId xmlns:a16="http://schemas.microsoft.com/office/drawing/2014/main" id="{8BA7CC1C-2BE2-9F53-7E78-691C2E08705D}"/>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FFFFFF"/>
                </a:solidFill>
                <a:effectLst/>
                <a:highlight>
                  <a:srgbClr val="2B2B2B"/>
                </a:highlight>
                <a:latin typeface="SegoeUIVariable"/>
              </a:rPr>
              <a:t>Database Optimization</a:t>
            </a:r>
            <a:r>
              <a:rPr lang="en-US" b="0" i="0" dirty="0">
                <a:solidFill>
                  <a:srgbClr val="FFFFFF"/>
                </a:solidFill>
                <a:effectLst/>
                <a:highlight>
                  <a:srgbClr val="2B2B2B"/>
                </a:highlight>
                <a:latin typeface="SegoeUIVariable"/>
              </a:rPr>
              <a:t>:</a:t>
            </a:r>
          </a:p>
          <a:p>
            <a:pPr marL="742950" lvl="1" indent="-285750" algn="l">
              <a:buFont typeface="+mj-lt"/>
              <a:buAutoNum type="arabicPeriod"/>
            </a:pPr>
            <a:r>
              <a:rPr lang="en-US" b="0" i="0" dirty="0">
                <a:solidFill>
                  <a:srgbClr val="FFFFFF"/>
                </a:solidFill>
                <a:effectLst/>
                <a:highlight>
                  <a:srgbClr val="2B2B2B"/>
                </a:highlight>
                <a:latin typeface="SegoeUIVariable"/>
              </a:rPr>
              <a:t>Using scalable database solutions, such as NoSQL databases or distributed SQL databases, allows us to manage large datasets effectively. These databases can handle high read and write operations, ensuring quick access to data and seamless performance as the dataset grows.</a:t>
            </a:r>
          </a:p>
          <a:p>
            <a:pPr algn="l">
              <a:buFont typeface="+mj-lt"/>
              <a:buAutoNum type="arabicPeriod"/>
            </a:pPr>
            <a:r>
              <a:rPr lang="en-US" b="1" i="0" dirty="0">
                <a:solidFill>
                  <a:srgbClr val="FFFFFF"/>
                </a:solidFill>
                <a:effectLst/>
                <a:highlight>
                  <a:srgbClr val="2B2B2B"/>
                </a:highlight>
                <a:latin typeface="SegoeUIVariable"/>
              </a:rPr>
              <a:t>Microservices Architecture</a:t>
            </a:r>
            <a:r>
              <a:rPr lang="en-US" b="0" i="0" dirty="0">
                <a:solidFill>
                  <a:srgbClr val="FFFFFF"/>
                </a:solidFill>
                <a:effectLst/>
                <a:highlight>
                  <a:srgbClr val="2B2B2B"/>
                </a:highlight>
                <a:latin typeface="SegoeUIVariable"/>
              </a:rPr>
              <a:t>:</a:t>
            </a:r>
          </a:p>
          <a:p>
            <a:pPr marL="742950" lvl="1" indent="-285750" algn="l">
              <a:buFont typeface="+mj-lt"/>
              <a:buAutoNum type="arabicPeriod"/>
            </a:pPr>
            <a:r>
              <a:rPr lang="en-US" b="0" i="0" dirty="0">
                <a:solidFill>
                  <a:srgbClr val="FFFFFF"/>
                </a:solidFill>
                <a:effectLst/>
                <a:highlight>
                  <a:srgbClr val="2B2B2B"/>
                </a:highlight>
                <a:latin typeface="SegoeUIVariable"/>
              </a:rPr>
              <a:t>Adopting a microservices architecture enables us to break down the application into smaller, independent services. Each service can be developed, deployed, and scaled separately, making it easier to manage and scale the application as a whole.</a:t>
            </a:r>
          </a:p>
          <a:p>
            <a:pPr algn="l">
              <a:buFont typeface="+mj-lt"/>
              <a:buAutoNum type="arabicPeriod"/>
            </a:pPr>
            <a:r>
              <a:rPr lang="en-US" b="1" i="0" dirty="0">
                <a:solidFill>
                  <a:srgbClr val="FFFFFF"/>
                </a:solidFill>
                <a:effectLst/>
                <a:highlight>
                  <a:srgbClr val="2B2B2B"/>
                </a:highlight>
                <a:latin typeface="SegoeUIVariable"/>
              </a:rPr>
              <a:t>Efficient Data Handling</a:t>
            </a:r>
            <a:r>
              <a:rPr lang="en-US" b="0" i="0" dirty="0">
                <a:solidFill>
                  <a:srgbClr val="FFFFFF"/>
                </a:solidFill>
                <a:effectLst/>
                <a:highlight>
                  <a:srgbClr val="2B2B2B"/>
                </a:highlight>
                <a:latin typeface="SegoeUIVariable"/>
              </a:rPr>
              <a:t>:</a:t>
            </a:r>
          </a:p>
          <a:p>
            <a:pPr marL="742950" lvl="1" indent="-285750" algn="l">
              <a:buFont typeface="+mj-lt"/>
              <a:buAutoNum type="arabicPeriod"/>
            </a:pPr>
            <a:r>
              <a:rPr lang="en-US" b="0" i="0" dirty="0">
                <a:solidFill>
                  <a:srgbClr val="FFFFFF"/>
                </a:solidFill>
                <a:effectLst/>
                <a:highlight>
                  <a:srgbClr val="2B2B2B"/>
                </a:highlight>
                <a:latin typeface="SegoeUIVariable"/>
              </a:rPr>
              <a:t>With Python Pandas, we can efficiently handle and process large datasets. Additionally, using data streaming technologies can help manage real-time data, ensuring that our predictions are based on the most current information available.</a:t>
            </a:r>
          </a:p>
          <a:p>
            <a:pPr algn="l"/>
            <a:r>
              <a:rPr lang="en-US" b="0" i="0" dirty="0">
                <a:solidFill>
                  <a:srgbClr val="FFFFFF"/>
                </a:solidFill>
                <a:effectLst/>
                <a:highlight>
                  <a:srgbClr val="2B2B2B"/>
                </a:highlight>
                <a:latin typeface="SegoeUIVariable"/>
              </a:rPr>
              <a:t>By incorporating these scalability features, our Stock Market Prediction Tool is well-equipped to grow and adapt to increasing demands, providing reliable and efficient service to a larger user base.</a:t>
            </a:r>
          </a:p>
          <a:p>
            <a:endParaRPr lang="en-IN" dirty="0"/>
          </a:p>
        </p:txBody>
      </p:sp>
    </p:spTree>
    <p:extLst>
      <p:ext uri="{BB962C8B-B14F-4D97-AF65-F5344CB8AC3E}">
        <p14:creationId xmlns:p14="http://schemas.microsoft.com/office/powerpoint/2010/main" val="267743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6564-FD62-E63E-5C24-F132982BDE6C}"/>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72A73033-840C-3BE6-C742-D1D7822B50EB}"/>
              </a:ext>
            </a:extLst>
          </p:cNvPr>
          <p:cNvSpPr>
            <a:spLocks noGrp="1"/>
          </p:cNvSpPr>
          <p:nvPr>
            <p:ph idx="1"/>
          </p:nvPr>
        </p:nvSpPr>
        <p:spPr/>
        <p:txBody>
          <a:bodyPr>
            <a:normAutofit fontScale="77500" lnSpcReduction="20000"/>
          </a:bodyPr>
          <a:lstStyle/>
          <a:p>
            <a:pPr algn="l"/>
            <a:r>
              <a:rPr lang="en-US" b="0" i="0" dirty="0">
                <a:solidFill>
                  <a:srgbClr val="FFFFFF"/>
                </a:solidFill>
                <a:effectLst/>
                <a:highlight>
                  <a:srgbClr val="2B2B2B"/>
                </a:highlight>
                <a:latin typeface="SegoeUIVariable"/>
              </a:rPr>
              <a:t>Our </a:t>
            </a:r>
            <a:r>
              <a:rPr lang="en-US" b="1" i="0" dirty="0">
                <a:solidFill>
                  <a:srgbClr val="FFFFFF"/>
                </a:solidFill>
                <a:effectLst/>
                <a:highlight>
                  <a:srgbClr val="2B2B2B"/>
                </a:highlight>
                <a:latin typeface="SegoeUIVariable"/>
              </a:rPr>
              <a:t>Stock Market Prediction Tool</a:t>
            </a:r>
            <a:r>
              <a:rPr lang="en-US" b="0" i="0" dirty="0">
                <a:solidFill>
                  <a:srgbClr val="FFFFFF"/>
                </a:solidFill>
                <a:effectLst/>
                <a:highlight>
                  <a:srgbClr val="2B2B2B"/>
                </a:highlight>
                <a:latin typeface="SegoeUIVariable"/>
              </a:rPr>
              <a:t> is an innovative project designed to provide accurate and reliable market forecasts using a combination of advanced technologies. Built with </a:t>
            </a:r>
            <a:r>
              <a:rPr lang="en-US" b="1" i="0" dirty="0">
                <a:solidFill>
                  <a:srgbClr val="FFFFFF"/>
                </a:solidFill>
                <a:effectLst/>
                <a:highlight>
                  <a:srgbClr val="2B2B2B"/>
                </a:highlight>
                <a:latin typeface="SegoeUIVariable"/>
              </a:rPr>
              <a:t>Python Pandas</a:t>
            </a:r>
            <a:r>
              <a:rPr lang="en-US" b="0" i="0" dirty="0">
                <a:solidFill>
                  <a:srgbClr val="FFFFFF"/>
                </a:solidFill>
                <a:effectLst/>
                <a:highlight>
                  <a:srgbClr val="2B2B2B"/>
                </a:highlight>
                <a:latin typeface="SegoeUIVariable"/>
              </a:rPr>
              <a:t> for data manipulation and analysis, </a:t>
            </a:r>
            <a:r>
              <a:rPr lang="en-US" b="1" i="0" dirty="0">
                <a:solidFill>
                  <a:srgbClr val="FFFFFF"/>
                </a:solidFill>
                <a:effectLst/>
                <a:highlight>
                  <a:srgbClr val="2B2B2B"/>
                </a:highlight>
                <a:latin typeface="SegoeUIVariable"/>
              </a:rPr>
              <a:t>Flask</a:t>
            </a:r>
            <a:r>
              <a:rPr lang="en-US" b="0" i="0" dirty="0">
                <a:solidFill>
                  <a:srgbClr val="FFFFFF"/>
                </a:solidFill>
                <a:effectLst/>
                <a:highlight>
                  <a:srgbClr val="2B2B2B"/>
                </a:highlight>
                <a:latin typeface="SegoeUIVariable"/>
              </a:rPr>
              <a:t> for creating a user-friendly web application, and </a:t>
            </a:r>
            <a:r>
              <a:rPr lang="en-US" b="1" i="0" dirty="0">
                <a:solidFill>
                  <a:srgbClr val="FFFFFF"/>
                </a:solidFill>
                <a:effectLst/>
                <a:highlight>
                  <a:srgbClr val="2B2B2B"/>
                </a:highlight>
                <a:latin typeface="SegoeUIVariable"/>
              </a:rPr>
              <a:t>blockchain marketplace technologies</a:t>
            </a:r>
            <a:r>
              <a:rPr lang="en-US" b="0" i="0" dirty="0">
                <a:solidFill>
                  <a:srgbClr val="FFFFFF"/>
                </a:solidFill>
                <a:effectLst/>
                <a:highlight>
                  <a:srgbClr val="2B2B2B"/>
                </a:highlight>
                <a:latin typeface="SegoeUIVariable"/>
              </a:rPr>
              <a:t> for ensuring data integrity and security, this tool empowers investors with sophisticated predictive analytics.</a:t>
            </a:r>
          </a:p>
          <a:p>
            <a:pPr algn="l"/>
            <a:r>
              <a:rPr lang="en-US" b="0" i="0" dirty="0">
                <a:solidFill>
                  <a:srgbClr val="FFFFFF"/>
                </a:solidFill>
                <a:effectLst/>
                <a:highlight>
                  <a:srgbClr val="2B2B2B"/>
                </a:highlight>
                <a:latin typeface="SegoeUIVariable"/>
              </a:rPr>
              <a:t>Inspired by platforms like </a:t>
            </a:r>
            <a:r>
              <a:rPr lang="en-US" b="1" i="0" dirty="0">
                <a:solidFill>
                  <a:srgbClr val="FFFFFF"/>
                </a:solidFill>
                <a:effectLst/>
                <a:highlight>
                  <a:srgbClr val="2B2B2B"/>
                </a:highlight>
                <a:latin typeface="SegoeUIVariable"/>
              </a:rPr>
              <a:t>Tradetron.in</a:t>
            </a:r>
            <a:r>
              <a:rPr lang="en-US" b="0" i="0" dirty="0">
                <a:solidFill>
                  <a:srgbClr val="FFFFFF"/>
                </a:solidFill>
                <a:effectLst/>
                <a:highlight>
                  <a:srgbClr val="2B2B2B"/>
                </a:highlight>
                <a:latin typeface="SegoeUIVariable"/>
              </a:rPr>
              <a:t>, our tool leverages various prediction indicators, including our self-implemented </a:t>
            </a:r>
            <a:r>
              <a:rPr lang="en-US" b="1" i="0" dirty="0">
                <a:solidFill>
                  <a:srgbClr val="FFFFFF"/>
                </a:solidFill>
                <a:effectLst/>
                <a:highlight>
                  <a:srgbClr val="2B2B2B"/>
                </a:highlight>
                <a:latin typeface="SegoeUIVariable"/>
              </a:rPr>
              <a:t>Relative Vigor Index (RVGI)</a:t>
            </a:r>
            <a:r>
              <a:rPr lang="en-US" b="0" i="0" dirty="0">
                <a:solidFill>
                  <a:srgbClr val="FFFFFF"/>
                </a:solidFill>
                <a:effectLst/>
                <a:highlight>
                  <a:srgbClr val="2B2B2B"/>
                </a:highlight>
                <a:latin typeface="SegoeUIVariable"/>
              </a:rPr>
              <a:t>, to identify market trends and potential reversals. The modular architecture, cloud integration, load balancing, and microservices design ensure the scalability of the project, allowing it to handle increasing amounts of data and users efficiently.</a:t>
            </a:r>
          </a:p>
          <a:p>
            <a:pPr algn="l"/>
            <a:r>
              <a:rPr lang="en-US" b="0" i="0" dirty="0">
                <a:solidFill>
                  <a:srgbClr val="FFFFFF"/>
                </a:solidFill>
                <a:effectLst/>
                <a:highlight>
                  <a:srgbClr val="2B2B2B"/>
                </a:highlight>
                <a:latin typeface="SegoeUIVariable"/>
              </a:rPr>
              <a:t>By providing a robust and reliable stock market prediction tool, we aim to help investors make informed decisions and stay ahead in the competitive financial markets.</a:t>
            </a:r>
          </a:p>
          <a:p>
            <a:endParaRPr lang="en-IN" dirty="0"/>
          </a:p>
        </p:txBody>
      </p:sp>
    </p:spTree>
    <p:extLst>
      <p:ext uri="{BB962C8B-B14F-4D97-AF65-F5344CB8AC3E}">
        <p14:creationId xmlns:p14="http://schemas.microsoft.com/office/powerpoint/2010/main" val="250316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Decentralized Predictive Analytics With AI and Blockchain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Introduction</a:t>
            </a:r>
          </a:p>
          <a:p>
            <a:pPr marL="36900" lvl="0" indent="0">
              <a:buNone/>
            </a:pPr>
            <a:r>
              <a:rPr lang="en-US" sz="2400" dirty="0"/>
              <a:t>Our Inspiration</a:t>
            </a:r>
          </a:p>
          <a:p>
            <a:pPr marL="36900" lvl="0" indent="0">
              <a:buNone/>
            </a:pPr>
            <a:r>
              <a:rPr lang="en-US" sz="2400" dirty="0"/>
              <a:t>Technologies Implemented</a:t>
            </a:r>
          </a:p>
          <a:p>
            <a:pPr marL="36900" lvl="0" indent="0">
              <a:buNone/>
            </a:pPr>
            <a:r>
              <a:rPr lang="en-US" sz="2400" dirty="0"/>
              <a:t>Prototype</a:t>
            </a:r>
          </a:p>
          <a:p>
            <a:pPr marL="36900" lvl="0" indent="0">
              <a:buNone/>
            </a:pPr>
            <a:r>
              <a:rPr lang="en-US" sz="2400" dirty="0"/>
              <a:t>Scalability </a:t>
            </a:r>
          </a:p>
          <a:p>
            <a:pPr marL="36900" lvl="0" indent="0">
              <a:buNone/>
            </a:pPr>
            <a:r>
              <a:rPr lang="en-US" sz="2400" dirty="0"/>
              <a:t>Summary</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32F8-4B10-3AFD-3357-1922B8D9BC1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BDC8F81-BA01-A1F8-281C-6E7E6548B49E}"/>
              </a:ext>
            </a:extLst>
          </p:cNvPr>
          <p:cNvSpPr>
            <a:spLocks noGrp="1"/>
          </p:cNvSpPr>
          <p:nvPr>
            <p:ph idx="1"/>
          </p:nvPr>
        </p:nvSpPr>
        <p:spPr/>
        <p:txBody>
          <a:bodyPr>
            <a:normAutofit fontScale="77500" lnSpcReduction="20000"/>
          </a:bodyPr>
          <a:lstStyle/>
          <a:p>
            <a:pPr algn="l"/>
            <a:r>
              <a:rPr lang="en-US" b="0" i="0" dirty="0">
                <a:solidFill>
                  <a:srgbClr val="FFFFFF"/>
                </a:solidFill>
                <a:effectLst/>
                <a:highlight>
                  <a:srgbClr val="2B2B2B"/>
                </a:highlight>
                <a:latin typeface="SegoeUIVariable"/>
              </a:rPr>
              <a:t>In today’s fast-paced financial markets, accurate and timely predictions can significantly enhance investment strategies and decision-making processes. Our project, </a:t>
            </a:r>
            <a:r>
              <a:rPr lang="en-US" b="1" i="0" dirty="0">
                <a:solidFill>
                  <a:srgbClr val="FFFFFF"/>
                </a:solidFill>
                <a:effectLst/>
                <a:highlight>
                  <a:srgbClr val="2B2B2B"/>
                </a:highlight>
                <a:latin typeface="SegoeUIVariable"/>
              </a:rPr>
              <a:t>Stock Market Prediction Tool</a:t>
            </a:r>
            <a:r>
              <a:rPr lang="en-US" b="0" i="0" dirty="0">
                <a:solidFill>
                  <a:srgbClr val="FFFFFF"/>
                </a:solidFill>
                <a:effectLst/>
                <a:highlight>
                  <a:srgbClr val="2B2B2B"/>
                </a:highlight>
                <a:latin typeface="SegoeUIVariable"/>
              </a:rPr>
              <a:t>, leverages cutting-edge technologies to provide robust and reliable market forecasts. This tool is built using </a:t>
            </a:r>
            <a:r>
              <a:rPr lang="en-US" b="1" i="0" dirty="0">
                <a:solidFill>
                  <a:srgbClr val="FFFFFF"/>
                </a:solidFill>
                <a:effectLst/>
                <a:highlight>
                  <a:srgbClr val="2B2B2B"/>
                </a:highlight>
                <a:latin typeface="SegoeUIVariable"/>
              </a:rPr>
              <a:t>Python Pandas</a:t>
            </a:r>
            <a:r>
              <a:rPr lang="en-US" b="0" i="0" dirty="0">
                <a:solidFill>
                  <a:srgbClr val="FFFFFF"/>
                </a:solidFill>
                <a:effectLst/>
                <a:highlight>
                  <a:srgbClr val="2B2B2B"/>
                </a:highlight>
                <a:latin typeface="SegoeUIVariable"/>
              </a:rPr>
              <a:t> for data manipulation and analysis, </a:t>
            </a:r>
            <a:r>
              <a:rPr lang="en-US" b="1" i="0" dirty="0">
                <a:solidFill>
                  <a:srgbClr val="FFFFFF"/>
                </a:solidFill>
                <a:effectLst/>
                <a:highlight>
                  <a:srgbClr val="2B2B2B"/>
                </a:highlight>
                <a:latin typeface="SegoeUIVariable"/>
              </a:rPr>
              <a:t>Flask</a:t>
            </a:r>
            <a:r>
              <a:rPr lang="en-US" b="0" i="0" dirty="0">
                <a:solidFill>
                  <a:srgbClr val="FFFFFF"/>
                </a:solidFill>
                <a:effectLst/>
                <a:highlight>
                  <a:srgbClr val="2B2B2B"/>
                </a:highlight>
                <a:latin typeface="SegoeUIVariable"/>
              </a:rPr>
              <a:t> for creating a user-friendly web application, and </a:t>
            </a:r>
            <a:r>
              <a:rPr lang="en-US" b="1" i="0" dirty="0">
                <a:solidFill>
                  <a:srgbClr val="FFFFFF"/>
                </a:solidFill>
                <a:effectLst/>
                <a:highlight>
                  <a:srgbClr val="2B2B2B"/>
                </a:highlight>
                <a:latin typeface="SegoeUIVariable"/>
              </a:rPr>
              <a:t>blockchain marketplace technologies</a:t>
            </a:r>
            <a:r>
              <a:rPr lang="en-US" b="0" i="0" dirty="0">
                <a:solidFill>
                  <a:srgbClr val="FFFFFF"/>
                </a:solidFill>
                <a:effectLst/>
                <a:highlight>
                  <a:srgbClr val="2B2B2B"/>
                </a:highlight>
                <a:latin typeface="SegoeUIVariable"/>
              </a:rPr>
              <a:t> to ensure data integrity and security.</a:t>
            </a:r>
          </a:p>
          <a:p>
            <a:pPr algn="l"/>
            <a:r>
              <a:rPr lang="en-US" b="1" i="0" dirty="0">
                <a:solidFill>
                  <a:srgbClr val="FFFFFF"/>
                </a:solidFill>
                <a:effectLst/>
                <a:highlight>
                  <a:srgbClr val="2B2B2B"/>
                </a:highlight>
                <a:latin typeface="SegoeUIVariable"/>
              </a:rPr>
              <a:t>Python Pandas</a:t>
            </a:r>
            <a:r>
              <a:rPr lang="en-US" b="0" i="0" dirty="0">
                <a:solidFill>
                  <a:srgbClr val="FFFFFF"/>
                </a:solidFill>
                <a:effectLst/>
                <a:highlight>
                  <a:srgbClr val="2B2B2B"/>
                </a:highlight>
                <a:latin typeface="SegoeUIVariable"/>
              </a:rPr>
              <a:t> is utilized to handle large datasets efficiently, enabling sophisticated data analysis and visualization. The </a:t>
            </a:r>
            <a:r>
              <a:rPr lang="en-US" b="1" i="0" dirty="0">
                <a:solidFill>
                  <a:srgbClr val="FFFFFF"/>
                </a:solidFill>
                <a:effectLst/>
                <a:highlight>
                  <a:srgbClr val="2B2B2B"/>
                </a:highlight>
                <a:latin typeface="SegoeUIVariable"/>
              </a:rPr>
              <a:t>Flask</a:t>
            </a:r>
            <a:r>
              <a:rPr lang="en-US" b="0" i="0" dirty="0">
                <a:solidFill>
                  <a:srgbClr val="FFFFFF"/>
                </a:solidFill>
                <a:effectLst/>
                <a:highlight>
                  <a:srgbClr val="2B2B2B"/>
                </a:highlight>
                <a:latin typeface="SegoeUIVariable"/>
              </a:rPr>
              <a:t> framework powers the web application, offering a seamless and interactive user experience. By integrating </a:t>
            </a:r>
            <a:r>
              <a:rPr lang="en-US" b="1" i="0" dirty="0">
                <a:solidFill>
                  <a:srgbClr val="FFFFFF"/>
                </a:solidFill>
                <a:effectLst/>
                <a:highlight>
                  <a:srgbClr val="2B2B2B"/>
                </a:highlight>
                <a:latin typeface="SegoeUIVariable"/>
              </a:rPr>
              <a:t>blockchain technology</a:t>
            </a:r>
            <a:r>
              <a:rPr lang="en-US" b="0" i="0" dirty="0">
                <a:solidFill>
                  <a:srgbClr val="FFFFFF"/>
                </a:solidFill>
                <a:effectLst/>
                <a:highlight>
                  <a:srgbClr val="2B2B2B"/>
                </a:highlight>
                <a:latin typeface="SegoeUIVariable"/>
              </a:rPr>
              <a:t>, we ensure that all transactions and data exchanges are transparent, immutable, and secure, fostering trust among users.</a:t>
            </a:r>
          </a:p>
          <a:p>
            <a:pPr algn="l"/>
            <a:r>
              <a:rPr lang="en-US" b="0" i="0" dirty="0">
                <a:solidFill>
                  <a:srgbClr val="FFFFFF"/>
                </a:solidFill>
                <a:effectLst/>
                <a:highlight>
                  <a:srgbClr val="2B2B2B"/>
                </a:highlight>
                <a:latin typeface="SegoeUIVariable"/>
              </a:rPr>
              <a:t>This project aims to empower investors with advanced predictive analytics, helping them make informed decisions and stay ahead in the competitive stock market landscape.</a:t>
            </a:r>
          </a:p>
          <a:p>
            <a:endParaRPr lang="en-IN" dirty="0"/>
          </a:p>
        </p:txBody>
      </p:sp>
    </p:spTree>
    <p:extLst>
      <p:ext uri="{BB962C8B-B14F-4D97-AF65-F5344CB8AC3E}">
        <p14:creationId xmlns:p14="http://schemas.microsoft.com/office/powerpoint/2010/main" val="269054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7970-542F-9D96-95FA-0F9CA6EA3140}"/>
              </a:ext>
            </a:extLst>
          </p:cNvPr>
          <p:cNvSpPr>
            <a:spLocks noGrp="1"/>
          </p:cNvSpPr>
          <p:nvPr>
            <p:ph type="title"/>
          </p:nvPr>
        </p:nvSpPr>
        <p:spPr/>
        <p:txBody>
          <a:bodyPr/>
          <a:lstStyle/>
          <a:p>
            <a:r>
              <a:rPr lang="en-US" dirty="0"/>
              <a:t>Our Inspiration</a:t>
            </a:r>
            <a:endParaRPr lang="en-IN" dirty="0"/>
          </a:p>
        </p:txBody>
      </p:sp>
      <p:sp>
        <p:nvSpPr>
          <p:cNvPr id="3" name="Content Placeholder 2">
            <a:extLst>
              <a:ext uri="{FF2B5EF4-FFF2-40B4-BE49-F238E27FC236}">
                <a16:creationId xmlns:a16="http://schemas.microsoft.com/office/drawing/2014/main" id="{EE93CE96-C3A7-8C95-4138-DEE3869569AF}"/>
              </a:ext>
            </a:extLst>
          </p:cNvPr>
          <p:cNvSpPr>
            <a:spLocks noGrp="1"/>
          </p:cNvSpPr>
          <p:nvPr>
            <p:ph idx="1"/>
          </p:nvPr>
        </p:nvSpPr>
        <p:spPr/>
        <p:txBody>
          <a:bodyPr>
            <a:normAutofit/>
          </a:bodyPr>
          <a:lstStyle/>
          <a:p>
            <a:r>
              <a:rPr lang="en-US" sz="1600" b="0" i="0" dirty="0">
                <a:solidFill>
                  <a:srgbClr val="FFFFFF"/>
                </a:solidFill>
                <a:effectLst/>
                <a:highlight>
                  <a:srgbClr val="2B2B2B"/>
                </a:highlight>
                <a:latin typeface="SegoeUIVariable"/>
              </a:rPr>
              <a:t>Our inspiration for this project stems from the innovative use of prediction indicators by platforms like </a:t>
            </a:r>
            <a:r>
              <a:rPr lang="en-US" sz="1600" b="1" i="0" dirty="0">
                <a:solidFill>
                  <a:srgbClr val="FFFFFF"/>
                </a:solidFill>
                <a:effectLst/>
                <a:highlight>
                  <a:srgbClr val="2B2B2B"/>
                </a:highlight>
                <a:latin typeface="SegoeUIVariable"/>
              </a:rPr>
              <a:t>Tradetron.in</a:t>
            </a:r>
            <a:r>
              <a:rPr lang="en-US" sz="1600" b="0" i="0" dirty="0">
                <a:solidFill>
                  <a:srgbClr val="FFFFFF"/>
                </a:solidFill>
                <a:effectLst/>
                <a:highlight>
                  <a:srgbClr val="2B2B2B"/>
                </a:highlight>
                <a:latin typeface="SegoeUIVariable"/>
              </a:rPr>
              <a:t>. </a:t>
            </a:r>
            <a:r>
              <a:rPr lang="en-US" sz="1600" b="0" i="0" dirty="0" err="1">
                <a:solidFill>
                  <a:srgbClr val="FFFFFF"/>
                </a:solidFill>
                <a:effectLst/>
                <a:highlight>
                  <a:srgbClr val="2B2B2B"/>
                </a:highlight>
                <a:latin typeface="SegoeUIVariable"/>
              </a:rPr>
              <a:t>Tradetron</a:t>
            </a:r>
            <a:r>
              <a:rPr lang="en-US" sz="1600" b="0" i="0" dirty="0">
                <a:solidFill>
                  <a:srgbClr val="FFFFFF"/>
                </a:solidFill>
                <a:effectLst/>
                <a:highlight>
                  <a:srgbClr val="2B2B2B"/>
                </a:highlight>
                <a:latin typeface="SegoeUIVariable"/>
              </a:rPr>
              <a:t> is a powerful algorithmic trading platform that allows users to create, </a:t>
            </a:r>
            <a:r>
              <a:rPr lang="en-US" sz="1600" b="0" i="0" dirty="0" err="1">
                <a:solidFill>
                  <a:srgbClr val="FFFFFF"/>
                </a:solidFill>
                <a:effectLst/>
                <a:highlight>
                  <a:srgbClr val="2B2B2B"/>
                </a:highlight>
                <a:latin typeface="SegoeUIVariable"/>
              </a:rPr>
              <a:t>backtest</a:t>
            </a:r>
            <a:r>
              <a:rPr lang="en-US" sz="1600" b="0" i="0" dirty="0">
                <a:solidFill>
                  <a:srgbClr val="FFFFFF"/>
                </a:solidFill>
                <a:effectLst/>
                <a:highlight>
                  <a:srgbClr val="2B2B2B"/>
                </a:highlight>
                <a:latin typeface="SegoeUIVariable"/>
              </a:rPr>
              <a:t>, and deploy trading strategies using a variety of technical indicators. Here are some key ways in which </a:t>
            </a:r>
            <a:r>
              <a:rPr lang="en-US" sz="1600" b="0" i="0" dirty="0" err="1">
                <a:solidFill>
                  <a:srgbClr val="FFFFFF"/>
                </a:solidFill>
                <a:effectLst/>
                <a:highlight>
                  <a:srgbClr val="2B2B2B"/>
                </a:highlight>
                <a:latin typeface="SegoeUIVariable"/>
              </a:rPr>
              <a:t>Tradetron</a:t>
            </a:r>
            <a:r>
              <a:rPr lang="en-US" sz="1600" b="0" i="0" dirty="0">
                <a:solidFill>
                  <a:srgbClr val="FFFFFF"/>
                </a:solidFill>
                <a:effectLst/>
                <a:highlight>
                  <a:srgbClr val="2B2B2B"/>
                </a:highlight>
                <a:latin typeface="SegoeUIVariable"/>
              </a:rPr>
              <a:t> utilizes prediction indicators:</a:t>
            </a:r>
          </a:p>
          <a:p>
            <a:r>
              <a:rPr lang="en-US" sz="1600" b="0" i="0" dirty="0">
                <a:solidFill>
                  <a:srgbClr val="FFFFFF"/>
                </a:solidFill>
                <a:effectLst/>
                <a:highlight>
                  <a:srgbClr val="2B2B2B"/>
                </a:highlight>
                <a:latin typeface="SegoeUIVariable"/>
              </a:rPr>
              <a:t>1. Technical indicators </a:t>
            </a:r>
            <a:r>
              <a:rPr lang="en-US" sz="1600" dirty="0">
                <a:solidFill>
                  <a:srgbClr val="FFFFFF"/>
                </a:solidFill>
                <a:effectLst/>
                <a:highlight>
                  <a:srgbClr val="2B2B2B"/>
                </a:highlight>
                <a:latin typeface="SegoeUIVariable"/>
              </a:rPr>
              <a:t>2. Algorithmic Strategies 3. </a:t>
            </a:r>
            <a:r>
              <a:rPr lang="en-US" sz="1600" dirty="0" err="1">
                <a:solidFill>
                  <a:srgbClr val="FFFFFF"/>
                </a:solidFill>
                <a:effectLst/>
                <a:highlight>
                  <a:srgbClr val="2B2B2B"/>
                </a:highlight>
                <a:latin typeface="SegoeUIVariable"/>
              </a:rPr>
              <a:t>Backtesting</a:t>
            </a:r>
            <a:r>
              <a:rPr lang="en-US" sz="1600" dirty="0">
                <a:solidFill>
                  <a:srgbClr val="FFFFFF"/>
                </a:solidFill>
                <a:effectLst/>
                <a:highlight>
                  <a:srgbClr val="2B2B2B"/>
                </a:highlight>
                <a:latin typeface="SegoeUIVariable"/>
              </a:rPr>
              <a:t> and optimization 4. Automation and Execution</a:t>
            </a:r>
          </a:p>
          <a:p>
            <a:r>
              <a:rPr lang="en-US" sz="1600" dirty="0">
                <a:solidFill>
                  <a:srgbClr val="FFFFFF"/>
                </a:solidFill>
                <a:effectLst/>
                <a:highlight>
                  <a:srgbClr val="2B2B2B"/>
                </a:highlight>
                <a:latin typeface="SegoeUIVariable"/>
              </a:rPr>
              <a:t>5. Integration and marketplace</a:t>
            </a:r>
          </a:p>
          <a:p>
            <a:r>
              <a:rPr lang="en-US" sz="1600" b="0" i="0" dirty="0">
                <a:solidFill>
                  <a:srgbClr val="FFFFFF"/>
                </a:solidFill>
                <a:effectLst/>
                <a:highlight>
                  <a:srgbClr val="2B2B2B"/>
                </a:highlight>
                <a:latin typeface="SegoeUIVariable"/>
              </a:rPr>
              <a:t>By drawing inspiration from </a:t>
            </a:r>
            <a:r>
              <a:rPr lang="en-US" sz="1600" b="0" i="0" dirty="0" err="1">
                <a:solidFill>
                  <a:srgbClr val="FFFFFF"/>
                </a:solidFill>
                <a:effectLst/>
                <a:highlight>
                  <a:srgbClr val="2B2B2B"/>
                </a:highlight>
                <a:latin typeface="SegoeUIVariable"/>
              </a:rPr>
              <a:t>Tradetron’s</a:t>
            </a:r>
            <a:r>
              <a:rPr lang="en-US" sz="1600" b="0" i="0" dirty="0">
                <a:solidFill>
                  <a:srgbClr val="FFFFFF"/>
                </a:solidFill>
                <a:effectLst/>
                <a:highlight>
                  <a:srgbClr val="2B2B2B"/>
                </a:highlight>
                <a:latin typeface="SegoeUIVariable"/>
              </a:rPr>
              <a:t> approach, our project aims to leverage similar prediction indicators and algorithmic strategies to provide accurate and reliable stock market predictions. This will empower investors to make data-driven decisions and enhance their trading performance.</a:t>
            </a:r>
          </a:p>
          <a:p>
            <a:endParaRPr lang="en-IN" sz="1600" dirty="0"/>
          </a:p>
        </p:txBody>
      </p:sp>
    </p:spTree>
    <p:extLst>
      <p:ext uri="{BB962C8B-B14F-4D97-AF65-F5344CB8AC3E}">
        <p14:creationId xmlns:p14="http://schemas.microsoft.com/office/powerpoint/2010/main" val="144942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AF26-5C5D-C212-A38B-C42394400F37}"/>
              </a:ext>
            </a:extLst>
          </p:cNvPr>
          <p:cNvSpPr>
            <a:spLocks noGrp="1"/>
          </p:cNvSpPr>
          <p:nvPr>
            <p:ph type="title"/>
          </p:nvPr>
        </p:nvSpPr>
        <p:spPr/>
        <p:txBody>
          <a:bodyPr/>
          <a:lstStyle/>
          <a:p>
            <a:r>
              <a:rPr lang="en-US" dirty="0"/>
              <a:t>Technologies Implemented</a:t>
            </a:r>
            <a:endParaRPr lang="en-IN" dirty="0"/>
          </a:p>
        </p:txBody>
      </p:sp>
      <p:sp>
        <p:nvSpPr>
          <p:cNvPr id="3" name="Content Placeholder 2">
            <a:extLst>
              <a:ext uri="{FF2B5EF4-FFF2-40B4-BE49-F238E27FC236}">
                <a16:creationId xmlns:a16="http://schemas.microsoft.com/office/drawing/2014/main" id="{5A964A4D-B271-86A4-E73F-5D4F2FD48667}"/>
              </a:ext>
            </a:extLst>
          </p:cNvPr>
          <p:cNvSpPr>
            <a:spLocks noGrp="1"/>
          </p:cNvSpPr>
          <p:nvPr>
            <p:ph idx="1"/>
          </p:nvPr>
        </p:nvSpPr>
        <p:spPr/>
        <p:txBody>
          <a:bodyPr>
            <a:normAutofit fontScale="62500" lnSpcReduction="20000"/>
          </a:bodyPr>
          <a:lstStyle/>
          <a:p>
            <a:pPr algn="l"/>
            <a:r>
              <a:rPr lang="en-US" b="0" i="0" dirty="0">
                <a:solidFill>
                  <a:srgbClr val="FFFFFF"/>
                </a:solidFill>
                <a:effectLst/>
                <a:highlight>
                  <a:srgbClr val="2B2B2B"/>
                </a:highlight>
                <a:latin typeface="SegoeUIVariable"/>
              </a:rPr>
              <a:t>Our Stock Market Prediction Tool leverages a combination of advanced technologies to deliver accurate and reliable predictions. Here’s a brief overview of the key technologies used in this project:</a:t>
            </a:r>
          </a:p>
          <a:p>
            <a:pPr algn="l">
              <a:buFont typeface="+mj-lt"/>
              <a:buAutoNum type="arabicPeriod"/>
            </a:pPr>
            <a:r>
              <a:rPr lang="en-US" b="1" i="0" dirty="0">
                <a:solidFill>
                  <a:srgbClr val="FFFFFF"/>
                </a:solidFill>
                <a:effectLst/>
                <a:highlight>
                  <a:srgbClr val="2B2B2B"/>
                </a:highlight>
                <a:latin typeface="SegoeUIVariable"/>
              </a:rPr>
              <a:t>Python Pandas</a:t>
            </a:r>
            <a:r>
              <a:rPr lang="en-US" b="0" i="0" dirty="0">
                <a:solidFill>
                  <a:srgbClr val="FFFFFF"/>
                </a:solidFill>
                <a:effectLst/>
                <a:highlight>
                  <a:srgbClr val="2B2B2B"/>
                </a:highlight>
                <a:latin typeface="SegoeUIVariable"/>
              </a:rPr>
              <a:t>:</a:t>
            </a:r>
          </a:p>
          <a:p>
            <a:pPr marL="742950" lvl="1" indent="-285750" algn="l">
              <a:buFont typeface="+mj-lt"/>
              <a:buAutoNum type="arabicPeriod"/>
            </a:pPr>
            <a:r>
              <a:rPr lang="en-US" b="1" i="0" dirty="0">
                <a:solidFill>
                  <a:srgbClr val="FFFFFF"/>
                </a:solidFill>
                <a:effectLst/>
                <a:highlight>
                  <a:srgbClr val="2B2B2B"/>
                </a:highlight>
                <a:latin typeface="SegoeUIVariable"/>
              </a:rPr>
              <a:t>Data Manipulation and Analysis</a:t>
            </a:r>
            <a:r>
              <a:rPr lang="en-US" b="0" i="0" dirty="0">
                <a:solidFill>
                  <a:srgbClr val="FFFFFF"/>
                </a:solidFill>
                <a:effectLst/>
                <a:highlight>
                  <a:srgbClr val="2B2B2B"/>
                </a:highlight>
                <a:latin typeface="SegoeUIVariable"/>
              </a:rPr>
              <a:t>: Pandas is a powerful library for data manipulation and analysis. It provides data structures like </a:t>
            </a:r>
            <a:r>
              <a:rPr lang="en-US" b="0" i="0" dirty="0" err="1">
                <a:solidFill>
                  <a:srgbClr val="FFFFFF"/>
                </a:solidFill>
                <a:effectLst/>
                <a:highlight>
                  <a:srgbClr val="2B2B2B"/>
                </a:highlight>
                <a:latin typeface="SegoeUIVariable"/>
              </a:rPr>
              <a:t>DataFrames</a:t>
            </a:r>
            <a:r>
              <a:rPr lang="en-US" b="0" i="0" dirty="0">
                <a:solidFill>
                  <a:srgbClr val="FFFFFF"/>
                </a:solidFill>
                <a:effectLst/>
                <a:highlight>
                  <a:srgbClr val="2B2B2B"/>
                </a:highlight>
                <a:latin typeface="SegoeUIVariable"/>
              </a:rPr>
              <a:t>, which are essential for handling large datasets efficiently.</a:t>
            </a:r>
          </a:p>
          <a:p>
            <a:pPr marL="742950" lvl="1" indent="-285750" algn="l">
              <a:buFont typeface="+mj-lt"/>
              <a:buAutoNum type="arabicPeriod"/>
            </a:pPr>
            <a:r>
              <a:rPr lang="en-US" b="1" i="0" dirty="0">
                <a:solidFill>
                  <a:srgbClr val="FFFFFF"/>
                </a:solidFill>
                <a:effectLst/>
                <a:highlight>
                  <a:srgbClr val="2B2B2B"/>
                </a:highlight>
                <a:latin typeface="SegoeUIVariable"/>
              </a:rPr>
              <a:t>Data Cleaning and Preparation</a:t>
            </a:r>
            <a:r>
              <a:rPr lang="en-US" b="0" i="0" dirty="0">
                <a:solidFill>
                  <a:srgbClr val="FFFFFF"/>
                </a:solidFill>
                <a:effectLst/>
                <a:highlight>
                  <a:srgbClr val="2B2B2B"/>
                </a:highlight>
                <a:latin typeface="SegoeUIVariable"/>
              </a:rPr>
              <a:t>: Pandas offers a wide range of functions for cleaning and preparing data, ensuring that the input data is accurate and ready for analysis.</a:t>
            </a:r>
          </a:p>
          <a:p>
            <a:pPr marL="742950" lvl="1" indent="-285750" algn="l">
              <a:buFont typeface="+mj-lt"/>
              <a:buAutoNum type="arabicPeriod"/>
            </a:pPr>
            <a:r>
              <a:rPr lang="en-US" b="1" i="0" dirty="0">
                <a:solidFill>
                  <a:srgbClr val="FFFFFF"/>
                </a:solidFill>
                <a:effectLst/>
                <a:highlight>
                  <a:srgbClr val="2B2B2B"/>
                </a:highlight>
                <a:latin typeface="SegoeUIVariable"/>
              </a:rPr>
              <a:t>Statistical Analysis</a:t>
            </a:r>
            <a:r>
              <a:rPr lang="en-US" b="0" i="0" dirty="0">
                <a:solidFill>
                  <a:srgbClr val="FFFFFF"/>
                </a:solidFill>
                <a:effectLst/>
                <a:highlight>
                  <a:srgbClr val="2B2B2B"/>
                </a:highlight>
                <a:latin typeface="SegoeUIVariable"/>
              </a:rPr>
              <a:t>: With Pandas, we can perform various statistical analyses to identify trends and patterns in the stock market data.</a:t>
            </a:r>
          </a:p>
          <a:p>
            <a:pPr algn="l">
              <a:buFont typeface="+mj-lt"/>
              <a:buAutoNum type="arabicPeriod"/>
            </a:pPr>
            <a:r>
              <a:rPr lang="en-US" b="1" i="0" dirty="0">
                <a:solidFill>
                  <a:srgbClr val="FFFFFF"/>
                </a:solidFill>
                <a:effectLst/>
                <a:highlight>
                  <a:srgbClr val="2B2B2B"/>
                </a:highlight>
                <a:latin typeface="SegoeUIVariable"/>
              </a:rPr>
              <a:t>Flask</a:t>
            </a:r>
            <a:r>
              <a:rPr lang="en-US" b="0" i="0" dirty="0">
                <a:solidFill>
                  <a:srgbClr val="FFFFFF"/>
                </a:solidFill>
                <a:effectLst/>
                <a:highlight>
                  <a:srgbClr val="2B2B2B"/>
                </a:highlight>
                <a:latin typeface="SegoeUIVariable"/>
              </a:rPr>
              <a:t>:</a:t>
            </a:r>
          </a:p>
          <a:p>
            <a:pPr marL="742950" lvl="1" indent="-285750" algn="l">
              <a:buFont typeface="+mj-lt"/>
              <a:buAutoNum type="arabicPeriod"/>
            </a:pPr>
            <a:r>
              <a:rPr lang="en-US" b="1" i="0" dirty="0">
                <a:solidFill>
                  <a:srgbClr val="FFFFFF"/>
                </a:solidFill>
                <a:effectLst/>
                <a:highlight>
                  <a:srgbClr val="2B2B2B"/>
                </a:highlight>
                <a:latin typeface="SegoeUIVariable"/>
              </a:rPr>
              <a:t>Web Framework</a:t>
            </a:r>
            <a:r>
              <a:rPr lang="en-US" b="0" i="0" dirty="0">
                <a:solidFill>
                  <a:srgbClr val="FFFFFF"/>
                </a:solidFill>
                <a:effectLst/>
                <a:highlight>
                  <a:srgbClr val="2B2B2B"/>
                </a:highlight>
                <a:latin typeface="SegoeUIVariable"/>
              </a:rPr>
              <a:t>: Flask is a lightweight web framework for Python that allows us to build web applications quickly and easily.</a:t>
            </a:r>
          </a:p>
          <a:p>
            <a:pPr marL="742950" lvl="1" indent="-285750" algn="l">
              <a:buFont typeface="+mj-lt"/>
              <a:buAutoNum type="arabicPeriod"/>
            </a:pPr>
            <a:r>
              <a:rPr lang="en-US" b="0" i="0" dirty="0">
                <a:solidFill>
                  <a:srgbClr val="FFFFFF"/>
                </a:solidFill>
                <a:effectLst/>
                <a:highlight>
                  <a:srgbClr val="2B2B2B"/>
                </a:highlight>
                <a:latin typeface="SegoeUIVariable"/>
              </a:rPr>
              <a:t>.</a:t>
            </a:r>
            <a:r>
              <a:rPr lang="en-US" b="1" dirty="0">
                <a:solidFill>
                  <a:srgbClr val="FFFFFF"/>
                </a:solidFill>
                <a:effectLst/>
                <a:highlight>
                  <a:srgbClr val="2B2B2B"/>
                </a:highlight>
                <a:latin typeface="SegoeUIVariable"/>
              </a:rPr>
              <a:t> API Development</a:t>
            </a:r>
            <a:r>
              <a:rPr lang="en-US" dirty="0">
                <a:solidFill>
                  <a:srgbClr val="FFFFFF"/>
                </a:solidFill>
                <a:effectLst/>
                <a:highlight>
                  <a:srgbClr val="2B2B2B"/>
                </a:highlight>
                <a:latin typeface="SegoeUIVariable"/>
              </a:rPr>
              <a:t>: Flask is used to develop RESTful APIs that enable communication between the front-end and back-end of our application.</a:t>
            </a:r>
          </a:p>
          <a:p>
            <a:endParaRPr lang="en-IN" dirty="0"/>
          </a:p>
        </p:txBody>
      </p:sp>
    </p:spTree>
    <p:extLst>
      <p:ext uri="{BB962C8B-B14F-4D97-AF65-F5344CB8AC3E}">
        <p14:creationId xmlns:p14="http://schemas.microsoft.com/office/powerpoint/2010/main" val="285837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6A1-9E9D-A38E-CDC7-3CFE85A11B7E}"/>
              </a:ext>
            </a:extLst>
          </p:cNvPr>
          <p:cNvSpPr>
            <a:spLocks noGrp="1"/>
          </p:cNvSpPr>
          <p:nvPr>
            <p:ph type="title"/>
          </p:nvPr>
        </p:nvSpPr>
        <p:spPr/>
        <p:txBody>
          <a:bodyPr/>
          <a:lstStyle/>
          <a:p>
            <a:r>
              <a:rPr lang="en-US" dirty="0"/>
              <a:t>Technologies Implemented</a:t>
            </a:r>
            <a:endParaRPr lang="en-IN" dirty="0"/>
          </a:p>
        </p:txBody>
      </p:sp>
      <p:sp>
        <p:nvSpPr>
          <p:cNvPr id="3" name="Content Placeholder 2">
            <a:extLst>
              <a:ext uri="{FF2B5EF4-FFF2-40B4-BE49-F238E27FC236}">
                <a16:creationId xmlns:a16="http://schemas.microsoft.com/office/drawing/2014/main" id="{CE49F23B-ADDC-F127-D0D0-5AAB95EC6152}"/>
              </a:ext>
            </a:extLst>
          </p:cNvPr>
          <p:cNvSpPr>
            <a:spLocks noGrp="1"/>
          </p:cNvSpPr>
          <p:nvPr>
            <p:ph idx="1"/>
          </p:nvPr>
        </p:nvSpPr>
        <p:spPr/>
        <p:txBody>
          <a:bodyPr>
            <a:normAutofit fontScale="77500" lnSpcReduction="20000"/>
          </a:bodyPr>
          <a:lstStyle/>
          <a:p>
            <a:pPr marL="742950" lvl="1" indent="-285750">
              <a:buFont typeface="+mj-lt"/>
              <a:buAutoNum type="arabicPeriod"/>
            </a:pPr>
            <a:r>
              <a:rPr lang="en-US" b="1" dirty="0">
                <a:solidFill>
                  <a:srgbClr val="FFFFFF"/>
                </a:solidFill>
                <a:effectLst/>
                <a:highlight>
                  <a:srgbClr val="2B2B2B"/>
                </a:highlight>
                <a:latin typeface="SegoeUIVariable"/>
              </a:rPr>
              <a:t>User Interface</a:t>
            </a:r>
            <a:r>
              <a:rPr lang="en-US" dirty="0">
                <a:solidFill>
                  <a:srgbClr val="FFFFFF"/>
                </a:solidFill>
                <a:effectLst/>
                <a:highlight>
                  <a:srgbClr val="2B2B2B"/>
                </a:highlight>
                <a:latin typeface="SegoeUIVariable"/>
              </a:rPr>
              <a:t>: Flask helps in creating a user-friendly interface where users can interact with the prediction tool, input data, and view results.</a:t>
            </a:r>
          </a:p>
          <a:p>
            <a:pPr>
              <a:buFont typeface="+mj-lt"/>
              <a:buAutoNum type="arabicPeriod"/>
            </a:pPr>
            <a:r>
              <a:rPr lang="en-US" b="1" dirty="0">
                <a:solidFill>
                  <a:srgbClr val="FFFFFF"/>
                </a:solidFill>
                <a:effectLst/>
                <a:highlight>
                  <a:srgbClr val="2B2B2B"/>
                </a:highlight>
                <a:latin typeface="SegoeUIVariable"/>
              </a:rPr>
              <a:t>Blockchain Marketplace Technologies</a:t>
            </a:r>
            <a:r>
              <a:rPr lang="en-US" dirty="0">
                <a:solidFill>
                  <a:srgbClr val="FFFFFF"/>
                </a:solidFill>
                <a:effectLst/>
                <a:highlight>
                  <a:srgbClr val="2B2B2B"/>
                </a:highlight>
                <a:latin typeface="SegoeUIVariable"/>
              </a:rPr>
              <a:t>:</a:t>
            </a:r>
          </a:p>
          <a:p>
            <a:pPr marL="742950" lvl="1" indent="-285750">
              <a:buFont typeface="+mj-lt"/>
              <a:buAutoNum type="arabicPeriod"/>
            </a:pPr>
            <a:r>
              <a:rPr lang="en-US" b="1" dirty="0">
                <a:solidFill>
                  <a:srgbClr val="FFFFFF"/>
                </a:solidFill>
                <a:effectLst/>
                <a:highlight>
                  <a:srgbClr val="2B2B2B"/>
                </a:highlight>
                <a:latin typeface="SegoeUIVariable"/>
              </a:rPr>
              <a:t>Data Integrity and Security</a:t>
            </a:r>
            <a:r>
              <a:rPr lang="en-US" dirty="0">
                <a:solidFill>
                  <a:srgbClr val="FFFFFF"/>
                </a:solidFill>
                <a:effectLst/>
                <a:highlight>
                  <a:srgbClr val="2B2B2B"/>
                </a:highlight>
                <a:latin typeface="SegoeUIVariable"/>
              </a:rPr>
              <a:t>: Blockchain technology ensures that all transactions and data exchanges are secure, transparent, and immutable. This builds trust among users and protects against data tampering.</a:t>
            </a:r>
          </a:p>
          <a:p>
            <a:pPr marL="742950" lvl="1" indent="-285750">
              <a:buFont typeface="+mj-lt"/>
              <a:buAutoNum type="arabicPeriod"/>
            </a:pPr>
            <a:r>
              <a:rPr lang="en-US" b="1" dirty="0">
                <a:solidFill>
                  <a:srgbClr val="FFFFFF"/>
                </a:solidFill>
                <a:effectLst/>
                <a:highlight>
                  <a:srgbClr val="2B2B2B"/>
                </a:highlight>
                <a:latin typeface="SegoeUIVariable"/>
              </a:rPr>
              <a:t>Decentralization</a:t>
            </a:r>
            <a:r>
              <a:rPr lang="en-US" dirty="0">
                <a:solidFill>
                  <a:srgbClr val="FFFFFF"/>
                </a:solidFill>
                <a:effectLst/>
                <a:highlight>
                  <a:srgbClr val="2B2B2B"/>
                </a:highlight>
                <a:latin typeface="SegoeUIVariable"/>
              </a:rPr>
              <a:t>: By leveraging blockchain, we can create a decentralized marketplace where users can share and access data and algorithms without relying on a central authority.</a:t>
            </a:r>
          </a:p>
          <a:p>
            <a:pPr marL="742950" lvl="1" indent="-285750">
              <a:buFont typeface="+mj-lt"/>
              <a:buAutoNum type="arabicPeriod"/>
            </a:pPr>
            <a:r>
              <a:rPr lang="en-US" b="1" dirty="0">
                <a:solidFill>
                  <a:srgbClr val="FFFFFF"/>
                </a:solidFill>
                <a:effectLst/>
                <a:highlight>
                  <a:srgbClr val="2B2B2B"/>
                </a:highlight>
                <a:latin typeface="SegoeUIVariable"/>
              </a:rPr>
              <a:t>Smart Contracts</a:t>
            </a:r>
            <a:r>
              <a:rPr lang="en-US" dirty="0">
                <a:solidFill>
                  <a:srgbClr val="FFFFFF"/>
                </a:solidFill>
                <a:effectLst/>
                <a:highlight>
                  <a:srgbClr val="2B2B2B"/>
                </a:highlight>
                <a:latin typeface="SegoeUIVariable"/>
              </a:rPr>
              <a:t>: Smart contracts automate the execution of agreements, ensuring that all conditions are met before a transaction is completed. This adds an extra layer of security and efficiency to our platform.</a:t>
            </a:r>
          </a:p>
          <a:p>
            <a:r>
              <a:rPr lang="en-US" dirty="0">
                <a:solidFill>
                  <a:srgbClr val="FFFFFF"/>
                </a:solidFill>
                <a:effectLst/>
                <a:highlight>
                  <a:srgbClr val="2B2B2B"/>
                </a:highlight>
                <a:latin typeface="SegoeUIVariable"/>
              </a:rPr>
              <a:t>These technologies work together to create a robust and reliable stock market prediction tool, empowering investors with the insights they need to make informed decisions.</a:t>
            </a:r>
            <a:endParaRPr lang="en-US" b="0" i="0" dirty="0">
              <a:solidFill>
                <a:srgbClr val="FFFFFF"/>
              </a:solidFill>
              <a:effectLst/>
              <a:highlight>
                <a:srgbClr val="2B2B2B"/>
              </a:highlight>
              <a:latin typeface="SegoeUIVariable"/>
            </a:endParaRPr>
          </a:p>
          <a:p>
            <a:endParaRPr lang="en-IN" dirty="0"/>
          </a:p>
        </p:txBody>
      </p:sp>
    </p:spTree>
    <p:extLst>
      <p:ext uri="{BB962C8B-B14F-4D97-AF65-F5344CB8AC3E}">
        <p14:creationId xmlns:p14="http://schemas.microsoft.com/office/powerpoint/2010/main" val="268168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6A36-5D04-19A3-0CD5-5593510B40BA}"/>
              </a:ext>
            </a:extLst>
          </p:cNvPr>
          <p:cNvSpPr>
            <a:spLocks noGrp="1"/>
          </p:cNvSpPr>
          <p:nvPr>
            <p:ph type="title"/>
          </p:nvPr>
        </p:nvSpPr>
        <p:spPr/>
        <p:txBody>
          <a:bodyPr/>
          <a:lstStyle/>
          <a:p>
            <a:r>
              <a:rPr lang="en-US" dirty="0"/>
              <a:t>Prototype</a:t>
            </a:r>
            <a:endParaRPr lang="en-IN" dirty="0"/>
          </a:p>
        </p:txBody>
      </p:sp>
      <p:sp>
        <p:nvSpPr>
          <p:cNvPr id="6" name="TextBox 5">
            <a:extLst>
              <a:ext uri="{FF2B5EF4-FFF2-40B4-BE49-F238E27FC236}">
                <a16:creationId xmlns:a16="http://schemas.microsoft.com/office/drawing/2014/main" id="{22058C38-BB4F-26A5-7AE6-1800DC9413D8}"/>
              </a:ext>
            </a:extLst>
          </p:cNvPr>
          <p:cNvSpPr txBox="1"/>
          <p:nvPr/>
        </p:nvSpPr>
        <p:spPr>
          <a:xfrm>
            <a:off x="1194486" y="2388973"/>
            <a:ext cx="5436973" cy="2308324"/>
          </a:xfrm>
          <a:prstGeom prst="rect">
            <a:avLst/>
          </a:prstGeom>
          <a:noFill/>
        </p:spPr>
        <p:txBody>
          <a:bodyPr wrap="square" rtlCol="0">
            <a:spAutoFit/>
          </a:bodyPr>
          <a:lstStyle/>
          <a:p>
            <a:r>
              <a:rPr lang="en-US" sz="1600" b="0" i="0" dirty="0">
                <a:solidFill>
                  <a:srgbClr val="FFFFFF"/>
                </a:solidFill>
                <a:effectLst/>
                <a:highlight>
                  <a:srgbClr val="2B2B2B"/>
                </a:highlight>
                <a:latin typeface="SegoeUIVariable"/>
              </a:rPr>
              <a:t>In our Stock Market Prediction Tool, we have implemented the </a:t>
            </a:r>
            <a:r>
              <a:rPr lang="en-US" sz="1600" b="1" i="0" dirty="0">
                <a:solidFill>
                  <a:srgbClr val="FFFFFF"/>
                </a:solidFill>
                <a:effectLst/>
                <a:highlight>
                  <a:srgbClr val="2B2B2B"/>
                </a:highlight>
                <a:latin typeface="SegoeUIVariable"/>
              </a:rPr>
              <a:t>Relative Vigor Index (RVGI)</a:t>
            </a:r>
            <a:r>
              <a:rPr lang="en-US" sz="1600" b="0" i="0" dirty="0">
                <a:solidFill>
                  <a:srgbClr val="FFFFFF"/>
                </a:solidFill>
                <a:effectLst/>
                <a:highlight>
                  <a:srgbClr val="2B2B2B"/>
                </a:highlight>
                <a:latin typeface="SegoeUIVariable"/>
              </a:rPr>
              <a:t> indicator and others to enhance the accuracy of our predictions. The RVGI is a momentum oscillator that measures the strength and direction of a trend by comparing the closing price to the trading range. Our self-implemented RVGI indicator calculates the difference between the closing price and the opening price, normalized by the range of the high and low prices over a specified period. </a:t>
            </a:r>
            <a:endParaRPr lang="en-IN" sz="1600" dirty="0"/>
          </a:p>
        </p:txBody>
      </p:sp>
      <p:pic>
        <p:nvPicPr>
          <p:cNvPr id="10" name="Content Placeholder 9">
            <a:extLst>
              <a:ext uri="{FF2B5EF4-FFF2-40B4-BE49-F238E27FC236}">
                <a16:creationId xmlns:a16="http://schemas.microsoft.com/office/drawing/2014/main" id="{B21F0499-E3C8-C935-6E0C-7641F5BEB050}"/>
              </a:ext>
            </a:extLst>
          </p:cNvPr>
          <p:cNvPicPr>
            <a:picLocks noGrp="1" noChangeAspect="1"/>
          </p:cNvPicPr>
          <p:nvPr>
            <p:ph idx="1"/>
          </p:nvPr>
        </p:nvPicPr>
        <p:blipFill>
          <a:blip r:embed="rId2"/>
          <a:stretch>
            <a:fillRect/>
          </a:stretch>
        </p:blipFill>
        <p:spPr>
          <a:xfrm>
            <a:off x="6985961" y="1958805"/>
            <a:ext cx="3286623" cy="2387430"/>
          </a:xfrm>
        </p:spPr>
      </p:pic>
      <p:pic>
        <p:nvPicPr>
          <p:cNvPr id="12" name="Picture 11">
            <a:extLst>
              <a:ext uri="{FF2B5EF4-FFF2-40B4-BE49-F238E27FC236}">
                <a16:creationId xmlns:a16="http://schemas.microsoft.com/office/drawing/2014/main" id="{BB2131D2-622B-1688-7C87-8FF020881A9D}"/>
              </a:ext>
            </a:extLst>
          </p:cNvPr>
          <p:cNvPicPr>
            <a:picLocks noChangeAspect="1"/>
          </p:cNvPicPr>
          <p:nvPr/>
        </p:nvPicPr>
        <p:blipFill>
          <a:blip r:embed="rId3"/>
          <a:stretch>
            <a:fillRect/>
          </a:stretch>
        </p:blipFill>
        <p:spPr>
          <a:xfrm>
            <a:off x="6985961" y="4438140"/>
            <a:ext cx="3512820" cy="2141220"/>
          </a:xfrm>
          <a:prstGeom prst="rect">
            <a:avLst/>
          </a:prstGeom>
        </p:spPr>
      </p:pic>
    </p:spTree>
    <p:extLst>
      <p:ext uri="{BB962C8B-B14F-4D97-AF65-F5344CB8AC3E}">
        <p14:creationId xmlns:p14="http://schemas.microsoft.com/office/powerpoint/2010/main" val="167110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5862-48BE-8974-4F95-6A0545F43589}"/>
              </a:ext>
            </a:extLst>
          </p:cNvPr>
          <p:cNvSpPr>
            <a:spLocks noGrp="1"/>
          </p:cNvSpPr>
          <p:nvPr>
            <p:ph type="title"/>
          </p:nvPr>
        </p:nvSpPr>
        <p:spPr/>
        <p:txBody>
          <a:bodyPr/>
          <a:lstStyle/>
          <a:p>
            <a:r>
              <a:rPr lang="en-US" dirty="0"/>
              <a:t>Prototype</a:t>
            </a:r>
            <a:endParaRPr lang="en-IN" dirty="0"/>
          </a:p>
        </p:txBody>
      </p:sp>
      <p:sp>
        <p:nvSpPr>
          <p:cNvPr id="3" name="Content Placeholder 2">
            <a:extLst>
              <a:ext uri="{FF2B5EF4-FFF2-40B4-BE49-F238E27FC236}">
                <a16:creationId xmlns:a16="http://schemas.microsoft.com/office/drawing/2014/main" id="{DAFA3650-3E6A-EA1D-2B16-3E67073263B5}"/>
              </a:ext>
            </a:extLst>
          </p:cNvPr>
          <p:cNvSpPr>
            <a:spLocks noGrp="1"/>
          </p:cNvSpPr>
          <p:nvPr>
            <p:ph idx="1"/>
          </p:nvPr>
        </p:nvSpPr>
        <p:spPr>
          <a:xfrm>
            <a:off x="913795" y="2076450"/>
            <a:ext cx="6582637" cy="3714749"/>
          </a:xfrm>
        </p:spPr>
        <p:txBody>
          <a:bodyPr>
            <a:normAutofit/>
          </a:bodyPr>
          <a:lstStyle/>
          <a:p>
            <a:r>
              <a:rPr lang="en-US" sz="1600" b="0" i="0" dirty="0">
                <a:solidFill>
                  <a:srgbClr val="FFFFFF"/>
                </a:solidFill>
                <a:effectLst/>
                <a:highlight>
                  <a:srgbClr val="2B2B2B"/>
                </a:highlight>
                <a:latin typeface="SegoeUIVariable"/>
              </a:rPr>
              <a:t>This helps in identifying overbought and oversold conditions, providing valuable insights into potential trend reversals. By incorporating the RVGI into our prediction model, we can offer more precise and timely signals, enabling investors to make better-informed decisions in the stock market.</a:t>
            </a:r>
            <a:endParaRPr lang="en-IN" sz="1600" dirty="0"/>
          </a:p>
        </p:txBody>
      </p:sp>
      <p:pic>
        <p:nvPicPr>
          <p:cNvPr id="5" name="Picture 4">
            <a:extLst>
              <a:ext uri="{FF2B5EF4-FFF2-40B4-BE49-F238E27FC236}">
                <a16:creationId xmlns:a16="http://schemas.microsoft.com/office/drawing/2014/main" id="{512785DD-D6E6-16A2-849D-AAAA2D42EED6}"/>
              </a:ext>
            </a:extLst>
          </p:cNvPr>
          <p:cNvPicPr>
            <a:picLocks noChangeAspect="1"/>
          </p:cNvPicPr>
          <p:nvPr/>
        </p:nvPicPr>
        <p:blipFill>
          <a:blip r:embed="rId2"/>
          <a:stretch>
            <a:fillRect/>
          </a:stretch>
        </p:blipFill>
        <p:spPr>
          <a:xfrm>
            <a:off x="1334530" y="4004140"/>
            <a:ext cx="4572720" cy="2304705"/>
          </a:xfrm>
          <a:prstGeom prst="rect">
            <a:avLst/>
          </a:prstGeom>
        </p:spPr>
      </p:pic>
      <p:pic>
        <p:nvPicPr>
          <p:cNvPr id="7" name="Picture 6">
            <a:extLst>
              <a:ext uri="{FF2B5EF4-FFF2-40B4-BE49-F238E27FC236}">
                <a16:creationId xmlns:a16="http://schemas.microsoft.com/office/drawing/2014/main" id="{50584D79-A8D0-DC73-ACB3-247490668073}"/>
              </a:ext>
            </a:extLst>
          </p:cNvPr>
          <p:cNvPicPr>
            <a:picLocks noChangeAspect="1"/>
          </p:cNvPicPr>
          <p:nvPr/>
        </p:nvPicPr>
        <p:blipFill>
          <a:blip r:embed="rId3"/>
          <a:stretch>
            <a:fillRect/>
          </a:stretch>
        </p:blipFill>
        <p:spPr>
          <a:xfrm>
            <a:off x="6820929" y="3886542"/>
            <a:ext cx="3619565" cy="2417456"/>
          </a:xfrm>
          <a:prstGeom prst="rect">
            <a:avLst/>
          </a:prstGeom>
        </p:spPr>
      </p:pic>
    </p:spTree>
    <p:extLst>
      <p:ext uri="{BB962C8B-B14F-4D97-AF65-F5344CB8AC3E}">
        <p14:creationId xmlns:p14="http://schemas.microsoft.com/office/powerpoint/2010/main" val="98908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F682-9227-A14A-540D-B337FD9D55B9}"/>
              </a:ext>
            </a:extLst>
          </p:cNvPr>
          <p:cNvSpPr>
            <a:spLocks noGrp="1"/>
          </p:cNvSpPr>
          <p:nvPr>
            <p:ph type="title"/>
          </p:nvPr>
        </p:nvSpPr>
        <p:spPr/>
        <p:txBody>
          <a:bodyPr/>
          <a:lstStyle/>
          <a:p>
            <a:r>
              <a:rPr lang="en-US" dirty="0"/>
              <a:t>Scalability</a:t>
            </a:r>
            <a:endParaRPr lang="en-IN" dirty="0"/>
          </a:p>
        </p:txBody>
      </p:sp>
      <p:sp>
        <p:nvSpPr>
          <p:cNvPr id="3" name="Content Placeholder 2">
            <a:extLst>
              <a:ext uri="{FF2B5EF4-FFF2-40B4-BE49-F238E27FC236}">
                <a16:creationId xmlns:a16="http://schemas.microsoft.com/office/drawing/2014/main" id="{CCA1E2E0-5719-92CB-F0D6-4FEE3B51C692}"/>
              </a:ext>
            </a:extLst>
          </p:cNvPr>
          <p:cNvSpPr>
            <a:spLocks noGrp="1"/>
          </p:cNvSpPr>
          <p:nvPr>
            <p:ph idx="1"/>
          </p:nvPr>
        </p:nvSpPr>
        <p:spPr/>
        <p:txBody>
          <a:bodyPr>
            <a:normAutofit fontScale="62500" lnSpcReduction="20000"/>
          </a:bodyPr>
          <a:lstStyle/>
          <a:p>
            <a:pPr algn="l"/>
            <a:r>
              <a:rPr lang="en-US" b="0" i="0" dirty="0">
                <a:solidFill>
                  <a:srgbClr val="FFFFFF"/>
                </a:solidFill>
                <a:effectLst/>
                <a:highlight>
                  <a:srgbClr val="2B2B2B"/>
                </a:highlight>
                <a:latin typeface="SegoeUIVariable"/>
              </a:rPr>
              <a:t>Scalability is a crucial aspect of our Stock Market Prediction Tool, ensuring that it can handle increasing amounts of data and users without compromising performance. Here are some key points highlighting the scalability of our project:</a:t>
            </a:r>
          </a:p>
          <a:p>
            <a:pPr algn="l">
              <a:buFont typeface="+mj-lt"/>
              <a:buAutoNum type="arabicPeriod"/>
            </a:pPr>
            <a:r>
              <a:rPr lang="en-US" b="1" i="0" dirty="0">
                <a:solidFill>
                  <a:srgbClr val="FFFFFF"/>
                </a:solidFill>
                <a:effectLst/>
                <a:highlight>
                  <a:srgbClr val="2B2B2B"/>
                </a:highlight>
                <a:latin typeface="SegoeUIVariable"/>
              </a:rPr>
              <a:t>Modular Architecture</a:t>
            </a:r>
            <a:r>
              <a:rPr lang="en-US" b="0" i="0" dirty="0">
                <a:solidFill>
                  <a:srgbClr val="FFFFFF"/>
                </a:solidFill>
                <a:effectLst/>
                <a:highlight>
                  <a:srgbClr val="2B2B2B"/>
                </a:highlight>
                <a:latin typeface="SegoeUIVariable"/>
              </a:rPr>
              <a:t>:</a:t>
            </a:r>
          </a:p>
          <a:p>
            <a:pPr marL="742950" lvl="1" indent="-285750" algn="l">
              <a:buFont typeface="+mj-lt"/>
              <a:buAutoNum type="arabicPeriod"/>
            </a:pPr>
            <a:r>
              <a:rPr lang="en-US" b="0" i="0" dirty="0">
                <a:solidFill>
                  <a:srgbClr val="FFFFFF"/>
                </a:solidFill>
                <a:effectLst/>
                <a:highlight>
                  <a:srgbClr val="2B2B2B"/>
                </a:highlight>
                <a:latin typeface="SegoeUIVariable"/>
              </a:rPr>
              <a:t>Our project is designed with a modular architecture, allowing individual components to be scaled independently. This means that as the user base grows, we can scale specific parts of the system, such as the data processing or web server, without affecting the entire application.</a:t>
            </a:r>
          </a:p>
          <a:p>
            <a:pPr algn="l">
              <a:buFont typeface="+mj-lt"/>
              <a:buAutoNum type="arabicPeriod"/>
            </a:pPr>
            <a:r>
              <a:rPr lang="en-US" b="1" i="0" dirty="0">
                <a:solidFill>
                  <a:srgbClr val="FFFFFF"/>
                </a:solidFill>
                <a:effectLst/>
                <a:highlight>
                  <a:srgbClr val="2B2B2B"/>
                </a:highlight>
                <a:latin typeface="SegoeUIVariable"/>
              </a:rPr>
              <a:t>Cloud Integration</a:t>
            </a:r>
            <a:r>
              <a:rPr lang="en-US" b="0" i="0" dirty="0">
                <a:solidFill>
                  <a:srgbClr val="FFFFFF"/>
                </a:solidFill>
                <a:effectLst/>
                <a:highlight>
                  <a:srgbClr val="2B2B2B"/>
                </a:highlight>
                <a:latin typeface="SegoeUIVariable"/>
              </a:rPr>
              <a:t>:</a:t>
            </a:r>
          </a:p>
          <a:p>
            <a:pPr marL="742950" lvl="1" indent="-285750" algn="l">
              <a:buFont typeface="+mj-lt"/>
              <a:buAutoNum type="arabicPeriod"/>
            </a:pPr>
            <a:r>
              <a:rPr lang="en-US" b="0" i="0" dirty="0">
                <a:solidFill>
                  <a:srgbClr val="FFFFFF"/>
                </a:solidFill>
                <a:effectLst/>
                <a:highlight>
                  <a:srgbClr val="2B2B2B"/>
                </a:highlight>
                <a:latin typeface="SegoeUIVariable"/>
              </a:rPr>
              <a:t>By leveraging cloud services, we can dynamically allocate resources based on demand. This ensures that our application can handle spikes in traffic and large volumes of data efficiently. Cloud platforms like AWS, Azure, or Google Cloud provide scalable infrastructure that can grow with our needs.</a:t>
            </a:r>
          </a:p>
          <a:p>
            <a:pPr algn="l">
              <a:buFont typeface="+mj-lt"/>
              <a:buAutoNum type="arabicPeriod"/>
            </a:pPr>
            <a:r>
              <a:rPr lang="en-US" b="1" i="0" dirty="0">
                <a:solidFill>
                  <a:srgbClr val="FFFFFF"/>
                </a:solidFill>
                <a:effectLst/>
                <a:highlight>
                  <a:srgbClr val="2B2B2B"/>
                </a:highlight>
                <a:latin typeface="SegoeUIVariable"/>
              </a:rPr>
              <a:t>Load Balancing</a:t>
            </a:r>
            <a:r>
              <a:rPr lang="en-US" b="0" i="0" dirty="0">
                <a:solidFill>
                  <a:srgbClr val="FFFFFF"/>
                </a:solidFill>
                <a:effectLst/>
                <a:highlight>
                  <a:srgbClr val="2B2B2B"/>
                </a:highlight>
                <a:latin typeface="SegoeUIVariable"/>
              </a:rPr>
              <a:t>:</a:t>
            </a:r>
          </a:p>
          <a:p>
            <a:pPr marL="742950" lvl="1" indent="-285750" algn="l">
              <a:buFont typeface="+mj-lt"/>
              <a:buAutoNum type="arabicPeriod"/>
            </a:pPr>
            <a:r>
              <a:rPr lang="en-US" b="0" i="0" dirty="0">
                <a:solidFill>
                  <a:srgbClr val="FFFFFF"/>
                </a:solidFill>
                <a:effectLst/>
                <a:highlight>
                  <a:srgbClr val="2B2B2B"/>
                </a:highlight>
                <a:latin typeface="SegoeUIVariable"/>
              </a:rPr>
              <a:t>Implementing load balancers helps distribute incoming traffic across multiple servers, preventing any single server from becoming a bottleneck. This improves the overall performance and reliability of the application, ensuring a smooth user experience even during peak times.</a:t>
            </a:r>
          </a:p>
          <a:p>
            <a:endParaRPr lang="en-IN" dirty="0"/>
          </a:p>
        </p:txBody>
      </p:sp>
    </p:spTree>
    <p:extLst>
      <p:ext uri="{BB962C8B-B14F-4D97-AF65-F5344CB8AC3E}">
        <p14:creationId xmlns:p14="http://schemas.microsoft.com/office/powerpoint/2010/main" val="3312980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{6DC2AB78-9607-4EB7-9D61-6BA7A09895D9}tf55705232_win32</Template>
  <TotalTime>247</TotalTime>
  <Words>1281</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Goudy Old Style</vt:lpstr>
      <vt:lpstr>SegoeUIVariable</vt:lpstr>
      <vt:lpstr>Wingdings 2</vt:lpstr>
      <vt:lpstr>SlateVTI</vt:lpstr>
      <vt:lpstr>HackIndia 2024</vt:lpstr>
      <vt:lpstr>Decentralized Predictive Analytics With AI and Blockchain</vt:lpstr>
      <vt:lpstr>Introduction</vt:lpstr>
      <vt:lpstr>Our Inspiration</vt:lpstr>
      <vt:lpstr>Technologies Implemented</vt:lpstr>
      <vt:lpstr>Technologies Implemented</vt:lpstr>
      <vt:lpstr>Prototype</vt:lpstr>
      <vt:lpstr>Prototype</vt:lpstr>
      <vt:lpstr>Scalability</vt:lpstr>
      <vt:lpstr>Scalability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 sharma</dc:creator>
  <cp:lastModifiedBy>kartik sharma</cp:lastModifiedBy>
  <cp:revision>3</cp:revision>
  <dcterms:created xsi:type="dcterms:W3CDTF">2024-08-06T06:18:56Z</dcterms:created>
  <dcterms:modified xsi:type="dcterms:W3CDTF">2024-08-06T10:26:36Z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