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650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725" autoAdjust="0"/>
  </p:normalViewPr>
  <p:slideViewPr>
    <p:cSldViewPr>
      <p:cViewPr varScale="1">
        <p:scale>
          <a:sx n="113" d="100"/>
          <a:sy n="113" d="100"/>
        </p:scale>
        <p:origin x="53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Shannon McGill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PCB for a “One-Handed Piano”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Five Arcade Buttons (Keys)</a:t>
            </a:r>
          </a:p>
          <a:p>
            <a:pPr lvl="1"/>
            <a:r>
              <a:rPr lang="en-US" dirty="0"/>
              <a:t>SPI Display Screen (Game Interface)</a:t>
            </a:r>
          </a:p>
          <a:p>
            <a:pPr lvl="1"/>
            <a:r>
              <a:rPr lang="en-US" dirty="0"/>
              <a:t>USB Adapter (Speaker)</a:t>
            </a:r>
          </a:p>
          <a:p>
            <a:pPr lvl="1"/>
            <a:r>
              <a:rPr lang="en-US" dirty="0"/>
              <a:t>Buzzer (Incorrect Notes)</a:t>
            </a:r>
          </a:p>
          <a:p>
            <a:pPr lvl="1"/>
            <a:r>
              <a:rPr lang="en-US" dirty="0"/>
              <a:t>Five Transistors</a:t>
            </a:r>
          </a:p>
          <a:p>
            <a:pPr lvl="1"/>
            <a:r>
              <a:rPr lang="en-US" dirty="0"/>
              <a:t>Fifteen Resistors</a:t>
            </a:r>
          </a:p>
        </p:txBody>
      </p:sp>
      <p:pic>
        <p:nvPicPr>
          <p:cNvPr id="6" name="Picture 5" descr="A device with a screen and colorful buttons&#10;&#10;Description automatically generated">
            <a:extLst>
              <a:ext uri="{FF2B5EF4-FFF2-40B4-BE49-F238E27FC236}">
                <a16:creationId xmlns:a16="http://schemas.microsoft.com/office/drawing/2014/main" id="{144C7AB8-AA7B-591B-E43D-AB0232AB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433929"/>
            <a:ext cx="4648200" cy="3486150"/>
          </a:xfrm>
          <a:prstGeom prst="rect">
            <a:avLst/>
          </a:prstGeom>
        </p:spPr>
      </p:pic>
      <p:pic>
        <p:nvPicPr>
          <p:cNvPr id="7" name="Picture 2" descr="New 'Illuminating Piano' works with iPad or Windows to light the way for  aspiring pianists – GeekWire">
            <a:extLst>
              <a:ext uri="{FF2B5EF4-FFF2-40B4-BE49-F238E27FC236}">
                <a16:creationId xmlns:a16="http://schemas.microsoft.com/office/drawing/2014/main" id="{D79C7818-432C-62CC-500E-FAEF3C1D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19883"/>
            <a:ext cx="5448300" cy="21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“One-Handed Piano”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926086-DA57-978B-4DE0-0B9323C5BBB4}"/>
              </a:ext>
            </a:extLst>
          </p:cNvPr>
          <p:cNvSpPr/>
          <p:nvPr/>
        </p:nvSpPr>
        <p:spPr>
          <a:xfrm>
            <a:off x="3966847" y="1524005"/>
            <a:ext cx="4231567" cy="4381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C0128A-4E83-81CC-D3FC-FC57FA0EE085}"/>
              </a:ext>
            </a:extLst>
          </p:cNvPr>
          <p:cNvSpPr/>
          <p:nvPr/>
        </p:nvSpPr>
        <p:spPr>
          <a:xfrm>
            <a:off x="9148487" y="4340142"/>
            <a:ext cx="1907425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Touchscreen</a:t>
            </a:r>
          </a:p>
          <a:p>
            <a:pPr algn="ctr"/>
            <a:r>
              <a:rPr lang="en-US" dirty="0"/>
              <a:t>ILI9341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E9AD2D-5C91-9E7B-2B76-04D1211D3453}"/>
              </a:ext>
            </a:extLst>
          </p:cNvPr>
          <p:cNvCxnSpPr>
            <a:cxnSpLocks/>
          </p:cNvCxnSpPr>
          <p:nvPr/>
        </p:nvCxnSpPr>
        <p:spPr>
          <a:xfrm>
            <a:off x="3043513" y="2628900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4E0A-5409-7620-C2B6-3FF662C78BE5}"/>
              </a:ext>
            </a:extLst>
          </p:cNvPr>
          <p:cNvCxnSpPr>
            <a:cxnSpLocks/>
          </p:cNvCxnSpPr>
          <p:nvPr/>
        </p:nvCxnSpPr>
        <p:spPr>
          <a:xfrm flipH="1">
            <a:off x="8198414" y="4802623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5396F1-D437-9532-C26D-9BD59B1766BF}"/>
              </a:ext>
            </a:extLst>
          </p:cNvPr>
          <p:cNvSpPr txBox="1"/>
          <p:nvPr/>
        </p:nvSpPr>
        <p:spPr>
          <a:xfrm>
            <a:off x="5980386" y="1809474"/>
            <a:ext cx="2194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10 GPIO (P2.1, P2.3, P2.5, P2.7, P2.9 for LEDs, P2.2, P2.4, P2.6, P2.8, P2.10 for buttons)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28CD5-0C0B-D117-6041-78837E38AC27}"/>
              </a:ext>
            </a:extLst>
          </p:cNvPr>
          <p:cNvSpPr txBox="1"/>
          <p:nvPr/>
        </p:nvSpPr>
        <p:spPr>
          <a:xfrm>
            <a:off x="5470424" y="4089044"/>
            <a:ext cx="275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SPI1, including power, ground, and 2 GPIO (P2.17, P2.19, P2.21, P2.23, P2.25, P2.27, P2.29, P2.31)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DE2A5-0A2E-7D75-0BE4-7683E1762C4C}"/>
              </a:ext>
            </a:extLst>
          </p:cNvPr>
          <p:cNvSpPr txBox="1"/>
          <p:nvPr/>
        </p:nvSpPr>
        <p:spPr>
          <a:xfrm>
            <a:off x="5252605" y="3453884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PocketBeagle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DD3F1-B426-986A-46B7-0E0E35F4B5F2}"/>
              </a:ext>
            </a:extLst>
          </p:cNvPr>
          <p:cNvSpPr txBox="1"/>
          <p:nvPr/>
        </p:nvSpPr>
        <p:spPr>
          <a:xfrm>
            <a:off x="4016686" y="2167235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 (P1.7, P1.9, P1.11, P1.13)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1D6F8D5-2D93-C3AF-E5EF-EB24AB5DA6CC}"/>
              </a:ext>
            </a:extLst>
          </p:cNvPr>
          <p:cNvSpPr/>
          <p:nvPr/>
        </p:nvSpPr>
        <p:spPr>
          <a:xfrm>
            <a:off x="1142841" y="4230273"/>
            <a:ext cx="1897034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 </a:t>
            </a:r>
          </a:p>
          <a:p>
            <a:pPr algn="ctr"/>
            <a:r>
              <a:rPr lang="en-US" dirty="0"/>
              <a:t>Product ID: 1536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2DE10-D81E-379B-CBE6-3F523C2A587D}"/>
              </a:ext>
            </a:extLst>
          </p:cNvPr>
          <p:cNvCxnSpPr>
            <a:cxnSpLocks/>
          </p:cNvCxnSpPr>
          <p:nvPr/>
        </p:nvCxnSpPr>
        <p:spPr>
          <a:xfrm>
            <a:off x="3043513" y="4699208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972487-0415-BDD3-DCD5-E9E4F9299350}"/>
              </a:ext>
            </a:extLst>
          </p:cNvPr>
          <p:cNvCxnSpPr>
            <a:cxnSpLocks/>
          </p:cNvCxnSpPr>
          <p:nvPr/>
        </p:nvCxnSpPr>
        <p:spPr>
          <a:xfrm flipH="1">
            <a:off x="8197511" y="2617922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8AB390-2ACF-170A-3E88-51453E3A0835}"/>
              </a:ext>
            </a:extLst>
          </p:cNvPr>
          <p:cNvSpPr/>
          <p:nvPr/>
        </p:nvSpPr>
        <p:spPr>
          <a:xfrm>
            <a:off x="9155240" y="2128694"/>
            <a:ext cx="1900672" cy="864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Arcade Buttons</a:t>
            </a:r>
          </a:p>
          <a:p>
            <a:pPr algn="ctr"/>
            <a:r>
              <a:rPr lang="en-US" dirty="0"/>
              <a:t>ASIN: B01N11BDX9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0E1EC8-D546-395B-885A-854DA48D5A09}"/>
              </a:ext>
            </a:extLst>
          </p:cNvPr>
          <p:cNvSpPr/>
          <p:nvPr/>
        </p:nvSpPr>
        <p:spPr>
          <a:xfrm>
            <a:off x="1142841" y="2264950"/>
            <a:ext cx="1900672" cy="727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Speaker</a:t>
            </a:r>
          </a:p>
          <a:p>
            <a:pPr algn="ctr"/>
            <a:r>
              <a:rPr lang="en-US" dirty="0"/>
              <a:t>LLR050A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F4B4E-C15B-814D-EAFA-B01298955932}"/>
              </a:ext>
            </a:extLst>
          </p:cNvPr>
          <p:cNvSpPr txBox="1"/>
          <p:nvPr/>
        </p:nvSpPr>
        <p:spPr>
          <a:xfrm>
            <a:off x="4014119" y="4376042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PWM1A (P 1.36)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8DF2B-EBFB-BF54-A41C-2FF0DB159303}"/>
              </a:ext>
            </a:extLst>
          </p:cNvPr>
          <p:cNvSpPr txBox="1"/>
          <p:nvPr/>
        </p:nvSpPr>
        <p:spPr>
          <a:xfrm>
            <a:off x="8552473" y="3001979"/>
            <a:ext cx="309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LED is wired as a transistor-controlled LED, and the button is wired in the active high configuration. They are both powered by 5 V.</a:t>
            </a:r>
          </a:p>
        </p:txBody>
      </p:sp>
    </p:spTree>
    <p:extLst>
      <p:ext uri="{BB962C8B-B14F-4D97-AF65-F5344CB8AC3E}">
        <p14:creationId xmlns:p14="http://schemas.microsoft.com/office/powerpoint/2010/main" val="39557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796540" y="460049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359140" y="46004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8E600-5EB4-1B3B-683A-3AD53BDB7DBF}"/>
              </a:ext>
            </a:extLst>
          </p:cNvPr>
          <p:cNvSpPr/>
          <p:nvPr/>
        </p:nvSpPr>
        <p:spPr>
          <a:xfrm>
            <a:off x="1742784" y="187745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A3998-973B-A60B-664E-F092E938E2CD}"/>
              </a:ext>
            </a:extLst>
          </p:cNvPr>
          <p:cNvSpPr/>
          <p:nvPr/>
        </p:nvSpPr>
        <p:spPr>
          <a:xfrm>
            <a:off x="8350205" y="2053868"/>
            <a:ext cx="128016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Pocket Beagle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17465-B9C3-49DF-BDC3-3ED86E6CA90D}"/>
              </a:ext>
            </a:extLst>
          </p:cNvPr>
          <p:cNvSpPr txBox="1"/>
          <p:nvPr/>
        </p:nvSpPr>
        <p:spPr>
          <a:xfrm>
            <a:off x="8382890" y="20039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5D27A5-1D4C-9739-340D-ADE1EF495B67}"/>
              </a:ext>
            </a:extLst>
          </p:cNvPr>
          <p:cNvSpPr/>
          <p:nvPr/>
        </p:nvSpPr>
        <p:spPr>
          <a:xfrm>
            <a:off x="7469692" y="35953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F6B91-DCFE-8F1B-DC0C-0FEC1BB51806}"/>
              </a:ext>
            </a:extLst>
          </p:cNvPr>
          <p:cNvSpPr/>
          <p:nvPr/>
        </p:nvSpPr>
        <p:spPr>
          <a:xfrm>
            <a:off x="7372114" y="2367268"/>
            <a:ext cx="6217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2248F-3936-1780-A1F5-A43042F09AA5}"/>
              </a:ext>
            </a:extLst>
          </p:cNvPr>
          <p:cNvSpPr txBox="1"/>
          <p:nvPr/>
        </p:nvSpPr>
        <p:spPr>
          <a:xfrm>
            <a:off x="7213377" y="363905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73E3F-0D34-EAED-809C-0592A4FA0031}"/>
              </a:ext>
            </a:extLst>
          </p:cNvPr>
          <p:cNvSpPr txBox="1"/>
          <p:nvPr/>
        </p:nvSpPr>
        <p:spPr>
          <a:xfrm>
            <a:off x="7180702" y="232457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4345B-40A7-FBB4-5B93-65D6506E07BC}"/>
              </a:ext>
            </a:extLst>
          </p:cNvPr>
          <p:cNvSpPr/>
          <p:nvPr/>
        </p:nvSpPr>
        <p:spPr>
          <a:xfrm>
            <a:off x="7997988" y="1988952"/>
            <a:ext cx="27432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695CE-824A-B123-1F7C-3C5BE83DC4A5}"/>
              </a:ext>
            </a:extLst>
          </p:cNvPr>
          <p:cNvSpPr/>
          <p:nvPr/>
        </p:nvSpPr>
        <p:spPr>
          <a:xfrm>
            <a:off x="8016553" y="2970087"/>
            <a:ext cx="274320" cy="274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B0ABB-6DBE-D70C-A269-29EFFF479105}"/>
              </a:ext>
            </a:extLst>
          </p:cNvPr>
          <p:cNvSpPr/>
          <p:nvPr/>
        </p:nvSpPr>
        <p:spPr>
          <a:xfrm>
            <a:off x="8016553" y="3461375"/>
            <a:ext cx="2743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869D0-9D1A-0489-4694-7074D08EE5F4}"/>
              </a:ext>
            </a:extLst>
          </p:cNvPr>
          <p:cNvSpPr/>
          <p:nvPr/>
        </p:nvSpPr>
        <p:spPr>
          <a:xfrm>
            <a:off x="9689697" y="2497372"/>
            <a:ext cx="274320" cy="2743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5EB6A-A772-2D0F-A9F5-DA114CC310C8}"/>
              </a:ext>
            </a:extLst>
          </p:cNvPr>
          <p:cNvSpPr/>
          <p:nvPr/>
        </p:nvSpPr>
        <p:spPr>
          <a:xfrm>
            <a:off x="9689697" y="3259803"/>
            <a:ext cx="27432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7ED3B6-C2AE-2791-3798-7A7A005C5ADB}"/>
              </a:ext>
            </a:extLst>
          </p:cNvPr>
          <p:cNvSpPr/>
          <p:nvPr/>
        </p:nvSpPr>
        <p:spPr>
          <a:xfrm>
            <a:off x="1790700" y="1927658"/>
            <a:ext cx="29260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1D9A4-669D-7E48-EE56-55B5D14843F5}"/>
              </a:ext>
            </a:extLst>
          </p:cNvPr>
          <p:cNvSpPr/>
          <p:nvPr/>
        </p:nvSpPr>
        <p:spPr>
          <a:xfrm>
            <a:off x="1942334" y="2145308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D2CDA-945E-17CC-95FE-4786CD3CDEB5}"/>
              </a:ext>
            </a:extLst>
          </p:cNvPr>
          <p:cNvSpPr/>
          <p:nvPr/>
        </p:nvSpPr>
        <p:spPr>
          <a:xfrm>
            <a:off x="10053678" y="2200192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E21A81-9766-DBDB-0E55-00A468B0FB4C}"/>
              </a:ext>
            </a:extLst>
          </p:cNvPr>
          <p:cNvCxnSpPr>
            <a:cxnSpLocks/>
          </p:cNvCxnSpPr>
          <p:nvPr/>
        </p:nvCxnSpPr>
        <p:spPr>
          <a:xfrm>
            <a:off x="1742784" y="1711616"/>
            <a:ext cx="101565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1A0111-C7B6-F4B4-FC1C-BFFAF682C7EC}"/>
              </a:ext>
            </a:extLst>
          </p:cNvPr>
          <p:cNvCxnSpPr>
            <a:cxnSpLocks/>
          </p:cNvCxnSpPr>
          <p:nvPr/>
        </p:nvCxnSpPr>
        <p:spPr>
          <a:xfrm>
            <a:off x="3672840" y="1711616"/>
            <a:ext cx="108746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BE34C9-A627-8FB2-7D96-F67BDF85C8CE}"/>
              </a:ext>
            </a:extLst>
          </p:cNvPr>
          <p:cNvCxnSpPr>
            <a:cxnSpLocks/>
          </p:cNvCxnSpPr>
          <p:nvPr/>
        </p:nvCxnSpPr>
        <p:spPr>
          <a:xfrm>
            <a:off x="5014093" y="1877451"/>
            <a:ext cx="0" cy="894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4BCCE5-EA87-C9E5-4F65-8375DFEAF03F}"/>
              </a:ext>
            </a:extLst>
          </p:cNvPr>
          <p:cNvCxnSpPr>
            <a:cxnSpLocks/>
          </p:cNvCxnSpPr>
          <p:nvPr/>
        </p:nvCxnSpPr>
        <p:spPr>
          <a:xfrm>
            <a:off x="4937893" y="186853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5126C6-2D7C-57AA-7867-9E43CC196184}"/>
              </a:ext>
            </a:extLst>
          </p:cNvPr>
          <p:cNvCxnSpPr>
            <a:cxnSpLocks/>
          </p:cNvCxnSpPr>
          <p:nvPr/>
        </p:nvCxnSpPr>
        <p:spPr>
          <a:xfrm flipV="1">
            <a:off x="5014093" y="3228892"/>
            <a:ext cx="0" cy="10259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F513CC-3971-5CFE-FD60-040617C736B8}"/>
              </a:ext>
            </a:extLst>
          </p:cNvPr>
          <p:cNvCxnSpPr>
            <a:cxnSpLocks/>
          </p:cNvCxnSpPr>
          <p:nvPr/>
        </p:nvCxnSpPr>
        <p:spPr>
          <a:xfrm>
            <a:off x="4937893" y="425489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735474-909E-D8C2-FBDD-66C1036A327A}"/>
              </a:ext>
            </a:extLst>
          </p:cNvPr>
          <p:cNvCxnSpPr>
            <a:cxnSpLocks/>
          </p:cNvCxnSpPr>
          <p:nvPr/>
        </p:nvCxnSpPr>
        <p:spPr>
          <a:xfrm>
            <a:off x="1737635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3DEF41-7FFB-4764-E42A-D11CB0C07A08}"/>
              </a:ext>
            </a:extLst>
          </p:cNvPr>
          <p:cNvCxnSpPr/>
          <p:nvPr/>
        </p:nvCxnSpPr>
        <p:spPr>
          <a:xfrm>
            <a:off x="4760304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6CCFCC-6C43-E120-CEC9-327A4FEB8169}"/>
              </a:ext>
            </a:extLst>
          </p:cNvPr>
          <p:cNvSpPr txBox="1"/>
          <p:nvPr/>
        </p:nvSpPr>
        <p:spPr>
          <a:xfrm>
            <a:off x="3063240" y="148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D0371-3072-DBAC-0626-CCAC2801C98C}"/>
              </a:ext>
            </a:extLst>
          </p:cNvPr>
          <p:cNvSpPr txBox="1"/>
          <p:nvPr/>
        </p:nvSpPr>
        <p:spPr>
          <a:xfrm>
            <a:off x="4861693" y="28478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3A024-40C0-BAB0-92E8-7FC95FEE93DC}"/>
              </a:ext>
            </a:extLst>
          </p:cNvPr>
          <p:cNvSpPr/>
          <p:nvPr/>
        </p:nvSpPr>
        <p:spPr>
          <a:xfrm>
            <a:off x="7256901" y="187210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758766-37DC-1610-9759-226F2C57EF7A}"/>
              </a:ext>
            </a:extLst>
          </p:cNvPr>
          <p:cNvSpPr txBox="1"/>
          <p:nvPr/>
        </p:nvSpPr>
        <p:spPr>
          <a:xfrm>
            <a:off x="6819900" y="512697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colored boxes represent the colored buttons and their associated resistors and transistor.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9743</TotalTime>
  <Words>207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“One-Handed Piano”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Kris McGill</cp:lastModifiedBy>
  <cp:revision>429</cp:revision>
  <dcterms:created xsi:type="dcterms:W3CDTF">2018-01-09T20:24:50Z</dcterms:created>
  <dcterms:modified xsi:type="dcterms:W3CDTF">2023-12-12T00:45:59Z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