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72" r:id="rId4"/>
    <p:sldId id="368" r:id="rId5"/>
    <p:sldId id="373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204" autoAdjust="0"/>
    <p:restoredTop sz="94725" autoAdjust="0"/>
  </p:normalViewPr>
  <p:slideViewPr>
    <p:cSldViewPr>
      <p:cViewPr>
        <p:scale>
          <a:sx n="75" d="100"/>
          <a:sy n="75" d="100"/>
        </p:scale>
        <p:origin x="624" y="100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10/1/23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jas21/pocketbeagle-synthesizer-10f638" TargetMode="External"/><Relationship Id="rId7" Type="http://schemas.openxmlformats.org/officeDocument/2006/relationships/image" Target="../media/image4.jpeg"/><Relationship Id="rId2" Type="http://schemas.openxmlformats.org/officeDocument/2006/relationships/hyperlink" Target="https://www.hackster.io/beaglefriends-octavosystems/whac-a-mole-game-with-pocketbeagle-738a4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https://www.hackster.io/connorkelly726/music-box-49702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Computer-Speaker-Enhanced-Portable-Windows/dp/B086JXJ1LF" TargetMode="External"/><Relationship Id="rId2" Type="http://schemas.openxmlformats.org/officeDocument/2006/relationships/hyperlink" Target="https://www.amazon.com/EG-STARTS-Illuminated-Buttons-Raspberry/dp/B01N11BDX9/ref=sr_1_1?crid=118TKWJCZZDWD&amp;keywords=arcade+buttons+EG+starts+5x+30+mm&amp;qid=1696102554&amp;sprefix=arcade+buttons+eg+starts+5x+30+mm%2Caps%2C90&amp;sr=8-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dafruit.com/product/5423" TargetMode="External"/><Relationship Id="rId4" Type="http://schemas.openxmlformats.org/officeDocument/2006/relationships/hyperlink" Target="https://www.adafruit.com/product/177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One-Handed Piano </a:t>
            </a:r>
            <a:br>
              <a:rPr lang="en-US" sz="6000" dirty="0"/>
            </a:br>
            <a:r>
              <a:rPr lang="en-US" sz="6000" dirty="0"/>
              <a:t>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10/01/2023</a:t>
            </a:r>
          </a:p>
          <a:p>
            <a:r>
              <a:rPr lang="en-US" dirty="0"/>
              <a:t>Shannon McGill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2125400"/>
          </a:xfrm>
        </p:spPr>
        <p:txBody>
          <a:bodyPr>
            <a:normAutofit/>
          </a:bodyPr>
          <a:lstStyle/>
          <a:p>
            <a:r>
              <a:rPr lang="en-US" dirty="0"/>
              <a:t>My one-handed piano will teach beginner pianists how to play simple songs through memorization and repetition of a light sequence.</a:t>
            </a:r>
          </a:p>
          <a:p>
            <a:pPr lvl="1"/>
            <a:r>
              <a:rPr lang="en-US" dirty="0"/>
              <a:t>Lights corresponding to a given key will illuminate in a given sequence.</a:t>
            </a:r>
          </a:p>
          <a:p>
            <a:pPr lvl="1"/>
            <a:r>
              <a:rPr lang="en-US" dirty="0"/>
              <a:t>Users will press the correct buttons in the correct order to play a simple song.</a:t>
            </a:r>
          </a:p>
          <a:p>
            <a:pPr lvl="1"/>
            <a:r>
              <a:rPr lang="en-US" dirty="0"/>
              <a:t>Why? I love memorization games, and I have always wanted to learn to play the piano. This is a perfect combination of the two!</a:t>
            </a:r>
          </a:p>
        </p:txBody>
      </p:sp>
      <p:pic>
        <p:nvPicPr>
          <p:cNvPr id="1026" name="Picture 2" descr="New 'Illuminating Piano' works with iPad or Windows to light the way for  aspiring pianists – GeekWire">
            <a:extLst>
              <a:ext uri="{FF2B5EF4-FFF2-40B4-BE49-F238E27FC236}">
                <a16:creationId xmlns:a16="http://schemas.microsoft.com/office/drawing/2014/main" id="{FBF21D6D-A342-9062-411E-62BC89C2A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97887"/>
            <a:ext cx="6337300" cy="248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926420-5D48-CEB2-73D5-DCC00A04E4B0}"/>
              </a:ext>
            </a:extLst>
          </p:cNvPr>
          <p:cNvSpPr txBox="1"/>
          <p:nvPr/>
        </p:nvSpPr>
        <p:spPr>
          <a:xfrm>
            <a:off x="8775700" y="3862630"/>
            <a:ext cx="2806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project will be a  (much) simplified version of this piano that requires you to memorize the light sequence to learn the song!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Existing Projects Leveraged (Hyperlinked)</a:t>
            </a:r>
          </a:p>
          <a:p>
            <a:pPr lvl="1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Whac-a-Mole Game with PocketBeagle</a:t>
            </a:r>
            <a:r>
              <a:rPr lang="en-US" dirty="0"/>
              <a:t> shows how to illuminate lights in a certain order.</a:t>
            </a:r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PocketBeagle Synthesizer</a:t>
            </a:r>
            <a:r>
              <a:rPr lang="en-US" dirty="0"/>
              <a:t> will help me in learning how to sync buttons with specific notes.</a:t>
            </a:r>
          </a:p>
          <a:p>
            <a:pPr lvl="1"/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 Box</a:t>
            </a:r>
            <a:r>
              <a:rPr lang="en-US" dirty="0"/>
              <a:t> uses USB speakers to play music and includes the LCD screen I plan to use. </a:t>
            </a:r>
          </a:p>
          <a:p>
            <a:r>
              <a:rPr lang="en-US" dirty="0"/>
              <a:t>My project will combine aspects of the above projects to display lights in a given sequence that will correspond to the buttons to press to play a song on my piano. </a:t>
            </a:r>
          </a:p>
        </p:txBody>
      </p:sp>
      <p:pic>
        <p:nvPicPr>
          <p:cNvPr id="2050" name="Picture 2" descr="PocketBeagle Whac-A-Mole Game Powered by OSD3558-SM">
            <a:extLst>
              <a:ext uri="{FF2B5EF4-FFF2-40B4-BE49-F238E27FC236}">
                <a16:creationId xmlns:a16="http://schemas.microsoft.com/office/drawing/2014/main" id="{38DEE0D4-A775-7A9B-A020-4BCF90D6C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20" y="3429000"/>
            <a:ext cx="3492384" cy="227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cketBeagle Synthesizer">
            <a:extLst>
              <a:ext uri="{FF2B5EF4-FFF2-40B4-BE49-F238E27FC236}">
                <a16:creationId xmlns:a16="http://schemas.microsoft.com/office/drawing/2014/main" id="{4E43D4D6-1A5C-B7C4-2593-F430B383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3429000"/>
            <a:ext cx="3035808" cy="227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399C2-2DEB-94D2-61D4-344E0947FC3E}"/>
              </a:ext>
            </a:extLst>
          </p:cNvPr>
          <p:cNvSpPr txBox="1"/>
          <p:nvPr/>
        </p:nvSpPr>
        <p:spPr>
          <a:xfrm>
            <a:off x="323421" y="5703769"/>
            <a:ext cx="438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Whac</a:t>
            </a:r>
            <a:r>
              <a:rPr lang="en-US" dirty="0"/>
              <a:t>-a-Mole Game with </a:t>
            </a:r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8D763-26E6-4183-3632-515464CD61A0}"/>
              </a:ext>
            </a:extLst>
          </p:cNvPr>
          <p:cNvSpPr txBox="1"/>
          <p:nvPr/>
        </p:nvSpPr>
        <p:spPr>
          <a:xfrm>
            <a:off x="4262496" y="5703769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PocketBeagle</a:t>
            </a:r>
            <a:r>
              <a:rPr lang="en-US" dirty="0"/>
              <a:t> Synthesizer</a:t>
            </a:r>
          </a:p>
        </p:txBody>
      </p:sp>
      <p:pic>
        <p:nvPicPr>
          <p:cNvPr id="1026" name="Picture 2" descr="Music Box">
            <a:extLst>
              <a:ext uri="{FF2B5EF4-FFF2-40B4-BE49-F238E27FC236}">
                <a16:creationId xmlns:a16="http://schemas.microsoft.com/office/drawing/2014/main" id="{C771D23D-5828-ECCE-9C24-59392C3A1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96" y="3427956"/>
            <a:ext cx="3035808" cy="227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12957-37B6-60AC-47A0-4CA88064679D}"/>
              </a:ext>
            </a:extLst>
          </p:cNvPr>
          <p:cNvSpPr txBox="1"/>
          <p:nvPr/>
        </p:nvSpPr>
        <p:spPr>
          <a:xfrm>
            <a:off x="9094717" y="5703769"/>
            <a:ext cx="160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Music Box</a:t>
            </a:r>
          </a:p>
        </p:txBody>
      </p:sp>
    </p:spTree>
    <p:extLst>
      <p:ext uri="{BB962C8B-B14F-4D97-AF65-F5344CB8AC3E}">
        <p14:creationId xmlns:p14="http://schemas.microsoft.com/office/powerpoint/2010/main" val="107044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2F2B8EA-BA87-F918-9F2C-1AEFCF87333F}"/>
              </a:ext>
            </a:extLst>
          </p:cNvPr>
          <p:cNvSpPr/>
          <p:nvPr/>
        </p:nvSpPr>
        <p:spPr>
          <a:xfrm>
            <a:off x="4267200" y="1638300"/>
            <a:ext cx="3657600" cy="4000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4C9950-36C4-1DFA-43BE-0F0941183841}"/>
              </a:ext>
            </a:extLst>
          </p:cNvPr>
          <p:cNvSpPr/>
          <p:nvPr/>
        </p:nvSpPr>
        <p:spPr>
          <a:xfrm>
            <a:off x="8874874" y="4423741"/>
            <a:ext cx="1907425" cy="924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 Touchscreen</a:t>
            </a:r>
          </a:p>
          <a:p>
            <a:pPr algn="ctr"/>
            <a:r>
              <a:rPr lang="en-US" dirty="0"/>
              <a:t>ILI9341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5A7EFC-FBC2-49A7-0D28-E2BDF9EA38C2}"/>
              </a:ext>
            </a:extLst>
          </p:cNvPr>
          <p:cNvCxnSpPr>
            <a:cxnSpLocks/>
          </p:cNvCxnSpPr>
          <p:nvPr/>
        </p:nvCxnSpPr>
        <p:spPr>
          <a:xfrm>
            <a:off x="3317125" y="2628900"/>
            <a:ext cx="95007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78D247-DE4E-9A14-8CEA-2C14D24214A5}"/>
              </a:ext>
            </a:extLst>
          </p:cNvPr>
          <p:cNvCxnSpPr>
            <a:cxnSpLocks/>
          </p:cNvCxnSpPr>
          <p:nvPr/>
        </p:nvCxnSpPr>
        <p:spPr>
          <a:xfrm flipH="1">
            <a:off x="7923899" y="4888922"/>
            <a:ext cx="95097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79DE32-31EB-853A-AF9B-48FC55432C1F}"/>
              </a:ext>
            </a:extLst>
          </p:cNvPr>
          <p:cNvSpPr txBox="1"/>
          <p:nvPr/>
        </p:nvSpPr>
        <p:spPr>
          <a:xfrm>
            <a:off x="4230482" y="4231089"/>
            <a:ext cx="2190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 GPIO.IN (P1.26, P1.28, P1.30, P1.32, P1.34)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31316A-49FB-7713-AEC6-59D9623B5DD6}"/>
              </a:ext>
            </a:extLst>
          </p:cNvPr>
          <p:cNvSpPr txBox="1"/>
          <p:nvPr/>
        </p:nvSpPr>
        <p:spPr>
          <a:xfrm>
            <a:off x="6845579" y="4704256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SPI1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58B8CC-B503-6297-0BB5-D9000100D8DC}"/>
              </a:ext>
            </a:extLst>
          </p:cNvPr>
          <p:cNvSpPr txBox="1"/>
          <p:nvPr/>
        </p:nvSpPr>
        <p:spPr>
          <a:xfrm>
            <a:off x="5252605" y="3453884"/>
            <a:ext cx="168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PocketBeagle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8D6398-F222-C615-7E3D-E242CDBB9D64}"/>
              </a:ext>
            </a:extLst>
          </p:cNvPr>
          <p:cNvSpPr txBox="1"/>
          <p:nvPr/>
        </p:nvSpPr>
        <p:spPr>
          <a:xfrm>
            <a:off x="4267199" y="244423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USB1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906CAD3-B379-C326-769E-DBA5EC0953A3}"/>
              </a:ext>
            </a:extLst>
          </p:cNvPr>
          <p:cNvSpPr/>
          <p:nvPr/>
        </p:nvSpPr>
        <p:spPr>
          <a:xfrm>
            <a:off x="8874875" y="1823519"/>
            <a:ext cx="1897034" cy="924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Buzzer </a:t>
            </a:r>
          </a:p>
          <a:p>
            <a:pPr algn="ctr"/>
            <a:r>
              <a:rPr lang="en-US" dirty="0"/>
              <a:t>Product ID: 1536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C22604-111E-B468-E84A-664B244B5BBA}"/>
              </a:ext>
            </a:extLst>
          </p:cNvPr>
          <p:cNvCxnSpPr>
            <a:cxnSpLocks/>
          </p:cNvCxnSpPr>
          <p:nvPr/>
        </p:nvCxnSpPr>
        <p:spPr>
          <a:xfrm>
            <a:off x="3317124" y="4692754"/>
            <a:ext cx="95007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BCB542-22B2-2DAF-7A5F-032A183BF3E9}"/>
              </a:ext>
            </a:extLst>
          </p:cNvPr>
          <p:cNvSpPr txBox="1"/>
          <p:nvPr/>
        </p:nvSpPr>
        <p:spPr>
          <a:xfrm>
            <a:off x="6879197" y="3453245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I2C1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7BF372-E16D-E347-1001-D5002B8E1655}"/>
              </a:ext>
            </a:extLst>
          </p:cNvPr>
          <p:cNvCxnSpPr>
            <a:cxnSpLocks/>
          </p:cNvCxnSpPr>
          <p:nvPr/>
        </p:nvCxnSpPr>
        <p:spPr>
          <a:xfrm flipH="1">
            <a:off x="7923899" y="3619500"/>
            <a:ext cx="95097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63CC179-FC9A-67A9-D9CA-45EBC7C76DB2}"/>
              </a:ext>
            </a:extLst>
          </p:cNvPr>
          <p:cNvSpPr/>
          <p:nvPr/>
        </p:nvSpPr>
        <p:spPr>
          <a:xfrm>
            <a:off x="8885266" y="2926318"/>
            <a:ext cx="1897033" cy="13789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Resistive Touch Screen Controller</a:t>
            </a:r>
            <a:endParaRPr lang="en-US" dirty="0">
              <a:solidFill>
                <a:srgbClr val="000000"/>
              </a:solidFill>
              <a:latin typeface="proxima nova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proxima nova"/>
              </a:rPr>
              <a:t>Product ID: 5423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80EC1D-30E5-E641-DCC8-912F53F02DAC}"/>
              </a:ext>
            </a:extLst>
          </p:cNvPr>
          <p:cNvCxnSpPr>
            <a:cxnSpLocks/>
          </p:cNvCxnSpPr>
          <p:nvPr/>
        </p:nvCxnSpPr>
        <p:spPr>
          <a:xfrm flipH="1">
            <a:off x="7923898" y="2324100"/>
            <a:ext cx="95097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4632C3-FCE6-74D7-ED47-B18703867CBA}"/>
              </a:ext>
            </a:extLst>
          </p:cNvPr>
          <p:cNvSpPr txBox="1"/>
          <p:nvPr/>
        </p:nvSpPr>
        <p:spPr>
          <a:xfrm>
            <a:off x="6818997" y="213943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PWM1A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638FB91-B85A-1706-D9A8-56C5FE9A2012}"/>
              </a:ext>
            </a:extLst>
          </p:cNvPr>
          <p:cNvSpPr/>
          <p:nvPr/>
        </p:nvSpPr>
        <p:spPr>
          <a:xfrm>
            <a:off x="1490228" y="4221554"/>
            <a:ext cx="1900672" cy="8641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Arcade Buttons</a:t>
            </a:r>
          </a:p>
          <a:p>
            <a:pPr algn="ctr"/>
            <a:r>
              <a:rPr lang="en-US" dirty="0"/>
              <a:t>ASIN: B01N11BDX9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78F3755-DBC5-BC92-8E55-C0A9185F857D}"/>
              </a:ext>
            </a:extLst>
          </p:cNvPr>
          <p:cNvSpPr/>
          <p:nvPr/>
        </p:nvSpPr>
        <p:spPr>
          <a:xfrm>
            <a:off x="1490228" y="2264950"/>
            <a:ext cx="1900672" cy="727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Speaker</a:t>
            </a:r>
          </a:p>
          <a:p>
            <a:pPr algn="ctr"/>
            <a:r>
              <a:rPr lang="en-US" dirty="0"/>
              <a:t>LLR050A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FD8864-4E8C-D8FB-A86E-CE35DD8105CC}"/>
              </a:ext>
            </a:extLst>
          </p:cNvPr>
          <p:cNvSpPr/>
          <p:nvPr/>
        </p:nvSpPr>
        <p:spPr>
          <a:xfrm>
            <a:off x="4267200" y="1638300"/>
            <a:ext cx="3657600" cy="4000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EE2F2CA-04D8-FCE3-1EEB-C72AB85A5A3C}"/>
              </a:ext>
            </a:extLst>
          </p:cNvPr>
          <p:cNvSpPr/>
          <p:nvPr/>
        </p:nvSpPr>
        <p:spPr>
          <a:xfrm>
            <a:off x="10017875" y="4423740"/>
            <a:ext cx="1907425" cy="924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 Touchscreen</a:t>
            </a:r>
          </a:p>
          <a:p>
            <a:pPr algn="ctr"/>
            <a:r>
              <a:rPr lang="en-US" dirty="0"/>
              <a:t>ILI9341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E4403F-EC41-3625-C00F-8C24D61B2A07}"/>
              </a:ext>
            </a:extLst>
          </p:cNvPr>
          <p:cNvCxnSpPr>
            <a:cxnSpLocks/>
          </p:cNvCxnSpPr>
          <p:nvPr/>
        </p:nvCxnSpPr>
        <p:spPr>
          <a:xfrm>
            <a:off x="7914755" y="4868903"/>
            <a:ext cx="21031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8F26E2-4525-AA50-1D32-6CF1A1C0BE0C}"/>
              </a:ext>
            </a:extLst>
          </p:cNvPr>
          <p:cNvCxnSpPr>
            <a:cxnSpLocks/>
          </p:cNvCxnSpPr>
          <p:nvPr/>
        </p:nvCxnSpPr>
        <p:spPr>
          <a:xfrm flipH="1">
            <a:off x="2164079" y="2628900"/>
            <a:ext cx="21031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E49B3D-8D87-42B1-CB3E-3E1D39D912F3}"/>
              </a:ext>
            </a:extLst>
          </p:cNvPr>
          <p:cNvSpPr txBox="1"/>
          <p:nvPr/>
        </p:nvSpPr>
        <p:spPr>
          <a:xfrm>
            <a:off x="4230482" y="4231089"/>
            <a:ext cx="2190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 GPIO.IN (P1.26, P1.28, P1.30, P1.32, P1.34)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18F3B-EAC4-D72E-5FB7-137189DB6243}"/>
              </a:ext>
            </a:extLst>
          </p:cNvPr>
          <p:cNvSpPr txBox="1"/>
          <p:nvPr/>
        </p:nvSpPr>
        <p:spPr>
          <a:xfrm>
            <a:off x="6845579" y="4704256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SPI1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CA10A-6866-487B-6139-E5B4A9C9A8D6}"/>
              </a:ext>
            </a:extLst>
          </p:cNvPr>
          <p:cNvSpPr txBox="1"/>
          <p:nvPr/>
        </p:nvSpPr>
        <p:spPr>
          <a:xfrm>
            <a:off x="5252605" y="3453884"/>
            <a:ext cx="168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PocketBeagle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F09EB-A268-3EAB-6FD2-71E3068790AE}"/>
              </a:ext>
            </a:extLst>
          </p:cNvPr>
          <p:cNvSpPr txBox="1"/>
          <p:nvPr/>
        </p:nvSpPr>
        <p:spPr>
          <a:xfrm>
            <a:off x="4267199" y="244423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USB1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51BFE80-F237-C470-FFF8-A8894E5A3394}"/>
              </a:ext>
            </a:extLst>
          </p:cNvPr>
          <p:cNvSpPr/>
          <p:nvPr/>
        </p:nvSpPr>
        <p:spPr>
          <a:xfrm>
            <a:off x="10028266" y="1835642"/>
            <a:ext cx="1897034" cy="924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Buzzer </a:t>
            </a:r>
          </a:p>
          <a:p>
            <a:pPr algn="ctr"/>
            <a:r>
              <a:rPr lang="en-US" dirty="0"/>
              <a:t>Product ID: 1536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55D99-620F-4946-C24F-A7AAF1421429}"/>
              </a:ext>
            </a:extLst>
          </p:cNvPr>
          <p:cNvSpPr txBox="1"/>
          <p:nvPr/>
        </p:nvSpPr>
        <p:spPr>
          <a:xfrm>
            <a:off x="6879197" y="3453245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I2C1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EDBAF7-0C97-5749-C195-03BA794E63B7}"/>
              </a:ext>
            </a:extLst>
          </p:cNvPr>
          <p:cNvCxnSpPr>
            <a:cxnSpLocks/>
          </p:cNvCxnSpPr>
          <p:nvPr/>
        </p:nvCxnSpPr>
        <p:spPr>
          <a:xfrm flipH="1">
            <a:off x="7923899" y="3619500"/>
            <a:ext cx="21031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E5EE368-4612-74BB-13CC-3BCEF9A84C6E}"/>
              </a:ext>
            </a:extLst>
          </p:cNvPr>
          <p:cNvSpPr/>
          <p:nvPr/>
        </p:nvSpPr>
        <p:spPr>
          <a:xfrm>
            <a:off x="10028267" y="2902681"/>
            <a:ext cx="1897033" cy="13789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Resistive Touch Screen Controller</a:t>
            </a:r>
            <a:endParaRPr lang="en-US" dirty="0">
              <a:solidFill>
                <a:srgbClr val="000000"/>
              </a:solidFill>
              <a:latin typeface="proxima nova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proxima nova"/>
              </a:rPr>
              <a:t>Product ID: 5423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5EB0DA-2066-5ABC-9BAA-D778695A14D6}"/>
              </a:ext>
            </a:extLst>
          </p:cNvPr>
          <p:cNvSpPr txBox="1"/>
          <p:nvPr/>
        </p:nvSpPr>
        <p:spPr>
          <a:xfrm>
            <a:off x="6818997" y="213943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PWM1A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E1E3058-6B8F-BC94-EA11-E5E9DC9847AF}"/>
              </a:ext>
            </a:extLst>
          </p:cNvPr>
          <p:cNvSpPr/>
          <p:nvPr/>
        </p:nvSpPr>
        <p:spPr>
          <a:xfrm>
            <a:off x="271028" y="4279344"/>
            <a:ext cx="1900672" cy="8641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Arcade Buttons</a:t>
            </a:r>
          </a:p>
          <a:p>
            <a:pPr algn="ctr"/>
            <a:r>
              <a:rPr lang="en-US" dirty="0"/>
              <a:t>ASIN: B01N11BDX9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5A0C181-3881-A4A5-9891-BC1F1FFBCF4D}"/>
              </a:ext>
            </a:extLst>
          </p:cNvPr>
          <p:cNvSpPr/>
          <p:nvPr/>
        </p:nvSpPr>
        <p:spPr>
          <a:xfrm>
            <a:off x="271028" y="2243900"/>
            <a:ext cx="1900672" cy="727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Speaker</a:t>
            </a:r>
          </a:p>
          <a:p>
            <a:pPr algn="ctr"/>
            <a:r>
              <a:rPr lang="en-US" dirty="0"/>
              <a:t>LLR050A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2822BC-FD32-A6DD-A44E-88A525A1451C}"/>
              </a:ext>
            </a:extLst>
          </p:cNvPr>
          <p:cNvSpPr txBox="1"/>
          <p:nvPr/>
        </p:nvSpPr>
        <p:spPr>
          <a:xfrm>
            <a:off x="2225736" y="2315170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 (not from </a:t>
            </a:r>
            <a:r>
              <a:rPr lang="en-US" dirty="0" err="1"/>
              <a:t>PocketBeagle</a:t>
            </a:r>
            <a:r>
              <a:rPr lang="en-US" dirty="0"/>
              <a:t>), current unknown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DB5CB9-4D8E-E53F-A816-F317CF6189F2}"/>
              </a:ext>
            </a:extLst>
          </p:cNvPr>
          <p:cNvSpPr txBox="1"/>
          <p:nvPr/>
        </p:nvSpPr>
        <p:spPr>
          <a:xfrm>
            <a:off x="2264005" y="4362634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5V, 5-10 mA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F102D5-1FB8-931C-464F-85F6191BBF9A}"/>
              </a:ext>
            </a:extLst>
          </p:cNvPr>
          <p:cNvSpPr txBox="1"/>
          <p:nvPr/>
        </p:nvSpPr>
        <p:spPr>
          <a:xfrm>
            <a:off x="7961518" y="199177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 V, max 5 mA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A37091-1740-9714-01BC-9474FD21A184}"/>
              </a:ext>
            </a:extLst>
          </p:cNvPr>
          <p:cNvSpPr txBox="1"/>
          <p:nvPr/>
        </p:nvSpPr>
        <p:spPr>
          <a:xfrm>
            <a:off x="8004047" y="3268579"/>
            <a:ext cx="200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 V, max 50 mA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F98969-A884-F0AC-25F8-967F6BC3F191}"/>
              </a:ext>
            </a:extLst>
          </p:cNvPr>
          <p:cNvSpPr txBox="1"/>
          <p:nvPr/>
        </p:nvSpPr>
        <p:spPr>
          <a:xfrm>
            <a:off x="7910751" y="4516889"/>
            <a:ext cx="210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 V, max 150 mA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EEA766-967D-E91A-7D31-6249A4529C1D}"/>
              </a:ext>
            </a:extLst>
          </p:cNvPr>
          <p:cNvCxnSpPr/>
          <p:nvPr/>
        </p:nvCxnSpPr>
        <p:spPr>
          <a:xfrm>
            <a:off x="2171700" y="4704256"/>
            <a:ext cx="210312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5497869-BF1E-DAC4-C0FA-2D61EEBAB26D}"/>
              </a:ext>
            </a:extLst>
          </p:cNvPr>
          <p:cNvCxnSpPr>
            <a:cxnSpLocks/>
          </p:cNvCxnSpPr>
          <p:nvPr/>
        </p:nvCxnSpPr>
        <p:spPr>
          <a:xfrm>
            <a:off x="7923899" y="2324100"/>
            <a:ext cx="21031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71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910334"/>
              </p:ext>
            </p:extLst>
          </p:nvPr>
        </p:nvGraphicFramePr>
        <p:xfrm>
          <a:off x="623455" y="1315234"/>
          <a:ext cx="10972800" cy="3337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34645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2071255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 (Components to Purchase are Hyperlinked!)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Arcade LED Buttons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Transistors for LEDs*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19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86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USB Speaker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$15.98 (On Sale!)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USB 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90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SPI Screen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Resistive Touch Screen Controller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6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6A6262-9FAA-5DFD-2905-9E34A05EDCE4}"/>
              </a:ext>
            </a:extLst>
          </p:cNvPr>
          <p:cNvSpPr txBox="1"/>
          <p:nvPr/>
        </p:nvSpPr>
        <p:spPr>
          <a:xfrm>
            <a:off x="609600" y="4656258"/>
            <a:ext cx="947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*Professor Welsh will choose which transistors to buy and I will update this list accordingly. 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10295</TotalTime>
  <Words>418</Words>
  <Application>Microsoft Macintosh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proxima nova</vt:lpstr>
      <vt:lpstr>Diamond Grid 16x9</vt:lpstr>
      <vt:lpstr>ENGI 301  One-Handed Piano  Project Proposal</vt:lpstr>
      <vt:lpstr>Background Information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Kris McGill</cp:lastModifiedBy>
  <cp:revision>428</cp:revision>
  <dcterms:created xsi:type="dcterms:W3CDTF">2018-01-09T20:24:50Z</dcterms:created>
  <dcterms:modified xsi:type="dcterms:W3CDTF">2023-10-02T04:06:02Z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