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367" r:id="rId3"/>
    <p:sldId id="372" r:id="rId4"/>
    <p:sldId id="368" r:id="rId5"/>
    <p:sldId id="373" r:id="rId6"/>
    <p:sldId id="3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920" autoAdjust="0"/>
    <p:restoredTop sz="94725" autoAdjust="0"/>
  </p:normalViewPr>
  <p:slideViewPr>
    <p:cSldViewPr>
      <p:cViewPr varScale="1">
        <p:scale>
          <a:sx n="88" d="100"/>
          <a:sy n="88" d="100"/>
        </p:scale>
        <p:origin x="208" y="72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9/25/23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9/25/23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9/25/23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9/25/23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9/25/23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9/25/23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9/25/23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9/25/23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9/25/23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9/25/23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9/25/23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jas21/pocketbeagle-synthesizer-10f638" TargetMode="External"/><Relationship Id="rId2" Type="http://schemas.openxmlformats.org/officeDocument/2006/relationships/hyperlink" Target="https://www.hackster.io/beaglefriends-octavosystems/whac-a-mole-game-with-pocketbeagle-738a4c"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parkfun.com/products/20660" TargetMode="External"/><Relationship Id="rId2" Type="http://schemas.openxmlformats.org/officeDocument/2006/relationships/hyperlink" Target="https://www.sparkfun.com/products/10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One-Handed Piano </a:t>
            </a:r>
            <a:br>
              <a:rPr lang="en-US" sz="6000" dirty="0"/>
            </a:br>
            <a:r>
              <a:rPr lang="en-US" sz="6000" dirty="0"/>
              <a:t>Project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09/25/2023</a:t>
            </a:r>
          </a:p>
          <a:p>
            <a:r>
              <a:rPr lang="en-US" dirty="0"/>
              <a:t>Shannon McGill</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1"/>
            <a:ext cx="10972800" cy="2125400"/>
          </a:xfrm>
        </p:spPr>
        <p:txBody>
          <a:bodyPr>
            <a:normAutofit/>
          </a:bodyPr>
          <a:lstStyle/>
          <a:p>
            <a:r>
              <a:rPr lang="en-US" dirty="0"/>
              <a:t>One-handed piano will teach beginner pianists how to play simple songs through memorization and repetition of a light sequence</a:t>
            </a:r>
          </a:p>
          <a:p>
            <a:pPr lvl="1"/>
            <a:r>
              <a:rPr lang="en-US" dirty="0"/>
              <a:t>Lights corresponding to a given key will illuminate in a given sequence</a:t>
            </a:r>
          </a:p>
          <a:p>
            <a:pPr lvl="1"/>
            <a:r>
              <a:rPr lang="en-US" dirty="0"/>
              <a:t>Users will press the correct buttons in the correct order to play a simple song</a:t>
            </a:r>
          </a:p>
          <a:p>
            <a:pPr lvl="1"/>
            <a:r>
              <a:rPr lang="en-US" dirty="0"/>
              <a:t>Why? I love memorization games, and I have always wanted to learn to play the piano. This is a perfect combination of the two!</a:t>
            </a:r>
          </a:p>
        </p:txBody>
      </p:sp>
      <p:pic>
        <p:nvPicPr>
          <p:cNvPr id="1026" name="Picture 2" descr="New 'Illuminating Piano' works with iPad or Windows to light the way for  aspiring pianists – GeekWire">
            <a:extLst>
              <a:ext uri="{FF2B5EF4-FFF2-40B4-BE49-F238E27FC236}">
                <a16:creationId xmlns:a16="http://schemas.microsoft.com/office/drawing/2014/main" id="{FBF21D6D-A342-9062-411E-62BC89C2A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497887"/>
            <a:ext cx="6337300" cy="24838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926420-5D48-CEB2-73D5-DCC00A04E4B0}"/>
              </a:ext>
            </a:extLst>
          </p:cNvPr>
          <p:cNvSpPr txBox="1"/>
          <p:nvPr/>
        </p:nvSpPr>
        <p:spPr>
          <a:xfrm>
            <a:off x="8775700" y="3862630"/>
            <a:ext cx="2806700" cy="1754326"/>
          </a:xfrm>
          <a:prstGeom prst="rect">
            <a:avLst/>
          </a:prstGeom>
          <a:noFill/>
        </p:spPr>
        <p:txBody>
          <a:bodyPr wrap="square" rtlCol="0">
            <a:spAutoFit/>
          </a:bodyPr>
          <a:lstStyle/>
          <a:p>
            <a:r>
              <a:rPr lang="en-US" dirty="0"/>
              <a:t>My project will be a  (much) simplified version of this piano that requires you to memorize the light sequence to learn the song!</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1"/>
            <a:ext cx="10972800" cy="2133600"/>
          </a:xfrm>
        </p:spPr>
        <p:txBody>
          <a:bodyPr>
            <a:normAutofit/>
          </a:bodyPr>
          <a:lstStyle/>
          <a:p>
            <a:r>
              <a:rPr lang="en-US" dirty="0"/>
              <a:t>Existing Projects Leveraged (Hyperlinked)</a:t>
            </a:r>
          </a:p>
          <a:p>
            <a:pPr lvl="1"/>
            <a:r>
              <a:rPr lang="en-US" dirty="0">
                <a:hlinkClick r:id="rId2">
                  <a:extLst>
                    <a:ext uri="{A12FA001-AC4F-418D-AE19-62706E023703}">
                      <ahyp:hlinkClr xmlns:ahyp="http://schemas.microsoft.com/office/drawing/2018/hyperlinkcolor" val="tx"/>
                    </a:ext>
                  </a:extLst>
                </a:hlinkClick>
              </a:rPr>
              <a:t>Whac-a-Mole Game with PocketBeagle</a:t>
            </a:r>
            <a:r>
              <a:rPr lang="en-US" dirty="0"/>
              <a:t> will help me in getting the lights to illuminate in a certain order</a:t>
            </a:r>
          </a:p>
          <a:p>
            <a:pPr lvl="1"/>
            <a:r>
              <a:rPr lang="en-US" dirty="0">
                <a:hlinkClick r:id="rId3">
                  <a:extLst>
                    <a:ext uri="{A12FA001-AC4F-418D-AE19-62706E023703}">
                      <ahyp:hlinkClr xmlns:ahyp="http://schemas.microsoft.com/office/drawing/2018/hyperlinkcolor" val="tx"/>
                    </a:ext>
                  </a:extLst>
                </a:hlinkClick>
              </a:rPr>
              <a:t>PocketBeagle Synthesizer</a:t>
            </a:r>
            <a:r>
              <a:rPr lang="en-US" dirty="0"/>
              <a:t> will help me in learning how to sync buttons with specific notes.</a:t>
            </a:r>
          </a:p>
          <a:p>
            <a:r>
              <a:rPr lang="en-US" dirty="0"/>
              <a:t>My project will combine aspects of both of the above projects to display lights in a given sequence that will correspond to the buttons to press to play a song on my piano. </a:t>
            </a:r>
          </a:p>
        </p:txBody>
      </p:sp>
      <p:pic>
        <p:nvPicPr>
          <p:cNvPr id="2050" name="Picture 2" descr="PocketBeagle Whac-A-Mole Game Powered by OSD3558-SM">
            <a:extLst>
              <a:ext uri="{FF2B5EF4-FFF2-40B4-BE49-F238E27FC236}">
                <a16:creationId xmlns:a16="http://schemas.microsoft.com/office/drawing/2014/main" id="{38DEE0D4-A775-7A9B-A020-4BCF90D6C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25" y="3276600"/>
            <a:ext cx="3651275" cy="23782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cketBeagle Synthesizer">
            <a:extLst>
              <a:ext uri="{FF2B5EF4-FFF2-40B4-BE49-F238E27FC236}">
                <a16:creationId xmlns:a16="http://schemas.microsoft.com/office/drawing/2014/main" id="{4E43D4D6-1A5C-B7C4-2593-F430B3830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7568" y="3236030"/>
            <a:ext cx="3225111" cy="24188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0399C2-2DEB-94D2-61D4-344E0947FC3E}"/>
              </a:ext>
            </a:extLst>
          </p:cNvPr>
          <p:cNvSpPr txBox="1"/>
          <p:nvPr/>
        </p:nvSpPr>
        <p:spPr>
          <a:xfrm>
            <a:off x="1277396" y="5695433"/>
            <a:ext cx="4385732" cy="369332"/>
          </a:xfrm>
          <a:prstGeom prst="rect">
            <a:avLst/>
          </a:prstGeom>
          <a:noFill/>
        </p:spPr>
        <p:txBody>
          <a:bodyPr wrap="square" rtlCol="0">
            <a:spAutoFit/>
          </a:bodyPr>
          <a:lstStyle/>
          <a:p>
            <a:pPr algn="ctr"/>
            <a:r>
              <a:rPr lang="en-US" dirty="0" err="1"/>
              <a:t>Whac</a:t>
            </a:r>
            <a:r>
              <a:rPr lang="en-US" dirty="0"/>
              <a:t>-a-Mole Game with </a:t>
            </a:r>
            <a:r>
              <a:rPr lang="en-US" dirty="0" err="1"/>
              <a:t>PocketBeagle</a:t>
            </a:r>
            <a:endParaRPr lang="en-US" dirty="0"/>
          </a:p>
        </p:txBody>
      </p:sp>
      <p:sp>
        <p:nvSpPr>
          <p:cNvPr id="5" name="TextBox 4">
            <a:extLst>
              <a:ext uri="{FF2B5EF4-FFF2-40B4-BE49-F238E27FC236}">
                <a16:creationId xmlns:a16="http://schemas.microsoft.com/office/drawing/2014/main" id="{3FC8D763-26E6-4183-3632-515464CD61A0}"/>
              </a:ext>
            </a:extLst>
          </p:cNvPr>
          <p:cNvSpPr txBox="1"/>
          <p:nvPr/>
        </p:nvSpPr>
        <p:spPr>
          <a:xfrm>
            <a:off x="6102723" y="5726061"/>
            <a:ext cx="4114800" cy="369332"/>
          </a:xfrm>
          <a:prstGeom prst="rect">
            <a:avLst/>
          </a:prstGeom>
          <a:noFill/>
        </p:spPr>
        <p:txBody>
          <a:bodyPr wrap="square" rtlCol="0">
            <a:spAutoFit/>
          </a:bodyPr>
          <a:lstStyle/>
          <a:p>
            <a:pPr algn="ctr"/>
            <a:r>
              <a:rPr lang="en-US" dirty="0" err="1"/>
              <a:t>PocketBeagle</a:t>
            </a:r>
            <a:r>
              <a:rPr lang="en-US" dirty="0"/>
              <a:t> Synthesizer</a:t>
            </a:r>
          </a:p>
        </p:txBody>
      </p:sp>
    </p:spTree>
    <p:extLst>
      <p:ext uri="{BB962C8B-B14F-4D97-AF65-F5344CB8AC3E}">
        <p14:creationId xmlns:p14="http://schemas.microsoft.com/office/powerpoint/2010/main" val="107044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a:xfrm>
            <a:off x="9308384" y="1886534"/>
            <a:ext cx="2522565" cy="3084931"/>
          </a:xfrm>
        </p:spPr>
        <p:txBody>
          <a:bodyPr>
            <a:normAutofit lnSpcReduction="10000"/>
          </a:bodyPr>
          <a:lstStyle/>
          <a:p>
            <a:r>
              <a:rPr lang="en-US" dirty="0"/>
              <a:t>Questions</a:t>
            </a:r>
          </a:p>
          <a:p>
            <a:pPr lvl="1"/>
            <a:r>
              <a:rPr lang="en-US" dirty="0"/>
              <a:t>Why does the speaker have to be PWM? Is this due to sound being a modulating signal?</a:t>
            </a:r>
          </a:p>
          <a:p>
            <a:pPr lvl="1"/>
            <a:r>
              <a:rPr lang="en-US" dirty="0"/>
              <a:t>Can the switch be a GPIO input? I wasn’t sure how to figure that out. </a:t>
            </a:r>
          </a:p>
        </p:txBody>
      </p:sp>
      <p:sp>
        <p:nvSpPr>
          <p:cNvPr id="5" name="Rounded Rectangle 4">
            <a:extLst>
              <a:ext uri="{FF2B5EF4-FFF2-40B4-BE49-F238E27FC236}">
                <a16:creationId xmlns:a16="http://schemas.microsoft.com/office/drawing/2014/main" id="{F2F2B8EA-BA87-F918-9F2C-1AEFCF87333F}"/>
              </a:ext>
            </a:extLst>
          </p:cNvPr>
          <p:cNvSpPr/>
          <p:nvPr/>
        </p:nvSpPr>
        <p:spPr>
          <a:xfrm>
            <a:off x="3039340" y="1638300"/>
            <a:ext cx="3657600" cy="4000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42FEDB8-1F1C-F408-8471-EB10CFFB3766}"/>
              </a:ext>
            </a:extLst>
          </p:cNvPr>
          <p:cNvSpPr/>
          <p:nvPr/>
        </p:nvSpPr>
        <p:spPr>
          <a:xfrm>
            <a:off x="361051" y="2286000"/>
            <a:ext cx="1728214" cy="685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Speaker</a:t>
            </a:r>
          </a:p>
          <a:p>
            <a:pPr algn="ctr"/>
            <a:r>
              <a:rPr lang="en-US" dirty="0"/>
              <a:t>PRT-20660</a:t>
            </a:r>
          </a:p>
        </p:txBody>
      </p:sp>
      <p:sp>
        <p:nvSpPr>
          <p:cNvPr id="7" name="Rounded Rectangle 6">
            <a:extLst>
              <a:ext uri="{FF2B5EF4-FFF2-40B4-BE49-F238E27FC236}">
                <a16:creationId xmlns:a16="http://schemas.microsoft.com/office/drawing/2014/main" id="{CB0FCC5D-0C68-25C5-C62A-FD3E8E0F8894}"/>
              </a:ext>
            </a:extLst>
          </p:cNvPr>
          <p:cNvSpPr/>
          <p:nvPr/>
        </p:nvSpPr>
        <p:spPr>
          <a:xfrm>
            <a:off x="7647015" y="3673879"/>
            <a:ext cx="1660468" cy="685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LEDs</a:t>
            </a:r>
          </a:p>
        </p:txBody>
      </p:sp>
      <p:sp>
        <p:nvSpPr>
          <p:cNvPr id="8" name="Rounded Rectangle 7">
            <a:extLst>
              <a:ext uri="{FF2B5EF4-FFF2-40B4-BE49-F238E27FC236}">
                <a16:creationId xmlns:a16="http://schemas.microsoft.com/office/drawing/2014/main" id="{6F4C9950-36C4-1DFA-43BE-0F0941183841}"/>
              </a:ext>
            </a:extLst>
          </p:cNvPr>
          <p:cNvSpPr/>
          <p:nvPr/>
        </p:nvSpPr>
        <p:spPr>
          <a:xfrm>
            <a:off x="7647015" y="4546022"/>
            <a:ext cx="1678894" cy="685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Buttons</a:t>
            </a:r>
          </a:p>
        </p:txBody>
      </p:sp>
      <p:sp>
        <p:nvSpPr>
          <p:cNvPr id="9" name="Rounded Rectangle 8">
            <a:extLst>
              <a:ext uri="{FF2B5EF4-FFF2-40B4-BE49-F238E27FC236}">
                <a16:creationId xmlns:a16="http://schemas.microsoft.com/office/drawing/2014/main" id="{D19F8923-6F3A-2481-714E-E2C256C60A96}"/>
              </a:ext>
            </a:extLst>
          </p:cNvPr>
          <p:cNvSpPr/>
          <p:nvPr/>
        </p:nvSpPr>
        <p:spPr>
          <a:xfrm>
            <a:off x="7647014" y="2628900"/>
            <a:ext cx="1678895" cy="8586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Power Switch</a:t>
            </a:r>
          </a:p>
          <a:p>
            <a:pPr algn="ctr"/>
            <a:r>
              <a:rPr lang="en-US" dirty="0"/>
              <a:t>COM-00102</a:t>
            </a:r>
          </a:p>
        </p:txBody>
      </p:sp>
      <p:cxnSp>
        <p:nvCxnSpPr>
          <p:cNvPr id="11" name="Straight Arrow Connector 10">
            <a:extLst>
              <a:ext uri="{FF2B5EF4-FFF2-40B4-BE49-F238E27FC236}">
                <a16:creationId xmlns:a16="http://schemas.microsoft.com/office/drawing/2014/main" id="{B75A7EFC-FBC2-49A7-0D28-E2BDF9EA38C2}"/>
              </a:ext>
            </a:extLst>
          </p:cNvPr>
          <p:cNvCxnSpPr>
            <a:cxnSpLocks/>
            <a:stCxn id="6" idx="3"/>
          </p:cNvCxnSpPr>
          <p:nvPr/>
        </p:nvCxnSpPr>
        <p:spPr>
          <a:xfrm>
            <a:off x="2089265" y="2628900"/>
            <a:ext cx="950075"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CB48E45A-69C7-C1D0-75E2-FC913844C920}"/>
              </a:ext>
            </a:extLst>
          </p:cNvPr>
          <p:cNvCxnSpPr>
            <a:cxnSpLocks/>
          </p:cNvCxnSpPr>
          <p:nvPr/>
        </p:nvCxnSpPr>
        <p:spPr>
          <a:xfrm flipH="1">
            <a:off x="6696940" y="3048000"/>
            <a:ext cx="95097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39D8D1FA-C1EF-1878-EC6F-BDCB9A15C158}"/>
              </a:ext>
            </a:extLst>
          </p:cNvPr>
          <p:cNvCxnSpPr>
            <a:cxnSpLocks/>
          </p:cNvCxnSpPr>
          <p:nvPr/>
        </p:nvCxnSpPr>
        <p:spPr>
          <a:xfrm flipH="1">
            <a:off x="6696039" y="4016779"/>
            <a:ext cx="95097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1B78D247-DE4E-9A14-8CEA-2C14D24214A5}"/>
              </a:ext>
            </a:extLst>
          </p:cNvPr>
          <p:cNvCxnSpPr>
            <a:cxnSpLocks/>
          </p:cNvCxnSpPr>
          <p:nvPr/>
        </p:nvCxnSpPr>
        <p:spPr>
          <a:xfrm flipH="1">
            <a:off x="6696039" y="4888922"/>
            <a:ext cx="95097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70E70073-45EE-3BA8-F2B8-600ADFAAF3F5}"/>
              </a:ext>
            </a:extLst>
          </p:cNvPr>
          <p:cNvSpPr txBox="1"/>
          <p:nvPr/>
        </p:nvSpPr>
        <p:spPr>
          <a:xfrm>
            <a:off x="3086100" y="2438400"/>
            <a:ext cx="1104900" cy="369332"/>
          </a:xfrm>
          <a:prstGeom prst="rect">
            <a:avLst/>
          </a:prstGeom>
          <a:noFill/>
        </p:spPr>
        <p:txBody>
          <a:bodyPr wrap="square" rtlCol="0">
            <a:spAutoFit/>
          </a:bodyPr>
          <a:lstStyle/>
          <a:p>
            <a:r>
              <a:rPr lang="en-US" dirty="0">
                <a:solidFill>
                  <a:schemeClr val="bg1"/>
                </a:solidFill>
              </a:rPr>
              <a:t>PWM</a:t>
            </a:r>
          </a:p>
        </p:txBody>
      </p:sp>
      <p:sp>
        <p:nvSpPr>
          <p:cNvPr id="17" name="TextBox 16">
            <a:extLst>
              <a:ext uri="{FF2B5EF4-FFF2-40B4-BE49-F238E27FC236}">
                <a16:creationId xmlns:a16="http://schemas.microsoft.com/office/drawing/2014/main" id="{3879DE32-31EB-853A-AF9B-48FC55432C1F}"/>
              </a:ext>
            </a:extLst>
          </p:cNvPr>
          <p:cNvSpPr txBox="1"/>
          <p:nvPr/>
        </p:nvSpPr>
        <p:spPr>
          <a:xfrm>
            <a:off x="5609566" y="2857500"/>
            <a:ext cx="1104900" cy="369332"/>
          </a:xfrm>
          <a:prstGeom prst="rect">
            <a:avLst/>
          </a:prstGeom>
          <a:noFill/>
        </p:spPr>
        <p:txBody>
          <a:bodyPr wrap="square" rtlCol="0">
            <a:spAutoFit/>
          </a:bodyPr>
          <a:lstStyle/>
          <a:p>
            <a:r>
              <a:rPr lang="en-US" dirty="0">
                <a:solidFill>
                  <a:schemeClr val="bg1"/>
                </a:solidFill>
              </a:rPr>
              <a:t>1 GPIO?</a:t>
            </a:r>
          </a:p>
        </p:txBody>
      </p:sp>
      <p:sp>
        <p:nvSpPr>
          <p:cNvPr id="18" name="TextBox 17">
            <a:extLst>
              <a:ext uri="{FF2B5EF4-FFF2-40B4-BE49-F238E27FC236}">
                <a16:creationId xmlns:a16="http://schemas.microsoft.com/office/drawing/2014/main" id="{C62DC5AA-7455-6F01-1CA1-789A1807A776}"/>
              </a:ext>
            </a:extLst>
          </p:cNvPr>
          <p:cNvSpPr txBox="1"/>
          <p:nvPr/>
        </p:nvSpPr>
        <p:spPr>
          <a:xfrm>
            <a:off x="5621412" y="3841280"/>
            <a:ext cx="1104900" cy="369332"/>
          </a:xfrm>
          <a:prstGeom prst="rect">
            <a:avLst/>
          </a:prstGeom>
          <a:noFill/>
        </p:spPr>
        <p:txBody>
          <a:bodyPr wrap="square" rtlCol="0">
            <a:spAutoFit/>
          </a:bodyPr>
          <a:lstStyle/>
          <a:p>
            <a:r>
              <a:rPr lang="en-US" dirty="0">
                <a:solidFill>
                  <a:schemeClr val="bg1"/>
                </a:solidFill>
              </a:rPr>
              <a:t>5 GPIOs</a:t>
            </a:r>
          </a:p>
        </p:txBody>
      </p:sp>
      <p:sp>
        <p:nvSpPr>
          <p:cNvPr id="19" name="TextBox 18">
            <a:extLst>
              <a:ext uri="{FF2B5EF4-FFF2-40B4-BE49-F238E27FC236}">
                <a16:creationId xmlns:a16="http://schemas.microsoft.com/office/drawing/2014/main" id="{B031316A-49FB-7713-AEC6-59D9623B5DD6}"/>
              </a:ext>
            </a:extLst>
          </p:cNvPr>
          <p:cNvSpPr txBox="1"/>
          <p:nvPr/>
        </p:nvSpPr>
        <p:spPr>
          <a:xfrm>
            <a:off x="5623456" y="4674632"/>
            <a:ext cx="1104900" cy="369332"/>
          </a:xfrm>
          <a:prstGeom prst="rect">
            <a:avLst/>
          </a:prstGeom>
          <a:noFill/>
        </p:spPr>
        <p:txBody>
          <a:bodyPr wrap="square" rtlCol="0">
            <a:spAutoFit/>
          </a:bodyPr>
          <a:lstStyle/>
          <a:p>
            <a:r>
              <a:rPr lang="en-US" dirty="0">
                <a:solidFill>
                  <a:schemeClr val="bg1"/>
                </a:solidFill>
              </a:rPr>
              <a:t>5 GPIOs</a:t>
            </a:r>
          </a:p>
        </p:txBody>
      </p:sp>
      <p:sp>
        <p:nvSpPr>
          <p:cNvPr id="21" name="TextBox 20">
            <a:extLst>
              <a:ext uri="{FF2B5EF4-FFF2-40B4-BE49-F238E27FC236}">
                <a16:creationId xmlns:a16="http://schemas.microsoft.com/office/drawing/2014/main" id="{0658B8CC-B503-6297-0BB5-D9000100D8DC}"/>
              </a:ext>
            </a:extLst>
          </p:cNvPr>
          <p:cNvSpPr txBox="1"/>
          <p:nvPr/>
        </p:nvSpPr>
        <p:spPr>
          <a:xfrm>
            <a:off x="4024745" y="3453884"/>
            <a:ext cx="1686790" cy="369332"/>
          </a:xfrm>
          <a:prstGeom prst="rect">
            <a:avLst/>
          </a:prstGeom>
          <a:noFill/>
        </p:spPr>
        <p:txBody>
          <a:bodyPr wrap="square" rtlCol="0">
            <a:spAutoFit/>
          </a:bodyPr>
          <a:lstStyle/>
          <a:p>
            <a:r>
              <a:rPr lang="en-US" dirty="0" err="1">
                <a:solidFill>
                  <a:schemeClr val="bg1"/>
                </a:solidFill>
              </a:rPr>
              <a:t>PocketBeagle</a:t>
            </a:r>
            <a:endParaRPr lang="en-US" dirty="0">
              <a:solidFill>
                <a:schemeClr val="bg1"/>
              </a:solidFill>
            </a:endParaRP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Power Block Diagram</a:t>
            </a:r>
          </a:p>
        </p:txBody>
      </p:sp>
      <p:sp>
        <p:nvSpPr>
          <p:cNvPr id="5" name="Rounded Rectangle 4">
            <a:extLst>
              <a:ext uri="{FF2B5EF4-FFF2-40B4-BE49-F238E27FC236}">
                <a16:creationId xmlns:a16="http://schemas.microsoft.com/office/drawing/2014/main" id="{F2F2B8EA-BA87-F918-9F2C-1AEFCF87333F}"/>
              </a:ext>
            </a:extLst>
          </p:cNvPr>
          <p:cNvSpPr/>
          <p:nvPr/>
        </p:nvSpPr>
        <p:spPr>
          <a:xfrm>
            <a:off x="4038600" y="1869057"/>
            <a:ext cx="3657600" cy="4000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42FEDB8-1F1C-F408-8471-EB10CFFB3766}"/>
              </a:ext>
            </a:extLst>
          </p:cNvPr>
          <p:cNvSpPr/>
          <p:nvPr/>
        </p:nvSpPr>
        <p:spPr>
          <a:xfrm>
            <a:off x="508499" y="2547702"/>
            <a:ext cx="1728214" cy="685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Speaker</a:t>
            </a:r>
          </a:p>
          <a:p>
            <a:pPr algn="ctr"/>
            <a:r>
              <a:rPr lang="en-US" dirty="0"/>
              <a:t>PRT-20660</a:t>
            </a:r>
          </a:p>
        </p:txBody>
      </p:sp>
      <p:sp>
        <p:nvSpPr>
          <p:cNvPr id="7" name="Rounded Rectangle 6">
            <a:extLst>
              <a:ext uri="{FF2B5EF4-FFF2-40B4-BE49-F238E27FC236}">
                <a16:creationId xmlns:a16="http://schemas.microsoft.com/office/drawing/2014/main" id="{CB0FCC5D-0C68-25C5-C62A-FD3E8E0F8894}"/>
              </a:ext>
            </a:extLst>
          </p:cNvPr>
          <p:cNvSpPr/>
          <p:nvPr/>
        </p:nvSpPr>
        <p:spPr>
          <a:xfrm>
            <a:off x="9571760" y="3926457"/>
            <a:ext cx="1660468" cy="685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LEDs</a:t>
            </a:r>
          </a:p>
        </p:txBody>
      </p:sp>
      <p:sp>
        <p:nvSpPr>
          <p:cNvPr id="8" name="Rounded Rectangle 7">
            <a:extLst>
              <a:ext uri="{FF2B5EF4-FFF2-40B4-BE49-F238E27FC236}">
                <a16:creationId xmlns:a16="http://schemas.microsoft.com/office/drawing/2014/main" id="{6F4C9950-36C4-1DFA-43BE-0F0941183841}"/>
              </a:ext>
            </a:extLst>
          </p:cNvPr>
          <p:cNvSpPr/>
          <p:nvPr/>
        </p:nvSpPr>
        <p:spPr>
          <a:xfrm>
            <a:off x="9571761" y="4776779"/>
            <a:ext cx="1678894" cy="685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Buttons</a:t>
            </a:r>
          </a:p>
        </p:txBody>
      </p:sp>
      <p:sp>
        <p:nvSpPr>
          <p:cNvPr id="9" name="Rounded Rectangle 8">
            <a:extLst>
              <a:ext uri="{FF2B5EF4-FFF2-40B4-BE49-F238E27FC236}">
                <a16:creationId xmlns:a16="http://schemas.microsoft.com/office/drawing/2014/main" id="{D19F8923-6F3A-2481-714E-E2C256C60A96}"/>
              </a:ext>
            </a:extLst>
          </p:cNvPr>
          <p:cNvSpPr/>
          <p:nvPr/>
        </p:nvSpPr>
        <p:spPr>
          <a:xfrm>
            <a:off x="9571760" y="2704551"/>
            <a:ext cx="1678895" cy="9552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Power Switch</a:t>
            </a:r>
          </a:p>
          <a:p>
            <a:pPr algn="ctr"/>
            <a:r>
              <a:rPr lang="en-US" dirty="0"/>
              <a:t>COM-00102</a:t>
            </a:r>
          </a:p>
        </p:txBody>
      </p:sp>
      <p:cxnSp>
        <p:nvCxnSpPr>
          <p:cNvPr id="11" name="Straight Arrow Connector 10">
            <a:extLst>
              <a:ext uri="{FF2B5EF4-FFF2-40B4-BE49-F238E27FC236}">
                <a16:creationId xmlns:a16="http://schemas.microsoft.com/office/drawing/2014/main" id="{B75A7EFC-FBC2-49A7-0D28-E2BDF9EA38C2}"/>
              </a:ext>
            </a:extLst>
          </p:cNvPr>
          <p:cNvCxnSpPr>
            <a:cxnSpLocks/>
            <a:stCxn id="16" idx="1"/>
            <a:endCxn id="6" idx="3"/>
          </p:cNvCxnSpPr>
          <p:nvPr/>
        </p:nvCxnSpPr>
        <p:spPr>
          <a:xfrm flipH="1">
            <a:off x="2236713" y="2890602"/>
            <a:ext cx="180188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39D8D1FA-C1EF-1878-EC6F-BDCB9A15C158}"/>
              </a:ext>
            </a:extLst>
          </p:cNvPr>
          <p:cNvCxnSpPr>
            <a:cxnSpLocks/>
            <a:endCxn id="7" idx="1"/>
          </p:cNvCxnSpPr>
          <p:nvPr/>
        </p:nvCxnSpPr>
        <p:spPr>
          <a:xfrm>
            <a:off x="7725572" y="4256703"/>
            <a:ext cx="1846188"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70E70073-45EE-3BA8-F2B8-600ADFAAF3F5}"/>
              </a:ext>
            </a:extLst>
          </p:cNvPr>
          <p:cNvSpPr txBox="1"/>
          <p:nvPr/>
        </p:nvSpPr>
        <p:spPr>
          <a:xfrm>
            <a:off x="4038600" y="2705936"/>
            <a:ext cx="1104900" cy="369332"/>
          </a:xfrm>
          <a:prstGeom prst="rect">
            <a:avLst/>
          </a:prstGeom>
          <a:noFill/>
        </p:spPr>
        <p:txBody>
          <a:bodyPr wrap="square" rtlCol="0">
            <a:spAutoFit/>
          </a:bodyPr>
          <a:lstStyle/>
          <a:p>
            <a:r>
              <a:rPr lang="en-US" dirty="0">
                <a:solidFill>
                  <a:schemeClr val="bg1"/>
                </a:solidFill>
              </a:rPr>
              <a:t>PWM</a:t>
            </a:r>
          </a:p>
        </p:txBody>
      </p:sp>
      <p:sp>
        <p:nvSpPr>
          <p:cNvPr id="17" name="TextBox 16">
            <a:extLst>
              <a:ext uri="{FF2B5EF4-FFF2-40B4-BE49-F238E27FC236}">
                <a16:creationId xmlns:a16="http://schemas.microsoft.com/office/drawing/2014/main" id="{3879DE32-31EB-853A-AF9B-48FC55432C1F}"/>
              </a:ext>
            </a:extLst>
          </p:cNvPr>
          <p:cNvSpPr txBox="1"/>
          <p:nvPr/>
        </p:nvSpPr>
        <p:spPr>
          <a:xfrm>
            <a:off x="6591969" y="3009900"/>
            <a:ext cx="1341491" cy="369332"/>
          </a:xfrm>
          <a:prstGeom prst="rect">
            <a:avLst/>
          </a:prstGeom>
          <a:noFill/>
        </p:spPr>
        <p:txBody>
          <a:bodyPr wrap="square" rtlCol="0">
            <a:spAutoFit/>
          </a:bodyPr>
          <a:lstStyle/>
          <a:p>
            <a:r>
              <a:rPr lang="en-US" dirty="0">
                <a:solidFill>
                  <a:schemeClr val="bg1"/>
                </a:solidFill>
              </a:rPr>
              <a:t>GPIO_IN</a:t>
            </a:r>
          </a:p>
        </p:txBody>
      </p:sp>
      <p:sp>
        <p:nvSpPr>
          <p:cNvPr id="21" name="TextBox 20">
            <a:extLst>
              <a:ext uri="{FF2B5EF4-FFF2-40B4-BE49-F238E27FC236}">
                <a16:creationId xmlns:a16="http://schemas.microsoft.com/office/drawing/2014/main" id="{0658B8CC-B503-6297-0BB5-D9000100D8DC}"/>
              </a:ext>
            </a:extLst>
          </p:cNvPr>
          <p:cNvSpPr txBox="1"/>
          <p:nvPr/>
        </p:nvSpPr>
        <p:spPr>
          <a:xfrm>
            <a:off x="5024005" y="3684641"/>
            <a:ext cx="1686790" cy="369332"/>
          </a:xfrm>
          <a:prstGeom prst="rect">
            <a:avLst/>
          </a:prstGeom>
          <a:noFill/>
        </p:spPr>
        <p:txBody>
          <a:bodyPr wrap="square" rtlCol="0">
            <a:spAutoFit/>
          </a:bodyPr>
          <a:lstStyle/>
          <a:p>
            <a:r>
              <a:rPr lang="en-US" dirty="0" err="1">
                <a:solidFill>
                  <a:schemeClr val="bg1"/>
                </a:solidFill>
              </a:rPr>
              <a:t>PocketBeagle</a:t>
            </a:r>
            <a:endParaRPr lang="en-US" dirty="0">
              <a:solidFill>
                <a:schemeClr val="bg1"/>
              </a:solidFill>
            </a:endParaRPr>
          </a:p>
        </p:txBody>
      </p:sp>
      <p:sp>
        <p:nvSpPr>
          <p:cNvPr id="29" name="TextBox 28">
            <a:extLst>
              <a:ext uri="{FF2B5EF4-FFF2-40B4-BE49-F238E27FC236}">
                <a16:creationId xmlns:a16="http://schemas.microsoft.com/office/drawing/2014/main" id="{8F6E4265-9C2F-C28C-171E-C01824B57B58}"/>
              </a:ext>
            </a:extLst>
          </p:cNvPr>
          <p:cNvSpPr txBox="1"/>
          <p:nvPr/>
        </p:nvSpPr>
        <p:spPr>
          <a:xfrm>
            <a:off x="7802086" y="3926457"/>
            <a:ext cx="1743872" cy="646331"/>
          </a:xfrm>
          <a:prstGeom prst="rect">
            <a:avLst/>
          </a:prstGeom>
          <a:noFill/>
        </p:spPr>
        <p:txBody>
          <a:bodyPr wrap="square" rtlCol="0">
            <a:spAutoFit/>
          </a:bodyPr>
          <a:lstStyle/>
          <a:p>
            <a:r>
              <a:rPr lang="en-US" dirty="0"/>
              <a:t>3.3 V, max current 20 mA</a:t>
            </a:r>
          </a:p>
        </p:txBody>
      </p:sp>
      <p:cxnSp>
        <p:nvCxnSpPr>
          <p:cNvPr id="30" name="Straight Arrow Connector 29">
            <a:extLst>
              <a:ext uri="{FF2B5EF4-FFF2-40B4-BE49-F238E27FC236}">
                <a16:creationId xmlns:a16="http://schemas.microsoft.com/office/drawing/2014/main" id="{CDDD6753-3626-EECC-9224-B31909FBBEB6}"/>
              </a:ext>
            </a:extLst>
          </p:cNvPr>
          <p:cNvCxnSpPr>
            <a:cxnSpLocks/>
          </p:cNvCxnSpPr>
          <p:nvPr/>
        </p:nvCxnSpPr>
        <p:spPr>
          <a:xfrm flipH="1" flipV="1">
            <a:off x="7724672" y="5101841"/>
            <a:ext cx="1847088"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64599335-BF0D-E35B-D540-320F73218049}"/>
              </a:ext>
            </a:extLst>
          </p:cNvPr>
          <p:cNvSpPr txBox="1"/>
          <p:nvPr/>
        </p:nvSpPr>
        <p:spPr>
          <a:xfrm>
            <a:off x="7861209" y="4776779"/>
            <a:ext cx="1786794" cy="646331"/>
          </a:xfrm>
          <a:prstGeom prst="rect">
            <a:avLst/>
          </a:prstGeom>
          <a:noFill/>
        </p:spPr>
        <p:txBody>
          <a:bodyPr wrap="square" rtlCol="0">
            <a:spAutoFit/>
          </a:bodyPr>
          <a:lstStyle/>
          <a:p>
            <a:r>
              <a:rPr lang="en-US" dirty="0"/>
              <a:t>3.3 V, max current 100 mA</a:t>
            </a:r>
          </a:p>
        </p:txBody>
      </p:sp>
      <p:sp>
        <p:nvSpPr>
          <p:cNvPr id="32" name="TextBox 31">
            <a:extLst>
              <a:ext uri="{FF2B5EF4-FFF2-40B4-BE49-F238E27FC236}">
                <a16:creationId xmlns:a16="http://schemas.microsoft.com/office/drawing/2014/main" id="{0C919A14-DD26-56C0-7722-70280F696566}"/>
              </a:ext>
            </a:extLst>
          </p:cNvPr>
          <p:cNvSpPr txBox="1"/>
          <p:nvPr/>
        </p:nvSpPr>
        <p:spPr>
          <a:xfrm>
            <a:off x="7818286" y="2857500"/>
            <a:ext cx="1829717" cy="646331"/>
          </a:xfrm>
          <a:prstGeom prst="rect">
            <a:avLst/>
          </a:prstGeom>
          <a:noFill/>
        </p:spPr>
        <p:txBody>
          <a:bodyPr wrap="square" rtlCol="0">
            <a:spAutoFit/>
          </a:bodyPr>
          <a:lstStyle/>
          <a:p>
            <a:r>
              <a:rPr lang="en-US" dirty="0"/>
              <a:t>3.3 V, max current 200 mA</a:t>
            </a:r>
          </a:p>
        </p:txBody>
      </p:sp>
      <p:cxnSp>
        <p:nvCxnSpPr>
          <p:cNvPr id="33" name="Straight Arrow Connector 32">
            <a:extLst>
              <a:ext uri="{FF2B5EF4-FFF2-40B4-BE49-F238E27FC236}">
                <a16:creationId xmlns:a16="http://schemas.microsoft.com/office/drawing/2014/main" id="{2ADE2004-D9A1-AF0E-D7C6-85AE958B70C2}"/>
              </a:ext>
            </a:extLst>
          </p:cNvPr>
          <p:cNvCxnSpPr>
            <a:cxnSpLocks/>
          </p:cNvCxnSpPr>
          <p:nvPr/>
        </p:nvCxnSpPr>
        <p:spPr>
          <a:xfrm flipH="1">
            <a:off x="7696200" y="3180666"/>
            <a:ext cx="1847088" cy="3842"/>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4" name="Content Placeholder 2">
            <a:extLst>
              <a:ext uri="{FF2B5EF4-FFF2-40B4-BE49-F238E27FC236}">
                <a16:creationId xmlns:a16="http://schemas.microsoft.com/office/drawing/2014/main" id="{8E5A63DC-12CA-4BFE-5097-DD0EFF6004F9}"/>
              </a:ext>
            </a:extLst>
          </p:cNvPr>
          <p:cNvSpPr>
            <a:spLocks noGrp="1"/>
          </p:cNvSpPr>
          <p:nvPr>
            <p:ph idx="1"/>
          </p:nvPr>
        </p:nvSpPr>
        <p:spPr>
          <a:xfrm>
            <a:off x="7505700" y="180060"/>
            <a:ext cx="4533899" cy="2184847"/>
          </a:xfrm>
        </p:spPr>
        <p:txBody>
          <a:bodyPr>
            <a:normAutofit lnSpcReduction="10000"/>
          </a:bodyPr>
          <a:lstStyle/>
          <a:p>
            <a:r>
              <a:rPr lang="en-US" dirty="0"/>
              <a:t>Questions</a:t>
            </a:r>
          </a:p>
          <a:p>
            <a:pPr lvl="1"/>
            <a:r>
              <a:rPr lang="en-US" dirty="0"/>
              <a:t>When do you use SYS 3.3 V power versus GPIO? </a:t>
            </a:r>
          </a:p>
          <a:p>
            <a:pPr lvl="1"/>
            <a:r>
              <a:rPr lang="en-US" dirty="0"/>
              <a:t>Can you back calculate current from a power rating and voltage?</a:t>
            </a:r>
          </a:p>
          <a:p>
            <a:pPr lvl="1"/>
            <a:r>
              <a:rPr lang="en-US" dirty="0"/>
              <a:t>Are the arrows directed the correct way (especially for the buttons)? </a:t>
            </a:r>
          </a:p>
          <a:p>
            <a:pPr lvl="1"/>
            <a:endParaRPr lang="en-US" dirty="0"/>
          </a:p>
        </p:txBody>
      </p:sp>
      <p:sp>
        <p:nvSpPr>
          <p:cNvPr id="37" name="TextBox 36">
            <a:extLst>
              <a:ext uri="{FF2B5EF4-FFF2-40B4-BE49-F238E27FC236}">
                <a16:creationId xmlns:a16="http://schemas.microsoft.com/office/drawing/2014/main" id="{75CE0480-5378-4E4F-7E35-009BA0BEB9D0}"/>
              </a:ext>
            </a:extLst>
          </p:cNvPr>
          <p:cNvSpPr txBox="1"/>
          <p:nvPr/>
        </p:nvSpPr>
        <p:spPr>
          <a:xfrm>
            <a:off x="6621743" y="4039209"/>
            <a:ext cx="1341491" cy="369332"/>
          </a:xfrm>
          <a:prstGeom prst="rect">
            <a:avLst/>
          </a:prstGeom>
          <a:noFill/>
        </p:spPr>
        <p:txBody>
          <a:bodyPr wrap="square" rtlCol="0">
            <a:spAutoFit/>
          </a:bodyPr>
          <a:lstStyle/>
          <a:p>
            <a:r>
              <a:rPr lang="en-US" dirty="0">
                <a:solidFill>
                  <a:schemeClr val="bg1"/>
                </a:solidFill>
              </a:rPr>
              <a:t>GPIO_IN</a:t>
            </a:r>
          </a:p>
        </p:txBody>
      </p:sp>
      <p:sp>
        <p:nvSpPr>
          <p:cNvPr id="38" name="TextBox 37">
            <a:extLst>
              <a:ext uri="{FF2B5EF4-FFF2-40B4-BE49-F238E27FC236}">
                <a16:creationId xmlns:a16="http://schemas.microsoft.com/office/drawing/2014/main" id="{E1D3825C-6DEE-936F-7BF2-EDF957F4F36E}"/>
              </a:ext>
            </a:extLst>
          </p:cNvPr>
          <p:cNvSpPr txBox="1"/>
          <p:nvPr/>
        </p:nvSpPr>
        <p:spPr>
          <a:xfrm>
            <a:off x="6621743" y="4921003"/>
            <a:ext cx="1341491" cy="369332"/>
          </a:xfrm>
          <a:prstGeom prst="rect">
            <a:avLst/>
          </a:prstGeom>
          <a:noFill/>
        </p:spPr>
        <p:txBody>
          <a:bodyPr wrap="square" rtlCol="0">
            <a:spAutoFit/>
          </a:bodyPr>
          <a:lstStyle/>
          <a:p>
            <a:r>
              <a:rPr lang="en-US" dirty="0">
                <a:solidFill>
                  <a:schemeClr val="bg1"/>
                </a:solidFill>
              </a:rPr>
              <a:t>GPIO_IN</a:t>
            </a:r>
          </a:p>
        </p:txBody>
      </p:sp>
      <p:sp>
        <p:nvSpPr>
          <p:cNvPr id="40" name="TextBox 39">
            <a:extLst>
              <a:ext uri="{FF2B5EF4-FFF2-40B4-BE49-F238E27FC236}">
                <a16:creationId xmlns:a16="http://schemas.microsoft.com/office/drawing/2014/main" id="{74D48F8E-26D7-B121-0368-4A3CE98280A0}"/>
              </a:ext>
            </a:extLst>
          </p:cNvPr>
          <p:cNvSpPr txBox="1"/>
          <p:nvPr/>
        </p:nvSpPr>
        <p:spPr>
          <a:xfrm>
            <a:off x="2358799" y="2552700"/>
            <a:ext cx="1829717" cy="646331"/>
          </a:xfrm>
          <a:prstGeom prst="rect">
            <a:avLst/>
          </a:prstGeom>
          <a:noFill/>
        </p:spPr>
        <p:txBody>
          <a:bodyPr wrap="square" rtlCol="0">
            <a:spAutoFit/>
          </a:bodyPr>
          <a:lstStyle/>
          <a:p>
            <a:r>
              <a:rPr lang="en-US" dirty="0"/>
              <a:t>3.3 V, max current 151 mA</a:t>
            </a:r>
          </a:p>
        </p:txBody>
      </p:sp>
    </p:spTree>
    <p:extLst>
      <p:ext uri="{BB962C8B-B14F-4D97-AF65-F5344CB8AC3E}">
        <p14:creationId xmlns:p14="http://schemas.microsoft.com/office/powerpoint/2010/main" val="289271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700474716"/>
              </p:ext>
            </p:extLst>
          </p:nvPr>
        </p:nvGraphicFramePr>
        <p:xfrm>
          <a:off x="623455" y="1315234"/>
          <a:ext cx="10972800" cy="222504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LEDs, 5 different colors</a:t>
                      </a:r>
                    </a:p>
                  </a:txBody>
                  <a:tcPr/>
                </a:tc>
                <a:tc>
                  <a:txBody>
                    <a:bodyPr/>
                    <a:lstStyle/>
                    <a:p>
                      <a:r>
                        <a:rPr lang="en-US" dirty="0"/>
                        <a:t>No</a:t>
                      </a:r>
                    </a:p>
                  </a:txBody>
                  <a:tcPr/>
                </a:tc>
                <a:tc>
                  <a:txBody>
                    <a:bodyPr/>
                    <a:lstStyle/>
                    <a:p>
                      <a:r>
                        <a:rPr lang="en-US" dirty="0"/>
                        <a:t>N/A</a:t>
                      </a:r>
                    </a:p>
                  </a:txBody>
                  <a:tcPr/>
                </a:tc>
                <a:extLst>
                  <a:ext uri="{0D108BD9-81ED-4DB2-BD59-A6C34878D82A}">
                    <a16:rowId xmlns:a16="http://schemas.microsoft.com/office/drawing/2014/main" val="33313506"/>
                  </a:ext>
                </a:extLst>
              </a:tr>
              <a:tr h="370840">
                <a:tc>
                  <a:txBody>
                    <a:bodyPr/>
                    <a:lstStyle/>
                    <a:p>
                      <a:r>
                        <a:rPr lang="en-US" dirty="0"/>
                        <a:t>Buttons, 5 different colors</a:t>
                      </a:r>
                    </a:p>
                  </a:txBody>
                  <a:tcPr/>
                </a:tc>
                <a:tc>
                  <a:txBody>
                    <a:bodyPr/>
                    <a:lstStyle/>
                    <a:p>
                      <a:r>
                        <a:rPr lang="en-US" dirty="0"/>
                        <a:t>No</a:t>
                      </a:r>
                    </a:p>
                  </a:txBody>
                  <a:tcPr/>
                </a:tc>
                <a:tc>
                  <a:txBody>
                    <a:bodyPr/>
                    <a:lstStyle/>
                    <a:p>
                      <a:r>
                        <a:rPr lang="en-US" dirty="0"/>
                        <a:t>N/A</a:t>
                      </a:r>
                    </a:p>
                  </a:txBody>
                  <a:tcPr/>
                </a:tc>
                <a:extLst>
                  <a:ext uri="{0D108BD9-81ED-4DB2-BD59-A6C34878D82A}">
                    <a16:rowId xmlns:a16="http://schemas.microsoft.com/office/drawing/2014/main" val="2595126612"/>
                  </a:ext>
                </a:extLst>
              </a:tr>
              <a:tr h="370840">
                <a:tc>
                  <a:txBody>
                    <a:bodyPr/>
                    <a:lstStyle/>
                    <a:p>
                      <a:r>
                        <a:rPr lang="en-US" dirty="0"/>
                        <a:t>Resistors, 10</a:t>
                      </a:r>
                    </a:p>
                  </a:txBody>
                  <a:tcPr/>
                </a:tc>
                <a:tc>
                  <a:txBody>
                    <a:bodyPr/>
                    <a:lstStyle/>
                    <a:p>
                      <a:r>
                        <a:rPr lang="en-US" dirty="0"/>
                        <a:t>No</a:t>
                      </a:r>
                    </a:p>
                  </a:txBody>
                  <a:tcPr/>
                </a:tc>
                <a:tc>
                  <a:txBody>
                    <a:bodyPr/>
                    <a:lstStyle/>
                    <a:p>
                      <a:r>
                        <a:rPr lang="en-US" dirty="0"/>
                        <a:t>N/A</a:t>
                      </a:r>
                    </a:p>
                  </a:txBody>
                  <a:tcPr/>
                </a:tc>
                <a:extLst>
                  <a:ext uri="{0D108BD9-81ED-4DB2-BD59-A6C34878D82A}">
                    <a16:rowId xmlns:a16="http://schemas.microsoft.com/office/drawing/2014/main" val="1757493575"/>
                  </a:ext>
                </a:extLst>
              </a:tr>
              <a:tr h="370840">
                <a:tc>
                  <a:txBody>
                    <a:bodyPr/>
                    <a:lstStyle/>
                    <a:p>
                      <a:r>
                        <a:rPr lang="en-US" dirty="0">
                          <a:solidFill>
                            <a:schemeClr val="tx1"/>
                          </a:solidFill>
                          <a:hlinkClick r:id="rId2">
                            <a:extLst>
                              <a:ext uri="{A12FA001-AC4F-418D-AE19-62706E023703}">
                                <ahyp:hlinkClr xmlns:ahyp="http://schemas.microsoft.com/office/drawing/2018/hyperlinkcolor" val="tx"/>
                              </a:ext>
                            </a:extLst>
                          </a:hlinkClick>
                        </a:rPr>
                        <a:t>Slide Power Switch</a:t>
                      </a:r>
                      <a:endParaRPr lang="en-US" dirty="0">
                        <a:solidFill>
                          <a:schemeClr val="tx1"/>
                        </a:solidFill>
                      </a:endParaRPr>
                    </a:p>
                  </a:txBody>
                  <a:tcPr/>
                </a:tc>
                <a:tc>
                  <a:txBody>
                    <a:bodyPr/>
                    <a:lstStyle/>
                    <a:p>
                      <a:r>
                        <a:rPr lang="en-US" dirty="0"/>
                        <a:t>Yes</a:t>
                      </a:r>
                    </a:p>
                  </a:txBody>
                  <a:tcPr/>
                </a:tc>
                <a:tc>
                  <a:txBody>
                    <a:bodyPr/>
                    <a:lstStyle/>
                    <a:p>
                      <a:r>
                        <a:rPr lang="en-US" dirty="0"/>
                        <a:t>$1.60</a:t>
                      </a:r>
                    </a:p>
                  </a:txBody>
                  <a:tcPr/>
                </a:tc>
                <a:extLst>
                  <a:ext uri="{0D108BD9-81ED-4DB2-BD59-A6C34878D82A}">
                    <a16:rowId xmlns:a16="http://schemas.microsoft.com/office/drawing/2014/main" val="3862840897"/>
                  </a:ext>
                </a:extLst>
              </a:tr>
              <a:tr h="370840">
                <a:tc>
                  <a:txBody>
                    <a:bodyPr/>
                    <a:lstStyle/>
                    <a:p>
                      <a:r>
                        <a:rPr lang="en-US" dirty="0">
                          <a:solidFill>
                            <a:schemeClr val="tx1"/>
                          </a:solidFill>
                          <a:hlinkClick r:id="rId3">
                            <a:extLst>
                              <a:ext uri="{A12FA001-AC4F-418D-AE19-62706E023703}">
                                <ahyp:hlinkClr xmlns:ahyp="http://schemas.microsoft.com/office/drawing/2018/hyperlinkcolor" val="tx"/>
                              </a:ext>
                            </a:extLst>
                          </a:hlinkClick>
                        </a:rPr>
                        <a:t>Speaker</a:t>
                      </a:r>
                      <a:endParaRPr lang="en-US" dirty="0">
                        <a:solidFill>
                          <a:schemeClr val="tx1"/>
                        </a:solidFill>
                      </a:endParaRPr>
                    </a:p>
                  </a:txBody>
                  <a:tcPr/>
                </a:tc>
                <a:tc>
                  <a:txBody>
                    <a:bodyPr/>
                    <a:lstStyle/>
                    <a:p>
                      <a:r>
                        <a:rPr lang="en-US" dirty="0"/>
                        <a:t>Yes</a:t>
                      </a:r>
                    </a:p>
                  </a:txBody>
                  <a:tcPr/>
                </a:tc>
                <a:tc>
                  <a:txBody>
                    <a:bodyPr/>
                    <a:lstStyle/>
                    <a:p>
                      <a:r>
                        <a:rPr lang="en-US" dirty="0"/>
                        <a:t>$2.95</a:t>
                      </a:r>
                    </a:p>
                  </a:txBody>
                  <a:tcPr/>
                </a:tc>
                <a:extLst>
                  <a:ext uri="{0D108BD9-81ED-4DB2-BD59-A6C34878D82A}">
                    <a16:rowId xmlns:a16="http://schemas.microsoft.com/office/drawing/2014/main" val="1698356184"/>
                  </a:ext>
                </a:extLst>
              </a:tr>
            </a:tbl>
          </a:graphicData>
        </a:graphic>
      </p:graphicFrame>
      <p:sp>
        <p:nvSpPr>
          <p:cNvPr id="5" name="TextBox 4">
            <a:extLst>
              <a:ext uri="{FF2B5EF4-FFF2-40B4-BE49-F238E27FC236}">
                <a16:creationId xmlns:a16="http://schemas.microsoft.com/office/drawing/2014/main" id="{C76A6262-9FAA-5DFD-2905-9E34A05EDCE4}"/>
              </a:ext>
            </a:extLst>
          </p:cNvPr>
          <p:cNvSpPr txBox="1"/>
          <p:nvPr/>
        </p:nvSpPr>
        <p:spPr>
          <a:xfrm>
            <a:off x="609600" y="3645406"/>
            <a:ext cx="4532010" cy="369332"/>
          </a:xfrm>
          <a:prstGeom prst="rect">
            <a:avLst/>
          </a:prstGeom>
          <a:noFill/>
        </p:spPr>
        <p:txBody>
          <a:bodyPr wrap="none" rtlCol="0">
            <a:spAutoFit/>
          </a:bodyPr>
          <a:lstStyle/>
          <a:p>
            <a:r>
              <a:rPr lang="en-US" dirty="0"/>
              <a:t>Components to Purchase are Hyperlinked!</a:t>
            </a:r>
          </a:p>
        </p:txBody>
      </p:sp>
      <p:sp>
        <p:nvSpPr>
          <p:cNvPr id="3" name="TextBox 2">
            <a:extLst>
              <a:ext uri="{FF2B5EF4-FFF2-40B4-BE49-F238E27FC236}">
                <a16:creationId xmlns:a16="http://schemas.microsoft.com/office/drawing/2014/main" id="{7AEE488D-3A96-EB4C-0609-44E919F466B7}"/>
              </a:ext>
            </a:extLst>
          </p:cNvPr>
          <p:cNvSpPr txBox="1"/>
          <p:nvPr/>
        </p:nvSpPr>
        <p:spPr>
          <a:xfrm>
            <a:off x="595745" y="4186972"/>
            <a:ext cx="10972800" cy="2031325"/>
          </a:xfrm>
          <a:prstGeom prst="rect">
            <a:avLst/>
          </a:prstGeom>
          <a:noFill/>
        </p:spPr>
        <p:txBody>
          <a:bodyPr wrap="square" rtlCol="0">
            <a:spAutoFit/>
          </a:bodyPr>
          <a:lstStyle/>
          <a:p>
            <a:r>
              <a:rPr lang="en-US" dirty="0"/>
              <a:t>Note: The slide switch will be to change between ”learn” and “practice” mode. “Learn” mode will use the LED light sequence to teach the user the song, while “practice” mode will allow the user to just play the keys as they want. </a:t>
            </a:r>
          </a:p>
          <a:p>
            <a:endParaRPr lang="en-US" dirty="0"/>
          </a:p>
          <a:p>
            <a:r>
              <a:rPr lang="en-US" dirty="0"/>
              <a:t>Note: If I need to increase the complexity of my project, one idea I have is to add a potentiometer to vary how long the LEDs are illuminating. This will allow users to modulate how difficult memorization of the light sequence is. </a:t>
            </a:r>
          </a:p>
        </p:txBody>
      </p:sp>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10025</TotalTime>
  <Words>487</Words>
  <Application>Microsoft Macintosh PowerPoint</Application>
  <PresentationFormat>Widescreen</PresentationFormat>
  <Paragraphs>74</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Diamond Grid 16x9</vt:lpstr>
      <vt:lpstr>ENGI 301  One-Handed Piano  Project Proposal</vt:lpstr>
      <vt:lpstr>Background Information</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Kris McGill</cp:lastModifiedBy>
  <cp:revision>414</cp:revision>
  <dcterms:created xsi:type="dcterms:W3CDTF">2018-01-09T20:24:50Z</dcterms:created>
  <dcterms:modified xsi:type="dcterms:W3CDTF">2023-09-25T22:20:38Z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