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sldIdLst>
    <p:sldId id="312" r:id="rId5"/>
    <p:sldId id="310" r:id="rId6"/>
    <p:sldId id="311" r:id="rId7"/>
    <p:sldId id="313" r:id="rId8"/>
    <p:sldId id="314" r:id="rId9"/>
    <p:sldId id="320" r:id="rId10"/>
    <p:sldId id="315" r:id="rId11"/>
    <p:sldId id="316" r:id="rId12"/>
    <p:sldId id="318" r:id="rId13"/>
    <p:sldId id="317" r:id="rId14"/>
    <p:sldId id="319" r:id="rId15"/>
    <p:sldId id="323"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33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297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733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7427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5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01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59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47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27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7006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46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11/11/2023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52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11/11/2023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724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80C-B88B-2E6D-240C-B78B171F51DC}"/>
              </a:ext>
            </a:extLst>
          </p:cNvPr>
          <p:cNvSpPr>
            <a:spLocks noGrp="1"/>
          </p:cNvSpPr>
          <p:nvPr>
            <p:ph type="ctrTitle"/>
          </p:nvPr>
        </p:nvSpPr>
        <p:spPr>
          <a:xfrm>
            <a:off x="1777463" y="802297"/>
            <a:ext cx="8637073" cy="2541431"/>
          </a:xfrm>
        </p:spPr>
        <p:txBody>
          <a:bodyPr>
            <a:normAutofit fontScale="90000"/>
          </a:bodyPr>
          <a:lstStyle/>
          <a:p>
            <a:pPr algn="ctr"/>
            <a:r>
              <a:rPr lang="en-GB" dirty="0"/>
              <a:t>OPTICAL CHEMICAL STRUCTURE RECOGNITION </a:t>
            </a:r>
            <a:endParaRPr lang="en-IN" dirty="0"/>
          </a:p>
        </p:txBody>
      </p:sp>
      <p:sp>
        <p:nvSpPr>
          <p:cNvPr id="3" name="Subtitle 2">
            <a:extLst>
              <a:ext uri="{FF2B5EF4-FFF2-40B4-BE49-F238E27FC236}">
                <a16:creationId xmlns:a16="http://schemas.microsoft.com/office/drawing/2014/main" id="{5361CFA0-0DDA-EEC3-44DE-E16B4AB89675}"/>
              </a:ext>
            </a:extLst>
          </p:cNvPr>
          <p:cNvSpPr>
            <a:spLocks noGrp="1"/>
          </p:cNvSpPr>
          <p:nvPr>
            <p:ph type="subTitle" idx="1"/>
          </p:nvPr>
        </p:nvSpPr>
        <p:spPr>
          <a:xfrm>
            <a:off x="2359355" y="3527964"/>
            <a:ext cx="8637072" cy="977621"/>
          </a:xfrm>
        </p:spPr>
        <p:txBody>
          <a:bodyPr>
            <a:normAutofit fontScale="62500" lnSpcReduction="20000"/>
          </a:bodyPr>
          <a:lstStyle/>
          <a:p>
            <a:r>
              <a:rPr lang="en-GB" b="1" dirty="0"/>
              <a:t>By: </a:t>
            </a:r>
            <a:r>
              <a:rPr lang="en-GB" dirty="0"/>
              <a:t>Nehal </a:t>
            </a:r>
            <a:r>
              <a:rPr lang="en-GB" dirty="0" err="1"/>
              <a:t>murdeshwar</a:t>
            </a:r>
            <a:r>
              <a:rPr lang="en-GB" dirty="0"/>
              <a:t> – 210962021</a:t>
            </a:r>
          </a:p>
          <a:p>
            <a:r>
              <a:rPr lang="en-GB" dirty="0"/>
              <a:t>      </a:t>
            </a:r>
            <a:r>
              <a:rPr lang="en-GB" dirty="0" err="1"/>
              <a:t>Abhiram</a:t>
            </a:r>
            <a:r>
              <a:rPr lang="en-GB" dirty="0"/>
              <a:t> Reddy Konda – 210962003</a:t>
            </a:r>
          </a:p>
          <a:p>
            <a:r>
              <a:rPr lang="en-GB" dirty="0"/>
              <a:t>       JAYASURYAN MUTYALA - 210962009 </a:t>
            </a:r>
            <a:endParaRPr lang="en-IN" dirty="0"/>
          </a:p>
        </p:txBody>
      </p:sp>
    </p:spTree>
    <p:extLst>
      <p:ext uri="{BB962C8B-B14F-4D97-AF65-F5344CB8AC3E}">
        <p14:creationId xmlns:p14="http://schemas.microsoft.com/office/powerpoint/2010/main" val="40483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D612-1858-9B6E-AEBF-2C0CB8759EB2}"/>
              </a:ext>
            </a:extLst>
          </p:cNvPr>
          <p:cNvSpPr>
            <a:spLocks noGrp="1"/>
          </p:cNvSpPr>
          <p:nvPr>
            <p:ph type="title"/>
          </p:nvPr>
        </p:nvSpPr>
        <p:spPr/>
        <p:txBody>
          <a:bodyPr/>
          <a:lstStyle/>
          <a:p>
            <a:r>
              <a:rPr lang="en-GB" dirty="0"/>
              <a:t>Preprocessing</a:t>
            </a:r>
            <a:endParaRPr lang="en-IN" dirty="0"/>
          </a:p>
        </p:txBody>
      </p:sp>
      <p:sp>
        <p:nvSpPr>
          <p:cNvPr id="3" name="Content Placeholder 2">
            <a:extLst>
              <a:ext uri="{FF2B5EF4-FFF2-40B4-BE49-F238E27FC236}">
                <a16:creationId xmlns:a16="http://schemas.microsoft.com/office/drawing/2014/main" id="{B640E3FF-4532-E844-48EA-804C0756593B}"/>
              </a:ext>
            </a:extLst>
          </p:cNvPr>
          <p:cNvSpPr>
            <a:spLocks noGrp="1"/>
          </p:cNvSpPr>
          <p:nvPr>
            <p:ph idx="1"/>
          </p:nvPr>
        </p:nvSpPr>
        <p:spPr/>
        <p:txBody>
          <a:bodyPr/>
          <a:lstStyle/>
          <a:p>
            <a:r>
              <a:rPr lang="en-GB" dirty="0"/>
              <a:t>Since all the images are of different sizes, we used the below code to resize them all to a resolution of 400x300.</a:t>
            </a:r>
          </a:p>
          <a:p>
            <a:r>
              <a:rPr lang="en-GB" dirty="0"/>
              <a:t>Inverse binary thresholding is also done on them before the processing of the images.</a:t>
            </a:r>
            <a:endParaRPr lang="en-IN" dirty="0"/>
          </a:p>
        </p:txBody>
      </p:sp>
      <p:pic>
        <p:nvPicPr>
          <p:cNvPr id="5" name="Picture 4">
            <a:extLst>
              <a:ext uri="{FF2B5EF4-FFF2-40B4-BE49-F238E27FC236}">
                <a16:creationId xmlns:a16="http://schemas.microsoft.com/office/drawing/2014/main" id="{DBB881B7-DF81-883B-9F08-A853ACA0FD98}"/>
              </a:ext>
            </a:extLst>
          </p:cNvPr>
          <p:cNvPicPr>
            <a:picLocks noChangeAspect="1"/>
          </p:cNvPicPr>
          <p:nvPr/>
        </p:nvPicPr>
        <p:blipFill>
          <a:blip r:embed="rId2"/>
          <a:stretch>
            <a:fillRect/>
          </a:stretch>
        </p:blipFill>
        <p:spPr>
          <a:xfrm>
            <a:off x="4266264" y="3333980"/>
            <a:ext cx="3659472" cy="2613908"/>
          </a:xfrm>
          <a:prstGeom prst="rect">
            <a:avLst/>
          </a:prstGeom>
        </p:spPr>
      </p:pic>
    </p:spTree>
    <p:extLst>
      <p:ext uri="{BB962C8B-B14F-4D97-AF65-F5344CB8AC3E}">
        <p14:creationId xmlns:p14="http://schemas.microsoft.com/office/powerpoint/2010/main" val="204258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658-25E8-2B5E-0420-A1340C8A1E04}"/>
              </a:ext>
            </a:extLst>
          </p:cNvPr>
          <p:cNvSpPr>
            <a:spLocks noGrp="1"/>
          </p:cNvSpPr>
          <p:nvPr>
            <p:ph type="title"/>
          </p:nvPr>
        </p:nvSpPr>
        <p:spPr/>
        <p:txBody>
          <a:bodyPr/>
          <a:lstStyle/>
          <a:p>
            <a:r>
              <a:rPr lang="en-GB" dirty="0"/>
              <a:t>Creating template images for text recognition</a:t>
            </a:r>
            <a:endParaRPr lang="en-IN" dirty="0"/>
          </a:p>
        </p:txBody>
      </p:sp>
      <p:sp>
        <p:nvSpPr>
          <p:cNvPr id="17" name="Content Placeholder 16">
            <a:extLst>
              <a:ext uri="{FF2B5EF4-FFF2-40B4-BE49-F238E27FC236}">
                <a16:creationId xmlns:a16="http://schemas.microsoft.com/office/drawing/2014/main" id="{FA9A0712-6179-E7CE-05D9-78551CA3174D}"/>
              </a:ext>
            </a:extLst>
          </p:cNvPr>
          <p:cNvSpPr>
            <a:spLocks noGrp="1"/>
          </p:cNvSpPr>
          <p:nvPr>
            <p:ph idx="1"/>
          </p:nvPr>
        </p:nvSpPr>
        <p:spPr>
          <a:xfrm>
            <a:off x="1451578" y="2093370"/>
            <a:ext cx="9603275" cy="3450613"/>
          </a:xfrm>
        </p:spPr>
        <p:txBody>
          <a:bodyPr/>
          <a:lstStyle/>
          <a:p>
            <a:r>
              <a:rPr lang="en-GB" dirty="0"/>
              <a:t>Created the following template images by combining images. This is later used for template matching and identifying coordinates of bounding boxes for the text labels.</a:t>
            </a:r>
          </a:p>
          <a:p>
            <a:endParaRPr lang="en-GB" dirty="0"/>
          </a:p>
          <a:p>
            <a:endParaRPr lang="en-GB" dirty="0"/>
          </a:p>
          <a:p>
            <a:r>
              <a:rPr lang="en-GB" dirty="0"/>
              <a:t>OH, OR, RO underwent a process of </a:t>
            </a:r>
            <a:r>
              <a:rPr lang="en-GB" dirty="0" err="1"/>
              <a:t>deskewing</a:t>
            </a:r>
            <a:r>
              <a:rPr lang="en-GB" dirty="0"/>
              <a:t> to give the following.</a:t>
            </a:r>
            <a:endParaRPr lang="en-IN" dirty="0"/>
          </a:p>
        </p:txBody>
      </p:sp>
      <p:pic>
        <p:nvPicPr>
          <p:cNvPr id="19" name="Picture 18">
            <a:extLst>
              <a:ext uri="{FF2B5EF4-FFF2-40B4-BE49-F238E27FC236}">
                <a16:creationId xmlns:a16="http://schemas.microsoft.com/office/drawing/2014/main" id="{AFF2F295-B065-57FF-33FC-096F6065B7AE}"/>
              </a:ext>
            </a:extLst>
          </p:cNvPr>
          <p:cNvPicPr>
            <a:picLocks noChangeAspect="1"/>
          </p:cNvPicPr>
          <p:nvPr/>
        </p:nvPicPr>
        <p:blipFill>
          <a:blip r:embed="rId2"/>
          <a:stretch>
            <a:fillRect/>
          </a:stretch>
        </p:blipFill>
        <p:spPr>
          <a:xfrm>
            <a:off x="1756194" y="3046562"/>
            <a:ext cx="764875" cy="764875"/>
          </a:xfrm>
          <a:prstGeom prst="rect">
            <a:avLst/>
          </a:prstGeom>
        </p:spPr>
      </p:pic>
      <p:pic>
        <p:nvPicPr>
          <p:cNvPr id="21" name="Picture 20">
            <a:extLst>
              <a:ext uri="{FF2B5EF4-FFF2-40B4-BE49-F238E27FC236}">
                <a16:creationId xmlns:a16="http://schemas.microsoft.com/office/drawing/2014/main" id="{A69F3A73-65BE-762F-1399-8BF649FA6936}"/>
              </a:ext>
            </a:extLst>
          </p:cNvPr>
          <p:cNvPicPr>
            <a:picLocks noChangeAspect="1"/>
          </p:cNvPicPr>
          <p:nvPr/>
        </p:nvPicPr>
        <p:blipFill>
          <a:blip r:embed="rId3"/>
          <a:stretch>
            <a:fillRect/>
          </a:stretch>
        </p:blipFill>
        <p:spPr>
          <a:xfrm>
            <a:off x="2902604" y="3046561"/>
            <a:ext cx="764874" cy="764874"/>
          </a:xfrm>
          <a:prstGeom prst="rect">
            <a:avLst/>
          </a:prstGeom>
        </p:spPr>
      </p:pic>
      <p:pic>
        <p:nvPicPr>
          <p:cNvPr id="23" name="Picture 22">
            <a:extLst>
              <a:ext uri="{FF2B5EF4-FFF2-40B4-BE49-F238E27FC236}">
                <a16:creationId xmlns:a16="http://schemas.microsoft.com/office/drawing/2014/main" id="{91097F11-18AC-D6A2-D609-80D8E357F217}"/>
              </a:ext>
            </a:extLst>
          </p:cNvPr>
          <p:cNvPicPr>
            <a:picLocks noChangeAspect="1"/>
          </p:cNvPicPr>
          <p:nvPr/>
        </p:nvPicPr>
        <p:blipFill>
          <a:blip r:embed="rId4"/>
          <a:stretch>
            <a:fillRect/>
          </a:stretch>
        </p:blipFill>
        <p:spPr>
          <a:xfrm>
            <a:off x="4049013" y="3046561"/>
            <a:ext cx="764874" cy="764874"/>
          </a:xfrm>
          <a:prstGeom prst="rect">
            <a:avLst/>
          </a:prstGeom>
        </p:spPr>
      </p:pic>
      <p:pic>
        <p:nvPicPr>
          <p:cNvPr id="27" name="Picture 26" descr="A blurry image of a letter&#10;&#10;Description automatically generated">
            <a:extLst>
              <a:ext uri="{FF2B5EF4-FFF2-40B4-BE49-F238E27FC236}">
                <a16:creationId xmlns:a16="http://schemas.microsoft.com/office/drawing/2014/main" id="{1B6853A1-E142-54E5-525A-77C87C304850}"/>
              </a:ext>
            </a:extLst>
          </p:cNvPr>
          <p:cNvPicPr>
            <a:picLocks noChangeAspect="1"/>
          </p:cNvPicPr>
          <p:nvPr/>
        </p:nvPicPr>
        <p:blipFill>
          <a:blip r:embed="rId5"/>
          <a:stretch>
            <a:fillRect/>
          </a:stretch>
        </p:blipFill>
        <p:spPr>
          <a:xfrm>
            <a:off x="5195422" y="3046561"/>
            <a:ext cx="764874" cy="764874"/>
          </a:xfrm>
          <a:prstGeom prst="rect">
            <a:avLst/>
          </a:prstGeom>
        </p:spPr>
      </p:pic>
      <p:pic>
        <p:nvPicPr>
          <p:cNvPr id="29" name="Picture 28" descr="A white text on a black background&#10;&#10;Description automatically generated">
            <a:extLst>
              <a:ext uri="{FF2B5EF4-FFF2-40B4-BE49-F238E27FC236}">
                <a16:creationId xmlns:a16="http://schemas.microsoft.com/office/drawing/2014/main" id="{12D90791-5DE9-6F1A-DD7C-2EA21BC8B155}"/>
              </a:ext>
            </a:extLst>
          </p:cNvPr>
          <p:cNvPicPr>
            <a:picLocks noChangeAspect="1"/>
          </p:cNvPicPr>
          <p:nvPr/>
        </p:nvPicPr>
        <p:blipFill>
          <a:blip r:embed="rId6"/>
          <a:stretch>
            <a:fillRect/>
          </a:stretch>
        </p:blipFill>
        <p:spPr>
          <a:xfrm>
            <a:off x="6341831" y="3046561"/>
            <a:ext cx="764874" cy="764874"/>
          </a:xfrm>
          <a:prstGeom prst="rect">
            <a:avLst/>
          </a:prstGeom>
        </p:spPr>
      </p:pic>
      <p:pic>
        <p:nvPicPr>
          <p:cNvPr id="31" name="Picture 30" descr="A white letter on a black background&#10;&#10;Description automatically generated">
            <a:extLst>
              <a:ext uri="{FF2B5EF4-FFF2-40B4-BE49-F238E27FC236}">
                <a16:creationId xmlns:a16="http://schemas.microsoft.com/office/drawing/2014/main" id="{59D51AA6-9585-C6D0-262B-8C3D2B7C43A9}"/>
              </a:ext>
            </a:extLst>
          </p:cNvPr>
          <p:cNvPicPr>
            <a:picLocks noChangeAspect="1"/>
          </p:cNvPicPr>
          <p:nvPr/>
        </p:nvPicPr>
        <p:blipFill>
          <a:blip r:embed="rId7"/>
          <a:stretch>
            <a:fillRect/>
          </a:stretch>
        </p:blipFill>
        <p:spPr>
          <a:xfrm>
            <a:off x="7488240" y="3046561"/>
            <a:ext cx="764874" cy="764874"/>
          </a:xfrm>
          <a:prstGeom prst="rect">
            <a:avLst/>
          </a:prstGeom>
        </p:spPr>
      </p:pic>
      <p:pic>
        <p:nvPicPr>
          <p:cNvPr id="33" name="Picture 32" descr="A white letter on a black background&#10;&#10;Description automatically generated">
            <a:extLst>
              <a:ext uri="{FF2B5EF4-FFF2-40B4-BE49-F238E27FC236}">
                <a16:creationId xmlns:a16="http://schemas.microsoft.com/office/drawing/2014/main" id="{E64343B6-65EA-4C1D-E58E-450E86FD8578}"/>
              </a:ext>
            </a:extLst>
          </p:cNvPr>
          <p:cNvPicPr>
            <a:picLocks noChangeAspect="1"/>
          </p:cNvPicPr>
          <p:nvPr/>
        </p:nvPicPr>
        <p:blipFill>
          <a:blip r:embed="rId8"/>
          <a:stretch>
            <a:fillRect/>
          </a:stretch>
        </p:blipFill>
        <p:spPr>
          <a:xfrm>
            <a:off x="3465308" y="4545954"/>
            <a:ext cx="764875" cy="764875"/>
          </a:xfrm>
          <a:prstGeom prst="rect">
            <a:avLst/>
          </a:prstGeom>
        </p:spPr>
      </p:pic>
      <p:pic>
        <p:nvPicPr>
          <p:cNvPr id="35" name="Picture 34" descr="A white text on a black background&#10;&#10;Description automatically generated">
            <a:extLst>
              <a:ext uri="{FF2B5EF4-FFF2-40B4-BE49-F238E27FC236}">
                <a16:creationId xmlns:a16="http://schemas.microsoft.com/office/drawing/2014/main" id="{DF8E67F3-8B3F-C66C-F72A-E86C2A1C5637}"/>
              </a:ext>
            </a:extLst>
          </p:cNvPr>
          <p:cNvPicPr>
            <a:picLocks noChangeAspect="1"/>
          </p:cNvPicPr>
          <p:nvPr/>
        </p:nvPicPr>
        <p:blipFill>
          <a:blip r:embed="rId9"/>
          <a:stretch>
            <a:fillRect/>
          </a:stretch>
        </p:blipFill>
        <p:spPr>
          <a:xfrm>
            <a:off x="4709646" y="4545955"/>
            <a:ext cx="764874" cy="764874"/>
          </a:xfrm>
          <a:prstGeom prst="rect">
            <a:avLst/>
          </a:prstGeom>
        </p:spPr>
      </p:pic>
      <p:pic>
        <p:nvPicPr>
          <p:cNvPr id="37" name="Picture 36" descr="A white smoke in the dark&#10;&#10;Description automatically generated">
            <a:extLst>
              <a:ext uri="{FF2B5EF4-FFF2-40B4-BE49-F238E27FC236}">
                <a16:creationId xmlns:a16="http://schemas.microsoft.com/office/drawing/2014/main" id="{4124566B-45A8-8BC7-99AA-C24B6AEE1540}"/>
              </a:ext>
            </a:extLst>
          </p:cNvPr>
          <p:cNvPicPr>
            <a:picLocks noChangeAspect="1"/>
          </p:cNvPicPr>
          <p:nvPr/>
        </p:nvPicPr>
        <p:blipFill>
          <a:blip r:embed="rId10"/>
          <a:stretch>
            <a:fillRect/>
          </a:stretch>
        </p:blipFill>
        <p:spPr>
          <a:xfrm>
            <a:off x="5982178" y="4545954"/>
            <a:ext cx="764874" cy="764874"/>
          </a:xfrm>
          <a:prstGeom prst="rect">
            <a:avLst/>
          </a:prstGeom>
        </p:spPr>
      </p:pic>
    </p:spTree>
    <p:extLst>
      <p:ext uri="{BB962C8B-B14F-4D97-AF65-F5344CB8AC3E}">
        <p14:creationId xmlns:p14="http://schemas.microsoft.com/office/powerpoint/2010/main" val="326573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B054-17B3-4CE4-F2D6-CDA210491778}"/>
              </a:ext>
            </a:extLst>
          </p:cNvPr>
          <p:cNvSpPr>
            <a:spLocks noGrp="1"/>
          </p:cNvSpPr>
          <p:nvPr>
            <p:ph type="title"/>
          </p:nvPr>
        </p:nvSpPr>
        <p:spPr/>
        <p:txBody>
          <a:bodyPr/>
          <a:lstStyle/>
          <a:p>
            <a:r>
              <a:rPr lang="en-GB" dirty="0"/>
              <a:t>Creation of .pickle files post - template matching</a:t>
            </a:r>
            <a:endParaRPr lang="en-IN" dirty="0"/>
          </a:p>
        </p:txBody>
      </p:sp>
      <p:sp>
        <p:nvSpPr>
          <p:cNvPr id="3" name="Content Placeholder 2">
            <a:extLst>
              <a:ext uri="{FF2B5EF4-FFF2-40B4-BE49-F238E27FC236}">
                <a16:creationId xmlns:a16="http://schemas.microsoft.com/office/drawing/2014/main" id="{3BE0956D-F371-77E3-9AFE-E72E141FBF78}"/>
              </a:ext>
            </a:extLst>
          </p:cNvPr>
          <p:cNvSpPr>
            <a:spLocks noGrp="1"/>
          </p:cNvSpPr>
          <p:nvPr>
            <p:ph idx="1"/>
          </p:nvPr>
        </p:nvSpPr>
        <p:spPr/>
        <p:txBody>
          <a:bodyPr/>
          <a:lstStyle/>
          <a:p>
            <a:r>
              <a:rPr lang="en-GB" dirty="0"/>
              <a:t>After template matching, a .pickle file is created which contains the coordinates of the bounding boxes of the recognised text labels. </a:t>
            </a:r>
          </a:p>
          <a:p>
            <a:r>
              <a:rPr lang="en-GB" dirty="0"/>
              <a:t>This is done for every image in the dataset.</a:t>
            </a:r>
          </a:p>
          <a:p>
            <a:r>
              <a:rPr lang="en-GB" dirty="0"/>
              <a:t>Example is shown below</a:t>
            </a:r>
            <a:endParaRPr lang="en-IN" dirty="0"/>
          </a:p>
        </p:txBody>
      </p:sp>
      <p:pic>
        <p:nvPicPr>
          <p:cNvPr id="5" name="Picture 4" descr="A drawing of a molecule&#10;&#10;Description automatically generated">
            <a:extLst>
              <a:ext uri="{FF2B5EF4-FFF2-40B4-BE49-F238E27FC236}">
                <a16:creationId xmlns:a16="http://schemas.microsoft.com/office/drawing/2014/main" id="{A6AEED62-092E-5A5C-C745-8A58A431C74E}"/>
              </a:ext>
            </a:extLst>
          </p:cNvPr>
          <p:cNvPicPr>
            <a:picLocks noChangeAspect="1"/>
          </p:cNvPicPr>
          <p:nvPr/>
        </p:nvPicPr>
        <p:blipFill>
          <a:blip r:embed="rId2"/>
          <a:stretch>
            <a:fillRect/>
          </a:stretch>
        </p:blipFill>
        <p:spPr>
          <a:xfrm>
            <a:off x="2888674" y="3881582"/>
            <a:ext cx="2606963" cy="1955222"/>
          </a:xfrm>
          <a:prstGeom prst="rect">
            <a:avLst/>
          </a:prstGeom>
        </p:spPr>
      </p:pic>
      <p:pic>
        <p:nvPicPr>
          <p:cNvPr id="11" name="Picture 10">
            <a:extLst>
              <a:ext uri="{FF2B5EF4-FFF2-40B4-BE49-F238E27FC236}">
                <a16:creationId xmlns:a16="http://schemas.microsoft.com/office/drawing/2014/main" id="{C199A765-3C8D-66B7-BD74-926297F5E968}"/>
              </a:ext>
            </a:extLst>
          </p:cNvPr>
          <p:cNvPicPr>
            <a:picLocks noChangeAspect="1"/>
          </p:cNvPicPr>
          <p:nvPr/>
        </p:nvPicPr>
        <p:blipFill>
          <a:blip r:embed="rId3"/>
          <a:stretch>
            <a:fillRect/>
          </a:stretch>
        </p:blipFill>
        <p:spPr>
          <a:xfrm>
            <a:off x="6096000" y="3881582"/>
            <a:ext cx="5630061" cy="1448002"/>
          </a:xfrm>
          <a:prstGeom prst="rect">
            <a:avLst/>
          </a:prstGeom>
        </p:spPr>
      </p:pic>
      <p:sp>
        <p:nvSpPr>
          <p:cNvPr id="12" name="TextBox 11">
            <a:extLst>
              <a:ext uri="{FF2B5EF4-FFF2-40B4-BE49-F238E27FC236}">
                <a16:creationId xmlns:a16="http://schemas.microsoft.com/office/drawing/2014/main" id="{30616820-13AB-5C6A-80EB-BD113F275CAB}"/>
              </a:ext>
            </a:extLst>
          </p:cNvPr>
          <p:cNvSpPr txBox="1"/>
          <p:nvPr/>
        </p:nvSpPr>
        <p:spPr>
          <a:xfrm>
            <a:off x="6096000" y="5329584"/>
            <a:ext cx="5630062" cy="830997"/>
          </a:xfrm>
          <a:prstGeom prst="rect">
            <a:avLst/>
          </a:prstGeom>
          <a:noFill/>
        </p:spPr>
        <p:txBody>
          <a:bodyPr wrap="square" rtlCol="0">
            <a:spAutoFit/>
          </a:bodyPr>
          <a:lstStyle/>
          <a:p>
            <a:r>
              <a:rPr lang="en-GB" dirty="0"/>
              <a:t>*</a:t>
            </a:r>
            <a:r>
              <a:rPr lang="en-GB" sz="1500" dirty="0"/>
              <a:t>In the format of  (x1, y1, x2, y2, accuracy) where x1,y1 are the   coordinates of the top-left corner of the bounding box and x2,y2 are the coordinates of the bottom right.</a:t>
            </a:r>
            <a:endParaRPr lang="en-IN" sz="1500" dirty="0"/>
          </a:p>
        </p:txBody>
      </p:sp>
    </p:spTree>
    <p:extLst>
      <p:ext uri="{BB962C8B-B14F-4D97-AF65-F5344CB8AC3E}">
        <p14:creationId xmlns:p14="http://schemas.microsoft.com/office/powerpoint/2010/main" val="200953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8AF8-E65F-9659-E65E-7D93BAB6D9DD}"/>
              </a:ext>
            </a:extLst>
          </p:cNvPr>
          <p:cNvSpPr>
            <a:spLocks noGrp="1"/>
          </p:cNvSpPr>
          <p:nvPr>
            <p:ph type="title"/>
          </p:nvPr>
        </p:nvSpPr>
        <p:spPr/>
        <p:txBody>
          <a:bodyPr/>
          <a:lstStyle/>
          <a:p>
            <a:r>
              <a:rPr lang="en-GB" dirty="0"/>
              <a:t>Detection of corners</a:t>
            </a:r>
            <a:endParaRPr lang="en-IN" dirty="0"/>
          </a:p>
        </p:txBody>
      </p:sp>
      <p:sp>
        <p:nvSpPr>
          <p:cNvPr id="3" name="Content Placeholder 2">
            <a:extLst>
              <a:ext uri="{FF2B5EF4-FFF2-40B4-BE49-F238E27FC236}">
                <a16:creationId xmlns:a16="http://schemas.microsoft.com/office/drawing/2014/main" id="{FEEBE198-B851-C1CF-16FC-BB99ADA7DBEA}"/>
              </a:ext>
            </a:extLst>
          </p:cNvPr>
          <p:cNvSpPr>
            <a:spLocks noGrp="1"/>
          </p:cNvSpPr>
          <p:nvPr>
            <p:ph idx="1"/>
          </p:nvPr>
        </p:nvSpPr>
        <p:spPr/>
        <p:txBody>
          <a:bodyPr/>
          <a:lstStyle/>
          <a:p>
            <a:r>
              <a:rPr lang="en-GB" dirty="0"/>
              <a:t>Corners are detected in all the images using Harris Corner detector. </a:t>
            </a:r>
          </a:p>
          <a:p>
            <a:r>
              <a:rPr lang="en-GB" dirty="0"/>
              <a:t>Their corresponding coordinates are then dumped into a .pickle file which will then be loaded during the time of detection of bonds between these calculated corner coordinates.</a:t>
            </a:r>
          </a:p>
          <a:p>
            <a:r>
              <a:rPr lang="en-IN" dirty="0"/>
              <a:t>The corner coordinates for the following benzene(C6H6) chemical structure are as follows.</a:t>
            </a:r>
            <a:endParaRPr lang="en-GB" dirty="0"/>
          </a:p>
        </p:txBody>
      </p:sp>
      <p:pic>
        <p:nvPicPr>
          <p:cNvPr id="5" name="Picture 4" descr="A drawing of a hexagon&#10;&#10;Description automatically generated">
            <a:extLst>
              <a:ext uri="{FF2B5EF4-FFF2-40B4-BE49-F238E27FC236}">
                <a16:creationId xmlns:a16="http://schemas.microsoft.com/office/drawing/2014/main" id="{CC18838F-BD20-E59A-6A87-852246E937D7}"/>
              </a:ext>
            </a:extLst>
          </p:cNvPr>
          <p:cNvPicPr>
            <a:picLocks noChangeAspect="1"/>
          </p:cNvPicPr>
          <p:nvPr/>
        </p:nvPicPr>
        <p:blipFill>
          <a:blip r:embed="rId2"/>
          <a:stretch>
            <a:fillRect/>
          </a:stretch>
        </p:blipFill>
        <p:spPr>
          <a:xfrm>
            <a:off x="3502052" y="4296214"/>
            <a:ext cx="2049003" cy="1536752"/>
          </a:xfrm>
          <a:prstGeom prst="rect">
            <a:avLst/>
          </a:prstGeom>
        </p:spPr>
      </p:pic>
      <p:pic>
        <p:nvPicPr>
          <p:cNvPr id="7" name="Picture 6">
            <a:extLst>
              <a:ext uri="{FF2B5EF4-FFF2-40B4-BE49-F238E27FC236}">
                <a16:creationId xmlns:a16="http://schemas.microsoft.com/office/drawing/2014/main" id="{234E1054-CC18-E451-56D7-31D9A6005FFB}"/>
              </a:ext>
            </a:extLst>
          </p:cNvPr>
          <p:cNvPicPr>
            <a:picLocks noChangeAspect="1"/>
          </p:cNvPicPr>
          <p:nvPr/>
        </p:nvPicPr>
        <p:blipFill>
          <a:blip r:embed="rId3"/>
          <a:stretch>
            <a:fillRect/>
          </a:stretch>
        </p:blipFill>
        <p:spPr>
          <a:xfrm>
            <a:off x="6293771" y="4296214"/>
            <a:ext cx="1327195" cy="1536752"/>
          </a:xfrm>
          <a:prstGeom prst="rect">
            <a:avLst/>
          </a:prstGeom>
        </p:spPr>
      </p:pic>
      <p:sp>
        <p:nvSpPr>
          <p:cNvPr id="8" name="TextBox 7">
            <a:extLst>
              <a:ext uri="{FF2B5EF4-FFF2-40B4-BE49-F238E27FC236}">
                <a16:creationId xmlns:a16="http://schemas.microsoft.com/office/drawing/2014/main" id="{B700AE86-81E1-ED34-CD79-523091769838}"/>
              </a:ext>
            </a:extLst>
          </p:cNvPr>
          <p:cNvSpPr txBox="1"/>
          <p:nvPr/>
        </p:nvSpPr>
        <p:spPr>
          <a:xfrm>
            <a:off x="7749307" y="4602925"/>
            <a:ext cx="2512291" cy="923330"/>
          </a:xfrm>
          <a:prstGeom prst="rect">
            <a:avLst/>
          </a:prstGeom>
          <a:noFill/>
        </p:spPr>
        <p:txBody>
          <a:bodyPr wrap="square" rtlCol="0">
            <a:spAutoFit/>
          </a:bodyPr>
          <a:lstStyle/>
          <a:p>
            <a:r>
              <a:rPr lang="en-GB" dirty="0"/>
              <a:t>6 coordinates due to structure having 6 corners.</a:t>
            </a:r>
            <a:endParaRPr lang="en-IN" dirty="0"/>
          </a:p>
        </p:txBody>
      </p:sp>
    </p:spTree>
    <p:extLst>
      <p:ext uri="{BB962C8B-B14F-4D97-AF65-F5344CB8AC3E}">
        <p14:creationId xmlns:p14="http://schemas.microsoft.com/office/powerpoint/2010/main" val="59998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A9BC-6505-13F1-0FD1-8A13ACE628D7}"/>
              </a:ext>
            </a:extLst>
          </p:cNvPr>
          <p:cNvSpPr>
            <a:spLocks noGrp="1"/>
          </p:cNvSpPr>
          <p:nvPr>
            <p:ph type="title"/>
          </p:nvPr>
        </p:nvSpPr>
        <p:spPr/>
        <p:txBody>
          <a:bodyPr/>
          <a:lstStyle/>
          <a:p>
            <a:r>
              <a:rPr lang="en-GB" dirty="0"/>
              <a:t>Detection of bonds</a:t>
            </a:r>
            <a:endParaRPr lang="en-IN" dirty="0"/>
          </a:p>
        </p:txBody>
      </p:sp>
      <p:sp>
        <p:nvSpPr>
          <p:cNvPr id="3" name="Content Placeholder 2">
            <a:extLst>
              <a:ext uri="{FF2B5EF4-FFF2-40B4-BE49-F238E27FC236}">
                <a16:creationId xmlns:a16="http://schemas.microsoft.com/office/drawing/2014/main" id="{12883CD6-DF6D-52C8-7305-B384C8C5997A}"/>
              </a:ext>
            </a:extLst>
          </p:cNvPr>
          <p:cNvSpPr>
            <a:spLocks noGrp="1"/>
          </p:cNvSpPr>
          <p:nvPr>
            <p:ph idx="1"/>
          </p:nvPr>
        </p:nvSpPr>
        <p:spPr/>
        <p:txBody>
          <a:bodyPr/>
          <a:lstStyle/>
          <a:p>
            <a:r>
              <a:rPr lang="en-GB" dirty="0"/>
              <a:t>These corner .pickle files are then unpickled when detecting edges between the corners.</a:t>
            </a:r>
          </a:p>
          <a:p>
            <a:r>
              <a:rPr lang="en-GB" dirty="0"/>
              <a:t>Canny edge is used here along with </a:t>
            </a:r>
            <a:r>
              <a:rPr lang="en-GB" dirty="0" err="1"/>
              <a:t>hough</a:t>
            </a:r>
            <a:r>
              <a:rPr lang="en-GB" dirty="0"/>
              <a:t> line transform and other suitable algorithms as taken from our referenced research papers.</a:t>
            </a:r>
          </a:p>
          <a:p>
            <a:r>
              <a:rPr lang="en-IN" dirty="0"/>
              <a:t>After the detection of edges, they are dumped into their respective .pickle files.</a:t>
            </a:r>
          </a:p>
        </p:txBody>
      </p:sp>
      <p:pic>
        <p:nvPicPr>
          <p:cNvPr id="4" name="Picture 3" descr="A drawing of a hexagon&#10;&#10;Description automatically generated">
            <a:extLst>
              <a:ext uri="{FF2B5EF4-FFF2-40B4-BE49-F238E27FC236}">
                <a16:creationId xmlns:a16="http://schemas.microsoft.com/office/drawing/2014/main" id="{7C09700D-FBEF-2323-76E3-CDF321B3BE67}"/>
              </a:ext>
            </a:extLst>
          </p:cNvPr>
          <p:cNvPicPr>
            <a:picLocks noChangeAspect="1"/>
          </p:cNvPicPr>
          <p:nvPr/>
        </p:nvPicPr>
        <p:blipFill>
          <a:blip r:embed="rId2"/>
          <a:stretch>
            <a:fillRect/>
          </a:stretch>
        </p:blipFill>
        <p:spPr>
          <a:xfrm>
            <a:off x="3077179" y="3929593"/>
            <a:ext cx="2049003" cy="1536752"/>
          </a:xfrm>
          <a:prstGeom prst="rect">
            <a:avLst/>
          </a:prstGeom>
        </p:spPr>
      </p:pic>
      <p:pic>
        <p:nvPicPr>
          <p:cNvPr id="6" name="Picture 5">
            <a:extLst>
              <a:ext uri="{FF2B5EF4-FFF2-40B4-BE49-F238E27FC236}">
                <a16:creationId xmlns:a16="http://schemas.microsoft.com/office/drawing/2014/main" id="{D3A29749-73E3-B21A-CD86-71EC1DFE3FC7}"/>
              </a:ext>
            </a:extLst>
          </p:cNvPr>
          <p:cNvPicPr>
            <a:picLocks noChangeAspect="1"/>
          </p:cNvPicPr>
          <p:nvPr/>
        </p:nvPicPr>
        <p:blipFill>
          <a:blip r:embed="rId3"/>
          <a:stretch>
            <a:fillRect/>
          </a:stretch>
        </p:blipFill>
        <p:spPr>
          <a:xfrm>
            <a:off x="5589113" y="3929593"/>
            <a:ext cx="2858360" cy="1536752"/>
          </a:xfrm>
          <a:prstGeom prst="rect">
            <a:avLst/>
          </a:prstGeom>
        </p:spPr>
      </p:pic>
      <p:sp>
        <p:nvSpPr>
          <p:cNvPr id="7" name="TextBox 6">
            <a:extLst>
              <a:ext uri="{FF2B5EF4-FFF2-40B4-BE49-F238E27FC236}">
                <a16:creationId xmlns:a16="http://schemas.microsoft.com/office/drawing/2014/main" id="{E65B593D-F5A4-49D2-EA0D-0033FF34FB93}"/>
              </a:ext>
            </a:extLst>
          </p:cNvPr>
          <p:cNvSpPr txBox="1"/>
          <p:nvPr/>
        </p:nvSpPr>
        <p:spPr>
          <a:xfrm>
            <a:off x="8447473" y="3929593"/>
            <a:ext cx="2119885" cy="1246495"/>
          </a:xfrm>
          <a:prstGeom prst="rect">
            <a:avLst/>
          </a:prstGeom>
          <a:noFill/>
        </p:spPr>
        <p:txBody>
          <a:bodyPr wrap="square" rtlCol="0">
            <a:spAutoFit/>
          </a:bodyPr>
          <a:lstStyle/>
          <a:p>
            <a:r>
              <a:rPr lang="en-GB" sz="1500" dirty="0"/>
              <a:t>*In the format of (x1,y1),(x2,y2) where these two coordinates are the starting and ending point of an edge.</a:t>
            </a:r>
            <a:endParaRPr lang="en-IN" sz="1500" dirty="0"/>
          </a:p>
        </p:txBody>
      </p:sp>
    </p:spTree>
    <p:extLst>
      <p:ext uri="{BB962C8B-B14F-4D97-AF65-F5344CB8AC3E}">
        <p14:creationId xmlns:p14="http://schemas.microsoft.com/office/powerpoint/2010/main" val="285824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5FEA-6899-A945-797B-F4B530153872}"/>
              </a:ext>
            </a:extLst>
          </p:cNvPr>
          <p:cNvSpPr>
            <a:spLocks noGrp="1"/>
          </p:cNvSpPr>
          <p:nvPr>
            <p:ph type="title"/>
          </p:nvPr>
        </p:nvSpPr>
        <p:spPr/>
        <p:txBody>
          <a:bodyPr/>
          <a:lstStyle/>
          <a:p>
            <a:r>
              <a:rPr lang="en-GB" dirty="0"/>
              <a:t>Training of machine learning models</a:t>
            </a:r>
            <a:endParaRPr lang="en-IN" dirty="0"/>
          </a:p>
        </p:txBody>
      </p:sp>
      <p:sp>
        <p:nvSpPr>
          <p:cNvPr id="3" name="Content Placeholder 2">
            <a:extLst>
              <a:ext uri="{FF2B5EF4-FFF2-40B4-BE49-F238E27FC236}">
                <a16:creationId xmlns:a16="http://schemas.microsoft.com/office/drawing/2014/main" id="{3C3F3158-C73B-2FD4-45FF-E5E048F5E547}"/>
              </a:ext>
            </a:extLst>
          </p:cNvPr>
          <p:cNvSpPr>
            <a:spLocks noGrp="1"/>
          </p:cNvSpPr>
          <p:nvPr>
            <p:ph idx="1"/>
          </p:nvPr>
        </p:nvSpPr>
        <p:spPr/>
        <p:txBody>
          <a:bodyPr/>
          <a:lstStyle/>
          <a:p>
            <a:r>
              <a:rPr lang="en-GB" dirty="0"/>
              <a:t>For this project, we tested out 3 different classifiers, them being:</a:t>
            </a:r>
            <a:r>
              <a:rPr lang="en-IN" dirty="0"/>
              <a:t> </a:t>
            </a:r>
          </a:p>
          <a:p>
            <a:pPr marL="457200" indent="-457200">
              <a:buFont typeface="+mj-lt"/>
              <a:buAutoNum type="arabicPeriod"/>
            </a:pPr>
            <a:r>
              <a:rPr lang="en-IN" dirty="0"/>
              <a:t>Logistic Regression</a:t>
            </a:r>
          </a:p>
          <a:p>
            <a:pPr marL="457200" indent="-457200">
              <a:buFont typeface="+mj-lt"/>
              <a:buAutoNum type="arabicPeriod"/>
            </a:pPr>
            <a:r>
              <a:rPr lang="en-IN" dirty="0"/>
              <a:t>Linear Support Vector Machine (Classifier)</a:t>
            </a:r>
          </a:p>
          <a:p>
            <a:pPr marL="457200" indent="-457200">
              <a:buFont typeface="+mj-lt"/>
              <a:buAutoNum type="arabicPeriod"/>
            </a:pPr>
            <a:r>
              <a:rPr lang="en-IN" dirty="0"/>
              <a:t>Decision Trees</a:t>
            </a:r>
          </a:p>
          <a:p>
            <a:endParaRPr lang="en-GB" dirty="0"/>
          </a:p>
        </p:txBody>
      </p:sp>
    </p:spTree>
    <p:extLst>
      <p:ext uri="{BB962C8B-B14F-4D97-AF65-F5344CB8AC3E}">
        <p14:creationId xmlns:p14="http://schemas.microsoft.com/office/powerpoint/2010/main" val="170426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4100-D4E9-ECD8-88A3-D1C2F13BDD73}"/>
              </a:ext>
            </a:extLst>
          </p:cNvPr>
          <p:cNvSpPr>
            <a:spLocks noGrp="1"/>
          </p:cNvSpPr>
          <p:nvPr>
            <p:ph type="title"/>
          </p:nvPr>
        </p:nvSpPr>
        <p:spPr/>
        <p:txBody>
          <a:bodyPr/>
          <a:lstStyle/>
          <a:p>
            <a:r>
              <a:rPr lang="en-GB" dirty="0"/>
              <a:t>Picking of appropriate model and training</a:t>
            </a:r>
            <a:endParaRPr lang="en-IN" dirty="0"/>
          </a:p>
        </p:txBody>
      </p:sp>
      <p:sp>
        <p:nvSpPr>
          <p:cNvPr id="3" name="Content Placeholder 2">
            <a:extLst>
              <a:ext uri="{FF2B5EF4-FFF2-40B4-BE49-F238E27FC236}">
                <a16:creationId xmlns:a16="http://schemas.microsoft.com/office/drawing/2014/main" id="{6325E9D2-5B0B-026F-1373-87008D1F286D}"/>
              </a:ext>
            </a:extLst>
          </p:cNvPr>
          <p:cNvSpPr>
            <a:spLocks noGrp="1"/>
          </p:cNvSpPr>
          <p:nvPr>
            <p:ph idx="1"/>
          </p:nvPr>
        </p:nvSpPr>
        <p:spPr/>
        <p:txBody>
          <a:bodyPr/>
          <a:lstStyle/>
          <a:p>
            <a:r>
              <a:rPr lang="en-GB" dirty="0"/>
              <a:t>Based on the following accuracies achieved,</a:t>
            </a:r>
          </a:p>
          <a:p>
            <a:endParaRPr lang="en-GB" dirty="0"/>
          </a:p>
          <a:p>
            <a:endParaRPr lang="en-GB" dirty="0"/>
          </a:p>
          <a:p>
            <a:r>
              <a:rPr lang="en-GB" dirty="0"/>
              <a:t>We decided to go with Linear Support Vector Machine.</a:t>
            </a:r>
          </a:p>
          <a:p>
            <a:r>
              <a:rPr lang="en-GB" dirty="0"/>
              <a:t>Histogram Of Gradients is used here in order to match the feature detected to the correct label.</a:t>
            </a:r>
            <a:endParaRPr lang="en-IN" dirty="0"/>
          </a:p>
        </p:txBody>
      </p:sp>
      <p:pic>
        <p:nvPicPr>
          <p:cNvPr id="4" name="Picture 3">
            <a:extLst>
              <a:ext uri="{FF2B5EF4-FFF2-40B4-BE49-F238E27FC236}">
                <a16:creationId xmlns:a16="http://schemas.microsoft.com/office/drawing/2014/main" id="{B57A5AF9-3F0A-C40B-653C-87FB338BC228}"/>
              </a:ext>
            </a:extLst>
          </p:cNvPr>
          <p:cNvPicPr>
            <a:picLocks noChangeAspect="1"/>
          </p:cNvPicPr>
          <p:nvPr/>
        </p:nvPicPr>
        <p:blipFill>
          <a:blip r:embed="rId2"/>
          <a:stretch>
            <a:fillRect/>
          </a:stretch>
        </p:blipFill>
        <p:spPr>
          <a:xfrm>
            <a:off x="1705434" y="2533525"/>
            <a:ext cx="6601746" cy="895475"/>
          </a:xfrm>
          <a:prstGeom prst="rect">
            <a:avLst/>
          </a:prstGeom>
        </p:spPr>
      </p:pic>
    </p:spTree>
    <p:extLst>
      <p:ext uri="{BB962C8B-B14F-4D97-AF65-F5344CB8AC3E}">
        <p14:creationId xmlns:p14="http://schemas.microsoft.com/office/powerpoint/2010/main" val="14793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DFC1-554C-5953-7ECE-D5A1B9921314}"/>
              </a:ext>
            </a:extLst>
          </p:cNvPr>
          <p:cNvSpPr>
            <a:spLocks noGrp="1"/>
          </p:cNvSpPr>
          <p:nvPr>
            <p:ph type="title"/>
          </p:nvPr>
        </p:nvSpPr>
        <p:spPr/>
        <p:txBody>
          <a:bodyPr/>
          <a:lstStyle/>
          <a:p>
            <a:r>
              <a:rPr lang="en-GB" dirty="0"/>
              <a:t>Classification of bonds</a:t>
            </a:r>
            <a:endParaRPr lang="en-IN" dirty="0"/>
          </a:p>
        </p:txBody>
      </p:sp>
      <p:sp>
        <p:nvSpPr>
          <p:cNvPr id="3" name="Content Placeholder 2">
            <a:extLst>
              <a:ext uri="{FF2B5EF4-FFF2-40B4-BE49-F238E27FC236}">
                <a16:creationId xmlns:a16="http://schemas.microsoft.com/office/drawing/2014/main" id="{ECFF479B-B445-8D93-C8DF-F95C00ECE328}"/>
              </a:ext>
            </a:extLst>
          </p:cNvPr>
          <p:cNvSpPr>
            <a:spLocks noGrp="1"/>
          </p:cNvSpPr>
          <p:nvPr>
            <p:ph idx="1"/>
          </p:nvPr>
        </p:nvSpPr>
        <p:spPr/>
        <p:txBody>
          <a:bodyPr/>
          <a:lstStyle/>
          <a:p>
            <a:r>
              <a:rPr lang="en-GB" dirty="0"/>
              <a:t>We now load the .pickle files for edges and templates in order to classify the bonds detected and redraw them on the original image post-processing.</a:t>
            </a:r>
          </a:p>
          <a:p>
            <a:r>
              <a:rPr lang="en-GB" dirty="0"/>
              <a:t>This is the last step of the pipeline as it displays the end results.</a:t>
            </a:r>
            <a:endParaRPr lang="en-IN" dirty="0"/>
          </a:p>
        </p:txBody>
      </p:sp>
    </p:spTree>
    <p:extLst>
      <p:ext uri="{BB962C8B-B14F-4D97-AF65-F5344CB8AC3E}">
        <p14:creationId xmlns:p14="http://schemas.microsoft.com/office/powerpoint/2010/main" val="211846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9F41-8601-3660-AA71-C481B65976F7}"/>
              </a:ext>
            </a:extLst>
          </p:cNvPr>
          <p:cNvSpPr>
            <a:spLocks noGrp="1"/>
          </p:cNvSpPr>
          <p:nvPr>
            <p:ph type="title"/>
          </p:nvPr>
        </p:nvSpPr>
        <p:spPr/>
        <p:txBody>
          <a:bodyPr/>
          <a:lstStyle/>
          <a:p>
            <a:r>
              <a:rPr lang="en-GB" dirty="0"/>
              <a:t>Output</a:t>
            </a:r>
            <a:endParaRPr lang="en-IN" dirty="0"/>
          </a:p>
        </p:txBody>
      </p:sp>
      <p:sp>
        <p:nvSpPr>
          <p:cNvPr id="3" name="Content Placeholder 2">
            <a:extLst>
              <a:ext uri="{FF2B5EF4-FFF2-40B4-BE49-F238E27FC236}">
                <a16:creationId xmlns:a16="http://schemas.microsoft.com/office/drawing/2014/main" id="{D7B6C703-DCB3-D19F-79D6-E32C4B5D8946}"/>
              </a:ext>
            </a:extLst>
          </p:cNvPr>
          <p:cNvSpPr>
            <a:spLocks noGrp="1"/>
          </p:cNvSpPr>
          <p:nvPr>
            <p:ph idx="1"/>
          </p:nvPr>
        </p:nvSpPr>
        <p:spPr/>
        <p:txBody>
          <a:bodyPr/>
          <a:lstStyle/>
          <a:p>
            <a:r>
              <a:rPr lang="en-GB" dirty="0"/>
              <a:t>This works for all 40 images of every molecule however only 10 have been displayed as processing them is time consuming. This and the next few slides will display some of the outputs </a:t>
            </a:r>
            <a:r>
              <a:rPr lang="en-GB"/>
              <a:t>we received.</a:t>
            </a:r>
            <a:endParaRPr lang="en-IN" dirty="0"/>
          </a:p>
        </p:txBody>
      </p:sp>
      <p:pic>
        <p:nvPicPr>
          <p:cNvPr id="5" name="Picture 4">
            <a:extLst>
              <a:ext uri="{FF2B5EF4-FFF2-40B4-BE49-F238E27FC236}">
                <a16:creationId xmlns:a16="http://schemas.microsoft.com/office/drawing/2014/main" id="{BA23377F-94F2-9854-4754-BCC0C0C6EACD}"/>
              </a:ext>
            </a:extLst>
          </p:cNvPr>
          <p:cNvPicPr>
            <a:picLocks noChangeAspect="1"/>
          </p:cNvPicPr>
          <p:nvPr/>
        </p:nvPicPr>
        <p:blipFill>
          <a:blip r:embed="rId2"/>
          <a:stretch>
            <a:fillRect/>
          </a:stretch>
        </p:blipFill>
        <p:spPr>
          <a:xfrm>
            <a:off x="1774035" y="3335308"/>
            <a:ext cx="3184659" cy="2437420"/>
          </a:xfrm>
          <a:prstGeom prst="rect">
            <a:avLst/>
          </a:prstGeom>
        </p:spPr>
      </p:pic>
      <p:pic>
        <p:nvPicPr>
          <p:cNvPr id="7" name="Picture 6">
            <a:extLst>
              <a:ext uri="{FF2B5EF4-FFF2-40B4-BE49-F238E27FC236}">
                <a16:creationId xmlns:a16="http://schemas.microsoft.com/office/drawing/2014/main" id="{B062A272-4203-2BAE-C12A-8FC493D97E35}"/>
              </a:ext>
            </a:extLst>
          </p:cNvPr>
          <p:cNvPicPr>
            <a:picLocks noChangeAspect="1"/>
          </p:cNvPicPr>
          <p:nvPr/>
        </p:nvPicPr>
        <p:blipFill>
          <a:blip r:embed="rId3"/>
          <a:stretch>
            <a:fillRect/>
          </a:stretch>
        </p:blipFill>
        <p:spPr>
          <a:xfrm>
            <a:off x="6919272" y="3335308"/>
            <a:ext cx="3184660" cy="2424144"/>
          </a:xfrm>
          <a:prstGeom prst="rect">
            <a:avLst/>
          </a:prstGeom>
        </p:spPr>
      </p:pic>
      <p:sp>
        <p:nvSpPr>
          <p:cNvPr id="8" name="TextBox 7">
            <a:extLst>
              <a:ext uri="{FF2B5EF4-FFF2-40B4-BE49-F238E27FC236}">
                <a16:creationId xmlns:a16="http://schemas.microsoft.com/office/drawing/2014/main" id="{1D624052-205C-1109-C63C-D8F1889C5095}"/>
              </a:ext>
            </a:extLst>
          </p:cNvPr>
          <p:cNvSpPr txBox="1"/>
          <p:nvPr/>
        </p:nvSpPr>
        <p:spPr>
          <a:xfrm>
            <a:off x="1774035" y="5772728"/>
            <a:ext cx="3184659" cy="369332"/>
          </a:xfrm>
          <a:prstGeom prst="rect">
            <a:avLst/>
          </a:prstGeom>
          <a:noFill/>
        </p:spPr>
        <p:txBody>
          <a:bodyPr wrap="square" rtlCol="0">
            <a:spAutoFit/>
          </a:bodyPr>
          <a:lstStyle/>
          <a:p>
            <a:pPr algn="ctr"/>
            <a:r>
              <a:rPr lang="en-GB" dirty="0"/>
              <a:t>Incorrectly Identified Structure</a:t>
            </a:r>
            <a:endParaRPr lang="en-IN" dirty="0"/>
          </a:p>
        </p:txBody>
      </p:sp>
      <p:sp>
        <p:nvSpPr>
          <p:cNvPr id="9" name="TextBox 8">
            <a:extLst>
              <a:ext uri="{FF2B5EF4-FFF2-40B4-BE49-F238E27FC236}">
                <a16:creationId xmlns:a16="http://schemas.microsoft.com/office/drawing/2014/main" id="{AB60D006-FB72-4F9B-1069-DBE2C161191B}"/>
              </a:ext>
            </a:extLst>
          </p:cNvPr>
          <p:cNvSpPr txBox="1"/>
          <p:nvPr/>
        </p:nvSpPr>
        <p:spPr>
          <a:xfrm>
            <a:off x="6919273" y="5754835"/>
            <a:ext cx="3184659" cy="369332"/>
          </a:xfrm>
          <a:prstGeom prst="rect">
            <a:avLst/>
          </a:prstGeom>
          <a:noFill/>
        </p:spPr>
        <p:txBody>
          <a:bodyPr wrap="square" rtlCol="0">
            <a:spAutoFit/>
          </a:bodyPr>
          <a:lstStyle/>
          <a:p>
            <a:pPr algn="ctr"/>
            <a:r>
              <a:rPr lang="en-GB" dirty="0"/>
              <a:t>Correctly Identified Structure</a:t>
            </a:r>
            <a:endParaRPr lang="en-IN" dirty="0"/>
          </a:p>
        </p:txBody>
      </p:sp>
    </p:spTree>
    <p:extLst>
      <p:ext uri="{BB962C8B-B14F-4D97-AF65-F5344CB8AC3E}">
        <p14:creationId xmlns:p14="http://schemas.microsoft.com/office/powerpoint/2010/main" val="62867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396E-5E13-E2B2-4755-EE6B6F36E3EC}"/>
              </a:ext>
            </a:extLst>
          </p:cNvPr>
          <p:cNvSpPr>
            <a:spLocks noGrp="1"/>
          </p:cNvSpPr>
          <p:nvPr>
            <p:ph type="title"/>
          </p:nvPr>
        </p:nvSpPr>
        <p:spPr/>
        <p:txBody>
          <a:bodyPr/>
          <a:lstStyle/>
          <a:p>
            <a:r>
              <a:rPr lang="en-GB" dirty="0"/>
              <a:t>Output</a:t>
            </a:r>
            <a:endParaRPr lang="en-IN" dirty="0"/>
          </a:p>
        </p:txBody>
      </p:sp>
      <p:pic>
        <p:nvPicPr>
          <p:cNvPr id="5" name="Picture 4">
            <a:extLst>
              <a:ext uri="{FF2B5EF4-FFF2-40B4-BE49-F238E27FC236}">
                <a16:creationId xmlns:a16="http://schemas.microsoft.com/office/drawing/2014/main" id="{102A5D07-5A13-2F7B-C383-DE9DF5C54975}"/>
              </a:ext>
            </a:extLst>
          </p:cNvPr>
          <p:cNvPicPr>
            <a:picLocks noChangeAspect="1"/>
          </p:cNvPicPr>
          <p:nvPr/>
        </p:nvPicPr>
        <p:blipFill>
          <a:blip r:embed="rId2"/>
          <a:stretch>
            <a:fillRect/>
          </a:stretch>
        </p:blipFill>
        <p:spPr>
          <a:xfrm>
            <a:off x="1451579" y="2279223"/>
            <a:ext cx="3507391" cy="2725024"/>
          </a:xfrm>
          <a:prstGeom prst="rect">
            <a:avLst/>
          </a:prstGeom>
        </p:spPr>
      </p:pic>
      <p:pic>
        <p:nvPicPr>
          <p:cNvPr id="7" name="Picture 6">
            <a:extLst>
              <a:ext uri="{FF2B5EF4-FFF2-40B4-BE49-F238E27FC236}">
                <a16:creationId xmlns:a16="http://schemas.microsoft.com/office/drawing/2014/main" id="{171AA0AF-97BB-6E95-9A29-034571234D28}"/>
              </a:ext>
            </a:extLst>
          </p:cNvPr>
          <p:cNvPicPr>
            <a:picLocks noChangeAspect="1"/>
          </p:cNvPicPr>
          <p:nvPr/>
        </p:nvPicPr>
        <p:blipFill>
          <a:blip r:embed="rId3"/>
          <a:stretch>
            <a:fillRect/>
          </a:stretch>
        </p:blipFill>
        <p:spPr>
          <a:xfrm>
            <a:off x="6253216" y="2279223"/>
            <a:ext cx="3507391" cy="2706077"/>
          </a:xfrm>
          <a:prstGeom prst="rect">
            <a:avLst/>
          </a:prstGeom>
        </p:spPr>
      </p:pic>
      <p:sp>
        <p:nvSpPr>
          <p:cNvPr id="8" name="TextBox 7">
            <a:extLst>
              <a:ext uri="{FF2B5EF4-FFF2-40B4-BE49-F238E27FC236}">
                <a16:creationId xmlns:a16="http://schemas.microsoft.com/office/drawing/2014/main" id="{E6C69A25-539D-3B1E-AE4A-BE7220E12D60}"/>
              </a:ext>
            </a:extLst>
          </p:cNvPr>
          <p:cNvSpPr txBox="1"/>
          <p:nvPr/>
        </p:nvSpPr>
        <p:spPr>
          <a:xfrm>
            <a:off x="1451579" y="5004247"/>
            <a:ext cx="3507391" cy="369332"/>
          </a:xfrm>
          <a:prstGeom prst="rect">
            <a:avLst/>
          </a:prstGeom>
          <a:noFill/>
        </p:spPr>
        <p:txBody>
          <a:bodyPr wrap="square" rtlCol="0">
            <a:spAutoFit/>
          </a:bodyPr>
          <a:lstStyle/>
          <a:p>
            <a:pPr algn="ctr"/>
            <a:r>
              <a:rPr lang="en-GB" dirty="0"/>
              <a:t>Incorrectly Identified Structure</a:t>
            </a:r>
            <a:endParaRPr lang="en-IN" dirty="0"/>
          </a:p>
        </p:txBody>
      </p:sp>
      <p:sp>
        <p:nvSpPr>
          <p:cNvPr id="9" name="TextBox 8">
            <a:extLst>
              <a:ext uri="{FF2B5EF4-FFF2-40B4-BE49-F238E27FC236}">
                <a16:creationId xmlns:a16="http://schemas.microsoft.com/office/drawing/2014/main" id="{E0534981-D29C-160E-AE41-898A6B519CAB}"/>
              </a:ext>
            </a:extLst>
          </p:cNvPr>
          <p:cNvSpPr txBox="1"/>
          <p:nvPr/>
        </p:nvSpPr>
        <p:spPr>
          <a:xfrm>
            <a:off x="6253215" y="4985300"/>
            <a:ext cx="3507391" cy="369332"/>
          </a:xfrm>
          <a:prstGeom prst="rect">
            <a:avLst/>
          </a:prstGeom>
          <a:noFill/>
        </p:spPr>
        <p:txBody>
          <a:bodyPr wrap="square" rtlCol="0">
            <a:spAutoFit/>
          </a:bodyPr>
          <a:lstStyle/>
          <a:p>
            <a:pPr algn="ctr"/>
            <a:r>
              <a:rPr lang="en-GB" dirty="0"/>
              <a:t>Correctly Identified Structure</a:t>
            </a:r>
            <a:endParaRPr lang="en-IN" dirty="0"/>
          </a:p>
        </p:txBody>
      </p:sp>
    </p:spTree>
    <p:extLst>
      <p:ext uri="{BB962C8B-B14F-4D97-AF65-F5344CB8AC3E}">
        <p14:creationId xmlns:p14="http://schemas.microsoft.com/office/powerpoint/2010/main" val="50692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5E46-2BD6-5A3A-53A7-535ACE228C33}"/>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F50BC3D6-3833-B88D-92EA-79170438B169}"/>
              </a:ext>
            </a:extLst>
          </p:cNvPr>
          <p:cNvSpPr>
            <a:spLocks noGrp="1"/>
          </p:cNvSpPr>
          <p:nvPr>
            <p:ph idx="1"/>
          </p:nvPr>
        </p:nvSpPr>
        <p:spPr/>
        <p:txBody>
          <a:bodyPr/>
          <a:lstStyle/>
          <a:p>
            <a:r>
              <a:rPr lang="en-GB" dirty="0"/>
              <a:t>Correctly identify the different bonds and atoms in a hand-drawn chemical structure.</a:t>
            </a:r>
          </a:p>
        </p:txBody>
      </p:sp>
    </p:spTree>
    <p:extLst>
      <p:ext uri="{BB962C8B-B14F-4D97-AF65-F5344CB8AC3E}">
        <p14:creationId xmlns:p14="http://schemas.microsoft.com/office/powerpoint/2010/main" val="425090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AE9-1EE8-FECA-1AF1-B7B22C414B36}"/>
              </a:ext>
            </a:extLst>
          </p:cNvPr>
          <p:cNvSpPr>
            <a:spLocks noGrp="1"/>
          </p:cNvSpPr>
          <p:nvPr>
            <p:ph type="title"/>
          </p:nvPr>
        </p:nvSpPr>
        <p:spPr/>
        <p:txBody>
          <a:bodyPr/>
          <a:lstStyle/>
          <a:p>
            <a:r>
              <a:rPr lang="en-GB" dirty="0"/>
              <a:t>OUTPUT</a:t>
            </a:r>
            <a:endParaRPr lang="en-IN" dirty="0"/>
          </a:p>
        </p:txBody>
      </p:sp>
      <p:pic>
        <p:nvPicPr>
          <p:cNvPr id="5" name="Picture 4">
            <a:extLst>
              <a:ext uri="{FF2B5EF4-FFF2-40B4-BE49-F238E27FC236}">
                <a16:creationId xmlns:a16="http://schemas.microsoft.com/office/drawing/2014/main" id="{026D0044-EB9E-63A5-87DA-475CB1D4967F}"/>
              </a:ext>
            </a:extLst>
          </p:cNvPr>
          <p:cNvPicPr>
            <a:picLocks noChangeAspect="1"/>
          </p:cNvPicPr>
          <p:nvPr/>
        </p:nvPicPr>
        <p:blipFill>
          <a:blip r:embed="rId2"/>
          <a:stretch>
            <a:fillRect/>
          </a:stretch>
        </p:blipFill>
        <p:spPr>
          <a:xfrm>
            <a:off x="3952765" y="1975157"/>
            <a:ext cx="4286469" cy="3197220"/>
          </a:xfrm>
          <a:prstGeom prst="rect">
            <a:avLst/>
          </a:prstGeom>
        </p:spPr>
      </p:pic>
      <p:sp>
        <p:nvSpPr>
          <p:cNvPr id="6" name="TextBox 5">
            <a:extLst>
              <a:ext uri="{FF2B5EF4-FFF2-40B4-BE49-F238E27FC236}">
                <a16:creationId xmlns:a16="http://schemas.microsoft.com/office/drawing/2014/main" id="{7DBB46E0-A01C-4C27-718D-6FEF1136A893}"/>
              </a:ext>
            </a:extLst>
          </p:cNvPr>
          <p:cNvSpPr txBox="1"/>
          <p:nvPr/>
        </p:nvSpPr>
        <p:spPr>
          <a:xfrm>
            <a:off x="3952765" y="5172376"/>
            <a:ext cx="4286469" cy="369441"/>
          </a:xfrm>
          <a:prstGeom prst="rect">
            <a:avLst/>
          </a:prstGeom>
          <a:noFill/>
        </p:spPr>
        <p:txBody>
          <a:bodyPr wrap="square" rtlCol="0">
            <a:spAutoFit/>
          </a:bodyPr>
          <a:lstStyle/>
          <a:p>
            <a:pPr algn="ctr"/>
            <a:r>
              <a:rPr lang="en-GB" dirty="0"/>
              <a:t>Correctly Identified Structure</a:t>
            </a:r>
            <a:endParaRPr lang="en-IN" dirty="0"/>
          </a:p>
        </p:txBody>
      </p:sp>
    </p:spTree>
    <p:extLst>
      <p:ext uri="{BB962C8B-B14F-4D97-AF65-F5344CB8AC3E}">
        <p14:creationId xmlns:p14="http://schemas.microsoft.com/office/powerpoint/2010/main" val="2559060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E21A-CD0D-6CF4-51F3-C8391E56BFB5}"/>
              </a:ext>
            </a:extLst>
          </p:cNvPr>
          <p:cNvSpPr>
            <a:spLocks noGrp="1"/>
          </p:cNvSpPr>
          <p:nvPr>
            <p:ph type="title"/>
          </p:nvPr>
        </p:nvSpPr>
        <p:spPr/>
        <p:txBody>
          <a:bodyPr/>
          <a:lstStyle/>
          <a:p>
            <a:r>
              <a:rPr lang="en-GB" dirty="0"/>
              <a:t>output</a:t>
            </a:r>
            <a:endParaRPr lang="en-IN" dirty="0"/>
          </a:p>
        </p:txBody>
      </p:sp>
      <p:pic>
        <p:nvPicPr>
          <p:cNvPr id="5" name="Picture 4">
            <a:extLst>
              <a:ext uri="{FF2B5EF4-FFF2-40B4-BE49-F238E27FC236}">
                <a16:creationId xmlns:a16="http://schemas.microsoft.com/office/drawing/2014/main" id="{F669B80A-E1A3-DA7F-060D-2E197A20DB7C}"/>
              </a:ext>
            </a:extLst>
          </p:cNvPr>
          <p:cNvPicPr>
            <a:picLocks noChangeAspect="1"/>
          </p:cNvPicPr>
          <p:nvPr/>
        </p:nvPicPr>
        <p:blipFill>
          <a:blip r:embed="rId2"/>
          <a:stretch>
            <a:fillRect/>
          </a:stretch>
        </p:blipFill>
        <p:spPr>
          <a:xfrm>
            <a:off x="1451579" y="2068197"/>
            <a:ext cx="4124293" cy="3085693"/>
          </a:xfrm>
          <a:prstGeom prst="rect">
            <a:avLst/>
          </a:prstGeom>
        </p:spPr>
      </p:pic>
      <p:pic>
        <p:nvPicPr>
          <p:cNvPr id="7" name="Picture 6">
            <a:extLst>
              <a:ext uri="{FF2B5EF4-FFF2-40B4-BE49-F238E27FC236}">
                <a16:creationId xmlns:a16="http://schemas.microsoft.com/office/drawing/2014/main" id="{BA800F8B-39B9-A5FB-0B06-530DE55F8FB4}"/>
              </a:ext>
            </a:extLst>
          </p:cNvPr>
          <p:cNvPicPr>
            <a:picLocks noChangeAspect="1"/>
          </p:cNvPicPr>
          <p:nvPr/>
        </p:nvPicPr>
        <p:blipFill>
          <a:blip r:embed="rId3"/>
          <a:stretch>
            <a:fillRect/>
          </a:stretch>
        </p:blipFill>
        <p:spPr>
          <a:xfrm>
            <a:off x="6869453" y="2068198"/>
            <a:ext cx="4185402" cy="3085692"/>
          </a:xfrm>
          <a:prstGeom prst="rect">
            <a:avLst/>
          </a:prstGeom>
        </p:spPr>
      </p:pic>
      <p:sp>
        <p:nvSpPr>
          <p:cNvPr id="8" name="TextBox 7">
            <a:extLst>
              <a:ext uri="{FF2B5EF4-FFF2-40B4-BE49-F238E27FC236}">
                <a16:creationId xmlns:a16="http://schemas.microsoft.com/office/drawing/2014/main" id="{41BA5EDE-935E-C304-263C-CE860D19659E}"/>
              </a:ext>
            </a:extLst>
          </p:cNvPr>
          <p:cNvSpPr txBox="1"/>
          <p:nvPr/>
        </p:nvSpPr>
        <p:spPr>
          <a:xfrm>
            <a:off x="1451579" y="5153890"/>
            <a:ext cx="4124293" cy="369441"/>
          </a:xfrm>
          <a:prstGeom prst="rect">
            <a:avLst/>
          </a:prstGeom>
          <a:noFill/>
        </p:spPr>
        <p:txBody>
          <a:bodyPr wrap="square" rtlCol="0">
            <a:spAutoFit/>
          </a:bodyPr>
          <a:lstStyle/>
          <a:p>
            <a:pPr algn="ctr"/>
            <a:r>
              <a:rPr lang="en-GB" dirty="0"/>
              <a:t>Correctly Identified Structure</a:t>
            </a:r>
            <a:endParaRPr lang="en-IN" dirty="0"/>
          </a:p>
        </p:txBody>
      </p:sp>
      <p:sp>
        <p:nvSpPr>
          <p:cNvPr id="9" name="TextBox 8">
            <a:extLst>
              <a:ext uri="{FF2B5EF4-FFF2-40B4-BE49-F238E27FC236}">
                <a16:creationId xmlns:a16="http://schemas.microsoft.com/office/drawing/2014/main" id="{6E7D26AD-479D-4C4E-D88F-0FFAC4F525DF}"/>
              </a:ext>
            </a:extLst>
          </p:cNvPr>
          <p:cNvSpPr txBox="1"/>
          <p:nvPr/>
        </p:nvSpPr>
        <p:spPr>
          <a:xfrm>
            <a:off x="6869453" y="5153889"/>
            <a:ext cx="4185401" cy="369441"/>
          </a:xfrm>
          <a:prstGeom prst="rect">
            <a:avLst/>
          </a:prstGeom>
          <a:noFill/>
        </p:spPr>
        <p:txBody>
          <a:bodyPr wrap="square" rtlCol="0">
            <a:spAutoFit/>
          </a:bodyPr>
          <a:lstStyle/>
          <a:p>
            <a:pPr algn="ctr"/>
            <a:r>
              <a:rPr lang="en-GB" dirty="0"/>
              <a:t>Correctly Identified Structure</a:t>
            </a:r>
            <a:endParaRPr lang="en-IN" dirty="0"/>
          </a:p>
        </p:txBody>
      </p:sp>
    </p:spTree>
    <p:extLst>
      <p:ext uri="{BB962C8B-B14F-4D97-AF65-F5344CB8AC3E}">
        <p14:creationId xmlns:p14="http://schemas.microsoft.com/office/powerpoint/2010/main" val="253435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EC0A-1C90-6F55-3966-AA107548421F}"/>
              </a:ext>
            </a:extLst>
          </p:cNvPr>
          <p:cNvSpPr>
            <a:spLocks noGrp="1"/>
          </p:cNvSpPr>
          <p:nvPr>
            <p:ph type="title"/>
          </p:nvPr>
        </p:nvSpPr>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E011EE09-7573-7DF8-F492-6E796D484C0D}"/>
              </a:ext>
            </a:extLst>
          </p:cNvPr>
          <p:cNvSpPr>
            <a:spLocks noGrp="1"/>
          </p:cNvSpPr>
          <p:nvPr>
            <p:ph idx="1"/>
          </p:nvPr>
        </p:nvSpPr>
        <p:spPr/>
        <p:txBody>
          <a:bodyPr/>
          <a:lstStyle/>
          <a:p>
            <a:r>
              <a:rPr lang="en-GB" dirty="0"/>
              <a:t>This procedure was done for all 360 images in the dataset. </a:t>
            </a:r>
          </a:p>
          <a:p>
            <a:r>
              <a:rPr lang="en-GB" dirty="0"/>
              <a:t>92 out of 360 images were correctly identified, which puts it at around 25% accuracy.</a:t>
            </a:r>
          </a:p>
          <a:p>
            <a:r>
              <a:rPr lang="en-GB" dirty="0"/>
              <a:t>This is pretty low, but we noticed that the chemical structures with various different bonds and text labels had affected this accuracy significantly and that the simpler structures such as benzene, acetone, ethanol yielded a significantly higher baseline accuracy.</a:t>
            </a:r>
            <a:endParaRPr lang="en-IN" dirty="0"/>
          </a:p>
        </p:txBody>
      </p:sp>
    </p:spTree>
    <p:extLst>
      <p:ext uri="{BB962C8B-B14F-4D97-AF65-F5344CB8AC3E}">
        <p14:creationId xmlns:p14="http://schemas.microsoft.com/office/powerpoint/2010/main" val="148314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7828-9343-2F9F-2A20-7EC73CACB967}"/>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F3936C9F-E2E3-C41A-5FB3-2137FFCE491B}"/>
              </a:ext>
            </a:extLst>
          </p:cNvPr>
          <p:cNvSpPr>
            <a:spLocks noGrp="1"/>
          </p:cNvSpPr>
          <p:nvPr>
            <p:ph idx="1"/>
          </p:nvPr>
        </p:nvSpPr>
        <p:spPr/>
        <p:txBody>
          <a:bodyPr/>
          <a:lstStyle/>
          <a:p>
            <a:r>
              <a:rPr lang="en-GB" dirty="0"/>
              <a:t>We accept that the low accuracy is due to the limited training set size.</a:t>
            </a:r>
          </a:p>
          <a:p>
            <a:r>
              <a:rPr lang="en-GB" dirty="0"/>
              <a:t>An increase in training set data would help in increasing accuracy.</a:t>
            </a:r>
          </a:p>
          <a:p>
            <a:r>
              <a:rPr lang="en-GB" dirty="0"/>
              <a:t>This coupled with using better OCR engines and better image processing algorithms in the future would yield better results.</a:t>
            </a:r>
          </a:p>
          <a:p>
            <a:pPr marL="0" indent="0">
              <a:buNone/>
            </a:pPr>
            <a:endParaRPr lang="en-IN" dirty="0"/>
          </a:p>
        </p:txBody>
      </p:sp>
    </p:spTree>
    <p:extLst>
      <p:ext uri="{BB962C8B-B14F-4D97-AF65-F5344CB8AC3E}">
        <p14:creationId xmlns:p14="http://schemas.microsoft.com/office/powerpoint/2010/main" val="148093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DF26-C28B-9CA5-54AD-5E61C16D6B38}"/>
              </a:ext>
            </a:extLst>
          </p:cNvPr>
          <p:cNvSpPr>
            <a:spLocks noGrp="1"/>
          </p:cNvSpPr>
          <p:nvPr>
            <p:ph type="title"/>
          </p:nvPr>
        </p:nvSpPr>
        <p:spPr/>
        <p:txBody>
          <a:bodyPr/>
          <a:lstStyle/>
          <a:p>
            <a:r>
              <a:rPr lang="en-GB" dirty="0"/>
              <a:t>Future work</a:t>
            </a:r>
            <a:endParaRPr lang="en-IN" dirty="0"/>
          </a:p>
        </p:txBody>
      </p:sp>
      <p:sp>
        <p:nvSpPr>
          <p:cNvPr id="3" name="Content Placeholder 2">
            <a:extLst>
              <a:ext uri="{FF2B5EF4-FFF2-40B4-BE49-F238E27FC236}">
                <a16:creationId xmlns:a16="http://schemas.microsoft.com/office/drawing/2014/main" id="{E5FE679F-D9B3-DD58-4569-BE2264DD5738}"/>
              </a:ext>
            </a:extLst>
          </p:cNvPr>
          <p:cNvSpPr>
            <a:spLocks noGrp="1"/>
          </p:cNvSpPr>
          <p:nvPr>
            <p:ph idx="1"/>
          </p:nvPr>
        </p:nvSpPr>
        <p:spPr/>
        <p:txBody>
          <a:bodyPr/>
          <a:lstStyle/>
          <a:p>
            <a:r>
              <a:rPr lang="en-GB" dirty="0"/>
              <a:t>The most obvious case of future work might be the introduction of structure to chemical formula.</a:t>
            </a:r>
          </a:p>
          <a:p>
            <a:r>
              <a:rPr lang="en-GB" dirty="0"/>
              <a:t>This adds another layer of complexity as the mass of molecules will have to be taken into account along with other factors.</a:t>
            </a:r>
          </a:p>
          <a:p>
            <a:r>
              <a:rPr lang="en-GB" dirty="0"/>
              <a:t>However, this project lays reliable enough groundwork for the above to be implemented in the near future.</a:t>
            </a:r>
            <a:endParaRPr lang="en-IN" dirty="0"/>
          </a:p>
        </p:txBody>
      </p:sp>
    </p:spTree>
    <p:extLst>
      <p:ext uri="{BB962C8B-B14F-4D97-AF65-F5344CB8AC3E}">
        <p14:creationId xmlns:p14="http://schemas.microsoft.com/office/powerpoint/2010/main" val="3578135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642F5A2E-8A5A-418E-BD74-85A6FC1B00F7}"/>
              </a:ext>
            </a:extLst>
          </p:cNvPr>
          <p:cNvPicPr>
            <a:picLocks noChangeAspect="1"/>
          </p:cNvPicPr>
          <p:nvPr/>
        </p:nvPicPr>
        <p:blipFill rotWithShape="1">
          <a:blip r:embed="rId3">
            <a:duotone>
              <a:schemeClr val="bg2">
                <a:shade val="45000"/>
                <a:satMod val="135000"/>
              </a:schemeClr>
              <a:prstClr val="white"/>
            </a:duotone>
            <a:alphaModFix amt="50000"/>
          </a:blip>
          <a:srcRect r="-1" b="1572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D7C3A-7091-9DFD-EDF3-3E1A9868A093}"/>
              </a:ext>
            </a:extLst>
          </p:cNvPr>
          <p:cNvSpPr>
            <a:spLocks noGrp="1"/>
          </p:cNvSpPr>
          <p:nvPr>
            <p:ph type="title" idx="4294967295"/>
          </p:nvPr>
        </p:nvSpPr>
        <p:spPr>
          <a:xfrm>
            <a:off x="2417779" y="887569"/>
            <a:ext cx="8637073" cy="2541431"/>
          </a:xfrm>
        </p:spPr>
        <p:txBody>
          <a:bodyPr vert="horz" lIns="91440" tIns="45720" rIns="91440" bIns="0" rtlCol="0" anchor="b">
            <a:normAutofit/>
          </a:bodyPr>
          <a:lstStyle/>
          <a:p>
            <a:r>
              <a:rPr lang="en-US" sz="6600"/>
              <a:t>Thank YOu</a:t>
            </a:r>
          </a:p>
        </p:txBody>
      </p:sp>
      <p:cxnSp>
        <p:nvCxnSpPr>
          <p:cNvPr id="20" name="Straight Connector 19">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0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F9A8-1B55-71C2-6D4A-BF4474145C80}"/>
              </a:ext>
            </a:extLst>
          </p:cNvPr>
          <p:cNvSpPr>
            <a:spLocks noGrp="1"/>
          </p:cNvSpPr>
          <p:nvPr>
            <p:ph type="title"/>
          </p:nvPr>
        </p:nvSpPr>
        <p:spPr/>
        <p:txBody>
          <a:bodyPr/>
          <a:lstStyle/>
          <a:p>
            <a:r>
              <a:rPr lang="en-GB" dirty="0"/>
              <a:t>Dataset used</a:t>
            </a:r>
            <a:endParaRPr lang="en-IN" dirty="0"/>
          </a:p>
        </p:txBody>
      </p:sp>
      <p:sp>
        <p:nvSpPr>
          <p:cNvPr id="3" name="Content Placeholder 2">
            <a:extLst>
              <a:ext uri="{FF2B5EF4-FFF2-40B4-BE49-F238E27FC236}">
                <a16:creationId xmlns:a16="http://schemas.microsoft.com/office/drawing/2014/main" id="{C10DB22F-3C20-F7AE-8DD6-89CEB962C75E}"/>
              </a:ext>
            </a:extLst>
          </p:cNvPr>
          <p:cNvSpPr>
            <a:spLocks noGrp="1"/>
          </p:cNvSpPr>
          <p:nvPr>
            <p:ph idx="1"/>
          </p:nvPr>
        </p:nvSpPr>
        <p:spPr/>
        <p:txBody>
          <a:bodyPr/>
          <a:lstStyle/>
          <a:p>
            <a:r>
              <a:rPr lang="en-GB" dirty="0"/>
              <a:t>We used a dataset consisting of 9 different molecules each having 40 images, drawn by 3 different people order to prevent overfitting of the model</a:t>
            </a:r>
          </a:p>
          <a:p>
            <a:r>
              <a:rPr lang="en-GB" dirty="0"/>
              <a:t>The training set consists of images of individual bond types and characters which have been extracted from the main dataset.</a:t>
            </a:r>
            <a:endParaRPr lang="en-IN" dirty="0"/>
          </a:p>
        </p:txBody>
      </p:sp>
    </p:spTree>
    <p:extLst>
      <p:ext uri="{BB962C8B-B14F-4D97-AF65-F5344CB8AC3E}">
        <p14:creationId xmlns:p14="http://schemas.microsoft.com/office/powerpoint/2010/main" val="22931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242A-C74D-AA92-134C-275EBB81D19C}"/>
              </a:ext>
            </a:extLst>
          </p:cNvPr>
          <p:cNvSpPr>
            <a:spLocks noGrp="1"/>
          </p:cNvSpPr>
          <p:nvPr>
            <p:ph type="title"/>
          </p:nvPr>
        </p:nvSpPr>
        <p:spPr/>
        <p:txBody>
          <a:bodyPr/>
          <a:lstStyle/>
          <a:p>
            <a:r>
              <a:rPr lang="en-GB" dirty="0"/>
              <a:t>Few examples of images in the dataset</a:t>
            </a:r>
            <a:endParaRPr lang="en-IN" dirty="0"/>
          </a:p>
        </p:txBody>
      </p:sp>
      <p:pic>
        <p:nvPicPr>
          <p:cNvPr id="5" name="Content Placeholder 4" descr="A drawing of a hexagon&#10;&#10;Description automatically generated">
            <a:extLst>
              <a:ext uri="{FF2B5EF4-FFF2-40B4-BE49-F238E27FC236}">
                <a16:creationId xmlns:a16="http://schemas.microsoft.com/office/drawing/2014/main" id="{242CE2C0-64F2-37D6-D483-70096F6D9DED}"/>
              </a:ext>
            </a:extLst>
          </p:cNvPr>
          <p:cNvPicPr>
            <a:picLocks noGrp="1" noChangeAspect="1"/>
          </p:cNvPicPr>
          <p:nvPr>
            <p:ph idx="1"/>
          </p:nvPr>
        </p:nvPicPr>
        <p:blipFill>
          <a:blip r:embed="rId2"/>
          <a:stretch>
            <a:fillRect/>
          </a:stretch>
        </p:blipFill>
        <p:spPr>
          <a:xfrm>
            <a:off x="654943" y="2000251"/>
            <a:ext cx="1801091" cy="1350818"/>
          </a:xfrm>
        </p:spPr>
      </p:pic>
      <p:sp>
        <p:nvSpPr>
          <p:cNvPr id="6" name="TextBox 5">
            <a:extLst>
              <a:ext uri="{FF2B5EF4-FFF2-40B4-BE49-F238E27FC236}">
                <a16:creationId xmlns:a16="http://schemas.microsoft.com/office/drawing/2014/main" id="{C6D8DDAF-7CE2-2D96-9E45-3DF2A4AC9B71}"/>
              </a:ext>
            </a:extLst>
          </p:cNvPr>
          <p:cNvSpPr txBox="1"/>
          <p:nvPr/>
        </p:nvSpPr>
        <p:spPr>
          <a:xfrm>
            <a:off x="2456034" y="1986975"/>
            <a:ext cx="1801091" cy="369332"/>
          </a:xfrm>
          <a:prstGeom prst="rect">
            <a:avLst/>
          </a:prstGeom>
          <a:noFill/>
        </p:spPr>
        <p:txBody>
          <a:bodyPr wrap="square" rtlCol="0">
            <a:spAutoFit/>
          </a:bodyPr>
          <a:lstStyle/>
          <a:p>
            <a:r>
              <a:rPr lang="en-GB" dirty="0"/>
              <a:t>C6H6 - Benzene</a:t>
            </a:r>
            <a:endParaRPr lang="en-IN" dirty="0"/>
          </a:p>
        </p:txBody>
      </p:sp>
      <p:pic>
        <p:nvPicPr>
          <p:cNvPr id="8" name="Picture 7" descr="A drawing of a molecule&#10;&#10;Description automatically generated">
            <a:extLst>
              <a:ext uri="{FF2B5EF4-FFF2-40B4-BE49-F238E27FC236}">
                <a16:creationId xmlns:a16="http://schemas.microsoft.com/office/drawing/2014/main" id="{A3330B8E-39E5-BF35-28AD-52E6E6D7E345}"/>
              </a:ext>
            </a:extLst>
          </p:cNvPr>
          <p:cNvPicPr>
            <a:picLocks noChangeAspect="1"/>
          </p:cNvPicPr>
          <p:nvPr/>
        </p:nvPicPr>
        <p:blipFill>
          <a:blip r:embed="rId3"/>
          <a:stretch>
            <a:fillRect/>
          </a:stretch>
        </p:blipFill>
        <p:spPr>
          <a:xfrm>
            <a:off x="4290923" y="2000251"/>
            <a:ext cx="1801091" cy="1350818"/>
          </a:xfrm>
          <a:prstGeom prst="rect">
            <a:avLst/>
          </a:prstGeom>
        </p:spPr>
      </p:pic>
      <p:sp>
        <p:nvSpPr>
          <p:cNvPr id="9" name="TextBox 8">
            <a:extLst>
              <a:ext uri="{FF2B5EF4-FFF2-40B4-BE49-F238E27FC236}">
                <a16:creationId xmlns:a16="http://schemas.microsoft.com/office/drawing/2014/main" id="{DF252BB1-94C3-3E4F-2771-13F3D24405E3}"/>
              </a:ext>
            </a:extLst>
          </p:cNvPr>
          <p:cNvSpPr txBox="1"/>
          <p:nvPr/>
        </p:nvSpPr>
        <p:spPr>
          <a:xfrm>
            <a:off x="6140299" y="2000251"/>
            <a:ext cx="1801091" cy="369332"/>
          </a:xfrm>
          <a:prstGeom prst="rect">
            <a:avLst/>
          </a:prstGeom>
          <a:noFill/>
        </p:spPr>
        <p:txBody>
          <a:bodyPr wrap="square" rtlCol="0">
            <a:spAutoFit/>
          </a:bodyPr>
          <a:lstStyle/>
          <a:p>
            <a:r>
              <a:rPr lang="en-GB" dirty="0"/>
              <a:t>C8H8 - Styrene</a:t>
            </a:r>
            <a:endParaRPr lang="en-IN" dirty="0"/>
          </a:p>
        </p:txBody>
      </p:sp>
      <p:pic>
        <p:nvPicPr>
          <p:cNvPr id="13" name="Picture 12" descr="A drawing of a triangle&#10;&#10;Description automatically generated">
            <a:extLst>
              <a:ext uri="{FF2B5EF4-FFF2-40B4-BE49-F238E27FC236}">
                <a16:creationId xmlns:a16="http://schemas.microsoft.com/office/drawing/2014/main" id="{20C7FEA0-DABB-2CF3-555D-A2542CA5564A}"/>
              </a:ext>
            </a:extLst>
          </p:cNvPr>
          <p:cNvPicPr>
            <a:picLocks noChangeAspect="1"/>
          </p:cNvPicPr>
          <p:nvPr/>
        </p:nvPicPr>
        <p:blipFill>
          <a:blip r:embed="rId4"/>
          <a:stretch>
            <a:fillRect/>
          </a:stretch>
        </p:blipFill>
        <p:spPr>
          <a:xfrm>
            <a:off x="7941390" y="1986975"/>
            <a:ext cx="1801091" cy="1350818"/>
          </a:xfrm>
          <a:prstGeom prst="rect">
            <a:avLst/>
          </a:prstGeom>
        </p:spPr>
      </p:pic>
      <p:sp>
        <p:nvSpPr>
          <p:cNvPr id="14" name="TextBox 13">
            <a:extLst>
              <a:ext uri="{FF2B5EF4-FFF2-40B4-BE49-F238E27FC236}">
                <a16:creationId xmlns:a16="http://schemas.microsoft.com/office/drawing/2014/main" id="{5371641A-749B-0185-1473-BB9A5907A0E2}"/>
              </a:ext>
            </a:extLst>
          </p:cNvPr>
          <p:cNvSpPr txBox="1"/>
          <p:nvPr/>
        </p:nvSpPr>
        <p:spPr>
          <a:xfrm>
            <a:off x="9735966" y="1986976"/>
            <a:ext cx="2372907" cy="369332"/>
          </a:xfrm>
          <a:prstGeom prst="rect">
            <a:avLst/>
          </a:prstGeom>
          <a:noFill/>
        </p:spPr>
        <p:txBody>
          <a:bodyPr wrap="square" rtlCol="0">
            <a:spAutoFit/>
          </a:bodyPr>
          <a:lstStyle/>
          <a:p>
            <a:r>
              <a:rPr lang="en-GB" dirty="0"/>
              <a:t>CH3CH2OH - Ethanol</a:t>
            </a:r>
            <a:endParaRPr lang="en-IN" dirty="0"/>
          </a:p>
        </p:txBody>
      </p:sp>
      <p:pic>
        <p:nvPicPr>
          <p:cNvPr id="16" name="Picture 15" descr="A drawing of a corner&#10;&#10;Description automatically generated">
            <a:extLst>
              <a:ext uri="{FF2B5EF4-FFF2-40B4-BE49-F238E27FC236}">
                <a16:creationId xmlns:a16="http://schemas.microsoft.com/office/drawing/2014/main" id="{5F3C113E-B513-6159-E0F7-C039D52DC8FD}"/>
              </a:ext>
            </a:extLst>
          </p:cNvPr>
          <p:cNvPicPr>
            <a:picLocks noChangeAspect="1"/>
          </p:cNvPicPr>
          <p:nvPr/>
        </p:nvPicPr>
        <p:blipFill>
          <a:blip r:embed="rId5"/>
          <a:stretch>
            <a:fillRect/>
          </a:stretch>
        </p:blipFill>
        <p:spPr>
          <a:xfrm>
            <a:off x="2456034" y="3826285"/>
            <a:ext cx="1801091" cy="1350818"/>
          </a:xfrm>
          <a:prstGeom prst="rect">
            <a:avLst/>
          </a:prstGeom>
        </p:spPr>
      </p:pic>
      <p:sp>
        <p:nvSpPr>
          <p:cNvPr id="17" name="TextBox 16">
            <a:extLst>
              <a:ext uri="{FF2B5EF4-FFF2-40B4-BE49-F238E27FC236}">
                <a16:creationId xmlns:a16="http://schemas.microsoft.com/office/drawing/2014/main" id="{DC77B224-B7C2-7E15-2BFE-D0B594899310}"/>
              </a:ext>
            </a:extLst>
          </p:cNvPr>
          <p:cNvSpPr txBox="1"/>
          <p:nvPr/>
        </p:nvSpPr>
        <p:spPr>
          <a:xfrm>
            <a:off x="4257125" y="3826286"/>
            <a:ext cx="1681857" cy="646331"/>
          </a:xfrm>
          <a:prstGeom prst="rect">
            <a:avLst/>
          </a:prstGeom>
          <a:noFill/>
        </p:spPr>
        <p:txBody>
          <a:bodyPr wrap="square" rtlCol="0">
            <a:spAutoFit/>
          </a:bodyPr>
          <a:lstStyle/>
          <a:p>
            <a:r>
              <a:rPr lang="en-GB" dirty="0"/>
              <a:t>C4H8 – </a:t>
            </a:r>
          </a:p>
          <a:p>
            <a:r>
              <a:rPr lang="en-GB" dirty="0"/>
              <a:t>cis -2 -Butene</a:t>
            </a:r>
            <a:endParaRPr lang="en-IN" dirty="0"/>
          </a:p>
        </p:txBody>
      </p:sp>
      <p:pic>
        <p:nvPicPr>
          <p:cNvPr id="19" name="Picture 18" descr="A drawing of a person with a stick figure&#10;&#10;Description automatically generated">
            <a:extLst>
              <a:ext uri="{FF2B5EF4-FFF2-40B4-BE49-F238E27FC236}">
                <a16:creationId xmlns:a16="http://schemas.microsoft.com/office/drawing/2014/main" id="{0D11E877-7A68-EF72-EB2E-D02611FE247D}"/>
              </a:ext>
            </a:extLst>
          </p:cNvPr>
          <p:cNvPicPr>
            <a:picLocks noChangeAspect="1"/>
          </p:cNvPicPr>
          <p:nvPr/>
        </p:nvPicPr>
        <p:blipFill>
          <a:blip r:embed="rId6"/>
          <a:stretch>
            <a:fillRect/>
          </a:stretch>
        </p:blipFill>
        <p:spPr>
          <a:xfrm>
            <a:off x="6140299" y="3813009"/>
            <a:ext cx="1801091" cy="1350818"/>
          </a:xfrm>
          <a:prstGeom prst="rect">
            <a:avLst/>
          </a:prstGeom>
        </p:spPr>
      </p:pic>
      <p:sp>
        <p:nvSpPr>
          <p:cNvPr id="20" name="TextBox 19">
            <a:extLst>
              <a:ext uri="{FF2B5EF4-FFF2-40B4-BE49-F238E27FC236}">
                <a16:creationId xmlns:a16="http://schemas.microsoft.com/office/drawing/2014/main" id="{FE5F40CE-B658-62A7-60E6-DB10465ADDB2}"/>
              </a:ext>
            </a:extLst>
          </p:cNvPr>
          <p:cNvSpPr txBox="1"/>
          <p:nvPr/>
        </p:nvSpPr>
        <p:spPr>
          <a:xfrm>
            <a:off x="7941390" y="3855363"/>
            <a:ext cx="2033883" cy="369332"/>
          </a:xfrm>
          <a:prstGeom prst="rect">
            <a:avLst/>
          </a:prstGeom>
          <a:noFill/>
        </p:spPr>
        <p:txBody>
          <a:bodyPr wrap="square" rtlCol="0">
            <a:spAutoFit/>
          </a:bodyPr>
          <a:lstStyle/>
          <a:p>
            <a:r>
              <a:rPr lang="en-GB" dirty="0"/>
              <a:t>C3H6O - Acetone</a:t>
            </a:r>
          </a:p>
        </p:txBody>
      </p:sp>
    </p:spTree>
    <p:extLst>
      <p:ext uri="{BB962C8B-B14F-4D97-AF65-F5344CB8AC3E}">
        <p14:creationId xmlns:p14="http://schemas.microsoft.com/office/powerpoint/2010/main" val="113054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A431-FE12-BF2F-1979-6085F484DF75}"/>
              </a:ext>
            </a:extLst>
          </p:cNvPr>
          <p:cNvSpPr>
            <a:spLocks noGrp="1"/>
          </p:cNvSpPr>
          <p:nvPr>
            <p:ph type="title"/>
          </p:nvPr>
        </p:nvSpPr>
        <p:spPr/>
        <p:txBody>
          <a:bodyPr/>
          <a:lstStyle/>
          <a:p>
            <a:r>
              <a:rPr lang="en-GB" dirty="0"/>
              <a:t>Extracted training set images</a:t>
            </a:r>
            <a:endParaRPr lang="en-IN" dirty="0"/>
          </a:p>
        </p:txBody>
      </p:sp>
      <p:pic>
        <p:nvPicPr>
          <p:cNvPr id="5" name="Content Placeholder 4" descr="A black pole with a white background&#10;&#10;Description automatically generated with medium confidence">
            <a:extLst>
              <a:ext uri="{FF2B5EF4-FFF2-40B4-BE49-F238E27FC236}">
                <a16:creationId xmlns:a16="http://schemas.microsoft.com/office/drawing/2014/main" id="{11CB07FE-8915-E4EB-AD13-C156CBA82A4C}"/>
              </a:ext>
            </a:extLst>
          </p:cNvPr>
          <p:cNvPicPr>
            <a:picLocks noGrp="1" noChangeAspect="1"/>
          </p:cNvPicPr>
          <p:nvPr>
            <p:ph idx="1"/>
          </p:nvPr>
        </p:nvPicPr>
        <p:blipFill>
          <a:blip r:embed="rId2"/>
          <a:stretch>
            <a:fillRect/>
          </a:stretch>
        </p:blipFill>
        <p:spPr>
          <a:xfrm>
            <a:off x="1451579" y="2121038"/>
            <a:ext cx="269299" cy="1481144"/>
          </a:xfrm>
        </p:spPr>
      </p:pic>
      <p:sp>
        <p:nvSpPr>
          <p:cNvPr id="6" name="TextBox 5">
            <a:extLst>
              <a:ext uri="{FF2B5EF4-FFF2-40B4-BE49-F238E27FC236}">
                <a16:creationId xmlns:a16="http://schemas.microsoft.com/office/drawing/2014/main" id="{2D959957-6E06-951F-A89E-BB21B1D8B782}"/>
              </a:ext>
            </a:extLst>
          </p:cNvPr>
          <p:cNvSpPr txBox="1"/>
          <p:nvPr/>
        </p:nvSpPr>
        <p:spPr>
          <a:xfrm>
            <a:off x="1720878" y="2121038"/>
            <a:ext cx="1681857" cy="369332"/>
          </a:xfrm>
          <a:prstGeom prst="rect">
            <a:avLst/>
          </a:prstGeom>
          <a:noFill/>
        </p:spPr>
        <p:txBody>
          <a:bodyPr wrap="square" rtlCol="0">
            <a:spAutoFit/>
          </a:bodyPr>
          <a:lstStyle/>
          <a:p>
            <a:r>
              <a:rPr lang="en-GB" dirty="0"/>
              <a:t>Single Bond</a:t>
            </a:r>
            <a:endParaRPr lang="en-IN" dirty="0"/>
          </a:p>
        </p:txBody>
      </p:sp>
      <p:pic>
        <p:nvPicPr>
          <p:cNvPr id="8" name="Picture 7" descr="A black line on a white surface&#10;&#10;Description automatically generated">
            <a:extLst>
              <a:ext uri="{FF2B5EF4-FFF2-40B4-BE49-F238E27FC236}">
                <a16:creationId xmlns:a16="http://schemas.microsoft.com/office/drawing/2014/main" id="{0DA0ADBB-493E-C5EB-A0F8-FE7B50983195}"/>
              </a:ext>
            </a:extLst>
          </p:cNvPr>
          <p:cNvPicPr>
            <a:picLocks noChangeAspect="1"/>
          </p:cNvPicPr>
          <p:nvPr/>
        </p:nvPicPr>
        <p:blipFill>
          <a:blip r:embed="rId3"/>
          <a:stretch>
            <a:fillRect/>
          </a:stretch>
        </p:blipFill>
        <p:spPr>
          <a:xfrm>
            <a:off x="3158237" y="2121039"/>
            <a:ext cx="616377" cy="1481144"/>
          </a:xfrm>
          <a:prstGeom prst="rect">
            <a:avLst/>
          </a:prstGeom>
        </p:spPr>
      </p:pic>
      <p:sp>
        <p:nvSpPr>
          <p:cNvPr id="9" name="TextBox 8">
            <a:extLst>
              <a:ext uri="{FF2B5EF4-FFF2-40B4-BE49-F238E27FC236}">
                <a16:creationId xmlns:a16="http://schemas.microsoft.com/office/drawing/2014/main" id="{6B824EB2-9A18-4821-E533-24FD94807D15}"/>
              </a:ext>
            </a:extLst>
          </p:cNvPr>
          <p:cNvSpPr txBox="1"/>
          <p:nvPr/>
        </p:nvSpPr>
        <p:spPr>
          <a:xfrm>
            <a:off x="3774614" y="2121038"/>
            <a:ext cx="1681857" cy="369332"/>
          </a:xfrm>
          <a:prstGeom prst="rect">
            <a:avLst/>
          </a:prstGeom>
          <a:noFill/>
        </p:spPr>
        <p:txBody>
          <a:bodyPr wrap="square" rtlCol="0">
            <a:spAutoFit/>
          </a:bodyPr>
          <a:lstStyle/>
          <a:p>
            <a:r>
              <a:rPr lang="en-GB" dirty="0"/>
              <a:t>Double Bond</a:t>
            </a:r>
            <a:endParaRPr lang="en-IN" dirty="0"/>
          </a:p>
        </p:txBody>
      </p:sp>
      <p:pic>
        <p:nvPicPr>
          <p:cNvPr id="11" name="Picture 10" descr="A close up of a blue striped fabric&#10;&#10;Description automatically generated">
            <a:extLst>
              <a:ext uri="{FF2B5EF4-FFF2-40B4-BE49-F238E27FC236}">
                <a16:creationId xmlns:a16="http://schemas.microsoft.com/office/drawing/2014/main" id="{4E03CEC5-1A9D-004A-4DCB-2513504E02DF}"/>
              </a:ext>
            </a:extLst>
          </p:cNvPr>
          <p:cNvPicPr>
            <a:picLocks noChangeAspect="1"/>
          </p:cNvPicPr>
          <p:nvPr/>
        </p:nvPicPr>
        <p:blipFill>
          <a:blip r:embed="rId4"/>
          <a:stretch>
            <a:fillRect/>
          </a:stretch>
        </p:blipFill>
        <p:spPr>
          <a:xfrm>
            <a:off x="5275074" y="2121038"/>
            <a:ext cx="722302" cy="1413199"/>
          </a:xfrm>
          <a:prstGeom prst="rect">
            <a:avLst/>
          </a:prstGeom>
        </p:spPr>
      </p:pic>
      <p:sp>
        <p:nvSpPr>
          <p:cNvPr id="12" name="TextBox 11">
            <a:extLst>
              <a:ext uri="{FF2B5EF4-FFF2-40B4-BE49-F238E27FC236}">
                <a16:creationId xmlns:a16="http://schemas.microsoft.com/office/drawing/2014/main" id="{A581F18D-BF7E-5F1F-921C-096DF577F00D}"/>
              </a:ext>
            </a:extLst>
          </p:cNvPr>
          <p:cNvSpPr txBox="1"/>
          <p:nvPr/>
        </p:nvSpPr>
        <p:spPr>
          <a:xfrm>
            <a:off x="5997376" y="2121038"/>
            <a:ext cx="1681857" cy="369332"/>
          </a:xfrm>
          <a:prstGeom prst="rect">
            <a:avLst/>
          </a:prstGeom>
          <a:noFill/>
        </p:spPr>
        <p:txBody>
          <a:bodyPr wrap="square" rtlCol="0">
            <a:spAutoFit/>
          </a:bodyPr>
          <a:lstStyle/>
          <a:p>
            <a:r>
              <a:rPr lang="en-GB" dirty="0"/>
              <a:t>Triple Bond</a:t>
            </a:r>
            <a:endParaRPr lang="en-IN" dirty="0"/>
          </a:p>
        </p:txBody>
      </p:sp>
      <p:pic>
        <p:nvPicPr>
          <p:cNvPr id="14" name="Picture 13" descr="A black line on a white surface&#10;&#10;Description automatically generated">
            <a:extLst>
              <a:ext uri="{FF2B5EF4-FFF2-40B4-BE49-F238E27FC236}">
                <a16:creationId xmlns:a16="http://schemas.microsoft.com/office/drawing/2014/main" id="{4CD645DE-0148-2685-D0B7-987021DE59A7}"/>
              </a:ext>
            </a:extLst>
          </p:cNvPr>
          <p:cNvPicPr>
            <a:picLocks noChangeAspect="1"/>
          </p:cNvPicPr>
          <p:nvPr/>
        </p:nvPicPr>
        <p:blipFill>
          <a:blip r:embed="rId5"/>
          <a:stretch>
            <a:fillRect/>
          </a:stretch>
        </p:blipFill>
        <p:spPr>
          <a:xfrm>
            <a:off x="7399818" y="2121039"/>
            <a:ext cx="455737" cy="1481144"/>
          </a:xfrm>
          <a:prstGeom prst="rect">
            <a:avLst/>
          </a:prstGeom>
        </p:spPr>
      </p:pic>
      <p:sp>
        <p:nvSpPr>
          <p:cNvPr id="15" name="TextBox 14">
            <a:extLst>
              <a:ext uri="{FF2B5EF4-FFF2-40B4-BE49-F238E27FC236}">
                <a16:creationId xmlns:a16="http://schemas.microsoft.com/office/drawing/2014/main" id="{23437665-9F47-4B11-DD8E-D25F7DC86635}"/>
              </a:ext>
            </a:extLst>
          </p:cNvPr>
          <p:cNvSpPr txBox="1"/>
          <p:nvPr/>
        </p:nvSpPr>
        <p:spPr>
          <a:xfrm>
            <a:off x="7855555" y="2121038"/>
            <a:ext cx="1681857" cy="369332"/>
          </a:xfrm>
          <a:prstGeom prst="rect">
            <a:avLst/>
          </a:prstGeom>
          <a:noFill/>
        </p:spPr>
        <p:txBody>
          <a:bodyPr wrap="square" rtlCol="0">
            <a:spAutoFit/>
          </a:bodyPr>
          <a:lstStyle/>
          <a:p>
            <a:r>
              <a:rPr lang="en-GB" dirty="0"/>
              <a:t>Dashed Bond</a:t>
            </a:r>
            <a:endParaRPr lang="en-IN" dirty="0"/>
          </a:p>
        </p:txBody>
      </p:sp>
      <p:pic>
        <p:nvPicPr>
          <p:cNvPr id="17" name="Picture 16" descr="A close up of a leg&#10;&#10;Description automatically generated">
            <a:extLst>
              <a:ext uri="{FF2B5EF4-FFF2-40B4-BE49-F238E27FC236}">
                <a16:creationId xmlns:a16="http://schemas.microsoft.com/office/drawing/2014/main" id="{4815D84B-29B8-ACAA-0CCE-89DC0535F52B}"/>
              </a:ext>
            </a:extLst>
          </p:cNvPr>
          <p:cNvPicPr>
            <a:picLocks noChangeAspect="1"/>
          </p:cNvPicPr>
          <p:nvPr/>
        </p:nvPicPr>
        <p:blipFill>
          <a:blip r:embed="rId6"/>
          <a:stretch>
            <a:fillRect/>
          </a:stretch>
        </p:blipFill>
        <p:spPr>
          <a:xfrm>
            <a:off x="9257997" y="2121038"/>
            <a:ext cx="922680" cy="1481144"/>
          </a:xfrm>
          <a:prstGeom prst="rect">
            <a:avLst/>
          </a:prstGeom>
        </p:spPr>
      </p:pic>
      <p:sp>
        <p:nvSpPr>
          <p:cNvPr id="18" name="TextBox 17">
            <a:extLst>
              <a:ext uri="{FF2B5EF4-FFF2-40B4-BE49-F238E27FC236}">
                <a16:creationId xmlns:a16="http://schemas.microsoft.com/office/drawing/2014/main" id="{9F843E7B-92D3-8D9D-243C-D7F9AF152584}"/>
              </a:ext>
            </a:extLst>
          </p:cNvPr>
          <p:cNvSpPr txBox="1"/>
          <p:nvPr/>
        </p:nvSpPr>
        <p:spPr>
          <a:xfrm>
            <a:off x="10180677" y="2121038"/>
            <a:ext cx="1681857" cy="369332"/>
          </a:xfrm>
          <a:prstGeom prst="rect">
            <a:avLst/>
          </a:prstGeom>
          <a:noFill/>
        </p:spPr>
        <p:txBody>
          <a:bodyPr wrap="square" rtlCol="0">
            <a:spAutoFit/>
          </a:bodyPr>
          <a:lstStyle/>
          <a:p>
            <a:r>
              <a:rPr lang="en-GB" dirty="0"/>
              <a:t>Wedged Bond</a:t>
            </a:r>
            <a:endParaRPr lang="en-IN" dirty="0"/>
          </a:p>
        </p:txBody>
      </p:sp>
      <p:pic>
        <p:nvPicPr>
          <p:cNvPr id="20" name="Picture 19" descr="A close up of a letter&#10;&#10;Description automatically generated">
            <a:extLst>
              <a:ext uri="{FF2B5EF4-FFF2-40B4-BE49-F238E27FC236}">
                <a16:creationId xmlns:a16="http://schemas.microsoft.com/office/drawing/2014/main" id="{C62C5C24-AB3F-4718-E37D-EF4ADEA3587B}"/>
              </a:ext>
            </a:extLst>
          </p:cNvPr>
          <p:cNvPicPr>
            <a:picLocks noChangeAspect="1"/>
          </p:cNvPicPr>
          <p:nvPr/>
        </p:nvPicPr>
        <p:blipFill>
          <a:blip r:embed="rId7"/>
          <a:stretch>
            <a:fillRect/>
          </a:stretch>
        </p:blipFill>
        <p:spPr>
          <a:xfrm>
            <a:off x="1451579" y="3865973"/>
            <a:ext cx="927148" cy="584230"/>
          </a:xfrm>
          <a:prstGeom prst="rect">
            <a:avLst/>
          </a:prstGeom>
        </p:spPr>
      </p:pic>
      <p:pic>
        <p:nvPicPr>
          <p:cNvPr id="23" name="Picture 22" descr="A black letter on a white surface&#10;&#10;Description automatically generated">
            <a:extLst>
              <a:ext uri="{FF2B5EF4-FFF2-40B4-BE49-F238E27FC236}">
                <a16:creationId xmlns:a16="http://schemas.microsoft.com/office/drawing/2014/main" id="{DBE3458F-1886-9278-F69D-6351E8E4FF1A}"/>
              </a:ext>
            </a:extLst>
          </p:cNvPr>
          <p:cNvPicPr>
            <a:picLocks noChangeAspect="1"/>
          </p:cNvPicPr>
          <p:nvPr/>
        </p:nvPicPr>
        <p:blipFill>
          <a:blip r:embed="rId8"/>
          <a:stretch>
            <a:fillRect/>
          </a:stretch>
        </p:blipFill>
        <p:spPr>
          <a:xfrm>
            <a:off x="2922024" y="3865973"/>
            <a:ext cx="735576" cy="585458"/>
          </a:xfrm>
          <a:prstGeom prst="rect">
            <a:avLst/>
          </a:prstGeom>
        </p:spPr>
      </p:pic>
      <p:pic>
        <p:nvPicPr>
          <p:cNvPr id="27" name="Picture 26" descr="A black letter on a white background&#10;&#10;Description automatically generated">
            <a:extLst>
              <a:ext uri="{FF2B5EF4-FFF2-40B4-BE49-F238E27FC236}">
                <a16:creationId xmlns:a16="http://schemas.microsoft.com/office/drawing/2014/main" id="{70A5BAB2-B695-F22E-7881-94DDFD0317C4}"/>
              </a:ext>
            </a:extLst>
          </p:cNvPr>
          <p:cNvPicPr>
            <a:picLocks noChangeAspect="1"/>
          </p:cNvPicPr>
          <p:nvPr/>
        </p:nvPicPr>
        <p:blipFill>
          <a:blip r:embed="rId9"/>
          <a:stretch>
            <a:fillRect/>
          </a:stretch>
        </p:blipFill>
        <p:spPr>
          <a:xfrm>
            <a:off x="4259148" y="3861530"/>
            <a:ext cx="860118" cy="584230"/>
          </a:xfrm>
          <a:prstGeom prst="rect">
            <a:avLst/>
          </a:prstGeom>
        </p:spPr>
      </p:pic>
      <p:pic>
        <p:nvPicPr>
          <p:cNvPr id="29" name="Picture 28" descr="A black letter h on a white surface&#10;&#10;Description automatically generated">
            <a:extLst>
              <a:ext uri="{FF2B5EF4-FFF2-40B4-BE49-F238E27FC236}">
                <a16:creationId xmlns:a16="http://schemas.microsoft.com/office/drawing/2014/main" id="{F13092CD-1E7C-3F5D-1E37-BB2A7CE40C2A}"/>
              </a:ext>
            </a:extLst>
          </p:cNvPr>
          <p:cNvPicPr>
            <a:picLocks noChangeAspect="1"/>
          </p:cNvPicPr>
          <p:nvPr/>
        </p:nvPicPr>
        <p:blipFill>
          <a:blip r:embed="rId10"/>
          <a:stretch>
            <a:fillRect/>
          </a:stretch>
        </p:blipFill>
        <p:spPr>
          <a:xfrm>
            <a:off x="5997376" y="3861530"/>
            <a:ext cx="610197" cy="584230"/>
          </a:xfrm>
          <a:prstGeom prst="rect">
            <a:avLst/>
          </a:prstGeom>
        </p:spPr>
      </p:pic>
      <p:pic>
        <p:nvPicPr>
          <p:cNvPr id="31" name="Picture 30" descr="A black and white image of a letter&#10;&#10;Description automatically generated">
            <a:extLst>
              <a:ext uri="{FF2B5EF4-FFF2-40B4-BE49-F238E27FC236}">
                <a16:creationId xmlns:a16="http://schemas.microsoft.com/office/drawing/2014/main" id="{ADEEDEBF-519E-8568-6C93-27F947B58ED2}"/>
              </a:ext>
            </a:extLst>
          </p:cNvPr>
          <p:cNvPicPr>
            <a:picLocks noChangeAspect="1"/>
          </p:cNvPicPr>
          <p:nvPr/>
        </p:nvPicPr>
        <p:blipFill>
          <a:blip r:embed="rId11"/>
          <a:stretch>
            <a:fillRect/>
          </a:stretch>
        </p:blipFill>
        <p:spPr>
          <a:xfrm>
            <a:off x="7132999" y="3861530"/>
            <a:ext cx="799472" cy="584230"/>
          </a:xfrm>
          <a:prstGeom prst="rect">
            <a:avLst/>
          </a:prstGeom>
        </p:spPr>
      </p:pic>
      <p:pic>
        <p:nvPicPr>
          <p:cNvPr id="33" name="Picture 32" descr="A black circle on a white background&#10;&#10;Description automatically generated">
            <a:extLst>
              <a:ext uri="{FF2B5EF4-FFF2-40B4-BE49-F238E27FC236}">
                <a16:creationId xmlns:a16="http://schemas.microsoft.com/office/drawing/2014/main" id="{D738BFE4-CB4E-1E13-F7EC-3ECFF478250F}"/>
              </a:ext>
            </a:extLst>
          </p:cNvPr>
          <p:cNvPicPr>
            <a:picLocks noChangeAspect="1"/>
          </p:cNvPicPr>
          <p:nvPr/>
        </p:nvPicPr>
        <p:blipFill>
          <a:blip r:embed="rId12"/>
          <a:stretch>
            <a:fillRect/>
          </a:stretch>
        </p:blipFill>
        <p:spPr>
          <a:xfrm>
            <a:off x="8532752" y="3861530"/>
            <a:ext cx="663179" cy="584229"/>
          </a:xfrm>
          <a:prstGeom prst="rect">
            <a:avLst/>
          </a:prstGeom>
        </p:spPr>
      </p:pic>
    </p:spTree>
    <p:extLst>
      <p:ext uri="{BB962C8B-B14F-4D97-AF65-F5344CB8AC3E}">
        <p14:creationId xmlns:p14="http://schemas.microsoft.com/office/powerpoint/2010/main" val="43193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12-B83F-2BB7-5B62-E07A80435CCA}"/>
              </a:ext>
            </a:extLst>
          </p:cNvPr>
          <p:cNvSpPr>
            <a:spLocks noGrp="1"/>
          </p:cNvSpPr>
          <p:nvPr>
            <p:ph type="title"/>
          </p:nvPr>
        </p:nvSpPr>
        <p:spPr/>
        <p:txBody>
          <a:bodyPr/>
          <a:lstStyle/>
          <a:p>
            <a:r>
              <a:rPr lang="en-GB" dirty="0"/>
              <a:t>Why hand-drawn?</a:t>
            </a:r>
            <a:endParaRPr lang="en-IN" dirty="0"/>
          </a:p>
        </p:txBody>
      </p:sp>
      <p:sp>
        <p:nvSpPr>
          <p:cNvPr id="3" name="Content Placeholder 2">
            <a:extLst>
              <a:ext uri="{FF2B5EF4-FFF2-40B4-BE49-F238E27FC236}">
                <a16:creationId xmlns:a16="http://schemas.microsoft.com/office/drawing/2014/main" id="{1EEAE703-1A7C-FB05-6995-40B3BF285B64}"/>
              </a:ext>
            </a:extLst>
          </p:cNvPr>
          <p:cNvSpPr>
            <a:spLocks noGrp="1"/>
          </p:cNvSpPr>
          <p:nvPr>
            <p:ph idx="1"/>
          </p:nvPr>
        </p:nvSpPr>
        <p:spPr/>
        <p:txBody>
          <a:bodyPr/>
          <a:lstStyle/>
          <a:p>
            <a:r>
              <a:rPr lang="en-GB" dirty="0"/>
              <a:t>Lack of datasets available for digital chemical structure.</a:t>
            </a:r>
          </a:p>
          <a:p>
            <a:r>
              <a:rPr lang="en-GB" dirty="0"/>
              <a:t>Lack of variation in training set for digital images, prone to overfitting.</a:t>
            </a:r>
          </a:p>
          <a:p>
            <a:r>
              <a:rPr lang="en-GB" dirty="0"/>
              <a:t>Challenge of recognising chemical structures from hand-drawn structures.</a:t>
            </a:r>
          </a:p>
          <a:p>
            <a:r>
              <a:rPr lang="en-GB" dirty="0"/>
              <a:t>Lack of readily available software that already does this.</a:t>
            </a:r>
            <a:endParaRPr lang="en-IN" dirty="0"/>
          </a:p>
        </p:txBody>
      </p:sp>
    </p:spTree>
    <p:extLst>
      <p:ext uri="{BB962C8B-B14F-4D97-AF65-F5344CB8AC3E}">
        <p14:creationId xmlns:p14="http://schemas.microsoft.com/office/powerpoint/2010/main" val="278080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DD51-4772-8DD1-E3B7-7C1C1FC0784E}"/>
              </a:ext>
            </a:extLst>
          </p:cNvPr>
          <p:cNvSpPr>
            <a:spLocks noGrp="1"/>
          </p:cNvSpPr>
          <p:nvPr>
            <p:ph type="title"/>
          </p:nvPr>
        </p:nvSpPr>
        <p:spPr/>
        <p:txBody>
          <a:bodyPr/>
          <a:lstStyle/>
          <a:p>
            <a:r>
              <a:rPr lang="en-GB" dirty="0"/>
              <a:t>Stepwise structure of the project</a:t>
            </a:r>
            <a:endParaRPr lang="en-IN" dirty="0"/>
          </a:p>
        </p:txBody>
      </p:sp>
      <p:sp>
        <p:nvSpPr>
          <p:cNvPr id="3" name="Content Placeholder 2">
            <a:extLst>
              <a:ext uri="{FF2B5EF4-FFF2-40B4-BE49-F238E27FC236}">
                <a16:creationId xmlns:a16="http://schemas.microsoft.com/office/drawing/2014/main" id="{362F7D68-36BE-8824-17BD-C60B4AF8AC16}"/>
              </a:ext>
            </a:extLst>
          </p:cNvPr>
          <p:cNvSpPr>
            <a:spLocks noGrp="1"/>
          </p:cNvSpPr>
          <p:nvPr>
            <p:ph idx="1"/>
          </p:nvPr>
        </p:nvSpPr>
        <p:spPr/>
        <p:txBody>
          <a:bodyPr/>
          <a:lstStyle/>
          <a:p>
            <a:r>
              <a:rPr lang="en-GB" dirty="0"/>
              <a:t>Utilisation of scale-invariant template matching for text label recognition</a:t>
            </a:r>
          </a:p>
          <a:p>
            <a:r>
              <a:rPr lang="en-GB" dirty="0"/>
              <a:t>Detection of Corners</a:t>
            </a:r>
          </a:p>
          <a:p>
            <a:r>
              <a:rPr lang="en-GB" dirty="0"/>
              <a:t>Detection of Bonds</a:t>
            </a:r>
          </a:p>
          <a:p>
            <a:r>
              <a:rPr lang="en-GB" dirty="0"/>
              <a:t>Training of Machine Learning Model</a:t>
            </a:r>
          </a:p>
          <a:p>
            <a:r>
              <a:rPr lang="en-GB" dirty="0"/>
              <a:t>Classification of Bonds</a:t>
            </a:r>
          </a:p>
          <a:p>
            <a:endParaRPr lang="en-GB" dirty="0"/>
          </a:p>
        </p:txBody>
      </p:sp>
    </p:spTree>
    <p:extLst>
      <p:ext uri="{BB962C8B-B14F-4D97-AF65-F5344CB8AC3E}">
        <p14:creationId xmlns:p14="http://schemas.microsoft.com/office/powerpoint/2010/main" val="360190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2755-3E3C-8377-EE20-7868E1A41602}"/>
              </a:ext>
            </a:extLst>
          </p:cNvPr>
          <p:cNvSpPr>
            <a:spLocks noGrp="1"/>
          </p:cNvSpPr>
          <p:nvPr>
            <p:ph type="title"/>
          </p:nvPr>
        </p:nvSpPr>
        <p:spPr/>
        <p:txBody>
          <a:bodyPr/>
          <a:lstStyle/>
          <a:p>
            <a:r>
              <a:rPr lang="en-GB" dirty="0"/>
              <a:t>Additional information</a:t>
            </a:r>
            <a:endParaRPr lang="en-IN" dirty="0"/>
          </a:p>
        </p:txBody>
      </p:sp>
      <p:sp>
        <p:nvSpPr>
          <p:cNvPr id="3" name="Content Placeholder 2">
            <a:extLst>
              <a:ext uri="{FF2B5EF4-FFF2-40B4-BE49-F238E27FC236}">
                <a16:creationId xmlns:a16="http://schemas.microsoft.com/office/drawing/2014/main" id="{64624AE9-99DA-D8D4-D44A-FD56A7110428}"/>
              </a:ext>
            </a:extLst>
          </p:cNvPr>
          <p:cNvSpPr>
            <a:spLocks noGrp="1"/>
          </p:cNvSpPr>
          <p:nvPr>
            <p:ph idx="1"/>
          </p:nvPr>
        </p:nvSpPr>
        <p:spPr/>
        <p:txBody>
          <a:bodyPr/>
          <a:lstStyle/>
          <a:p>
            <a:r>
              <a:rPr lang="en-GB" dirty="0"/>
              <a:t>We used colour dictionaries to identify the different bonds and texts in our test images.</a:t>
            </a:r>
          </a:p>
          <a:p>
            <a:r>
              <a:rPr lang="en-GB" dirty="0"/>
              <a:t>The dictionaries used along with sample result is as follows:</a:t>
            </a:r>
          </a:p>
          <a:p>
            <a:pPr marL="0" indent="0">
              <a:buNone/>
            </a:pPr>
            <a:endParaRPr lang="en-IN" dirty="0"/>
          </a:p>
        </p:txBody>
      </p:sp>
      <p:pic>
        <p:nvPicPr>
          <p:cNvPr id="5" name="Picture 4">
            <a:extLst>
              <a:ext uri="{FF2B5EF4-FFF2-40B4-BE49-F238E27FC236}">
                <a16:creationId xmlns:a16="http://schemas.microsoft.com/office/drawing/2014/main" id="{5301CB0B-A386-0535-BA88-1AB82F74A55A}"/>
              </a:ext>
            </a:extLst>
          </p:cNvPr>
          <p:cNvPicPr>
            <a:picLocks noChangeAspect="1"/>
          </p:cNvPicPr>
          <p:nvPr/>
        </p:nvPicPr>
        <p:blipFill>
          <a:blip r:embed="rId2"/>
          <a:stretch>
            <a:fillRect/>
          </a:stretch>
        </p:blipFill>
        <p:spPr>
          <a:xfrm>
            <a:off x="3722254" y="3084793"/>
            <a:ext cx="3671019" cy="2696813"/>
          </a:xfrm>
          <a:prstGeom prst="rect">
            <a:avLst/>
          </a:prstGeom>
        </p:spPr>
      </p:pic>
      <p:pic>
        <p:nvPicPr>
          <p:cNvPr id="7" name="Picture 6">
            <a:extLst>
              <a:ext uri="{FF2B5EF4-FFF2-40B4-BE49-F238E27FC236}">
                <a16:creationId xmlns:a16="http://schemas.microsoft.com/office/drawing/2014/main" id="{BE181B4F-8E8A-8C7D-0D65-5242AA21943F}"/>
              </a:ext>
            </a:extLst>
          </p:cNvPr>
          <p:cNvPicPr>
            <a:picLocks noChangeAspect="1"/>
          </p:cNvPicPr>
          <p:nvPr/>
        </p:nvPicPr>
        <p:blipFill>
          <a:blip r:embed="rId3"/>
          <a:stretch>
            <a:fillRect/>
          </a:stretch>
        </p:blipFill>
        <p:spPr>
          <a:xfrm>
            <a:off x="1884468" y="3084792"/>
            <a:ext cx="1727172" cy="2696813"/>
          </a:xfrm>
          <a:prstGeom prst="rect">
            <a:avLst/>
          </a:prstGeom>
        </p:spPr>
      </p:pic>
      <p:sp>
        <p:nvSpPr>
          <p:cNvPr id="8" name="TextBox 7">
            <a:extLst>
              <a:ext uri="{FF2B5EF4-FFF2-40B4-BE49-F238E27FC236}">
                <a16:creationId xmlns:a16="http://schemas.microsoft.com/office/drawing/2014/main" id="{85369533-05D2-89F8-7B10-2779A84FF6B3}"/>
              </a:ext>
            </a:extLst>
          </p:cNvPr>
          <p:cNvSpPr txBox="1"/>
          <p:nvPr/>
        </p:nvSpPr>
        <p:spPr>
          <a:xfrm>
            <a:off x="7609690" y="3084791"/>
            <a:ext cx="4185145" cy="2585323"/>
          </a:xfrm>
          <a:prstGeom prst="rect">
            <a:avLst/>
          </a:prstGeom>
          <a:noFill/>
        </p:spPr>
        <p:txBody>
          <a:bodyPr wrap="square" rtlCol="0">
            <a:spAutoFit/>
          </a:bodyPr>
          <a:lstStyle/>
          <a:p>
            <a:r>
              <a:rPr lang="en-GB" dirty="0"/>
              <a:t>As you can see, the text and bonds have been correctly identified with respect to the colour dictionary we created.</a:t>
            </a:r>
          </a:p>
          <a:p>
            <a:endParaRPr lang="en-GB" dirty="0"/>
          </a:p>
          <a:p>
            <a:r>
              <a:rPr lang="en-GB" dirty="0"/>
              <a:t>Single Bond -&gt; Red</a:t>
            </a:r>
          </a:p>
          <a:p>
            <a:r>
              <a:rPr lang="en-GB" dirty="0"/>
              <a:t>Double Bond -&gt; Blue</a:t>
            </a:r>
          </a:p>
          <a:p>
            <a:r>
              <a:rPr lang="en-GB" dirty="0"/>
              <a:t>Hydrogen -&gt; Yellow</a:t>
            </a:r>
          </a:p>
          <a:p>
            <a:r>
              <a:rPr lang="en-GB" dirty="0"/>
              <a:t>Nitrogen -&gt; Cyan</a:t>
            </a:r>
          </a:p>
          <a:p>
            <a:r>
              <a:rPr lang="en-GB" dirty="0"/>
              <a:t>Oxygen -&gt; Blue</a:t>
            </a:r>
            <a:endParaRPr lang="en-IN" dirty="0"/>
          </a:p>
        </p:txBody>
      </p:sp>
    </p:spTree>
    <p:extLst>
      <p:ext uri="{BB962C8B-B14F-4D97-AF65-F5344CB8AC3E}">
        <p14:creationId xmlns:p14="http://schemas.microsoft.com/office/powerpoint/2010/main" val="87602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FE2-A245-3AB3-1177-602D5E5F67D1}"/>
              </a:ext>
            </a:extLst>
          </p:cNvPr>
          <p:cNvSpPr>
            <a:spLocks noGrp="1"/>
          </p:cNvSpPr>
          <p:nvPr>
            <p:ph type="title"/>
          </p:nvPr>
        </p:nvSpPr>
        <p:spPr/>
        <p:txBody>
          <a:bodyPr/>
          <a:lstStyle/>
          <a:p>
            <a:r>
              <a:rPr lang="en-GB" dirty="0"/>
              <a:t>Additional information</a:t>
            </a:r>
            <a:endParaRPr lang="en-IN" dirty="0"/>
          </a:p>
        </p:txBody>
      </p:sp>
      <p:sp>
        <p:nvSpPr>
          <p:cNvPr id="3" name="Content Placeholder 2">
            <a:extLst>
              <a:ext uri="{FF2B5EF4-FFF2-40B4-BE49-F238E27FC236}">
                <a16:creationId xmlns:a16="http://schemas.microsoft.com/office/drawing/2014/main" id="{978FC26D-CFF4-F0A8-9D64-FD2CD7B0DA7A}"/>
              </a:ext>
            </a:extLst>
          </p:cNvPr>
          <p:cNvSpPr>
            <a:spLocks noGrp="1"/>
          </p:cNvSpPr>
          <p:nvPr>
            <p:ph idx="1"/>
          </p:nvPr>
        </p:nvSpPr>
        <p:spPr/>
        <p:txBody>
          <a:bodyPr/>
          <a:lstStyle/>
          <a:p>
            <a:r>
              <a:rPr lang="en-GB" dirty="0"/>
              <a:t>We created 2 .txt files, ocr_groundtruth.txt and corners_groundtruth.txt .</a:t>
            </a:r>
          </a:p>
          <a:p>
            <a:r>
              <a:rPr lang="en-GB" dirty="0"/>
              <a:t>corners_groundtruth.txt contains information about the no. of corners each structure has in order to aid the corner detection part of the pipeline.</a:t>
            </a:r>
          </a:p>
          <a:p>
            <a:r>
              <a:rPr lang="en-GB" dirty="0"/>
              <a:t>ocr_groundtruth.txt contains information about the no. of text labels corresponding to the below code.</a:t>
            </a:r>
            <a:endParaRPr lang="en-IN" dirty="0"/>
          </a:p>
        </p:txBody>
      </p:sp>
      <p:pic>
        <p:nvPicPr>
          <p:cNvPr id="5" name="Picture 4">
            <a:extLst>
              <a:ext uri="{FF2B5EF4-FFF2-40B4-BE49-F238E27FC236}">
                <a16:creationId xmlns:a16="http://schemas.microsoft.com/office/drawing/2014/main" id="{1FEBDB1D-C044-FCFD-79C6-9545CFAF3A10}"/>
              </a:ext>
            </a:extLst>
          </p:cNvPr>
          <p:cNvPicPr>
            <a:picLocks noChangeAspect="1"/>
          </p:cNvPicPr>
          <p:nvPr/>
        </p:nvPicPr>
        <p:blipFill>
          <a:blip r:embed="rId2"/>
          <a:stretch>
            <a:fillRect/>
          </a:stretch>
        </p:blipFill>
        <p:spPr>
          <a:xfrm>
            <a:off x="9207902" y="3992194"/>
            <a:ext cx="966243" cy="1844645"/>
          </a:xfrm>
          <a:prstGeom prst="rect">
            <a:avLst/>
          </a:prstGeom>
        </p:spPr>
      </p:pic>
      <p:pic>
        <p:nvPicPr>
          <p:cNvPr id="7" name="Picture 6">
            <a:extLst>
              <a:ext uri="{FF2B5EF4-FFF2-40B4-BE49-F238E27FC236}">
                <a16:creationId xmlns:a16="http://schemas.microsoft.com/office/drawing/2014/main" id="{9D8A0F30-D6A5-C994-8558-4CD62A3D7C59}"/>
              </a:ext>
            </a:extLst>
          </p:cNvPr>
          <p:cNvPicPr>
            <a:picLocks noChangeAspect="1"/>
          </p:cNvPicPr>
          <p:nvPr/>
        </p:nvPicPr>
        <p:blipFill>
          <a:blip r:embed="rId3"/>
          <a:stretch>
            <a:fillRect/>
          </a:stretch>
        </p:blipFill>
        <p:spPr>
          <a:xfrm>
            <a:off x="1771552" y="4321099"/>
            <a:ext cx="3458058" cy="257211"/>
          </a:xfrm>
          <a:prstGeom prst="rect">
            <a:avLst/>
          </a:prstGeom>
        </p:spPr>
      </p:pic>
      <p:pic>
        <p:nvPicPr>
          <p:cNvPr id="9" name="Picture 8">
            <a:extLst>
              <a:ext uri="{FF2B5EF4-FFF2-40B4-BE49-F238E27FC236}">
                <a16:creationId xmlns:a16="http://schemas.microsoft.com/office/drawing/2014/main" id="{A42461E9-7627-1496-65EA-0FB05DCF38B1}"/>
              </a:ext>
            </a:extLst>
          </p:cNvPr>
          <p:cNvPicPr>
            <a:picLocks noChangeAspect="1"/>
          </p:cNvPicPr>
          <p:nvPr/>
        </p:nvPicPr>
        <p:blipFill>
          <a:blip r:embed="rId4"/>
          <a:stretch>
            <a:fillRect/>
          </a:stretch>
        </p:blipFill>
        <p:spPr>
          <a:xfrm>
            <a:off x="5912993" y="3992194"/>
            <a:ext cx="1966893" cy="1851808"/>
          </a:xfrm>
          <a:prstGeom prst="rect">
            <a:avLst/>
          </a:prstGeom>
        </p:spPr>
      </p:pic>
      <p:sp>
        <p:nvSpPr>
          <p:cNvPr id="10" name="TextBox 9">
            <a:extLst>
              <a:ext uri="{FF2B5EF4-FFF2-40B4-BE49-F238E27FC236}">
                <a16:creationId xmlns:a16="http://schemas.microsoft.com/office/drawing/2014/main" id="{4FFC51CB-7772-FA6D-1275-6304BE610DF3}"/>
              </a:ext>
            </a:extLst>
          </p:cNvPr>
          <p:cNvSpPr txBox="1"/>
          <p:nvPr/>
        </p:nvSpPr>
        <p:spPr>
          <a:xfrm>
            <a:off x="5825880" y="5757978"/>
            <a:ext cx="2141117" cy="369332"/>
          </a:xfrm>
          <a:prstGeom prst="rect">
            <a:avLst/>
          </a:prstGeom>
          <a:noFill/>
        </p:spPr>
        <p:txBody>
          <a:bodyPr wrap="square" rtlCol="0">
            <a:spAutoFit/>
          </a:bodyPr>
          <a:lstStyle/>
          <a:p>
            <a:r>
              <a:rPr lang="en-GB" dirty="0"/>
              <a:t>ocr_groundtruth.txt</a:t>
            </a:r>
            <a:endParaRPr lang="en-IN" dirty="0"/>
          </a:p>
        </p:txBody>
      </p:sp>
      <p:sp>
        <p:nvSpPr>
          <p:cNvPr id="11" name="TextBox 10">
            <a:extLst>
              <a:ext uri="{FF2B5EF4-FFF2-40B4-BE49-F238E27FC236}">
                <a16:creationId xmlns:a16="http://schemas.microsoft.com/office/drawing/2014/main" id="{80CE987B-71DB-C74C-DCF8-8FDBDEC4D53C}"/>
              </a:ext>
            </a:extLst>
          </p:cNvPr>
          <p:cNvSpPr txBox="1"/>
          <p:nvPr/>
        </p:nvSpPr>
        <p:spPr>
          <a:xfrm>
            <a:off x="9103586" y="5757978"/>
            <a:ext cx="2506523" cy="369332"/>
          </a:xfrm>
          <a:prstGeom prst="rect">
            <a:avLst/>
          </a:prstGeom>
          <a:noFill/>
        </p:spPr>
        <p:txBody>
          <a:bodyPr wrap="square" rtlCol="0">
            <a:spAutoFit/>
          </a:bodyPr>
          <a:lstStyle/>
          <a:p>
            <a:r>
              <a:rPr lang="en-GB" dirty="0"/>
              <a:t>corners_groundtruth.txt</a:t>
            </a:r>
            <a:endParaRPr lang="en-IN" dirty="0"/>
          </a:p>
        </p:txBody>
      </p:sp>
    </p:spTree>
    <p:extLst>
      <p:ext uri="{BB962C8B-B14F-4D97-AF65-F5344CB8AC3E}">
        <p14:creationId xmlns:p14="http://schemas.microsoft.com/office/powerpoint/2010/main" val="19987677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126</TotalTime>
  <Words>1039</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OPTICAL CHEMICAL STRUCTURE RECOGNITION </vt:lpstr>
      <vt:lpstr>Problem Statement</vt:lpstr>
      <vt:lpstr>Dataset used</vt:lpstr>
      <vt:lpstr>Few examples of images in the dataset</vt:lpstr>
      <vt:lpstr>Extracted training set images</vt:lpstr>
      <vt:lpstr>Why hand-drawn?</vt:lpstr>
      <vt:lpstr>Stepwise structure of the project</vt:lpstr>
      <vt:lpstr>Additional information</vt:lpstr>
      <vt:lpstr>Additional information</vt:lpstr>
      <vt:lpstr>Preprocessing</vt:lpstr>
      <vt:lpstr>Creating template images for text recognition</vt:lpstr>
      <vt:lpstr>Creation of .pickle files post - template matching</vt:lpstr>
      <vt:lpstr>Detection of corners</vt:lpstr>
      <vt:lpstr>Detection of bonds</vt:lpstr>
      <vt:lpstr>Training of machine learning models</vt:lpstr>
      <vt:lpstr>Picking of appropriate model and training</vt:lpstr>
      <vt:lpstr>Classification of bonds</vt:lpstr>
      <vt:lpstr>Output</vt:lpstr>
      <vt:lpstr>Output</vt:lpstr>
      <vt:lpstr>OUTPUT</vt:lpstr>
      <vt:lpstr>output</vt:lpstr>
      <vt:lpstr>Results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CHEMICAL STRUCTURE RECOGNITION </dc:title>
  <dc:creator>NEHAL CHANDAN MURDESHWAR - 210962021</dc:creator>
  <cp:lastModifiedBy>NEHAL CHANDAN MURDESHWAR - 210962021</cp:lastModifiedBy>
  <cp:revision>64</cp:revision>
  <dcterms:created xsi:type="dcterms:W3CDTF">2023-11-10T16:02:00Z</dcterms:created>
  <dcterms:modified xsi:type="dcterms:W3CDTF">2023-11-10T18:51:54Z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