
<file path=[Content_Types].xml><?xml version="1.0" encoding="utf-8"?>
<Types xmlns="http://schemas.openxmlformats.org/package/2006/content-types">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slides/slide5.xml" ContentType="application/vnd.openxmlformats-officedocument.presentationml.slide+xml"/>
  <Override PartName="/ppt/slideLayouts/slideLayout11.xml" ContentType="application/vnd.openxmlformats-officedocument.presentationml.slideLayout+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ppt/notesSlides/notesSlide12.xml" ContentType="application/vnd.openxmlformats-officedocument.presentationml.notesSlide+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notesSlides/notesSlide6.xml" ContentType="application/vnd.openxmlformats-officedocument.presentationml.notesSlide+xml"/>
  <Default Extension="gif" ContentType="image/gif"/>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7"/>
  </p:notesMasterIdLst>
  <p:sldIdLst>
    <p:sldId id="260" r:id="rId2"/>
    <p:sldId id="259" r:id="rId3"/>
    <p:sldId id="263" r:id="rId4"/>
    <p:sldId id="264" r:id="rId5"/>
    <p:sldId id="265" r:id="rId6"/>
    <p:sldId id="272" r:id="rId7"/>
    <p:sldId id="275" r:id="rId8"/>
    <p:sldId id="274" r:id="rId9"/>
    <p:sldId id="273" r:id="rId10"/>
    <p:sldId id="266" r:id="rId11"/>
    <p:sldId id="267" r:id="rId12"/>
    <p:sldId id="268" r:id="rId13"/>
    <p:sldId id="269" r:id="rId14"/>
    <p:sldId id="270" r:id="rId15"/>
    <p:sldId id="271" r:id="rId16"/>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60130" autoAdjust="0"/>
  </p:normalViewPr>
  <p:slideViewPr>
    <p:cSldViewPr snapToGrid="0">
      <p:cViewPr>
        <p:scale>
          <a:sx n="100" d="100"/>
          <a:sy n="100" d="100"/>
        </p:scale>
        <p:origin x="-568" y="33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0CE9B0-F5E4-BF49-BFF2-38324E1E9D7F}" type="datetimeFigureOut">
              <a:rPr lang="fr-FR" smtClean="0"/>
              <a:pPr/>
              <a:t>18/11/10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6BC78B-C3A6-C842-96AC-ED294478F80C}"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1" Type="http://schemas.openxmlformats.org/officeDocument/2006/relationships/hyperlink" Target="http://fr.wikipedia.org/wiki/Infrason" TargetMode="External"/><Relationship Id="rId12" Type="http://schemas.openxmlformats.org/officeDocument/2006/relationships/hyperlink" Target="http://fr.wikipedia.org/wiki/Ultrason" TargetMode="External"/><Relationship Id="rId13" Type="http://schemas.openxmlformats.org/officeDocument/2006/relationships/hyperlink" Target="http://fr.wikipedia.org/wiki/Chat" TargetMode="External"/><Relationship Id="rId14" Type="http://schemas.openxmlformats.org/officeDocument/2006/relationships/hyperlink" Target="http://fr.wikipedia.org/wiki/Chien" TargetMode="External"/><Relationship Id="rId15" Type="http://schemas.openxmlformats.org/officeDocument/2006/relationships/hyperlink" Target="http://fr.wikipedia.org/wiki/Chauve-souris" TargetMode="External"/><Relationship Id="rId16" Type="http://schemas.openxmlformats.org/officeDocument/2006/relationships/hyperlink" Target="http://fr.wikipedia.org/wiki/Dauphin" TargetMode="External"/><Relationship Id="rId17" Type="http://schemas.openxmlformats.org/officeDocument/2006/relationships/hyperlink" Target="http://fr.wikipedia.org/wiki/%C3%89l%C3%A9phant" TargetMode="External"/><Relationship Id="rId18" Type="http://schemas.openxmlformats.org/officeDocument/2006/relationships/hyperlink" Target="http://fr.wikipedia.org/wiki/Kilom%C3%A8tre" TargetMode="External"/><Relationship Id="rId19" Type="http://schemas.openxmlformats.org/officeDocument/2006/relationships/hyperlink" Target="http://fr.wikipedia.org/wiki/%C3%89cholocation" TargetMode="External"/><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fr.wikipedia.org/w/index.php?title=Signal_nerveux&amp;action=edit&amp;redlink=1" TargetMode="External"/><Relationship Id="rId4" Type="http://schemas.openxmlformats.org/officeDocument/2006/relationships/hyperlink" Target="http://fr.wikipedia.org/wiki/Nerf_auditif" TargetMode="External"/><Relationship Id="rId5" Type="http://schemas.openxmlformats.org/officeDocument/2006/relationships/hyperlink" Target="http://fr.wikipedia.org/wiki/Hauteur_tonale" TargetMode="External"/><Relationship Id="rId6" Type="http://schemas.openxmlformats.org/officeDocument/2006/relationships/hyperlink" Target="http://fr.wikipedia.org/wiki/Ou%C3%AFe" TargetMode="External"/><Relationship Id="rId7" Type="http://schemas.openxmlformats.org/officeDocument/2006/relationships/hyperlink" Target="http://fr.wikipedia.org/wiki/Spectre_sonore" TargetMode="External"/><Relationship Id="rId8" Type="http://schemas.openxmlformats.org/officeDocument/2006/relationships/hyperlink" Target="http://fr.wikipedia.org/wiki/Physiologie" TargetMode="External"/><Relationship Id="rId9" Type="http://schemas.openxmlformats.org/officeDocument/2006/relationships/hyperlink" Target="http://fr.wikipedia.org/wiki/Oreille" TargetMode="External"/><Relationship Id="rId10" Type="http://schemas.openxmlformats.org/officeDocument/2006/relationships/hyperlink" Target="http://fr.wikipedia.org/wiki/Homo_sapien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fr.wikipedia.org/wiki/Signal_%C3%A9lectrique" TargetMode="External"/><Relationship Id="rId4" Type="http://schemas.openxmlformats.org/officeDocument/2006/relationships/hyperlink" Target="http://fr.wikipedia.org/wiki/Transducteur" TargetMode="External"/><Relationship Id="rId5" Type="http://schemas.openxmlformats.org/officeDocument/2006/relationships/hyperlink" Target="http://fr.wikipedia.org/wiki/Analogique" TargetMode="External"/><Relationship Id="rId6" Type="http://schemas.openxmlformats.org/officeDocument/2006/relationships/hyperlink" Target="http://fr.wikipedia.org/wiki/Capteur" TargetMode="External"/><Relationship Id="rId7" Type="http://schemas.openxmlformats.org/officeDocument/2006/relationships/hyperlink" Target="http://fr.wikipedia.org/wiki/Amplificateur" TargetMode="External"/><Relationship Id="rId8" Type="http://schemas.openxmlformats.org/officeDocument/2006/relationships/hyperlink" Target="http://fr.wikipedia.org/wiki/Num%C3%A9rique" TargetMode="External"/><Relationship Id="rId9" Type="http://schemas.openxmlformats.org/officeDocument/2006/relationships/hyperlink" Target="http://fr.wikipedia.org/wiki/Ordinateur" TargetMode="External"/><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pianoweb.free.fr/dictionnaire-musique-ha2.html%23harmonique" TargetMode="External"/><Relationship Id="rId4" Type="http://schemas.openxmlformats.org/officeDocument/2006/relationships/hyperlink" Target="http://pianoweb.free.fr/dictionnaire-musique-ba2.html%23basse" TargetMode="External"/><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fr.wikipedia.org/wiki/Acoustique" TargetMode="External"/><Relationship Id="rId4" Type="http://schemas.openxmlformats.org/officeDocument/2006/relationships/hyperlink" Target="http://fr.wikipedia.org/wiki/Audition" TargetMode="External"/><Relationship Id="rId5" Type="http://schemas.openxmlformats.org/officeDocument/2006/relationships/hyperlink" Target="http://fr.wikipedia.org/wiki/Onde" TargetMode="External"/><Relationship Id="rId6" Type="http://schemas.openxmlformats.org/officeDocument/2006/relationships/hyperlink" Target="http://fr.wikipedia.org/wiki/Tympan_(anatomie)" TargetMode="External"/><Relationship Id="rId7" Type="http://schemas.openxmlformats.org/officeDocument/2006/relationships/hyperlink" Target="http://fr.wikipedia.org/wiki/Cerveau" TargetMode="External"/><Relationship Id="rId8" Type="http://schemas.openxmlformats.org/officeDocument/2006/relationships/hyperlink" Target="http://fr.wikipedia.org/wiki/Courbes_isosoniques"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fr.wikipedia.org/wiki/Hertz_(unit%C3%A9)" TargetMode="External"/><Relationship Id="rId4" Type="http://schemas.openxmlformats.org/officeDocument/2006/relationships/hyperlink" Target="http://fr.wikipedia.org/wiki/Psychoacoustique" TargetMode="External"/><Relationship Id="rId5" Type="http://schemas.openxmlformats.org/officeDocument/2006/relationships/hyperlink" Target="http://fr.wikipedia.org/wiki/Diapason" TargetMode="External"/><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70000" lnSpcReduction="20000"/>
          </a:bodyPr>
          <a:lstStyle/>
          <a:p>
            <a:endParaRPr lang="fr-FR" baseline="0" dirty="0" smtClean="0"/>
          </a:p>
          <a:p>
            <a:r>
              <a:rPr lang="fr-FR" sz="1000" dirty="0" smtClean="0"/>
              <a:t>La cochlée est un organe creux rempli d'un liquide appelé endolymphe. Elle est tapissée de cellules ciliées - des cellules sensorielles coiffées de structures filamenteuses, groupés en une touffe ciliaire libre de vibrer. La membrane basilaire et les cellules ciliées qu'elle porte sont mises en mouvement par les vibrations transmises au travers de l'oreille médiane. Le long de la cochlée, chaque cellule répond préférentiellement à une certaine fréquence, pour permettre au cerveau de différencier la hauteur des sons. Ainsi, les cellules ciliées les plus proches de la base de la cochlée (fenêtre ovale, au plus près de l'oreille médiane) répondent préférentiellement aux aigus. Celles situées en son apex (dernier tour de la cochlée) répondent aux basses fréquences. Ce sont les cellules ciliées qui font la transduction </a:t>
            </a:r>
            <a:r>
              <a:rPr lang="fr-FR" sz="1000" dirty="0" err="1" smtClean="0"/>
              <a:t>mécanoélectrique</a:t>
            </a:r>
            <a:r>
              <a:rPr lang="fr-FR" sz="1000" dirty="0" smtClean="0"/>
              <a:t>: elles transforment un mouvement de leur cils en </a:t>
            </a:r>
            <a:r>
              <a:rPr lang="fr-FR" sz="1000" dirty="0" smtClean="0">
                <a:hlinkClick r:id="rId3" tooltip="Signal nerveux (page inexistante)"/>
              </a:rPr>
              <a:t>signal nerveux</a:t>
            </a:r>
            <a:r>
              <a:rPr lang="fr-FR" sz="1000" dirty="0" smtClean="0"/>
              <a:t> par le </a:t>
            </a:r>
            <a:r>
              <a:rPr lang="fr-FR" sz="1000" dirty="0" smtClean="0">
                <a:hlinkClick r:id="rId4" tooltip="Nerf auditif"/>
              </a:rPr>
              <a:t>nerf auditif</a:t>
            </a:r>
            <a:r>
              <a:rPr lang="fr-FR" sz="1000" dirty="0" smtClean="0"/>
              <a:t>, qui va être interprété par le cerveau comme un son de la </a:t>
            </a:r>
            <a:r>
              <a:rPr lang="fr-FR" sz="1000" dirty="0" smtClean="0">
                <a:hlinkClick r:id="rId5" tooltip="Hauteur tonale"/>
              </a:rPr>
              <a:t>hauteur tonale</a:t>
            </a:r>
            <a:r>
              <a:rPr lang="fr-FR" sz="1000" dirty="0" smtClean="0"/>
              <a:t> correspondant à la cellule excitée. (</a:t>
            </a:r>
            <a:r>
              <a:rPr lang="fr-FR" sz="1000" dirty="0" err="1" smtClean="0"/>
              <a:t>wiki</a:t>
            </a:r>
            <a:r>
              <a:rPr lang="fr-FR" sz="1000" dirty="0" smtClean="0"/>
              <a:t> Cochlée)</a:t>
            </a:r>
            <a:endParaRPr lang="fr-FR" sz="1000" baseline="0" dirty="0" smtClean="0"/>
          </a:p>
          <a:p>
            <a:endParaRPr lang="fr-FR" sz="1000" baseline="0" dirty="0" smtClean="0"/>
          </a:p>
          <a:p>
            <a:r>
              <a:rPr lang="fr-FR" sz="1000" baseline="0" dirty="0" smtClean="0"/>
              <a:t>Un lien avec l’équilibre: </a:t>
            </a:r>
            <a:r>
              <a:rPr lang="fr-FR" sz="1000" dirty="0" smtClean="0"/>
              <a:t>L'appareil vestibulaire postérieur comprend :1)</a:t>
            </a:r>
            <a:r>
              <a:rPr lang="fr-FR" sz="1000" baseline="0" dirty="0" smtClean="0"/>
              <a:t> </a:t>
            </a:r>
            <a:r>
              <a:rPr lang="fr-FR" sz="1000" dirty="0" smtClean="0"/>
              <a:t>Les trois canaux </a:t>
            </a:r>
            <a:r>
              <a:rPr lang="fr-FR" sz="1000" dirty="0" err="1" smtClean="0"/>
              <a:t>semicirculaires</a:t>
            </a:r>
            <a:r>
              <a:rPr lang="fr-FR" sz="1000" dirty="0" smtClean="0"/>
              <a:t>, disposés orthogonalement dans les trois plans. Ils sont remplis de la même endolymphe que la cochlée. Lorsque l'oreille est soumise à un mouvement, l'inertie de ce liquide rend ce mouvement détectable par des cellules ciliées, proches de celles de la cochlée. La disposition des trois canaux en trois plans grossièrement orthogonaux permet de détecter la position angulaire de la tête dans toutes les directions possibles. Ils sont les capteurs d'</a:t>
            </a:r>
            <a:r>
              <a:rPr lang="fr-FR" sz="1000" dirty="0" err="1" smtClean="0"/>
              <a:t>accélérométrie</a:t>
            </a:r>
            <a:r>
              <a:rPr lang="fr-FR" sz="1000" dirty="0" smtClean="0"/>
              <a:t> angulaire. 2)</a:t>
            </a:r>
            <a:r>
              <a:rPr lang="fr-FR" sz="1000" baseline="0" dirty="0" smtClean="0"/>
              <a:t> </a:t>
            </a:r>
            <a:r>
              <a:rPr lang="fr-FR" sz="1000" dirty="0" smtClean="0"/>
              <a:t>Le saccule et l'utricule contient des </a:t>
            </a:r>
            <a:r>
              <a:rPr lang="fr-FR" sz="1000" dirty="0" err="1" smtClean="0"/>
              <a:t>otoconies</a:t>
            </a:r>
            <a:r>
              <a:rPr lang="fr-FR" sz="1000" dirty="0" smtClean="0"/>
              <a:t> qui vont les </a:t>
            </a:r>
            <a:r>
              <a:rPr lang="fr-FR" sz="1000" dirty="0" err="1" smtClean="0"/>
              <a:t>rendrent</a:t>
            </a:r>
            <a:r>
              <a:rPr lang="fr-FR" sz="1000" dirty="0" smtClean="0"/>
              <a:t> aptes à détecter les </a:t>
            </a:r>
            <a:r>
              <a:rPr lang="fr-FR" sz="1000" dirty="0" err="1" smtClean="0"/>
              <a:t>mouvments</a:t>
            </a:r>
            <a:r>
              <a:rPr lang="fr-FR" sz="1000" dirty="0" smtClean="0"/>
              <a:t>. Ce sont les capteurs d'accélération linéaire.</a:t>
            </a:r>
          </a:p>
          <a:p>
            <a:endParaRPr lang="fr-FR" baseline="0" dirty="0" smtClean="0"/>
          </a:p>
          <a:p>
            <a:r>
              <a:rPr lang="fr-FR" dirty="0" smtClean="0"/>
              <a:t>Tout être vivant doté d'une </a:t>
            </a:r>
            <a:r>
              <a:rPr lang="fr-FR" dirty="0" smtClean="0">
                <a:hlinkClick r:id="rId6" tooltip="Ouïe"/>
              </a:rPr>
              <a:t>ouïe</a:t>
            </a:r>
            <a:r>
              <a:rPr lang="fr-FR" dirty="0" smtClean="0"/>
              <a:t> ne peut percevoir qu'une partie du </a:t>
            </a:r>
            <a:r>
              <a:rPr lang="fr-FR" dirty="0" smtClean="0">
                <a:hlinkClick r:id="rId7" tooltip="Spectre sonore"/>
              </a:rPr>
              <a:t>spectre sonore</a:t>
            </a:r>
            <a:r>
              <a:rPr lang="fr-FR" dirty="0" smtClean="0"/>
              <a:t> :</a:t>
            </a:r>
          </a:p>
          <a:p>
            <a:r>
              <a:rPr lang="fr-FR" dirty="0" smtClean="0"/>
              <a:t>les </a:t>
            </a:r>
            <a:r>
              <a:rPr lang="fr-FR" dirty="0" smtClean="0">
                <a:hlinkClick r:id="rId8" tooltip="Physiologie"/>
              </a:rPr>
              <a:t>physiologistes</a:t>
            </a:r>
            <a:r>
              <a:rPr lang="fr-FR" dirty="0" smtClean="0"/>
              <a:t> s'accordent à dire que l'</a:t>
            </a:r>
            <a:r>
              <a:rPr lang="fr-FR" dirty="0" smtClean="0">
                <a:hlinkClick r:id="rId9" tooltip="Oreille"/>
              </a:rPr>
              <a:t>oreille</a:t>
            </a:r>
            <a:r>
              <a:rPr lang="fr-FR" dirty="0" smtClean="0"/>
              <a:t> </a:t>
            </a:r>
            <a:r>
              <a:rPr lang="fr-FR" dirty="0" smtClean="0">
                <a:hlinkClick r:id="rId10" tooltip="Homo sapiens"/>
              </a:rPr>
              <a:t>humaine</a:t>
            </a:r>
            <a:r>
              <a:rPr lang="fr-FR" dirty="0" smtClean="0"/>
              <a:t> moyenne ne perçoit les sons que dans une certaine plage de fréquences située environ (selon l'âge, la culture, etc.), entre 16 Hz (en dessous les sons sont qualifiés d'</a:t>
            </a:r>
            <a:r>
              <a:rPr lang="fr-FR" dirty="0" smtClean="0">
                <a:hlinkClick r:id="rId11" tooltip="Infrason"/>
              </a:rPr>
              <a:t>infrasons</a:t>
            </a:r>
            <a:r>
              <a:rPr lang="fr-FR" dirty="0" smtClean="0"/>
              <a:t>) et 20 kHz (au-delà les sons sont qualifiés d'</a:t>
            </a:r>
            <a:r>
              <a:rPr lang="fr-FR" dirty="0" smtClean="0">
                <a:hlinkClick r:id="rId12" tooltip="Ultrason"/>
              </a:rPr>
              <a:t>ultrasons</a:t>
            </a:r>
            <a:r>
              <a:rPr lang="fr-FR" dirty="0" smtClean="0"/>
              <a:t>) ;</a:t>
            </a:r>
          </a:p>
          <a:p>
            <a:r>
              <a:rPr lang="fr-FR" dirty="0" smtClean="0"/>
              <a:t>le </a:t>
            </a:r>
            <a:r>
              <a:rPr lang="fr-FR" dirty="0" smtClean="0">
                <a:hlinkClick r:id="rId13" tooltip="Chat"/>
              </a:rPr>
              <a:t>chat</a:t>
            </a:r>
            <a:r>
              <a:rPr lang="fr-FR" dirty="0" smtClean="0"/>
              <a:t> peut percevoir des sons jusqu'à 25 kHz ;</a:t>
            </a:r>
            <a:r>
              <a:rPr lang="fr-FR" baseline="0" dirty="0" smtClean="0"/>
              <a:t> </a:t>
            </a:r>
            <a:r>
              <a:rPr lang="fr-FR" dirty="0" smtClean="0"/>
              <a:t>le </a:t>
            </a:r>
            <a:r>
              <a:rPr lang="fr-FR" dirty="0" smtClean="0">
                <a:hlinkClick r:id="rId14" tooltip="Chien"/>
              </a:rPr>
              <a:t>chien</a:t>
            </a:r>
            <a:r>
              <a:rPr lang="fr-FR" dirty="0" smtClean="0"/>
              <a:t> perçoit les sons jusqu'à 35 kHz ;</a:t>
            </a:r>
            <a:r>
              <a:rPr lang="fr-FR" baseline="0" dirty="0" smtClean="0"/>
              <a:t> </a:t>
            </a:r>
            <a:r>
              <a:rPr lang="fr-FR" dirty="0" smtClean="0"/>
              <a:t>la </a:t>
            </a:r>
            <a:r>
              <a:rPr lang="fr-FR" dirty="0" smtClean="0">
                <a:hlinkClick r:id="rId15" tooltip="Chauve-souris"/>
              </a:rPr>
              <a:t>chauve-souris</a:t>
            </a:r>
            <a:r>
              <a:rPr lang="fr-FR" dirty="0" smtClean="0"/>
              <a:t> et le </a:t>
            </a:r>
            <a:r>
              <a:rPr lang="fr-FR" dirty="0" smtClean="0">
                <a:hlinkClick r:id="rId16" tooltip="Dauphin"/>
              </a:rPr>
              <a:t>dauphin</a:t>
            </a:r>
            <a:r>
              <a:rPr lang="fr-FR" dirty="0" smtClean="0"/>
              <a:t> peuvent percevoir les sons de fréquence 100 kHz.</a:t>
            </a:r>
            <a:r>
              <a:rPr lang="fr-FR" baseline="0" dirty="0" smtClean="0"/>
              <a:t> </a:t>
            </a:r>
            <a:r>
              <a:rPr lang="fr-FR" dirty="0" smtClean="0"/>
              <a:t>Certains animaux utilisent leur aptitude à couvrir une large bande de fréquences à des fins diverses :</a:t>
            </a:r>
            <a:r>
              <a:rPr lang="fr-FR" baseline="0" dirty="0" smtClean="0"/>
              <a:t> </a:t>
            </a:r>
            <a:r>
              <a:rPr lang="fr-FR" dirty="0" smtClean="0"/>
              <a:t>les </a:t>
            </a:r>
            <a:r>
              <a:rPr lang="fr-FR" dirty="0" smtClean="0">
                <a:hlinkClick r:id="rId17" tooltip="Éléphant"/>
              </a:rPr>
              <a:t>éléphants</a:t>
            </a:r>
            <a:r>
              <a:rPr lang="fr-FR" dirty="0" smtClean="0"/>
              <a:t> utilisent les infrasons pour communiquer à plusieurs </a:t>
            </a:r>
            <a:r>
              <a:rPr lang="fr-FR" dirty="0" smtClean="0">
                <a:hlinkClick r:id="rId18" tooltip="Kilomètre"/>
              </a:rPr>
              <a:t>kilomètres</a:t>
            </a:r>
            <a:r>
              <a:rPr lang="fr-FR" dirty="0" smtClean="0"/>
              <a:t> de distance ;</a:t>
            </a:r>
            <a:r>
              <a:rPr lang="fr-FR" baseline="0" dirty="0" smtClean="0"/>
              <a:t> </a:t>
            </a:r>
            <a:r>
              <a:rPr lang="fr-FR" dirty="0" smtClean="0"/>
              <a:t>les dauphins communiquent grâce aux ultrasons ;</a:t>
            </a:r>
          </a:p>
          <a:p>
            <a:r>
              <a:rPr lang="fr-FR" dirty="0" smtClean="0"/>
              <a:t>les chauve-souris émettent des ultrasons (~80 kHz) avec leur système d'</a:t>
            </a:r>
            <a:r>
              <a:rPr lang="fr-FR" dirty="0" smtClean="0">
                <a:hlinkClick r:id="rId19" tooltip="Écholocation"/>
              </a:rPr>
              <a:t>écholocation</a:t>
            </a:r>
            <a:r>
              <a:rPr lang="fr-FR" dirty="0" smtClean="0"/>
              <a:t> leur permettant de se déplacer et de chasser dans le noir total.</a:t>
            </a:r>
          </a:p>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dirty="0" smtClean="0">
                <a:solidFill>
                  <a:srgbClr val="262626"/>
                </a:solidFill>
              </a:rPr>
              <a:t>Expérience 1: un téléphone vibrant (pas</a:t>
            </a:r>
            <a:r>
              <a:rPr lang="fr-FR" sz="1200" baseline="0" dirty="0" smtClean="0">
                <a:solidFill>
                  <a:srgbClr val="262626"/>
                </a:solidFill>
              </a:rPr>
              <a:t> de sonnerie</a:t>
            </a:r>
            <a:r>
              <a:rPr lang="fr-FR" sz="1200" dirty="0" smtClean="0">
                <a:solidFill>
                  <a:srgbClr val="262626"/>
                </a:solidFill>
              </a:rPr>
              <a:t>) sur la table. On colle une</a:t>
            </a:r>
            <a:r>
              <a:rPr lang="fr-FR" sz="1200" baseline="0" dirty="0" smtClean="0">
                <a:solidFill>
                  <a:srgbClr val="262626"/>
                </a:solidFill>
              </a:rPr>
              <a:t> oreille sur la table, on bouche l’autre </a:t>
            </a:r>
            <a:r>
              <a:rPr lang="fr-FR" sz="1200" kern="1200" dirty="0" smtClean="0">
                <a:solidFill>
                  <a:schemeClr val="tx1"/>
                </a:solidFill>
                <a:latin typeface="+mn-lt"/>
                <a:ea typeface="+mn-ea"/>
                <a:cs typeface="+mn-cs"/>
              </a:rPr>
              <a:t>pour ne pas perturber l'écoute</a:t>
            </a:r>
            <a:r>
              <a:rPr lang="fr-FR" sz="1200" baseline="0" dirty="0" smtClean="0">
                <a:solidFill>
                  <a:srgbClr val="262626"/>
                </a:solidFill>
              </a:rPr>
              <a:t>. On compare avec l’écoute du son transmis par le milieu aérien.</a:t>
            </a:r>
          </a:p>
          <a:p>
            <a:r>
              <a:rPr lang="fr-FR" sz="1200" baseline="0" dirty="0" smtClean="0">
                <a:solidFill>
                  <a:srgbClr val="262626"/>
                </a:solidFill>
              </a:rPr>
              <a:t>Expérience 2: </a:t>
            </a:r>
            <a:r>
              <a:rPr lang="fr-FR" sz="1200" kern="1200" dirty="0" smtClean="0">
                <a:solidFill>
                  <a:schemeClr val="tx1"/>
                </a:solidFill>
                <a:latin typeface="+mn-lt"/>
                <a:ea typeface="+mn-ea"/>
                <a:cs typeface="+mn-cs"/>
              </a:rPr>
              <a:t>un bout de ficelle auquel on accroche une grosse cuillère, on place les deux extrémités de la ficelle autour des doigts, puis les doigts dans les oreilles, enfin on fait sonner la cuillère.</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Recueil impressions.</a:t>
            </a:r>
          </a:p>
          <a:p>
            <a:r>
              <a:rPr lang="fr-FR" sz="1200" kern="1200" baseline="0" dirty="0" smtClean="0">
                <a:solidFill>
                  <a:schemeClr val="tx1"/>
                </a:solidFill>
                <a:latin typeface="+mn-lt"/>
                <a:ea typeface="+mn-ea"/>
                <a:cs typeface="+mn-cs"/>
              </a:rPr>
              <a:t>Quelles sont les différences? Que se passe-t-il? Est-ce étonnant? Quels autres exemples pourraient aussi traduire une différence dans la transmission du son?</a:t>
            </a:r>
            <a:endParaRPr lang="fr-FR" sz="1200" baseline="0" dirty="0" smtClean="0">
              <a:solidFill>
                <a:srgbClr val="262626"/>
              </a:solidFill>
            </a:endParaRPr>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12</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Qu’entend-t-on par analyser?</a:t>
            </a:r>
          </a:p>
          <a:p>
            <a:r>
              <a:rPr lang="fr-FR" sz="800" u="none" dirty="0" smtClean="0">
                <a:solidFill>
                  <a:srgbClr val="FF0000"/>
                </a:solidFill>
              </a:rPr>
              <a:t>L’analyse d’un son </a:t>
            </a:r>
            <a:r>
              <a:rPr lang="fr-FR" sz="800" dirty="0" smtClean="0"/>
              <a:t>permet de lui associer un spectre en fréquences. Pour ce faire on utilise un outil</a:t>
            </a:r>
            <a:r>
              <a:rPr lang="fr-FR" sz="800" baseline="0" dirty="0" smtClean="0"/>
              <a:t> appelé transformation de Fourier, du nom de son inventeur Joseph Fourier.</a:t>
            </a:r>
            <a:endParaRPr lang="fr-FR" sz="800" u="none" baseline="0" dirty="0" smtClean="0">
              <a:solidFill>
                <a:srgbClr val="FF0000"/>
              </a:solidFill>
            </a:endParaRPr>
          </a:p>
          <a:p>
            <a:r>
              <a:rPr lang="fr-FR" sz="800" u="none" baseline="0" dirty="0" smtClean="0">
                <a:solidFill>
                  <a:srgbClr val="FF0000"/>
                </a:solidFill>
              </a:rPr>
              <a:t>Pour être analyser, le son que nous entendons est d’abord numérisé, à l’aide d’un ordinateur.</a:t>
            </a:r>
          </a:p>
          <a:p>
            <a:endParaRPr lang="fr-FR" sz="800" u="none" baseline="0" dirty="0" smtClean="0">
              <a:solidFill>
                <a:srgbClr val="FF0000"/>
              </a:solidFill>
            </a:endParaRPr>
          </a:p>
          <a:p>
            <a:r>
              <a:rPr lang="fr-FR" sz="800" dirty="0" smtClean="0"/>
              <a:t>(</a:t>
            </a:r>
            <a:r>
              <a:rPr lang="fr-FR" sz="800" dirty="0" err="1" smtClean="0"/>
              <a:t>Wikipedia</a:t>
            </a:r>
            <a:r>
              <a:rPr lang="fr-FR" sz="800" dirty="0" smtClean="0"/>
              <a:t>) Les signaux à traiter peuvent provenir de sources très diverses, mais la plupart sont des </a:t>
            </a:r>
            <a:r>
              <a:rPr lang="fr-FR" sz="800" dirty="0" smtClean="0">
                <a:hlinkClick r:id="rId3" tooltip="Signal électrique"/>
              </a:rPr>
              <a:t>signaux électriques</a:t>
            </a:r>
            <a:r>
              <a:rPr lang="fr-FR" sz="800" dirty="0" smtClean="0"/>
              <a:t> ou devenus électriques à l'aide de capteurs et </a:t>
            </a:r>
            <a:r>
              <a:rPr lang="fr-FR" sz="800" dirty="0" smtClean="0">
                <a:hlinkClick r:id="rId4" tooltip="Transducteur"/>
              </a:rPr>
              <a:t>transducteurs</a:t>
            </a:r>
            <a:r>
              <a:rPr lang="fr-FR" sz="800" dirty="0" smtClean="0"/>
              <a:t> (par exemple microphones).</a:t>
            </a:r>
            <a:r>
              <a:rPr lang="fr-FR" sz="800" baseline="0" dirty="0" smtClean="0"/>
              <a:t> </a:t>
            </a:r>
            <a:r>
              <a:rPr lang="fr-FR" sz="800" dirty="0" smtClean="0"/>
              <a:t>On distingue essentiellement les signaux </a:t>
            </a:r>
            <a:r>
              <a:rPr lang="fr-FR" sz="800" dirty="0" smtClean="0">
                <a:hlinkClick r:id="rId5" tooltip="Analogique"/>
              </a:rPr>
              <a:t>analogiques</a:t>
            </a:r>
            <a:r>
              <a:rPr lang="fr-FR" sz="800" dirty="0" smtClean="0"/>
              <a:t> qui sont produits par divers </a:t>
            </a:r>
            <a:r>
              <a:rPr lang="fr-FR" sz="800" dirty="0" smtClean="0">
                <a:hlinkClick r:id="rId6" tooltip="Capteur"/>
              </a:rPr>
              <a:t>capteurs</a:t>
            </a:r>
            <a:r>
              <a:rPr lang="fr-FR" sz="800" dirty="0" smtClean="0"/>
              <a:t>, </a:t>
            </a:r>
            <a:r>
              <a:rPr lang="fr-FR" sz="800" dirty="0" smtClean="0">
                <a:hlinkClick r:id="rId7" tooltip="Amplificateur"/>
              </a:rPr>
              <a:t>amplificateurs</a:t>
            </a:r>
            <a:r>
              <a:rPr lang="fr-FR" sz="800" baseline="0" dirty="0" smtClean="0"/>
              <a:t> (signaux continus)</a:t>
            </a:r>
            <a:r>
              <a:rPr lang="fr-FR" sz="800" dirty="0" smtClean="0"/>
              <a:t>; et les signaux </a:t>
            </a:r>
            <a:r>
              <a:rPr lang="fr-FR" sz="800" dirty="0" smtClean="0">
                <a:hlinkClick r:id="rId8" tooltip="Numérique"/>
              </a:rPr>
              <a:t>numériques</a:t>
            </a:r>
            <a:r>
              <a:rPr lang="fr-FR" sz="800" dirty="0" smtClean="0"/>
              <a:t> issus d'</a:t>
            </a:r>
            <a:r>
              <a:rPr lang="fr-FR" sz="800" dirty="0" smtClean="0">
                <a:hlinkClick r:id="rId9" tooltip="Ordinateur"/>
              </a:rPr>
              <a:t>ordinateurs</a:t>
            </a:r>
            <a:r>
              <a:rPr lang="fr-FR" sz="800" dirty="0" smtClean="0"/>
              <a:t>, ou de la lecture d'un support numérique (discrétisé, </a:t>
            </a:r>
            <a:r>
              <a:rPr lang="fr-FR" sz="800" dirty="0" err="1" smtClean="0"/>
              <a:t>cf</a:t>
            </a:r>
            <a:r>
              <a:rPr lang="fr-FR" sz="800" baseline="0" dirty="0" smtClean="0"/>
              <a:t> cours sur mp3</a:t>
            </a:r>
            <a:r>
              <a:rPr lang="fr-FR" sz="800" dirty="0" smtClean="0"/>
              <a:t>).</a:t>
            </a:r>
          </a:p>
          <a:p>
            <a:r>
              <a:rPr lang="fr-FR" sz="800" dirty="0" smtClean="0"/>
              <a:t>Le traitement peut être aussi fait, sans numériser les signaux, par des circuits électroniques analogiques. </a:t>
            </a:r>
          </a:p>
          <a:p>
            <a:endParaRPr lang="fr-FR" sz="800" dirty="0" smtClean="0"/>
          </a:p>
          <a:p>
            <a:r>
              <a:rPr lang="fr-FR" sz="800" dirty="0" smtClean="0"/>
              <a:t>L’importance de l’information temporelle et fréquentielle dans l’analyse.</a:t>
            </a:r>
          </a:p>
          <a:p>
            <a:endParaRPr lang="fr-FR" sz="800" dirty="0" smtClean="0"/>
          </a:p>
          <a:p>
            <a:endParaRPr lang="fr-FR" sz="800" u="none" dirty="0" smtClean="0">
              <a:solidFill>
                <a:srgbClr val="FF0000"/>
              </a:solidFill>
            </a:endParaRPr>
          </a:p>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13</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sz="800" dirty="0" smtClean="0"/>
          </a:p>
          <a:p>
            <a:r>
              <a:rPr lang="fr-FR" sz="800" dirty="0" smtClean="0"/>
              <a:t>Filtrage: L'action du filtre consiste à retenir, supprimer,</a:t>
            </a:r>
            <a:r>
              <a:rPr lang="fr-FR" sz="800" baseline="0" dirty="0" smtClean="0"/>
              <a:t> une partie du contenu sonore, donc une partie des fréquences, en fonction de la valeur de la fréquence de coupure. </a:t>
            </a:r>
            <a:r>
              <a:rPr lang="fr-FR" sz="800" dirty="0" smtClean="0"/>
              <a:t>En filtrant une partie du spectre sonore, en éliminant une partie de ses </a:t>
            </a:r>
            <a:r>
              <a:rPr lang="fr-FR" sz="800" dirty="0" smtClean="0">
                <a:hlinkClick r:id="rId3"/>
              </a:rPr>
              <a:t>harmoniques</a:t>
            </a:r>
            <a:r>
              <a:rPr lang="fr-FR" sz="800" dirty="0" smtClean="0"/>
              <a:t>, le filtre modifie le timbre sonore. </a:t>
            </a:r>
          </a:p>
          <a:p>
            <a:r>
              <a:rPr lang="fr-FR" sz="800" dirty="0" smtClean="0"/>
              <a:t>Par exemple, sur une chaine hifi, si on corrige les graves, on peut rendre les </a:t>
            </a:r>
            <a:r>
              <a:rPr lang="fr-FR" sz="800" dirty="0" smtClean="0">
                <a:hlinkClick r:id="rId4"/>
              </a:rPr>
              <a:t>basses</a:t>
            </a:r>
            <a:r>
              <a:rPr lang="fr-FR" sz="800" dirty="0" smtClean="0"/>
              <a:t> plus ou moins puissantes et si on accentue ou diminue les aigus, on rend le son plus ou moins brillant. </a:t>
            </a:r>
          </a:p>
          <a:p>
            <a:r>
              <a:rPr lang="fr-FR" sz="800" dirty="0" smtClean="0"/>
              <a:t>Question: au</a:t>
            </a:r>
            <a:r>
              <a:rPr lang="fr-FR" sz="800" baseline="0" dirty="0" smtClean="0"/>
              <a:t> quotidien, </a:t>
            </a:r>
            <a:r>
              <a:rPr lang="fr-FR" sz="800" baseline="0" dirty="0" err="1" smtClean="0"/>
              <a:t>y-a</a:t>
            </a:r>
            <a:r>
              <a:rPr lang="fr-FR" sz="800" baseline="0" dirty="0" smtClean="0"/>
              <a:t>-t-il des effets «naturels» de filtrage sonore?</a:t>
            </a:r>
            <a:endParaRPr lang="fr-FR" sz="800" dirty="0" smtClean="0"/>
          </a:p>
          <a:p>
            <a:endParaRPr lang="fr-FR" sz="800" u="none" dirty="0" smtClean="0">
              <a:solidFill>
                <a:srgbClr val="FF0000"/>
              </a:solidFill>
            </a:endParaRPr>
          </a:p>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14</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15</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Questions:</a:t>
            </a:r>
            <a:r>
              <a:rPr lang="fr-FR" baseline="0" dirty="0" smtClean="0"/>
              <a:t> Ressentis, impressions de l’expérience? Manques? Vertiges?</a:t>
            </a:r>
          </a:p>
          <a:p>
            <a:r>
              <a:rPr lang="fr-FR" dirty="0" smtClean="0"/>
              <a:t>Différence entre yeux et oreilles? Observation dans la vie courante:</a:t>
            </a:r>
            <a:r>
              <a:rPr lang="fr-FR" baseline="0" dirty="0" smtClean="0"/>
              <a:t> champ de vision, vitesse de la lumière vs son, etc..</a:t>
            </a:r>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Questions transitoires: si on considère les sons</a:t>
            </a:r>
            <a:r>
              <a:rPr lang="fr-FR" baseline="0" dirty="0" smtClean="0"/>
              <a:t> cités, </a:t>
            </a:r>
            <a:r>
              <a:rPr lang="fr-FR" dirty="0" smtClean="0"/>
              <a:t>qu’est-ce qui les distingue les uns des autres, de manière rationnelle (aigu,</a:t>
            </a:r>
            <a:r>
              <a:rPr lang="fr-FR" baseline="0" dirty="0" smtClean="0"/>
              <a:t> grave..?</a:t>
            </a:r>
            <a:r>
              <a:rPr lang="fr-FR" dirty="0" smtClean="0"/>
              <a:t>)? Qu’est-ce qui fait qu’on accole aux sons des propriétés émotionnelles?</a:t>
            </a:r>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 designer</a:t>
            </a:r>
            <a:r>
              <a:rPr lang="fr-FR" baseline="0" dirty="0" smtClean="0"/>
              <a:t> sonore travaille sur des notions caractéristiques de la </a:t>
            </a:r>
            <a:r>
              <a:rPr lang="fr-FR" baseline="0" dirty="0" err="1" smtClean="0"/>
              <a:t>psychoacoustique</a:t>
            </a:r>
            <a:r>
              <a:rPr lang="fr-FR" baseline="0" dirty="0" smtClean="0"/>
              <a:t> . Domaine qui en partie explique comment on rattache à un son particulier des impressions, un jugement.</a:t>
            </a:r>
          </a:p>
          <a:p>
            <a:r>
              <a:rPr lang="fr-FR" sz="800" u="none" dirty="0" smtClean="0">
                <a:solidFill>
                  <a:srgbClr val="FF0000"/>
                </a:solidFill>
              </a:rPr>
              <a:t>(</a:t>
            </a:r>
            <a:r>
              <a:rPr lang="fr-FR" sz="800" u="none" dirty="0" err="1" smtClean="0">
                <a:solidFill>
                  <a:srgbClr val="FF0000"/>
                </a:solidFill>
              </a:rPr>
              <a:t>Wikipedia</a:t>
            </a:r>
            <a:r>
              <a:rPr lang="fr-FR" sz="800" u="none" dirty="0" smtClean="0">
                <a:solidFill>
                  <a:srgbClr val="FF0000"/>
                </a:solidFill>
              </a:rPr>
              <a:t>) La </a:t>
            </a:r>
            <a:r>
              <a:rPr lang="fr-FR" sz="800" b="1" u="none" dirty="0" err="1" smtClean="0">
                <a:solidFill>
                  <a:srgbClr val="FF0000"/>
                </a:solidFill>
              </a:rPr>
              <a:t>psychoacoustique</a:t>
            </a:r>
            <a:r>
              <a:rPr lang="fr-FR" sz="800" u="none" dirty="0" smtClean="0">
                <a:solidFill>
                  <a:srgbClr val="FF0000"/>
                </a:solidFill>
              </a:rPr>
              <a:t> est l'étude des sensations auditives de l'homme. Elle se situe donc à la frontière entre l'</a:t>
            </a:r>
            <a:r>
              <a:rPr lang="fr-FR" sz="800" u="none" dirty="0" smtClean="0">
                <a:solidFill>
                  <a:srgbClr val="FF0000"/>
                </a:solidFill>
                <a:hlinkClick r:id="rId3" tooltip="Acoustique"/>
              </a:rPr>
              <a:t>acoustique</a:t>
            </a:r>
            <a:r>
              <a:rPr lang="fr-FR" sz="800" u="none" dirty="0" smtClean="0">
                <a:solidFill>
                  <a:srgbClr val="FF0000"/>
                </a:solidFill>
              </a:rPr>
              <a:t>, la </a:t>
            </a:r>
            <a:r>
              <a:rPr lang="fr-FR" sz="800" u="none" dirty="0" smtClean="0">
                <a:solidFill>
                  <a:srgbClr val="FF0000"/>
                </a:solidFill>
                <a:hlinkClick r:id="rId4" tooltip="Audition"/>
              </a:rPr>
              <a:t>physiologie</a:t>
            </a:r>
            <a:r>
              <a:rPr lang="fr-FR" sz="800" u="none" dirty="0" smtClean="0">
                <a:solidFill>
                  <a:srgbClr val="FF0000"/>
                </a:solidFill>
              </a:rPr>
              <a:t> et la psychologie.</a:t>
            </a:r>
          </a:p>
          <a:p>
            <a:r>
              <a:rPr lang="fr-FR" sz="800" u="none" dirty="0" smtClean="0">
                <a:solidFill>
                  <a:srgbClr val="FF0000"/>
                </a:solidFill>
              </a:rPr>
              <a:t>L'</a:t>
            </a:r>
            <a:r>
              <a:rPr lang="fr-FR" sz="800" u="none" dirty="0" smtClean="0">
                <a:solidFill>
                  <a:srgbClr val="FF0000"/>
                </a:solidFill>
                <a:hlinkClick r:id="rId3" tooltip="Acoustique"/>
              </a:rPr>
              <a:t>acoustique</a:t>
            </a:r>
            <a:r>
              <a:rPr lang="fr-FR" sz="800" u="none" dirty="0" smtClean="0">
                <a:solidFill>
                  <a:srgbClr val="FF0000"/>
                </a:solidFill>
              </a:rPr>
              <a:t> étudiera la nature et les propriétés des </a:t>
            </a:r>
            <a:r>
              <a:rPr lang="fr-FR" sz="800" u="none" dirty="0" smtClean="0">
                <a:solidFill>
                  <a:srgbClr val="FF0000"/>
                </a:solidFill>
                <a:hlinkClick r:id="rId5" tooltip="Onde"/>
              </a:rPr>
              <a:t>ondes</a:t>
            </a:r>
            <a:r>
              <a:rPr lang="fr-FR" sz="800" u="none" dirty="0" smtClean="0">
                <a:solidFill>
                  <a:srgbClr val="FF0000"/>
                </a:solidFill>
              </a:rPr>
              <a:t> sonores qui arrivent au </a:t>
            </a:r>
            <a:r>
              <a:rPr lang="fr-FR" sz="800" u="none" dirty="0" smtClean="0">
                <a:solidFill>
                  <a:srgbClr val="FF0000"/>
                </a:solidFill>
                <a:hlinkClick r:id="rId6" tooltip="Tympan (anatomie)"/>
              </a:rPr>
              <a:t>tympan</a:t>
            </a:r>
            <a:r>
              <a:rPr lang="fr-FR" sz="800" u="none" dirty="0" smtClean="0">
                <a:solidFill>
                  <a:srgbClr val="FF0000"/>
                </a:solidFill>
              </a:rPr>
              <a:t>. La </a:t>
            </a:r>
            <a:r>
              <a:rPr lang="fr-FR" sz="800" u="none" dirty="0" err="1" smtClean="0">
                <a:solidFill>
                  <a:srgbClr val="FF0000"/>
                </a:solidFill>
              </a:rPr>
              <a:t>psychoacoustique</a:t>
            </a:r>
            <a:r>
              <a:rPr lang="fr-FR" sz="800" u="none" dirty="0" smtClean="0">
                <a:solidFill>
                  <a:srgbClr val="FF0000"/>
                </a:solidFill>
              </a:rPr>
              <a:t> étudiera comment elles sont captées par le système auditif et la manière dont elles sont interprétées par le </a:t>
            </a:r>
            <a:r>
              <a:rPr lang="fr-FR" sz="800" u="none" dirty="0" smtClean="0">
                <a:solidFill>
                  <a:srgbClr val="FF0000"/>
                </a:solidFill>
                <a:hlinkClick r:id="rId7" tooltip="Cerveau"/>
              </a:rPr>
              <a:t>cerveau</a:t>
            </a:r>
            <a:r>
              <a:rPr lang="fr-FR" sz="800" u="none" dirty="0" smtClean="0">
                <a:solidFill>
                  <a:srgbClr val="FF0000"/>
                </a:solidFill>
              </a:rPr>
              <a:t>. De cette étude on déduit que la perception des caractéristiques d'un son n'a pas de valeurs de mesure objectives.</a:t>
            </a:r>
          </a:p>
          <a:p>
            <a:r>
              <a:rPr lang="fr-FR" sz="800" u="none" dirty="0" smtClean="0">
                <a:solidFill>
                  <a:srgbClr val="FF0000"/>
                </a:solidFill>
              </a:rPr>
              <a:t>Toutefois, il existe des méthodes de quantification de la perception du bruit chez l'être humain. Pour</a:t>
            </a:r>
            <a:r>
              <a:rPr lang="fr-FR" sz="800" u="none" baseline="0" dirty="0" smtClean="0">
                <a:solidFill>
                  <a:srgbClr val="FF0000"/>
                </a:solidFill>
              </a:rPr>
              <a:t> ce faire, </a:t>
            </a:r>
            <a:r>
              <a:rPr lang="fr-FR" sz="800" u="none" dirty="0" smtClean="0">
                <a:solidFill>
                  <a:srgbClr val="FF0000"/>
                </a:solidFill>
              </a:rPr>
              <a:t>des </a:t>
            </a:r>
            <a:r>
              <a:rPr lang="fr-FR" sz="800" u="none" dirty="0" smtClean="0">
                <a:solidFill>
                  <a:srgbClr val="FF0000"/>
                </a:solidFill>
                <a:hlinkClick r:id="rId8" tooltip="Courbes isosoniques"/>
              </a:rPr>
              <a:t>courbes isosoniques</a:t>
            </a:r>
            <a:r>
              <a:rPr lang="fr-FR" sz="800" u="none" dirty="0" smtClean="0">
                <a:solidFill>
                  <a:srgbClr val="FF0000"/>
                </a:solidFill>
              </a:rPr>
              <a:t> ont été élaborées de manière </a:t>
            </a:r>
            <a:r>
              <a:rPr lang="fr-FR" sz="800" b="1" u="none" dirty="0" smtClean="0">
                <a:solidFill>
                  <a:srgbClr val="FF0000"/>
                </a:solidFill>
              </a:rPr>
              <a:t>statistique </a:t>
            </a:r>
            <a:r>
              <a:rPr lang="fr-FR" sz="800" u="none" dirty="0" smtClean="0">
                <a:solidFill>
                  <a:srgbClr val="FF0000"/>
                </a:solidFill>
              </a:rPr>
              <a:t>par Fletcher et </a:t>
            </a:r>
            <a:r>
              <a:rPr lang="fr-FR" sz="800" u="none" dirty="0" err="1" smtClean="0">
                <a:solidFill>
                  <a:srgbClr val="FF0000"/>
                </a:solidFill>
              </a:rPr>
              <a:t>Munson</a:t>
            </a:r>
            <a:r>
              <a:rPr lang="fr-FR" sz="800" u="none" dirty="0" smtClean="0">
                <a:solidFill>
                  <a:srgbClr val="FF0000"/>
                </a:solidFill>
              </a:rPr>
              <a:t> en demandant à un grand nombre de sujets de répondre à la sensation qu'ils éprouvent lorsque l'on varie la fréquence et/ou la pression acoustique d'un son.</a:t>
            </a:r>
          </a:p>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Une simple expérience permet de saisir la notion de fréquence naturelle ou mode propre: en secouant une corde attachée à une extrémité, on peut observer selon la fréquence de l'excitation l'apparition d'une onde sinusoïdale qui court le long de la corde. Chaque mode propre a une période et une fréquence qui est intiment corrélée à la longueur de la corde</a:t>
            </a:r>
            <a:r>
              <a:rPr lang="fr-FR" sz="1200" kern="1200" dirty="0" smtClean="0">
                <a:solidFill>
                  <a:schemeClr val="tx1"/>
                </a:solidFill>
                <a:latin typeface="+mn-lt"/>
                <a:ea typeface="+mn-ea"/>
                <a:cs typeface="+mn-cs"/>
              </a:rPr>
              <a:t>. (ou encore l’</a:t>
            </a:r>
            <a:r>
              <a:rPr lang="fr-FR" sz="1200" kern="1200" dirty="0" err="1" smtClean="0">
                <a:solidFill>
                  <a:schemeClr val="tx1"/>
                </a:solidFill>
                <a:latin typeface="+mn-lt"/>
                <a:ea typeface="+mn-ea"/>
                <a:cs typeface="+mn-cs"/>
              </a:rPr>
              <a:t>experience</a:t>
            </a:r>
            <a:r>
              <a:rPr lang="fr-FR" sz="1200" kern="1200" dirty="0" smtClean="0">
                <a:solidFill>
                  <a:schemeClr val="tx1"/>
                </a:solidFill>
                <a:latin typeface="+mn-lt"/>
                <a:ea typeface="+mn-ea"/>
                <a:cs typeface="+mn-cs"/>
              </a:rPr>
              <a:t> du diapason qui lorsqu’il sonne peut faire entrer en vibration une corde de guitare à sa proximité)</a:t>
            </a:r>
          </a:p>
          <a:p>
            <a:r>
              <a:rPr lang="fr-FR" sz="1200" kern="1200" dirty="0" smtClean="0">
                <a:solidFill>
                  <a:schemeClr val="tx1"/>
                </a:solidFill>
                <a:latin typeface="+mn-lt"/>
                <a:ea typeface="+mn-ea"/>
                <a:cs typeface="+mn-cs"/>
              </a:rPr>
              <a:t>Lorsqu'on heurte une tasse avec une cuillère, la tasse vibre librement et créé une perturbation dans le milieu environnant, et plus particulièrement un mouvement périodique correspondant à une onde de pression.</a:t>
            </a:r>
          </a:p>
          <a:p>
            <a:r>
              <a:rPr lang="fr-FR" sz="1200" kern="1200" dirty="0" smtClean="0">
                <a:solidFill>
                  <a:schemeClr val="tx1"/>
                </a:solidFill>
                <a:latin typeface="+mn-lt"/>
                <a:ea typeface="+mn-ea"/>
                <a:cs typeface="+mn-cs"/>
              </a:rPr>
              <a:t>Une vibration de faible amplitude est toujours sinusoïdale et est </a:t>
            </a:r>
            <a:r>
              <a:rPr lang="fr-FR" sz="1200" kern="1200" dirty="0" err="1" smtClean="0">
                <a:solidFill>
                  <a:schemeClr val="tx1"/>
                </a:solidFill>
                <a:latin typeface="+mn-lt"/>
                <a:ea typeface="+mn-ea"/>
                <a:cs typeface="+mn-cs"/>
              </a:rPr>
              <a:t>dénomée</a:t>
            </a:r>
            <a:r>
              <a:rPr lang="fr-FR" sz="1200" kern="1200" dirty="0" smtClean="0">
                <a:solidFill>
                  <a:schemeClr val="tx1"/>
                </a:solidFill>
                <a:latin typeface="+mn-lt"/>
                <a:ea typeface="+mn-ea"/>
                <a:cs typeface="+mn-cs"/>
              </a:rPr>
              <a:t> </a:t>
            </a:r>
            <a:r>
              <a:rPr lang="fr-FR" sz="1200" b="1" kern="1200" dirty="0" smtClean="0">
                <a:solidFill>
                  <a:schemeClr val="tx1"/>
                </a:solidFill>
                <a:latin typeface="+mn-lt"/>
                <a:ea typeface="+mn-ea"/>
                <a:cs typeface="+mn-cs"/>
              </a:rPr>
              <a:t>mouvement harmonique. La période de vibration de ce type de mouvement ne dépend pas de son amplitude et est donné par T = 2pi*</a:t>
            </a:r>
            <a:r>
              <a:rPr lang="fr-FR" sz="1200" b="1" kern="1200" dirty="0" err="1" smtClean="0">
                <a:solidFill>
                  <a:schemeClr val="tx1"/>
                </a:solidFill>
                <a:latin typeface="+mn-lt"/>
                <a:ea typeface="+mn-ea"/>
                <a:cs typeface="+mn-cs"/>
              </a:rPr>
              <a:t>sqrt</a:t>
            </a:r>
            <a:r>
              <a:rPr lang="fr-FR" sz="1200" b="1" kern="1200" dirty="0" smtClean="0">
                <a:solidFill>
                  <a:schemeClr val="tx1"/>
                </a:solidFill>
                <a:latin typeface="+mn-lt"/>
                <a:ea typeface="+mn-ea"/>
                <a:cs typeface="+mn-cs"/>
              </a:rPr>
              <a:t>(m/k) où m et k sont respectivement la masse et la raideur de l'objet vibrant.</a:t>
            </a:r>
            <a:endParaRPr lang="fr-FR" sz="1200" kern="1200" dirty="0" smtClean="0">
              <a:solidFill>
                <a:schemeClr val="tx1"/>
              </a:solidFill>
              <a:latin typeface="+mn-lt"/>
              <a:ea typeface="+mn-ea"/>
              <a:cs typeface="+mn-cs"/>
            </a:endParaRPr>
          </a:p>
          <a:p>
            <a:endParaRPr lang="fr-FR" baseline="0" dirty="0" smtClean="0"/>
          </a:p>
          <a:p>
            <a:r>
              <a:rPr lang="fr-FR" baseline="0" dirty="0" smtClean="0"/>
              <a:t>Question transitoire: la résonnance qu’est ce que c’est vraiment? Cas pratique?</a:t>
            </a:r>
          </a:p>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Chaque objet possède donc une fréquence propre à laquelle ses molécules vibrent de manière plus puissante… Mais alors, cela signifie que tout solide mis en contact d’un son ayant une fréquence similaire à la sienne subit une excitation telle qu’il entre en résonance si cette dernière est maintenue ! Autrement dit, les ondes sonores engendrent une telle vibration que les particules (molécules/atomes), vibrant trop, outrepassent la zone élastique de l’objet,</a:t>
            </a:r>
            <a:r>
              <a:rPr lang="fr-FR" sz="1200" kern="1200" baseline="0" dirty="0" smtClean="0">
                <a:solidFill>
                  <a:schemeClr val="tx1"/>
                </a:solidFill>
                <a:latin typeface="+mn-lt"/>
                <a:ea typeface="+mn-ea"/>
                <a:cs typeface="+mn-cs"/>
              </a:rPr>
              <a:t> aboutissant à sa rupture.</a:t>
            </a:r>
          </a:p>
          <a:p>
            <a:r>
              <a:rPr lang="fr-FR" sz="1200" kern="1200" baseline="0" dirty="0" smtClean="0">
                <a:solidFill>
                  <a:schemeClr val="tx1"/>
                </a:solidFill>
                <a:latin typeface="+mn-lt"/>
                <a:ea typeface="+mn-ea"/>
                <a:cs typeface="+mn-cs"/>
              </a:rPr>
              <a:t>(http://le-verre-de-la-castafiore.e-monsite.com/rubrique,frequence-propre-d-un-objet,623645.html)</a:t>
            </a:r>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lnSpcReduction="20000"/>
          </a:bodyPr>
          <a:lstStyle/>
          <a:p>
            <a:r>
              <a:rPr lang="fr-FR" baseline="0" dirty="0" smtClean="0"/>
              <a:t>Lorsqu’on frappe une tasse avec une </a:t>
            </a:r>
            <a:r>
              <a:rPr lang="fr-FR" baseline="0" dirty="0" err="1" smtClean="0"/>
              <a:t>cueillère</a:t>
            </a:r>
            <a:r>
              <a:rPr lang="fr-FR" baseline="0" dirty="0" smtClean="0"/>
              <a:t>, la tasse vibre et créé un mouvement périodique dans le milieu environnant, c’est une onde de pression. Le son qui en résulte est en fait composé d’un certain nombre de fréquences (inverse de la longueur d’onde) qui sont caractéristiques de l’objet percuté. (</a:t>
            </a:r>
            <a:r>
              <a:rPr lang="fr-FR" baseline="0" dirty="0" err="1" smtClean="0"/>
              <a:t>Wikipedia</a:t>
            </a:r>
            <a:r>
              <a:rPr lang="fr-FR" baseline="0" dirty="0" smtClean="0"/>
              <a:t>) </a:t>
            </a:r>
          </a:p>
          <a:p>
            <a:pPr marL="0" marR="0" indent="0" algn="l" defTabSz="457200" rtl="0" eaLnBrk="1" fontAlgn="auto" latinLnBrk="0" hangingPunct="1">
              <a:lnSpc>
                <a:spcPct val="100000"/>
              </a:lnSpc>
              <a:spcBef>
                <a:spcPts val="0"/>
              </a:spcBef>
              <a:spcAft>
                <a:spcPts val="0"/>
              </a:spcAft>
              <a:buClrTx/>
              <a:buSzTx/>
              <a:buFontTx/>
              <a:buNone/>
              <a:tabLst/>
              <a:defRPr/>
            </a:pPr>
            <a:r>
              <a:rPr lang="fr-FR" dirty="0" smtClean="0"/>
              <a:t>La fréquence d'un son est exprimée en </a:t>
            </a:r>
            <a:r>
              <a:rPr lang="fr-FR" dirty="0" smtClean="0">
                <a:hlinkClick r:id="rId3" tooltip="Hertz (unité)"/>
              </a:rPr>
              <a:t>hertz</a:t>
            </a:r>
            <a:r>
              <a:rPr lang="fr-FR" dirty="0" smtClean="0"/>
              <a:t> (Hz), elle est directement liée à la hauteur d'un son perçu, mais n'en est qu'une des composantes (voir l'article </a:t>
            </a:r>
            <a:r>
              <a:rPr lang="fr-FR" dirty="0" smtClean="0">
                <a:hlinkClick r:id="rId4" tooltip="Psychoacoustique"/>
              </a:rPr>
              <a:t>Psychoacoustique</a:t>
            </a:r>
            <a:r>
              <a:rPr lang="fr-FR" dirty="0" smtClean="0"/>
              <a:t>). À une fréquence faible correspond un son grave, à une fréquence élevée un son aigu.</a:t>
            </a:r>
          </a:p>
          <a:p>
            <a:r>
              <a:rPr lang="fr-FR" dirty="0" smtClean="0"/>
              <a:t>Le spectre de fréquence entendu par l'oreille humaine s'étend environ de 20 à 20 000 Hz. La fréquence du </a:t>
            </a:r>
            <a:r>
              <a:rPr lang="fr-FR" dirty="0" smtClean="0">
                <a:hlinkClick r:id="rId5" tooltip="Diapason"/>
              </a:rPr>
              <a:t>«la» 440</a:t>
            </a:r>
            <a:r>
              <a:rPr lang="fr-FR" dirty="0" smtClean="0"/>
              <a:t> a été établie comme fréquence de référence.</a:t>
            </a:r>
            <a:r>
              <a:rPr lang="fr-FR" baseline="0" dirty="0" smtClean="0"/>
              <a:t> </a:t>
            </a:r>
            <a:r>
              <a:rPr lang="fr-FR" dirty="0" smtClean="0"/>
              <a:t>En musique, il est possible de faire plusieurs calculs entre les fréquences correspondantes aux notes. Une fréquence doublée donne une octave, tandis qu'une fréquence additionnée de son octave inférieure donne une quinte, etc.</a:t>
            </a:r>
          </a:p>
          <a:p>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L'onde sinusoïdale est un cas particulier des </a:t>
            </a:r>
            <a:r>
              <a:rPr lang="fr-FR" sz="1200" b="1" kern="1200" dirty="0" smtClean="0">
                <a:solidFill>
                  <a:schemeClr val="tx1"/>
                </a:solidFill>
                <a:latin typeface="+mn-lt"/>
                <a:ea typeface="+mn-ea"/>
                <a:cs typeface="+mn-cs"/>
              </a:rPr>
              <a:t>ondes périodiques. Le mathématicien français Fourier montra que toute onde périodique de fréquence f peut être décomposée en une somme d'ondes sinusoïdales de fréquence f, 2f, 3f, ... . En ce sens, les ondes sinusoïdales sont les éléments fondamentaux de toute onde.</a:t>
            </a:r>
          </a:p>
          <a:p>
            <a:r>
              <a:rPr lang="fr-FR" sz="1200" kern="1200" dirty="0" smtClean="0">
                <a:solidFill>
                  <a:schemeClr val="tx1"/>
                </a:solidFill>
                <a:latin typeface="+mn-lt"/>
                <a:ea typeface="+mn-ea"/>
                <a:cs typeface="+mn-cs"/>
              </a:rPr>
              <a:t>Si l'on applique une force d'excitation au système, il entre en vibration à des fréquences dites 'naturelles', c'est à dire propres à sa géométrie, ses dimensions et son matériau, mais aussi à des fréquences qui sont propres au type d'excitation. Enfin, lorsque la fréquence d'excitation correspond à une </a:t>
            </a:r>
            <a:r>
              <a:rPr lang="fr-FR" sz="1200" b="1" kern="1200" dirty="0" smtClean="0">
                <a:solidFill>
                  <a:schemeClr val="tx1"/>
                </a:solidFill>
                <a:latin typeface="+mn-lt"/>
                <a:ea typeface="+mn-ea"/>
                <a:cs typeface="+mn-cs"/>
              </a:rPr>
              <a:t>fréquence naturelle de vibration du système, l'amplitude de la réponse du système est plus importante en proportion que la quantité d'énergie fournit par l'excitation.</a:t>
            </a:r>
            <a:endParaRPr lang="fr-FR" baseline="0" dirty="0" smtClean="0"/>
          </a:p>
          <a:p>
            <a:endParaRPr lang="fr-FR"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fr-FR" baseline="0" dirty="0" smtClean="0"/>
              <a:t>Question transitoire: que se passe-t-il dans le milieu transmetteur?</a:t>
            </a:r>
          </a:p>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Les ondes sonores peuvent être traduites grâce à l’expérience du piston:</a:t>
            </a:r>
            <a:r>
              <a:rPr lang="fr-FR" baseline="0" dirty="0" smtClean="0"/>
              <a:t> lorsque le piston se translate de gauche à droite, les particules d’air bougent autour de leur position d’équilibre. Cela créé des zones de compression et dépression où la valeur de la pression fluctue entre </a:t>
            </a:r>
            <a:r>
              <a:rPr lang="fr-FR" baseline="0" dirty="0" err="1" smtClean="0"/>
              <a:t>Pmax</a:t>
            </a:r>
            <a:r>
              <a:rPr lang="fr-FR" baseline="0" dirty="0" smtClean="0"/>
              <a:t> et </a:t>
            </a:r>
            <a:r>
              <a:rPr lang="fr-FR" baseline="0" dirty="0" err="1" smtClean="0"/>
              <a:t>Pmin</a:t>
            </a:r>
            <a:r>
              <a:rPr lang="fr-FR" baseline="0" dirty="0" smtClean="0"/>
              <a:t> respectivement, au-dessus et en dessous de la pression atmosphérique. Cette perturbation se transfert de proche en proche sans que les particules elles mêmes ne bougent.</a:t>
            </a:r>
          </a:p>
          <a:p>
            <a:endParaRPr lang="fr-FR" baseline="0" dirty="0" smtClean="0"/>
          </a:p>
          <a:p>
            <a:r>
              <a:rPr lang="fr-FR" sz="1200" kern="1200" dirty="0" smtClean="0">
                <a:solidFill>
                  <a:schemeClr val="tx1"/>
                </a:solidFill>
                <a:latin typeface="+mn-lt"/>
                <a:ea typeface="+mn-ea"/>
                <a:cs typeface="+mn-cs"/>
              </a:rPr>
              <a:t>Les ondes stationnaires créent une perturbation dans le milieu environnant qui se propage de proche en proche. Ainsi, ce type d'ondes sont produites à l'intérieur et sur un instrument de musique lui conférant sa sonorité particulière</a:t>
            </a:r>
            <a:endParaRPr lang="fr-FR" baseline="0" dirty="0" smtClean="0"/>
          </a:p>
          <a:p>
            <a:endParaRPr lang="fr-FR" baseline="0" dirty="0" smtClean="0"/>
          </a:p>
          <a:p>
            <a:r>
              <a:rPr lang="fr-FR" baseline="0" dirty="0" smtClean="0"/>
              <a:t>Mais que se passe-t-il quand le milieu transmetteur change..?</a:t>
            </a:r>
          </a:p>
          <a:p>
            <a:endParaRPr lang="fr-FR" dirty="0" smtClean="0"/>
          </a:p>
          <a:p>
            <a:endParaRPr lang="fr-FR"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fr-FR" sz="1200" baseline="0" dirty="0" smtClean="0"/>
              <a:t>Question transitoire: mais que se passe-t-il pour pour pouvoir entendre?</a:t>
            </a:r>
          </a:p>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E548273B-DFF8-6147-B079-78F66749EEE1}" type="datetimeFigureOut">
              <a:rPr lang="fr-FR" smtClean="0"/>
              <a:pPr/>
              <a:t>18/11/10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548273B-DFF8-6147-B079-78F66749EEE1}" type="datetimeFigureOut">
              <a:rPr lang="fr-FR" smtClean="0"/>
              <a:pPr/>
              <a:t>18/11/10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548273B-DFF8-6147-B079-78F66749EEE1}" type="datetimeFigureOut">
              <a:rPr lang="fr-FR" smtClean="0"/>
              <a:pPr/>
              <a:t>18/11/10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548273B-DFF8-6147-B079-78F66749EEE1}" type="datetimeFigureOut">
              <a:rPr lang="fr-FR" smtClean="0"/>
              <a:pPr/>
              <a:t>18/11/10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E548273B-DFF8-6147-B079-78F66749EEE1}" type="datetimeFigureOut">
              <a:rPr lang="fr-FR" smtClean="0"/>
              <a:pPr/>
              <a:t>18/11/10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548273B-DFF8-6147-B079-78F66749EEE1}" type="datetimeFigureOut">
              <a:rPr lang="fr-FR" smtClean="0"/>
              <a:pPr/>
              <a:t>18/11/10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548273B-DFF8-6147-B079-78F66749EEE1}" type="datetimeFigureOut">
              <a:rPr lang="fr-FR" smtClean="0"/>
              <a:pPr/>
              <a:t>18/11/10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E548273B-DFF8-6147-B079-78F66749EEE1}" type="datetimeFigureOut">
              <a:rPr lang="fr-FR" smtClean="0"/>
              <a:pPr/>
              <a:t>18/11/10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548273B-DFF8-6147-B079-78F66749EEE1}" type="datetimeFigureOut">
              <a:rPr lang="fr-FR" smtClean="0"/>
              <a:pPr/>
              <a:t>18/11/10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548273B-DFF8-6147-B079-78F66749EEE1}" type="datetimeFigureOut">
              <a:rPr lang="fr-FR" smtClean="0"/>
              <a:pPr/>
              <a:t>18/11/10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548273B-DFF8-6147-B079-78F66749EEE1}" type="datetimeFigureOut">
              <a:rPr lang="fr-FR" smtClean="0"/>
              <a:pPr/>
              <a:t>18/11/10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48273B-DFF8-6147-B079-78F66749EEE1}" type="datetimeFigureOut">
              <a:rPr lang="fr-FR" smtClean="0"/>
              <a:pPr/>
              <a:t>18/11/10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D7B4B6-6B29-EC46-B02A-F1C0212F86A8}"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hyperlink" Target="mailto:ccl.picard@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eg"/><Relationship Id="rId5" Type="http://schemas.openxmlformats.org/officeDocument/2006/relationships/image" Target="../media/image11.gif"/><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509928" y="2626786"/>
            <a:ext cx="5685846" cy="1569660"/>
          </a:xfrm>
          <a:prstGeom prst="rect">
            <a:avLst/>
          </a:prstGeom>
          <a:noFill/>
        </p:spPr>
        <p:txBody>
          <a:bodyPr wrap="none" rtlCol="0">
            <a:spAutoFit/>
          </a:bodyPr>
          <a:lstStyle/>
          <a:p>
            <a:r>
              <a:rPr lang="fr-FR" sz="4800" b="1" spc="300" dirty="0" smtClean="0">
                <a:solidFill>
                  <a:schemeClr val="accent6">
                    <a:lumMod val="75000"/>
                  </a:schemeClr>
                </a:solidFill>
                <a:effectLst>
                  <a:outerShdw blurRad="50800" dist="38100" dir="2700000">
                    <a:srgbClr val="000000">
                      <a:alpha val="43000"/>
                    </a:srgbClr>
                  </a:outerShdw>
                </a:effectLst>
              </a:rPr>
              <a:t>DES SONS, </a:t>
            </a:r>
          </a:p>
          <a:p>
            <a:r>
              <a:rPr lang="fr-FR" sz="4800" b="1" spc="300" dirty="0" smtClean="0">
                <a:solidFill>
                  <a:schemeClr val="accent6">
                    <a:lumMod val="75000"/>
                  </a:schemeClr>
                </a:solidFill>
                <a:effectLst>
                  <a:outerShdw blurRad="50800" dist="38100" dir="2700000">
                    <a:srgbClr val="000000">
                      <a:alpha val="43000"/>
                    </a:srgbClr>
                  </a:outerShdw>
                </a:effectLst>
              </a:rPr>
              <a:t>DES IMPRESSIONS.</a:t>
            </a:r>
            <a:endParaRPr lang="fr-FR" sz="4800" i="1" dirty="0">
              <a:solidFill>
                <a:schemeClr val="accent6">
                  <a:lumMod val="75000"/>
                </a:schemeClr>
              </a:solidFill>
            </a:endParaRPr>
          </a:p>
        </p:txBody>
      </p:sp>
      <p:sp>
        <p:nvSpPr>
          <p:cNvPr id="3" name="ZoneTexte 2"/>
          <p:cNvSpPr txBox="1"/>
          <p:nvPr/>
        </p:nvSpPr>
        <p:spPr>
          <a:xfrm>
            <a:off x="548232" y="5539191"/>
            <a:ext cx="8162423" cy="1264247"/>
          </a:xfrm>
          <a:prstGeom prst="rect">
            <a:avLst/>
          </a:prstGeom>
          <a:noFill/>
        </p:spPr>
        <p:txBody>
          <a:bodyPr wrap="square" rtlCol="0">
            <a:normAutofit/>
          </a:bodyPr>
          <a:lstStyle/>
          <a:p>
            <a:pPr algn="r"/>
            <a:r>
              <a:rPr lang="fr-FR" sz="2400" dirty="0" smtClean="0"/>
              <a:t>Cécile Picard-Limpens</a:t>
            </a:r>
          </a:p>
          <a:p>
            <a:pPr algn="r"/>
            <a:r>
              <a:rPr lang="fr-FR" sz="1400" dirty="0" smtClean="0">
                <a:hlinkClick r:id="rId3"/>
              </a:rPr>
              <a:t>ccl.picard@gmail.com</a:t>
            </a:r>
            <a:endParaRPr lang="fr-FR" sz="1400" dirty="0" smtClean="0"/>
          </a:p>
          <a:p>
            <a:pPr algn="r"/>
            <a:r>
              <a:rPr lang="fr-FR" sz="1400" dirty="0" smtClean="0"/>
              <a:t>FUSCIA – UNISCIEL - INRIA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3950120" cy="584776"/>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L’oreille: un récepteur</a:t>
            </a:r>
            <a:r>
              <a:rPr lang="fr-FR" sz="3200" b="1" dirty="0">
                <a:solidFill>
                  <a:schemeClr val="accent6">
                    <a:lumMod val="75000"/>
                  </a:schemeClr>
                </a:solidFill>
                <a:effectLst>
                  <a:outerShdw blurRad="50800" dist="38100" dir="2700000">
                    <a:srgbClr val="000000">
                      <a:alpha val="43000"/>
                    </a:srgbClr>
                  </a:outerShdw>
                </a:effectLst>
              </a:rPr>
              <a:t>.</a:t>
            </a:r>
            <a:endParaRPr lang="fr-FR" sz="3200" b="1" dirty="0" smtClean="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1508105"/>
          </a:xfrm>
          <a:prstGeom prst="rect">
            <a:avLst/>
          </a:prstGeom>
          <a:noFill/>
        </p:spPr>
        <p:txBody>
          <a:bodyPr wrap="square" rtlCol="0">
            <a:spAutoFit/>
          </a:bodyPr>
          <a:lstStyle/>
          <a:p>
            <a:pPr marL="457200" indent="-457200">
              <a:spcAft>
                <a:spcPts val="1200"/>
              </a:spcAft>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a:solidFill>
                <a:srgbClr val="262626"/>
              </a:solidFill>
            </a:endParaRPr>
          </a:p>
        </p:txBody>
      </p:sp>
      <p:pic>
        <p:nvPicPr>
          <p:cNvPr id="4" name="Image 3" descr="vor8.jpg"/>
          <p:cNvPicPr>
            <a:picLocks noChangeAspect="1"/>
          </p:cNvPicPr>
          <p:nvPr/>
        </p:nvPicPr>
        <p:blipFill>
          <a:blip r:embed="rId3">
            <a:lum bright="2000"/>
          </a:blip>
          <a:srcRect b="12449"/>
          <a:stretch>
            <a:fillRect/>
          </a:stretch>
        </p:blipFill>
        <p:spPr>
          <a:xfrm>
            <a:off x="1354536" y="2134106"/>
            <a:ext cx="6689852" cy="415716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mage 4" descr="ab76bae9e12d126e41b1456cded67bde.png"/>
          <p:cNvPicPr>
            <a:picLocks noChangeAspect="1"/>
          </p:cNvPicPr>
          <p:nvPr/>
        </p:nvPicPr>
        <p:blipFill>
          <a:blip r:embed="rId3"/>
          <a:stretch>
            <a:fillRect/>
          </a:stretch>
        </p:blipFill>
        <p:spPr>
          <a:xfrm>
            <a:off x="5520738" y="4528839"/>
            <a:ext cx="1731645" cy="1611630"/>
          </a:xfrm>
          <a:prstGeom prst="rect">
            <a:avLst/>
          </a:prstGeom>
        </p:spPr>
      </p:pic>
      <p:sp>
        <p:nvSpPr>
          <p:cNvPr id="2" name="ZoneTexte 1"/>
          <p:cNvSpPr txBox="1"/>
          <p:nvPr/>
        </p:nvSpPr>
        <p:spPr>
          <a:xfrm>
            <a:off x="431579" y="1307524"/>
            <a:ext cx="6422952"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Entre la source et le récepteur,</a:t>
            </a:r>
          </a:p>
          <a:p>
            <a:r>
              <a:rPr lang="fr-FR" sz="3200" b="1" dirty="0" smtClean="0">
                <a:solidFill>
                  <a:schemeClr val="accent6">
                    <a:lumMod val="75000"/>
                  </a:schemeClr>
                </a:solidFill>
                <a:effectLst>
                  <a:outerShdw blurRad="50800" dist="38100" dir="2700000">
                    <a:srgbClr val="000000">
                      <a:alpha val="43000"/>
                    </a:srgbClr>
                  </a:outerShdw>
                </a:effectLst>
              </a:rPr>
              <a:t>l’importance du milieu transmetteur.</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4124206"/>
          </a:xfrm>
          <a:prstGeom prst="rect">
            <a:avLst/>
          </a:prstGeom>
          <a:noFill/>
        </p:spPr>
        <p:txBody>
          <a:bodyPr wrap="square" rtlCol="0">
            <a:spAutoFit/>
          </a:bodyPr>
          <a:lstStyle/>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Expérience 1: le téléphone.</a:t>
            </a:r>
          </a:p>
          <a:p>
            <a:pPr marL="457200" indent="-457200">
              <a:spcAft>
                <a:spcPts val="1200"/>
              </a:spcAft>
              <a:buFont typeface="Arial"/>
              <a:buChar char="•"/>
            </a:pPr>
            <a:endParaRPr lang="fr-FR" sz="2400" dirty="0" smtClean="0">
              <a:solidFill>
                <a:srgbClr val="262626"/>
              </a:solidFill>
            </a:endParaRPr>
          </a:p>
          <a:p>
            <a:pPr marL="457200" indent="-457200">
              <a:spcAft>
                <a:spcPts val="1200"/>
              </a:spcAft>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Expérience 2: la cuillère et la ficelle.</a:t>
            </a:r>
          </a:p>
          <a:p>
            <a:pPr marL="457200" indent="-457200">
              <a:spcAft>
                <a:spcPts val="1200"/>
              </a:spcAft>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p:txBody>
      </p:sp>
      <p:pic>
        <p:nvPicPr>
          <p:cNvPr id="4" name="Image 3" descr="Coil_(rope)_(PSF).jpg"/>
          <p:cNvPicPr>
            <a:picLocks noChangeAspect="1"/>
          </p:cNvPicPr>
          <p:nvPr/>
        </p:nvPicPr>
        <p:blipFill>
          <a:blip r:embed="rId4"/>
          <a:stretch>
            <a:fillRect/>
          </a:stretch>
        </p:blipFill>
        <p:spPr>
          <a:xfrm>
            <a:off x="7123085" y="4544184"/>
            <a:ext cx="1525219" cy="1711757"/>
          </a:xfrm>
          <a:prstGeom prst="rect">
            <a:avLst/>
          </a:prstGeom>
        </p:spPr>
      </p:pic>
      <p:pic>
        <p:nvPicPr>
          <p:cNvPr id="6" name="Image 5" descr="telephone.gif"/>
          <p:cNvPicPr>
            <a:picLocks noChangeAspect="1"/>
          </p:cNvPicPr>
          <p:nvPr/>
        </p:nvPicPr>
        <p:blipFill>
          <a:blip r:embed="rId5"/>
          <a:stretch>
            <a:fillRect/>
          </a:stretch>
        </p:blipFill>
        <p:spPr>
          <a:xfrm>
            <a:off x="5559843" y="2557001"/>
            <a:ext cx="1761363" cy="175552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1527904" y="2888044"/>
            <a:ext cx="6037868" cy="1107996"/>
          </a:xfrm>
          <a:prstGeom prst="rect">
            <a:avLst/>
          </a:prstGeom>
          <a:noFill/>
        </p:spPr>
        <p:txBody>
          <a:bodyPr wrap="none" rtlCol="0">
            <a:spAutoFit/>
          </a:bodyPr>
          <a:lstStyle/>
          <a:p>
            <a:r>
              <a:rPr lang="fr-FR" sz="6600" b="1" dirty="0" smtClean="0">
                <a:solidFill>
                  <a:schemeClr val="accent6">
                    <a:lumMod val="75000"/>
                  </a:schemeClr>
                </a:solidFill>
                <a:effectLst>
                  <a:outerShdw blurRad="50800" dist="38100" dir="2700000">
                    <a:srgbClr val="000000">
                      <a:alpha val="43000"/>
                    </a:srgbClr>
                  </a:outerShdw>
                </a:effectLst>
              </a:rPr>
              <a:t>Résumons-nous!</a:t>
            </a:r>
            <a:endParaRPr lang="fr-FR" sz="66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984885"/>
          </a:xfrm>
          <a:prstGeom prst="rect">
            <a:avLst/>
          </a:prstGeom>
          <a:noFill/>
        </p:spPr>
        <p:txBody>
          <a:bodyPr wrap="square" rtlCol="0">
            <a:spAutoFit/>
          </a:bodyPr>
          <a:lstStyle/>
          <a:p>
            <a:pPr marL="457200" indent="-457200">
              <a:spcAft>
                <a:spcPts val="1200"/>
              </a:spcAft>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4367101"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Pour comprendre le son:</a:t>
            </a:r>
          </a:p>
          <a:p>
            <a:r>
              <a:rPr lang="fr-FR" sz="3200" b="1" dirty="0" smtClean="0">
                <a:solidFill>
                  <a:schemeClr val="accent6">
                    <a:lumMod val="75000"/>
                  </a:schemeClr>
                </a:solidFill>
                <a:effectLst>
                  <a:outerShdw blurRad="50800" dist="38100" dir="2700000">
                    <a:srgbClr val="000000">
                      <a:alpha val="43000"/>
                    </a:srgbClr>
                  </a:outerShdw>
                </a:effectLst>
              </a:rPr>
              <a:t>Manipulez!</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4031873"/>
          </a:xfrm>
          <a:prstGeom prst="rect">
            <a:avLst/>
          </a:prstGeom>
          <a:noFill/>
        </p:spPr>
        <p:txBody>
          <a:bodyPr wrap="square" rtlCol="0">
            <a:spAutoFit/>
          </a:bodyPr>
          <a:lstStyle/>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Un « analyseur » de sons 										   en temps réel.			</a:t>
            </a: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Sources: 													      Sons environnants, 									        signaux numériques, 										  extraits musicaux, etc.. </a:t>
            </a:r>
          </a:p>
          <a:p>
            <a:pPr marL="914400" lvl="1" indent="-457200">
              <a:spcAft>
                <a:spcPts val="1200"/>
              </a:spcAft>
              <a:buFont typeface="Arial"/>
              <a:buChar char="•"/>
            </a:pPr>
            <a:endParaRPr lang="fr-FR" sz="2400" dirty="0" smtClean="0">
              <a:solidFill>
                <a:srgbClr val="262626"/>
              </a:solidFill>
            </a:endParaRPr>
          </a:p>
        </p:txBody>
      </p:sp>
      <p:pic>
        <p:nvPicPr>
          <p:cNvPr id="4" name="Image 3" descr="ExploSonore.png"/>
          <p:cNvPicPr>
            <a:picLocks noChangeAspect="1"/>
          </p:cNvPicPr>
          <p:nvPr/>
        </p:nvPicPr>
        <p:blipFill>
          <a:blip r:embed="rId3">
            <a:lum/>
          </a:blip>
          <a:stretch>
            <a:fillRect/>
          </a:stretch>
        </p:blipFill>
        <p:spPr>
          <a:xfrm>
            <a:off x="4516950" y="2969833"/>
            <a:ext cx="4286885" cy="280695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4367101"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Pour comprendre le son:</a:t>
            </a:r>
          </a:p>
          <a:p>
            <a:r>
              <a:rPr lang="fr-FR" sz="3200" b="1" dirty="0" smtClean="0">
                <a:solidFill>
                  <a:schemeClr val="accent6">
                    <a:lumMod val="75000"/>
                  </a:schemeClr>
                </a:solidFill>
                <a:effectLst>
                  <a:outerShdw blurRad="50800" dist="38100" dir="2700000">
                    <a:srgbClr val="000000">
                      <a:alpha val="43000"/>
                    </a:srgbClr>
                  </a:outerShdw>
                </a:effectLst>
              </a:rPr>
              <a:t>Manipulez!</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3447098"/>
          </a:xfrm>
          <a:prstGeom prst="rect">
            <a:avLst/>
          </a:prstGeom>
          <a:noFill/>
        </p:spPr>
        <p:txBody>
          <a:bodyPr wrap="square" rtlCol="0">
            <a:spAutoFit/>
          </a:bodyPr>
          <a:lstStyle/>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Le filtrage sonore.			</a:t>
            </a: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Des analogies 												      dans le quotidien. </a:t>
            </a:r>
          </a:p>
          <a:p>
            <a:pPr marL="914400" lvl="1" indent="-457200">
              <a:spcAft>
                <a:spcPts val="1200"/>
              </a:spcAft>
              <a:buFont typeface="Arial"/>
              <a:buChar char="•"/>
            </a:pPr>
            <a:endParaRPr lang="fr-FR" sz="2400" dirty="0" smtClean="0">
              <a:solidFill>
                <a:srgbClr val="262626"/>
              </a:solidFill>
            </a:endParaRPr>
          </a:p>
        </p:txBody>
      </p:sp>
      <p:pic>
        <p:nvPicPr>
          <p:cNvPr id="6" name="Image 5" descr="ExploSonoreEnr.png"/>
          <p:cNvPicPr>
            <a:picLocks noChangeAspect="1"/>
          </p:cNvPicPr>
          <p:nvPr/>
        </p:nvPicPr>
        <p:blipFill>
          <a:blip r:embed="rId3"/>
          <a:stretch>
            <a:fillRect/>
          </a:stretch>
        </p:blipFill>
        <p:spPr>
          <a:xfrm>
            <a:off x="4435226" y="2987951"/>
            <a:ext cx="4374261" cy="279603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1371600" y="2888044"/>
            <a:ext cx="3684685" cy="1107996"/>
          </a:xfrm>
          <a:prstGeom prst="rect">
            <a:avLst/>
          </a:prstGeom>
          <a:noFill/>
        </p:spPr>
        <p:txBody>
          <a:bodyPr wrap="none" rtlCol="0">
            <a:spAutoFit/>
          </a:bodyPr>
          <a:lstStyle/>
          <a:p>
            <a:r>
              <a:rPr lang="fr-FR" sz="6600" b="1" dirty="0" smtClean="0">
                <a:solidFill>
                  <a:schemeClr val="accent6">
                    <a:lumMod val="75000"/>
                  </a:schemeClr>
                </a:solidFill>
                <a:effectLst>
                  <a:outerShdw blurRad="50800" dist="38100" dir="2700000">
                    <a:srgbClr val="000000">
                      <a:alpha val="43000"/>
                    </a:srgbClr>
                  </a:outerShdw>
                </a:effectLst>
              </a:rPr>
              <a:t>À suivre...</a:t>
            </a:r>
            <a:endParaRPr lang="fr-FR" sz="66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984885"/>
          </a:xfrm>
          <a:prstGeom prst="rect">
            <a:avLst/>
          </a:prstGeom>
          <a:noFill/>
        </p:spPr>
        <p:txBody>
          <a:bodyPr wrap="square" rtlCol="0">
            <a:spAutoFit/>
          </a:bodyPr>
          <a:lstStyle/>
          <a:p>
            <a:pPr marL="457200" indent="-457200">
              <a:spcAft>
                <a:spcPts val="1200"/>
              </a:spcAft>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6084919"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Une expérience  (1 min):</a:t>
            </a:r>
          </a:p>
          <a:p>
            <a:r>
              <a:rPr lang="fr-FR" sz="3200" b="1" dirty="0" smtClean="0">
                <a:solidFill>
                  <a:schemeClr val="accent6">
                    <a:lumMod val="75000"/>
                  </a:schemeClr>
                </a:solidFill>
                <a:effectLst>
                  <a:outerShdw blurRad="50800" dist="38100" dir="2700000">
                    <a:srgbClr val="000000">
                      <a:alpha val="43000"/>
                    </a:srgbClr>
                  </a:outerShdw>
                </a:effectLst>
              </a:rPr>
              <a:t>Debout, YEUX ET OREILLES fermés.</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3447098"/>
          </a:xfrm>
          <a:prstGeom prst="rect">
            <a:avLst/>
          </a:prstGeom>
          <a:noFill/>
        </p:spPr>
        <p:txBody>
          <a:bodyPr wrap="square" rtlCol="0">
            <a:spAutoFit/>
          </a:bodyPr>
          <a:lstStyle/>
          <a:p>
            <a:pPr marL="457200" indent="-457200">
              <a:spcAft>
                <a:spcPts val="1200"/>
              </a:spcAft>
            </a:pPr>
            <a:endParaRPr lang="fr-FR" sz="2400" dirty="0" smtClean="0">
              <a:solidFill>
                <a:srgbClr val="262626"/>
              </a:solidFill>
            </a:endParaRPr>
          </a:p>
          <a:p>
            <a:pPr marL="457200" indent="-457200">
              <a:spcAft>
                <a:spcPts val="1200"/>
              </a:spcAft>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Soyez attentifs														 à vos impressions et sensations.</a:t>
            </a: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a:solidFill>
                <a:srgbClr val="262626"/>
              </a:solidFill>
            </a:endParaRPr>
          </a:p>
        </p:txBody>
      </p:sp>
      <p:pic>
        <p:nvPicPr>
          <p:cNvPr id="4" name="Image 3" descr="hands_ears1.jpg"/>
          <p:cNvPicPr>
            <a:picLocks noChangeAspect="1"/>
          </p:cNvPicPr>
          <p:nvPr/>
        </p:nvPicPr>
        <p:blipFill>
          <a:blip r:embed="rId3"/>
          <a:stretch>
            <a:fillRect/>
          </a:stretch>
        </p:blipFill>
        <p:spPr>
          <a:xfrm>
            <a:off x="6112678" y="2706155"/>
            <a:ext cx="2333625" cy="204025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7057140"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Donner des exemples de sons:</a:t>
            </a:r>
          </a:p>
          <a:p>
            <a:r>
              <a:rPr lang="fr-FR" sz="3200" b="1" dirty="0" smtClean="0">
                <a:solidFill>
                  <a:schemeClr val="accent6">
                    <a:lumMod val="75000"/>
                  </a:schemeClr>
                </a:solidFill>
                <a:effectLst>
                  <a:outerShdw blurRad="50800" dist="38100" dir="2700000">
                    <a:srgbClr val="000000">
                      <a:alpha val="43000"/>
                    </a:srgbClr>
                  </a:outerShdw>
                </a:effectLst>
              </a:rPr>
              <a:t>(à décrire, voire à sonoriser vous-même)</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3600986"/>
          </a:xfrm>
          <a:prstGeom prst="rect">
            <a:avLst/>
          </a:prstGeom>
          <a:noFill/>
        </p:spPr>
        <p:txBody>
          <a:bodyPr wrap="square" rtlCol="0">
            <a:spAutoFit/>
          </a:bodyPr>
          <a:lstStyle/>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mj-lt"/>
              <a:buAutoNum type="arabicPeriod"/>
            </a:pPr>
            <a:r>
              <a:rPr lang="fr-FR" sz="2400" dirty="0" smtClean="0">
                <a:solidFill>
                  <a:srgbClr val="262626"/>
                </a:solidFill>
              </a:rPr>
              <a:t>Un son caractéristique produit par un objet technologique?</a:t>
            </a:r>
          </a:p>
          <a:p>
            <a:pPr marL="457200" indent="-457200">
              <a:spcAft>
                <a:spcPts val="1200"/>
              </a:spcAft>
              <a:buFont typeface="+mj-lt"/>
              <a:buAutoNum type="arabicPeriod"/>
            </a:pPr>
            <a:r>
              <a:rPr lang="fr-FR" sz="2400" dirty="0" smtClean="0"/>
              <a:t>Un son fort produit par un petit objet?</a:t>
            </a:r>
          </a:p>
          <a:p>
            <a:pPr marL="457200" indent="-457200">
              <a:spcAft>
                <a:spcPts val="1200"/>
              </a:spcAft>
              <a:buFont typeface="+mj-lt"/>
              <a:buAutoNum type="arabicPeriod"/>
            </a:pPr>
            <a:r>
              <a:rPr lang="fr-FR" sz="2400" dirty="0" smtClean="0"/>
              <a:t>Un son que vous avez du mal à entendre?</a:t>
            </a:r>
          </a:p>
          <a:p>
            <a:pPr marL="457200" indent="-457200">
              <a:spcAft>
                <a:spcPts val="1200"/>
              </a:spcAft>
              <a:buFont typeface="+mj-lt"/>
              <a:buAutoNum type="arabicPeriod"/>
            </a:pPr>
            <a:r>
              <a:rPr lang="fr-FR" sz="2400" dirty="0" smtClean="0">
                <a:solidFill>
                  <a:srgbClr val="262626"/>
                </a:solidFill>
              </a:rPr>
              <a:t>Un son </a:t>
            </a:r>
            <a:r>
              <a:rPr lang="fr-FR" sz="2400" dirty="0" smtClean="0"/>
              <a:t>qui vous fait penser à la maison?</a:t>
            </a:r>
          </a:p>
          <a:p>
            <a:pPr marL="457200" indent="-457200">
              <a:spcAft>
                <a:spcPts val="1200"/>
              </a:spcAft>
              <a:buFont typeface="+mj-lt"/>
              <a:buAutoNum type="arabicPeriod"/>
            </a:pPr>
            <a:r>
              <a:rPr lang="fr-FR" sz="2400" dirty="0" smtClean="0">
                <a:solidFill>
                  <a:srgbClr val="262626"/>
                </a:solidFill>
              </a:rPr>
              <a:t>Un son </a:t>
            </a:r>
            <a:r>
              <a:rPr lang="fr-FR" sz="2400" dirty="0" smtClean="0"/>
              <a:t>merveilleux?</a:t>
            </a:r>
          </a:p>
          <a:p>
            <a:pPr marL="457200" indent="-457200">
              <a:spcAft>
                <a:spcPts val="1200"/>
              </a:spcAft>
              <a:buFont typeface="+mj-lt"/>
              <a:buAutoNum type="arabicPeriod"/>
            </a:pPr>
            <a:r>
              <a:rPr lang="fr-FR" sz="2400" dirty="0" smtClean="0">
                <a:solidFill>
                  <a:srgbClr val="262626"/>
                </a:solidFill>
              </a:rPr>
              <a:t>Un son </a:t>
            </a:r>
            <a:r>
              <a:rPr lang="fr-FR" sz="2400" dirty="0" smtClean="0"/>
              <a:t>relaxant?</a:t>
            </a:r>
            <a:endParaRPr lang="fr-FR" sz="2400" dirty="0" smtClean="0">
              <a:solidFill>
                <a:srgbClr val="262626"/>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5897768"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Un son est vecteur d’information:</a:t>
            </a:r>
          </a:p>
          <a:p>
            <a:r>
              <a:rPr lang="fr-FR" sz="3200" b="1" dirty="0" smtClean="0">
                <a:solidFill>
                  <a:schemeClr val="accent6">
                    <a:lumMod val="75000"/>
                  </a:schemeClr>
                </a:solidFill>
                <a:effectLst>
                  <a:outerShdw blurRad="50800" dist="38100" dir="2700000">
                    <a:srgbClr val="000000">
                      <a:alpha val="43000"/>
                    </a:srgbClr>
                  </a:outerShdw>
                </a:effectLst>
              </a:rPr>
              <a:t>Pourquoi? Comment?</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4339650"/>
          </a:xfrm>
          <a:prstGeom prst="rect">
            <a:avLst/>
          </a:prstGeom>
          <a:noFill/>
        </p:spPr>
        <p:txBody>
          <a:bodyPr wrap="square" rtlCol="0">
            <a:spAutoFit/>
          </a:bodyPr>
          <a:lstStyle/>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Les sirènes de pompiers,                                                                 les bruits de marche/arrêt de nos objets,                                     tous les bips qui nous entourent...</a:t>
            </a:r>
          </a:p>
          <a:p>
            <a:pPr marL="457200" indent="-457200">
              <a:spcAft>
                <a:spcPts val="1200"/>
              </a:spcAft>
              <a:buFont typeface="Arial"/>
              <a:buChar char="•"/>
            </a:pPr>
            <a:r>
              <a:rPr lang="fr-FR" sz="2400" dirty="0" smtClean="0">
                <a:solidFill>
                  <a:srgbClr val="262626"/>
                </a:solidFill>
              </a:rPr>
              <a:t>Sur quoi cela se base-t-il?</a:t>
            </a:r>
          </a:p>
          <a:p>
            <a:pPr marL="457200" indent="-457200">
              <a:spcAft>
                <a:spcPts val="1200"/>
              </a:spcAft>
              <a:buFont typeface="Arial"/>
              <a:buChar char="•"/>
            </a:pPr>
            <a:r>
              <a:rPr lang="fr-FR" sz="2400" dirty="0" smtClean="0">
                <a:solidFill>
                  <a:srgbClr val="262626"/>
                </a:solidFill>
              </a:rPr>
              <a:t>Un métier: le designer sonore</a:t>
            </a:r>
          </a:p>
          <a:p>
            <a:pPr marL="457200" indent="-457200">
              <a:spcAft>
                <a:spcPts val="1200"/>
              </a:spcAft>
              <a:buFont typeface="Arial"/>
              <a:buChar char="•"/>
            </a:pPr>
            <a:endParaRPr lang="fr-FR" sz="2400" dirty="0" smtClean="0">
              <a:solidFill>
                <a:srgbClr val="262626"/>
              </a:solidFill>
            </a:endParaRPr>
          </a:p>
          <a:p>
            <a:pPr marL="457200" indent="-457200">
              <a:spcAft>
                <a:spcPts val="1200"/>
              </a:spcAft>
            </a:pPr>
            <a:r>
              <a:rPr lang="fr-FR" sz="2400" dirty="0" smtClean="0">
                <a:solidFill>
                  <a:srgbClr val="262626"/>
                </a:solidFill>
              </a:rPr>
              <a:t>&gt;&gt;&gt;&gt;&gt;&gt;&gt;&gt;&gt;&gt;&gt; En avoir conscience, au quotidien.</a:t>
            </a:r>
          </a:p>
          <a:p>
            <a:pPr marL="457200" indent="-457200">
              <a:spcAft>
                <a:spcPts val="1200"/>
              </a:spcAft>
              <a:buFont typeface="Arial"/>
              <a:buChar char="•"/>
            </a:pPr>
            <a:endParaRPr lang="fr-FR" sz="2400" dirty="0" smtClean="0">
              <a:solidFill>
                <a:srgbClr val="262626"/>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3883796"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Qu’est-ce que le son?</a:t>
            </a:r>
          </a:p>
          <a:p>
            <a:r>
              <a:rPr lang="fr-FR" sz="3200" b="1" dirty="0" smtClean="0">
                <a:solidFill>
                  <a:schemeClr val="accent6">
                    <a:lumMod val="75000"/>
                  </a:schemeClr>
                </a:solidFill>
                <a:effectLst>
                  <a:outerShdw blurRad="50800" dist="38100" dir="2700000">
                    <a:srgbClr val="000000">
                      <a:alpha val="43000"/>
                    </a:srgbClr>
                  </a:outerShdw>
                </a:effectLst>
              </a:rPr>
              <a:t>Un peu de théorie.</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075916" cy="4647426"/>
          </a:xfrm>
          <a:prstGeom prst="rect">
            <a:avLst/>
          </a:prstGeom>
          <a:noFill/>
        </p:spPr>
        <p:txBody>
          <a:bodyPr wrap="square" rtlCol="0">
            <a:spAutoFit/>
          </a:bodyPr>
          <a:lstStyle/>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Le son, 3 éléments clés:</a:t>
            </a: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p:txBody>
      </p:sp>
      <p:sp>
        <p:nvSpPr>
          <p:cNvPr id="11" name="ZoneTexte 10"/>
          <p:cNvSpPr txBox="1"/>
          <p:nvPr/>
        </p:nvSpPr>
        <p:spPr>
          <a:xfrm>
            <a:off x="4360439" y="3212645"/>
            <a:ext cx="4465733" cy="2585323"/>
          </a:xfrm>
          <a:prstGeom prst="rect">
            <a:avLst/>
          </a:prstGeom>
          <a:noFill/>
        </p:spPr>
        <p:txBody>
          <a:bodyPr wrap="square" rtlCol="0">
            <a:spAutoFit/>
          </a:bodyPr>
          <a:lstStyle/>
          <a:p>
            <a:pPr marL="457200" indent="-457200">
              <a:buFont typeface="+mj-lt"/>
              <a:buAutoNum type="arabicPeriod"/>
            </a:pPr>
            <a:r>
              <a:rPr lang="fr-FR" sz="2200" dirty="0" smtClean="0">
                <a:solidFill>
                  <a:srgbClr val="262626"/>
                </a:solidFill>
              </a:rPr>
              <a:t>SOURCE</a:t>
            </a:r>
          </a:p>
          <a:p>
            <a:pPr marL="342900" indent="-342900">
              <a:buFont typeface="+mj-lt"/>
              <a:buAutoNum type="arabicPeriod"/>
            </a:pPr>
            <a:endParaRPr lang="fr-FR" sz="4800" dirty="0" smtClean="0">
              <a:solidFill>
                <a:srgbClr val="262626"/>
              </a:solidFill>
            </a:endParaRPr>
          </a:p>
          <a:p>
            <a:pPr marL="457200" indent="-457200">
              <a:buFont typeface="+mj-lt"/>
              <a:buAutoNum type="arabicPeriod"/>
            </a:pPr>
            <a:r>
              <a:rPr lang="fr-FR" sz="2200" dirty="0" smtClean="0">
                <a:solidFill>
                  <a:srgbClr val="262626"/>
                </a:solidFill>
              </a:rPr>
              <a:t>MILIEU TRANSMETTEUR</a:t>
            </a:r>
          </a:p>
          <a:p>
            <a:pPr marL="342900" indent="-342900">
              <a:buFont typeface="+mj-lt"/>
              <a:buAutoNum type="arabicPeriod"/>
            </a:pPr>
            <a:endParaRPr lang="fr-FR" sz="4400" dirty="0" smtClean="0">
              <a:solidFill>
                <a:srgbClr val="262626"/>
              </a:solidFill>
            </a:endParaRPr>
          </a:p>
          <a:p>
            <a:pPr marL="457200" indent="-457200">
              <a:buFont typeface="+mj-lt"/>
              <a:buAutoNum type="arabicPeriod"/>
            </a:pPr>
            <a:r>
              <a:rPr lang="fr-FR" sz="2200" dirty="0" smtClean="0">
                <a:solidFill>
                  <a:srgbClr val="262626"/>
                </a:solidFill>
              </a:rPr>
              <a:t>RECEPTEUR</a:t>
            </a:r>
            <a:endParaRPr lang="fr-FR" sz="2200" dirty="0"/>
          </a:p>
        </p:txBody>
      </p:sp>
      <p:cxnSp>
        <p:nvCxnSpPr>
          <p:cNvPr id="13" name="Connecteur droit avec flèche 12"/>
          <p:cNvCxnSpPr/>
          <p:nvPr/>
        </p:nvCxnSpPr>
        <p:spPr>
          <a:xfrm rot="16200000" flipH="1">
            <a:off x="5102727" y="3947027"/>
            <a:ext cx="330868" cy="467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Connecteur droit avec flèche 17"/>
          <p:cNvCxnSpPr/>
          <p:nvPr/>
        </p:nvCxnSpPr>
        <p:spPr>
          <a:xfrm rot="16200000" flipH="1">
            <a:off x="5115427" y="4988427"/>
            <a:ext cx="330868" cy="467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4" name="Ellipse 23"/>
          <p:cNvSpPr>
            <a:spLocks noChangeAspect="1"/>
          </p:cNvSpPr>
          <p:nvPr/>
        </p:nvSpPr>
        <p:spPr>
          <a:xfrm>
            <a:off x="8171820" y="4279270"/>
            <a:ext cx="552572" cy="552572"/>
          </a:xfrm>
          <a:prstGeom prst="ellipse">
            <a:avLst/>
          </a:prstGeom>
          <a:solidFill>
            <a:schemeClr val="bg1">
              <a:alpha val="0"/>
            </a:schemeClr>
          </a:solidFill>
          <a:ln>
            <a:solidFill>
              <a:srgbClr val="00000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5" name="Ellipse 24"/>
          <p:cNvSpPr>
            <a:spLocks noChangeAspect="1"/>
          </p:cNvSpPr>
          <p:nvPr/>
        </p:nvSpPr>
        <p:spPr>
          <a:xfrm>
            <a:off x="7973625" y="4081075"/>
            <a:ext cx="839909" cy="839909"/>
          </a:xfrm>
          <a:prstGeom prst="ellipse">
            <a:avLst/>
          </a:prstGeom>
          <a:solidFill>
            <a:schemeClr val="bg1">
              <a:alpha val="0"/>
            </a:schemeClr>
          </a:solidFill>
          <a:ln>
            <a:solidFill>
              <a:srgbClr val="00000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6" name="Ellipse 25"/>
          <p:cNvSpPr>
            <a:spLocks noChangeAspect="1"/>
          </p:cNvSpPr>
          <p:nvPr/>
        </p:nvSpPr>
        <p:spPr>
          <a:xfrm>
            <a:off x="7835900" y="3949434"/>
            <a:ext cx="1035050" cy="1035050"/>
          </a:xfrm>
          <a:prstGeom prst="ellipse">
            <a:avLst/>
          </a:prstGeom>
          <a:solidFill>
            <a:schemeClr val="bg1">
              <a:alpha val="0"/>
            </a:schemeClr>
          </a:solidFill>
          <a:ln>
            <a:solidFill>
              <a:srgbClr val="00000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1" name="Soleil 30"/>
          <p:cNvSpPr/>
          <p:nvPr/>
        </p:nvSpPr>
        <p:spPr>
          <a:xfrm>
            <a:off x="6254750" y="3111500"/>
            <a:ext cx="704850" cy="736600"/>
          </a:xfrm>
          <a:prstGeom prst="sun">
            <a:avLst/>
          </a:prstGeom>
          <a:solidFill>
            <a:schemeClr val="bg1">
              <a:lumMod val="75000"/>
            </a:schemeClr>
          </a:solidFill>
          <a:ln w="19050" cap="flat" cmpd="sng" algn="ctr">
            <a:solidFill>
              <a:srgbClr val="FF66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34" name="Image 33" descr="vor8.jpg"/>
          <p:cNvPicPr>
            <a:picLocks noChangeAspect="1"/>
          </p:cNvPicPr>
          <p:nvPr/>
        </p:nvPicPr>
        <p:blipFill>
          <a:blip r:embed="rId3">
            <a:lum bright="2000"/>
          </a:blip>
          <a:srcRect l="39363" t="21387" r="56081" b="69252"/>
          <a:stretch>
            <a:fillRect/>
          </a:stretch>
        </p:blipFill>
        <p:spPr>
          <a:xfrm>
            <a:off x="6584931" y="5048245"/>
            <a:ext cx="644747" cy="94025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3381054"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Un peu de théorie:</a:t>
            </a:r>
          </a:p>
          <a:p>
            <a:r>
              <a:rPr lang="fr-FR" sz="3200" b="1" dirty="0" smtClean="0">
                <a:solidFill>
                  <a:schemeClr val="accent6">
                    <a:lumMod val="75000"/>
                  </a:schemeClr>
                </a:solidFill>
                <a:effectLst>
                  <a:outerShdw blurRad="50800" dist="38100" dir="2700000">
                    <a:srgbClr val="000000">
                      <a:alpha val="43000"/>
                    </a:srgbClr>
                  </a:outerShdw>
                </a:effectLst>
              </a:rPr>
              <a:t>La source sonore.</a:t>
            </a:r>
            <a:endParaRPr lang="fr-FR" sz="3200" b="1" dirty="0">
              <a:solidFill>
                <a:schemeClr val="accent6">
                  <a:lumMod val="75000"/>
                </a:schemeClr>
              </a:solidFill>
              <a:effectLst>
                <a:outerShdw blurRad="50800" dist="38100" dir="2700000">
                  <a:srgbClr val="000000">
                    <a:alpha val="43000"/>
                  </a:srgbClr>
                </a:outerShdw>
              </a:effectLst>
            </a:endParaRPr>
          </a:p>
        </p:txBody>
      </p:sp>
      <p:pic>
        <p:nvPicPr>
          <p:cNvPr id="30" name="Image 29" descr="Modes_propres_dune_corde_vibrante.png"/>
          <p:cNvPicPr>
            <a:picLocks noChangeAspect="1"/>
          </p:cNvPicPr>
          <p:nvPr/>
        </p:nvPicPr>
        <p:blipFill>
          <a:blip r:embed="rId3"/>
          <a:srcRect t="25157"/>
          <a:stretch>
            <a:fillRect/>
          </a:stretch>
        </p:blipFill>
        <p:spPr>
          <a:xfrm>
            <a:off x="1062390" y="5321300"/>
            <a:ext cx="6958148" cy="1071295"/>
          </a:xfrm>
          <a:prstGeom prst="rect">
            <a:avLst/>
          </a:prstGeom>
        </p:spPr>
      </p:pic>
      <p:sp>
        <p:nvSpPr>
          <p:cNvPr id="3" name="ZoneTexte 2"/>
          <p:cNvSpPr txBox="1"/>
          <p:nvPr/>
        </p:nvSpPr>
        <p:spPr>
          <a:xfrm>
            <a:off x="1068084" y="2318434"/>
            <a:ext cx="8075916" cy="9110185"/>
          </a:xfrm>
          <a:prstGeom prst="rect">
            <a:avLst/>
          </a:prstGeom>
          <a:noFill/>
        </p:spPr>
        <p:txBody>
          <a:bodyPr wrap="square" rtlCol="0">
            <a:spAutoFit/>
          </a:bodyPr>
          <a:lstStyle/>
          <a:p>
            <a:endParaRPr lang="fr-FR" sz="2400" dirty="0" smtClean="0"/>
          </a:p>
          <a:p>
            <a:pPr marL="457200" indent="-457200">
              <a:spcAft>
                <a:spcPts val="1200"/>
              </a:spcAft>
              <a:buFont typeface="Arial"/>
              <a:buChar char="•"/>
            </a:pPr>
            <a:r>
              <a:rPr lang="fr-FR" sz="2400" dirty="0" smtClean="0">
                <a:solidFill>
                  <a:srgbClr val="262626"/>
                </a:solidFill>
              </a:rPr>
              <a:t>Tout objet </a:t>
            </a:r>
            <a:r>
              <a:rPr lang="fr-FR" sz="2400" b="1" dirty="0" smtClean="0"/>
              <a:t>vibre</a:t>
            </a:r>
            <a:r>
              <a:rPr lang="fr-FR" sz="2400" dirty="0" smtClean="0"/>
              <a:t> 											       à des </a:t>
            </a:r>
            <a:r>
              <a:rPr lang="fr-FR" sz="2400" b="1" dirty="0" smtClean="0"/>
              <a:t>fréquences « naturelles »</a:t>
            </a:r>
            <a:r>
              <a:rPr lang="fr-FR" sz="2400" dirty="0" smtClean="0"/>
              <a:t>:</a:t>
            </a:r>
          </a:p>
          <a:p>
            <a:r>
              <a:rPr lang="fr-FR" sz="2400" dirty="0" smtClean="0"/>
              <a:t>propres à sa géométrie, </a:t>
            </a:r>
          </a:p>
          <a:p>
            <a:r>
              <a:rPr lang="fr-FR" sz="2400" dirty="0" smtClean="0"/>
              <a:t>ses dimensions et son matériau</a:t>
            </a: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Une corde vibrera selon:</a:t>
            </a:r>
          </a:p>
          <a:p>
            <a:pPr marL="457200" indent="-457200">
              <a:spcAft>
                <a:spcPts val="1200"/>
              </a:spcAft>
              <a:buFont typeface="Arial"/>
              <a:buChar char="•"/>
            </a:pPr>
            <a:endParaRPr lang="fr-FR" sz="2400" dirty="0" smtClean="0">
              <a:solidFill>
                <a:srgbClr val="262626"/>
              </a:solidFill>
            </a:endParaRPr>
          </a:p>
          <a:p>
            <a:pPr marL="457200" indent="-457200">
              <a:spcAft>
                <a:spcPts val="1200"/>
              </a:spcAft>
            </a:pPr>
            <a:endParaRPr lang="fr-FR" sz="2400" dirty="0" smtClean="0">
              <a:solidFill>
                <a:srgbClr val="262626"/>
              </a:solidFill>
            </a:endParaRPr>
          </a:p>
          <a:p>
            <a:pPr marL="457200" indent="-457200">
              <a:spcAft>
                <a:spcPts val="1200"/>
              </a:spcAft>
            </a:pPr>
            <a:endParaRPr lang="fr-FR" sz="2400" dirty="0" smtClean="0"/>
          </a:p>
          <a:p>
            <a:endParaRPr lang="fr-FR" sz="2400" dirty="0" smtClean="0"/>
          </a:p>
          <a:p>
            <a:pPr marL="457200" indent="-457200">
              <a:spcAft>
                <a:spcPts val="1200"/>
              </a:spcAft>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p:txBody>
      </p:sp>
      <p:grpSp>
        <p:nvGrpSpPr>
          <p:cNvPr id="31" name="Grouper 30"/>
          <p:cNvGrpSpPr>
            <a:grpSpLocks noChangeAspect="1"/>
          </p:cNvGrpSpPr>
          <p:nvPr/>
        </p:nvGrpSpPr>
        <p:grpSpPr>
          <a:xfrm>
            <a:off x="6273802" y="2501904"/>
            <a:ext cx="1751608" cy="2110423"/>
            <a:chOff x="5769442" y="298451"/>
            <a:chExt cx="2954142" cy="3333749"/>
          </a:xfrm>
        </p:grpSpPr>
        <p:pic>
          <p:nvPicPr>
            <p:cNvPr id="12" name="Image 11" descr="tea-cup-coloring-page.gif"/>
            <p:cNvPicPr>
              <a:picLocks noChangeAspect="1"/>
            </p:cNvPicPr>
            <p:nvPr/>
          </p:nvPicPr>
          <p:blipFill>
            <a:blip r:embed="rId4"/>
            <a:stretch>
              <a:fillRect/>
            </a:stretch>
          </p:blipFill>
          <p:spPr>
            <a:xfrm rot="18107729">
              <a:off x="6497909" y="703446"/>
              <a:ext cx="2228850" cy="2222500"/>
            </a:xfrm>
            <a:prstGeom prst="rect">
              <a:avLst/>
            </a:prstGeom>
          </p:spPr>
        </p:pic>
        <p:sp>
          <p:nvSpPr>
            <p:cNvPr id="14" name="Explosion 1 13"/>
            <p:cNvSpPr/>
            <p:nvPr/>
          </p:nvSpPr>
          <p:spPr>
            <a:xfrm>
              <a:off x="7102942" y="2616200"/>
              <a:ext cx="1282700" cy="1016000"/>
            </a:xfrm>
            <a:prstGeom prst="irregularSeal1">
              <a:avLst/>
            </a:prstGeom>
            <a:solidFill>
              <a:srgbClr val="FFFFFF"/>
            </a:solidFill>
            <a:ln w="12700" cap="flat" cmpd="sng" algn="ctr">
              <a:solidFill>
                <a:schemeClr val="tx1"/>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6" name="Arc 25"/>
            <p:cNvSpPr/>
            <p:nvPr/>
          </p:nvSpPr>
          <p:spPr>
            <a:xfrm rot="9292503">
              <a:off x="5769442" y="1727200"/>
              <a:ext cx="660400" cy="1460500"/>
            </a:xfrm>
            <a:prstGeom prst="arc">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27" name="Arc 26"/>
            <p:cNvSpPr/>
            <p:nvPr/>
          </p:nvSpPr>
          <p:spPr>
            <a:xfrm rot="9622182">
              <a:off x="5858341" y="1422399"/>
              <a:ext cx="660400" cy="1460500"/>
            </a:xfrm>
            <a:prstGeom prst="arc">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28" name="Arc 27"/>
            <p:cNvSpPr/>
            <p:nvPr/>
          </p:nvSpPr>
          <p:spPr>
            <a:xfrm rot="16660114">
              <a:off x="6874341" y="-101599"/>
              <a:ext cx="660400" cy="1460500"/>
            </a:xfrm>
            <a:prstGeom prst="arc">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29" name="Arc 28"/>
            <p:cNvSpPr/>
            <p:nvPr/>
          </p:nvSpPr>
          <p:spPr>
            <a:xfrm rot="16660114">
              <a:off x="7014041" y="101601"/>
              <a:ext cx="660400" cy="1460500"/>
            </a:xfrm>
            <a:prstGeom prst="arc">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sp>
        <p:nvSpPr>
          <p:cNvPr id="32" name="ZoneTexte 31"/>
          <p:cNvSpPr txBox="1"/>
          <p:nvPr/>
        </p:nvSpPr>
        <p:spPr>
          <a:xfrm>
            <a:off x="8030739" y="5866945"/>
            <a:ext cx="960861" cy="430887"/>
          </a:xfrm>
          <a:prstGeom prst="rect">
            <a:avLst/>
          </a:prstGeom>
          <a:noFill/>
        </p:spPr>
        <p:txBody>
          <a:bodyPr wrap="square" rtlCol="0">
            <a:spAutoFit/>
          </a:bodyPr>
          <a:lstStyle/>
          <a:p>
            <a:pPr marL="457200" indent="-457200"/>
            <a:r>
              <a:rPr lang="fr-FR" sz="2200" dirty="0" err="1" smtClean="0">
                <a:solidFill>
                  <a:srgbClr val="262626"/>
                </a:solidFill>
              </a:rPr>
              <a:t>etc</a:t>
            </a:r>
            <a:r>
              <a:rPr lang="fr-FR" sz="2200" dirty="0" smtClean="0">
                <a:solidFill>
                  <a:srgbClr val="262626"/>
                </a:solidFill>
              </a:rPr>
              <a:t>...</a:t>
            </a:r>
            <a:endParaRPr lang="fr-FR" sz="2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3381054"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Un peu de théorie:</a:t>
            </a:r>
          </a:p>
          <a:p>
            <a:r>
              <a:rPr lang="fr-FR" sz="3200" b="1" dirty="0" smtClean="0">
                <a:solidFill>
                  <a:schemeClr val="accent6">
                    <a:lumMod val="75000"/>
                  </a:schemeClr>
                </a:solidFill>
                <a:effectLst>
                  <a:outerShdw blurRad="50800" dist="38100" dir="2700000">
                    <a:srgbClr val="000000">
                      <a:alpha val="43000"/>
                    </a:srgbClr>
                  </a:outerShdw>
                </a:effectLst>
              </a:rPr>
              <a:t>La source sonore.</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1068084" y="2318434"/>
            <a:ext cx="8075916" cy="6432529"/>
          </a:xfrm>
          <a:prstGeom prst="rect">
            <a:avLst/>
          </a:prstGeom>
          <a:noFill/>
        </p:spPr>
        <p:txBody>
          <a:bodyPr wrap="square" rtlCol="0">
            <a:spAutoFit/>
          </a:bodyPr>
          <a:lstStyle/>
          <a:p>
            <a:endParaRPr lang="fr-FR" sz="2400" dirty="0" smtClean="0"/>
          </a:p>
          <a:p>
            <a:pPr marL="457200" indent="-457200">
              <a:spcAft>
                <a:spcPts val="1200"/>
              </a:spcAft>
              <a:buFont typeface="Arial"/>
              <a:buChar char="•"/>
            </a:pPr>
            <a:r>
              <a:rPr lang="fr-FR" sz="2400" dirty="0" smtClean="0">
                <a:solidFill>
                  <a:srgbClr val="262626"/>
                </a:solidFill>
              </a:rPr>
              <a:t>Le cas de la </a:t>
            </a:r>
            <a:r>
              <a:rPr lang="fr-FR" sz="2400" dirty="0" err="1" smtClean="0">
                <a:solidFill>
                  <a:srgbClr val="262626"/>
                </a:solidFill>
              </a:rPr>
              <a:t>Castafiore</a:t>
            </a:r>
            <a:endParaRPr lang="fr-FR" sz="2400" dirty="0" smtClean="0"/>
          </a:p>
          <a:p>
            <a:pPr marL="457200" indent="-457200">
              <a:spcAft>
                <a:spcPts val="1200"/>
              </a:spcAft>
            </a:pPr>
            <a:endParaRPr lang="fr-FR" sz="2400" dirty="0" smtClean="0">
              <a:solidFill>
                <a:srgbClr val="262626"/>
              </a:solidFill>
            </a:endParaRPr>
          </a:p>
          <a:p>
            <a:pPr marL="457200" indent="-457200">
              <a:spcAft>
                <a:spcPts val="1200"/>
              </a:spcAft>
            </a:pPr>
            <a:endParaRPr lang="fr-FR" sz="2400" dirty="0" smtClean="0"/>
          </a:p>
          <a:p>
            <a:endParaRPr lang="fr-FR" sz="2400" dirty="0" smtClean="0"/>
          </a:p>
          <a:p>
            <a:pPr marL="457200" indent="-457200">
              <a:spcAft>
                <a:spcPts val="1200"/>
              </a:spcAft>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p:txBody>
      </p:sp>
      <p:pic>
        <p:nvPicPr>
          <p:cNvPr id="13" name="Image 12" descr="Castafiore.jpg"/>
          <p:cNvPicPr>
            <a:picLocks noChangeAspect="1"/>
          </p:cNvPicPr>
          <p:nvPr/>
        </p:nvPicPr>
        <p:blipFill>
          <a:blip r:embed="rId3"/>
          <a:stretch>
            <a:fillRect/>
          </a:stretch>
        </p:blipFill>
        <p:spPr>
          <a:xfrm>
            <a:off x="5563612" y="1539736"/>
            <a:ext cx="2537460" cy="4564380"/>
          </a:xfrm>
          <a:prstGeom prst="rect">
            <a:avLst/>
          </a:prstGeom>
        </p:spPr>
      </p:pic>
      <p:pic>
        <p:nvPicPr>
          <p:cNvPr id="15" name="Image 14" descr="verre_casse.jpg"/>
          <p:cNvPicPr>
            <a:picLocks noChangeAspect="1"/>
          </p:cNvPicPr>
          <p:nvPr/>
        </p:nvPicPr>
        <p:blipFill>
          <a:blip r:embed="rId4"/>
          <a:stretch>
            <a:fillRect/>
          </a:stretch>
        </p:blipFill>
        <p:spPr>
          <a:xfrm>
            <a:off x="1841500" y="3263900"/>
            <a:ext cx="2032000" cy="3048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3381054"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Un peu de théorie:</a:t>
            </a:r>
          </a:p>
          <a:p>
            <a:r>
              <a:rPr lang="fr-FR" sz="3200" b="1" dirty="0" smtClean="0">
                <a:solidFill>
                  <a:schemeClr val="accent6">
                    <a:lumMod val="75000"/>
                  </a:schemeClr>
                </a:solidFill>
                <a:effectLst>
                  <a:outerShdw blurRad="50800" dist="38100" dir="2700000">
                    <a:srgbClr val="000000">
                      <a:alpha val="43000"/>
                    </a:srgbClr>
                  </a:outerShdw>
                </a:effectLst>
              </a:rPr>
              <a:t>Les fréquences.</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1068084" y="2318434"/>
            <a:ext cx="8075916" cy="11064565"/>
          </a:xfrm>
          <a:prstGeom prst="rect">
            <a:avLst/>
          </a:prstGeom>
          <a:noFill/>
        </p:spPr>
        <p:txBody>
          <a:bodyPr wrap="square" rtlCol="0">
            <a:spAutoFit/>
          </a:bodyPr>
          <a:lstStyle/>
          <a:p>
            <a:endParaRPr lang="fr-FR" sz="2400" dirty="0" smtClean="0"/>
          </a:p>
          <a:p>
            <a:pPr marL="457200" indent="-457200">
              <a:spcAft>
                <a:spcPts val="1200"/>
              </a:spcAft>
              <a:buFont typeface="Arial"/>
              <a:buChar char="•"/>
            </a:pPr>
            <a:r>
              <a:rPr lang="fr-FR" sz="2400" b="1" dirty="0" smtClean="0"/>
              <a:t>Fréquence sonore </a:t>
            </a:r>
            <a:r>
              <a:rPr lang="fr-FR" sz="2400" b="1" i="1" dirty="0" smtClean="0"/>
              <a:t>f</a:t>
            </a:r>
            <a:r>
              <a:rPr lang="fr-FR" sz="2400" b="1" dirty="0" smtClean="0"/>
              <a:t> = </a:t>
            </a:r>
            <a:r>
              <a:rPr lang="fr-FR" sz="2400" dirty="0" smtClean="0"/>
              <a:t>nombre de battements par seconde,  en Hertz (Hz) </a:t>
            </a:r>
          </a:p>
          <a:p>
            <a:pPr marL="457200" indent="-457200">
              <a:spcAft>
                <a:spcPts val="1200"/>
              </a:spcAft>
              <a:buFont typeface="Arial"/>
              <a:buChar char="•"/>
            </a:pPr>
            <a:endParaRPr lang="fr-FR" sz="800" dirty="0" smtClean="0"/>
          </a:p>
          <a:p>
            <a:pPr marL="457200" indent="-457200">
              <a:spcAft>
                <a:spcPts val="1200"/>
              </a:spcAft>
              <a:buFont typeface="Arial"/>
              <a:buChar char="•"/>
            </a:pPr>
            <a:endParaRPr lang="fr-FR" sz="1100" dirty="0" smtClean="0"/>
          </a:p>
          <a:p>
            <a:pPr lvl="1" indent="-457200">
              <a:spcAft>
                <a:spcPts val="1200"/>
              </a:spcAft>
            </a:pPr>
            <a:r>
              <a:rPr lang="fr-FR" sz="2400" dirty="0" smtClean="0"/>
              <a:t>	&gt;&gt;&gt; sons aigus et graves</a:t>
            </a:r>
          </a:p>
          <a:p>
            <a:pPr marL="457200" indent="-457200">
              <a:spcAft>
                <a:spcPts val="1200"/>
              </a:spcAft>
            </a:pPr>
            <a:endParaRPr lang="fr-FR" sz="1400" dirty="0" smtClean="0">
              <a:solidFill>
                <a:srgbClr val="262626"/>
              </a:solidFill>
            </a:endParaRPr>
          </a:p>
          <a:p>
            <a:pPr marL="457200" indent="-457200">
              <a:spcAft>
                <a:spcPts val="1200"/>
              </a:spcAft>
              <a:buFont typeface="Arial"/>
              <a:buChar char="•"/>
            </a:pPr>
            <a:r>
              <a:rPr lang="fr-FR" sz="2400" dirty="0" smtClean="0">
                <a:solidFill>
                  <a:srgbClr val="262626"/>
                </a:solidFill>
              </a:rPr>
              <a:t>Le mathématicien Joseph Fourier				          (1768-1830): </a:t>
            </a:r>
          </a:p>
          <a:p>
            <a:pPr marL="457200" indent="-457200">
              <a:spcAft>
                <a:spcPts val="1200"/>
              </a:spcAft>
            </a:pPr>
            <a:r>
              <a:rPr lang="fr-FR" i="1" dirty="0" smtClean="0">
                <a:solidFill>
                  <a:srgbClr val="262626"/>
                </a:solidFill>
                <a:latin typeface="Calibri (Corps)"/>
                <a:cs typeface="Calibri (Corps)"/>
              </a:rPr>
              <a:t>	« Toute onde périodique 									                   est une somme d’ondes sinusoïdales. »</a:t>
            </a:r>
          </a:p>
          <a:p>
            <a:pPr marL="457200" indent="-457200">
              <a:spcAft>
                <a:spcPts val="1200"/>
              </a:spcAft>
              <a:buFont typeface="Arial"/>
              <a:buChar char="•"/>
            </a:pPr>
            <a:endParaRPr lang="fr-FR" sz="2400" dirty="0" smtClean="0">
              <a:solidFill>
                <a:srgbClr val="262626"/>
              </a:solidFill>
            </a:endParaRPr>
          </a:p>
          <a:p>
            <a:pPr marL="457200" indent="-457200">
              <a:spcAft>
                <a:spcPts val="1200"/>
              </a:spcAft>
            </a:pPr>
            <a:endParaRPr lang="fr-FR" sz="2400" dirty="0" smtClean="0">
              <a:solidFill>
                <a:srgbClr val="262626"/>
              </a:solidFill>
            </a:endParaRPr>
          </a:p>
          <a:p>
            <a:pPr marL="457200" indent="-457200">
              <a:spcAft>
                <a:spcPts val="1200"/>
              </a:spcAft>
            </a:pPr>
            <a:endParaRPr lang="fr-FR" sz="1600" dirty="0" smtClean="0">
              <a:solidFill>
                <a:srgbClr val="262626"/>
              </a:solidFill>
            </a:endParaRPr>
          </a:p>
          <a:p>
            <a:pPr marL="457200" indent="-457200">
              <a:spcAft>
                <a:spcPts val="1200"/>
              </a:spcAft>
            </a:pPr>
            <a:endParaRPr lang="fr-FR" sz="2400" dirty="0" smtClean="0"/>
          </a:p>
          <a:p>
            <a:endParaRPr lang="fr-FR" sz="2400" dirty="0" smtClean="0"/>
          </a:p>
          <a:p>
            <a:pPr marL="457200" indent="-457200">
              <a:spcAft>
                <a:spcPts val="1200"/>
              </a:spcAft>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p:txBody>
      </p:sp>
      <p:pic>
        <p:nvPicPr>
          <p:cNvPr id="13" name="Image 12" descr="fourier.jpg"/>
          <p:cNvPicPr>
            <a:picLocks noChangeAspect="1"/>
          </p:cNvPicPr>
          <p:nvPr/>
        </p:nvPicPr>
        <p:blipFill>
          <a:blip r:embed="rId3"/>
          <a:stretch>
            <a:fillRect/>
          </a:stretch>
        </p:blipFill>
        <p:spPr>
          <a:xfrm>
            <a:off x="7043430" y="4963180"/>
            <a:ext cx="1262370" cy="1532878"/>
          </a:xfrm>
          <a:prstGeom prst="rect">
            <a:avLst/>
          </a:prstGeom>
        </p:spPr>
      </p:pic>
      <p:pic>
        <p:nvPicPr>
          <p:cNvPr id="5" name="Image 4"/>
          <p:cNvPicPr preferRelativeResize="0">
            <a:picLocks/>
          </p:cNvPicPr>
          <p:nvPr/>
        </p:nvPicPr>
        <p:blipFill>
          <a:blip r:embed="rId4"/>
          <a:srcRect l="17198" t="57721" r="26104" b="6200"/>
          <a:stretch>
            <a:fillRect/>
          </a:stretch>
        </p:blipFill>
        <p:spPr>
          <a:xfrm>
            <a:off x="5321300" y="3619500"/>
            <a:ext cx="2571750" cy="876300"/>
          </a:xfrm>
          <a:prstGeom prst="rect">
            <a:avLst/>
          </a:prstGeom>
        </p:spPr>
      </p:pic>
      <p:sp>
        <p:nvSpPr>
          <p:cNvPr id="6" name="ZoneTexte 5"/>
          <p:cNvSpPr txBox="1"/>
          <p:nvPr/>
        </p:nvSpPr>
        <p:spPr>
          <a:xfrm>
            <a:off x="5778500" y="3276600"/>
            <a:ext cx="1915346" cy="369332"/>
          </a:xfrm>
          <a:prstGeom prst="rect">
            <a:avLst/>
          </a:prstGeom>
          <a:noFill/>
        </p:spPr>
        <p:txBody>
          <a:bodyPr wrap="none" rtlCol="0">
            <a:spAutoFit/>
          </a:bodyPr>
          <a:lstStyle/>
          <a:p>
            <a:r>
              <a:rPr lang="fr-FR" dirty="0" smtClean="0"/>
              <a:t>Période </a:t>
            </a:r>
            <a:r>
              <a:rPr lang="fr-FR" b="1" dirty="0" smtClean="0"/>
              <a:t>T (</a:t>
            </a:r>
            <a:r>
              <a:rPr lang="fr-FR" dirty="0" smtClean="0"/>
              <a:t>en sec.)</a:t>
            </a:r>
            <a:endParaRPr lang="fr-FR" dirty="0"/>
          </a:p>
        </p:txBody>
      </p:sp>
      <p:sp>
        <p:nvSpPr>
          <p:cNvPr id="7" name="ZoneTexte 6"/>
          <p:cNvSpPr txBox="1"/>
          <p:nvPr/>
        </p:nvSpPr>
        <p:spPr>
          <a:xfrm>
            <a:off x="1676400" y="3657600"/>
            <a:ext cx="1299667" cy="461665"/>
          </a:xfrm>
          <a:prstGeom prst="rect">
            <a:avLst/>
          </a:prstGeom>
          <a:noFill/>
          <a:ln w="22225" cap="flat" cmpd="sng" algn="ctr">
            <a:solidFill>
              <a:srgbClr val="FF6600"/>
            </a:solidFill>
            <a:prstDash val="solid"/>
            <a:round/>
            <a:headEnd type="none" w="med" len="med"/>
            <a:tailEnd type="none" w="med" len="med"/>
          </a:ln>
        </p:spPr>
        <p:txBody>
          <a:bodyPr wrap="none" rtlCol="0">
            <a:spAutoFit/>
          </a:bodyPr>
          <a:lstStyle/>
          <a:p>
            <a:r>
              <a:rPr lang="fr-FR" sz="2400" b="1" i="1" dirty="0" smtClean="0"/>
              <a:t> f = 1 / T</a:t>
            </a:r>
            <a:endParaRPr lang="fr-FR" sz="2400" b="1" i="1" dirty="0"/>
          </a:p>
        </p:txBody>
      </p:sp>
      <p:cxnSp>
        <p:nvCxnSpPr>
          <p:cNvPr id="9" name="Connecteur droit avec flèche 8"/>
          <p:cNvCxnSpPr/>
          <p:nvPr/>
        </p:nvCxnSpPr>
        <p:spPr>
          <a:xfrm flipV="1">
            <a:off x="5308600" y="4432300"/>
            <a:ext cx="3022600" cy="12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p:nvPr/>
        </p:nvCxnSpPr>
        <p:spPr>
          <a:xfrm rot="16200000" flipV="1">
            <a:off x="4889500" y="4013200"/>
            <a:ext cx="838200" cy="254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4132061"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Un peu de théorie:</a:t>
            </a:r>
          </a:p>
          <a:p>
            <a:r>
              <a:rPr lang="fr-FR" sz="3200" b="1" dirty="0" smtClean="0">
                <a:solidFill>
                  <a:schemeClr val="accent6">
                    <a:lumMod val="75000"/>
                  </a:schemeClr>
                </a:solidFill>
                <a:effectLst>
                  <a:outerShdw blurRad="50800" dist="38100" dir="2700000">
                    <a:srgbClr val="000000">
                      <a:alpha val="43000"/>
                    </a:srgbClr>
                  </a:outerShdw>
                </a:effectLst>
              </a:rPr>
              <a:t>Le milieu transmetteur.</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075916" cy="3970318"/>
          </a:xfrm>
          <a:prstGeom prst="rect">
            <a:avLst/>
          </a:prstGeom>
          <a:noFill/>
        </p:spPr>
        <p:txBody>
          <a:bodyPr wrap="square" rtlCol="0">
            <a:spAutoFit/>
          </a:bodyPr>
          <a:lstStyle/>
          <a:p>
            <a:pPr marL="457200" indent="-457200">
              <a:spcAft>
                <a:spcPts val="1200"/>
              </a:spcAft>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Dans le milieu transmetteur, 						                   une vibration à l’échelle microscopique</a:t>
            </a: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p:txBody>
      </p:sp>
      <p:pic>
        <p:nvPicPr>
          <p:cNvPr id="5" name="Image 4"/>
          <p:cNvPicPr>
            <a:picLocks noChangeAspect="1"/>
          </p:cNvPicPr>
          <p:nvPr/>
        </p:nvPicPr>
        <p:blipFill>
          <a:blip r:embed="rId3"/>
          <a:stretch>
            <a:fillRect/>
          </a:stretch>
        </p:blipFill>
        <p:spPr>
          <a:xfrm>
            <a:off x="1295400" y="3893952"/>
            <a:ext cx="6719892" cy="2428827"/>
          </a:xfrm>
          <a:prstGeom prst="rect">
            <a:avLst/>
          </a:prstGeom>
        </p:spPr>
      </p:pic>
      <p:sp>
        <p:nvSpPr>
          <p:cNvPr id="7" name="Rectangle 6"/>
          <p:cNvSpPr/>
          <p:nvPr/>
        </p:nvSpPr>
        <p:spPr>
          <a:xfrm>
            <a:off x="1238988" y="5032622"/>
            <a:ext cx="811781" cy="497573"/>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 name="ZoneTexte 5"/>
          <p:cNvSpPr txBox="1"/>
          <p:nvPr/>
        </p:nvSpPr>
        <p:spPr>
          <a:xfrm>
            <a:off x="1353681" y="4924069"/>
            <a:ext cx="797614" cy="523220"/>
          </a:xfrm>
          <a:prstGeom prst="rect">
            <a:avLst/>
          </a:prstGeom>
          <a:noFill/>
        </p:spPr>
        <p:txBody>
          <a:bodyPr wrap="none" rtlCol="0">
            <a:spAutoFit/>
          </a:bodyPr>
          <a:lstStyle/>
          <a:p>
            <a:r>
              <a:rPr lang="fr-FR" sz="1400" dirty="0" smtClean="0">
                <a:solidFill>
                  <a:srgbClr val="000000"/>
                </a:solidFill>
              </a:rPr>
              <a:t>Pression</a:t>
            </a:r>
          </a:p>
          <a:p>
            <a:r>
              <a:rPr lang="fr-FR" sz="1400" dirty="0" smtClean="0">
                <a:solidFill>
                  <a:srgbClr val="000000"/>
                </a:solidFill>
              </a:rPr>
              <a:t>Sonore</a:t>
            </a:r>
            <a:endParaRPr lang="fr-FR" sz="1400" dirty="0">
              <a:solidFill>
                <a:srgbClr val="000000"/>
              </a:solidFill>
            </a:endParaRPr>
          </a:p>
        </p:txBody>
      </p:sp>
      <p:sp>
        <p:nvSpPr>
          <p:cNvPr id="8" name="Rectangle 7"/>
          <p:cNvSpPr/>
          <p:nvPr/>
        </p:nvSpPr>
        <p:spPr>
          <a:xfrm>
            <a:off x="3737165" y="4962356"/>
            <a:ext cx="1549731" cy="358266"/>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 name="ZoneTexte 8"/>
          <p:cNvSpPr txBox="1"/>
          <p:nvPr/>
        </p:nvSpPr>
        <p:spPr>
          <a:xfrm>
            <a:off x="3750258" y="4987569"/>
            <a:ext cx="1415772" cy="307777"/>
          </a:xfrm>
          <a:prstGeom prst="rect">
            <a:avLst/>
          </a:prstGeom>
          <a:noFill/>
        </p:spPr>
        <p:txBody>
          <a:bodyPr wrap="square" rtlCol="0">
            <a:spAutoFit/>
          </a:bodyPr>
          <a:lstStyle/>
          <a:p>
            <a:r>
              <a:rPr lang="fr-FR" sz="1400" dirty="0" smtClean="0">
                <a:solidFill>
                  <a:srgbClr val="000000"/>
                </a:solidFill>
              </a:rPr>
              <a:t>Longueur d’onde</a:t>
            </a:r>
            <a:endParaRPr lang="fr-FR" sz="1400" dirty="0">
              <a:solidFill>
                <a:srgbClr val="00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1325</TotalTime>
  <Words>2506</Words>
  <Application>Microsoft Macintosh PowerPoint</Application>
  <PresentationFormat>Présentation à l'écran (4:3)</PresentationFormat>
  <Paragraphs>204</Paragraphs>
  <Slides>15</Slides>
  <Notes>15</Notes>
  <HiddenSlides>0</HiddenSlides>
  <MMClips>0</MMClips>
  <ScaleCrop>false</ScaleCrop>
  <HeadingPairs>
    <vt:vector size="4" baseType="variant">
      <vt:variant>
        <vt:lpstr>Modèle de conception</vt:lpstr>
      </vt:variant>
      <vt:variant>
        <vt:i4>1</vt:i4>
      </vt:variant>
      <vt:variant>
        <vt:lpstr>Titres des diapositives</vt:lpstr>
      </vt:variant>
      <vt:variant>
        <vt:i4>15</vt:i4>
      </vt:variant>
    </vt:vector>
  </HeadingPairs>
  <TitlesOfParts>
    <vt:vector size="16" baseType="lpstr">
      <vt:lpstr>Thème Office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  -  Diapositive 1</dc:title>
  <dc:creator>Freddy Limpens</dc:creator>
  <cp:keywords/>
  <cp:lastModifiedBy>Cécile Picard-Limpens</cp:lastModifiedBy>
  <cp:revision>52</cp:revision>
  <cp:lastPrinted>2010-11-17T16:49:43Z</cp:lastPrinted>
  <dcterms:created xsi:type="dcterms:W3CDTF">2010-11-18T08:08:37Z</dcterms:created>
  <dcterms:modified xsi:type="dcterms:W3CDTF">2010-11-18T10:32:25Z</dcterms:modified>
</cp:coreProperties>
</file>