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82" r:id="rId4"/>
    <p:sldId id="283" r:id="rId5"/>
    <p:sldId id="284" r:id="rId6"/>
    <p:sldId id="286" r:id="rId7"/>
    <p:sldId id="285" r:id="rId8"/>
    <p:sldId id="275" r:id="rId9"/>
    <p:sldId id="276" r:id="rId10"/>
    <p:sldId id="277" r:id="rId11"/>
    <p:sldId id="272" r:id="rId12"/>
    <p:sldId id="279" r:id="rId13"/>
    <p:sldId id="287" r:id="rId14"/>
    <p:sldId id="290" r:id="rId15"/>
    <p:sldId id="293" r:id="rId16"/>
    <p:sldId id="291" r:id="rId17"/>
    <p:sldId id="292" r:id="rId18"/>
    <p:sldId id="289" r:id="rId19"/>
  </p:sldIdLst>
  <p:sldSz cx="9144000" cy="6858000" type="screen4x3"/>
  <p:notesSz cx="6873875" cy="100631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700" b="1" kern="1200">
        <a:solidFill>
          <a:srgbClr val="679ACD"/>
        </a:solidFill>
        <a:latin typeface="Verdana" pitchFamily="4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700" b="1" kern="1200">
        <a:solidFill>
          <a:srgbClr val="679ACD"/>
        </a:solidFill>
        <a:latin typeface="Verdana" pitchFamily="4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700" b="1" kern="1200">
        <a:solidFill>
          <a:srgbClr val="679ACD"/>
        </a:solidFill>
        <a:latin typeface="Verdana" pitchFamily="4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700" b="1" kern="1200">
        <a:solidFill>
          <a:srgbClr val="679ACD"/>
        </a:solidFill>
        <a:latin typeface="Verdana" pitchFamily="4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700" b="1" kern="1200">
        <a:solidFill>
          <a:srgbClr val="679ACD"/>
        </a:solidFill>
        <a:latin typeface="Verdana" pitchFamily="48" charset="0"/>
        <a:ea typeface="+mn-ea"/>
        <a:cs typeface="+mn-cs"/>
      </a:defRPr>
    </a:lvl5pPr>
    <a:lvl6pPr marL="2286000" algn="l" defTabSz="914400" rtl="0" eaLnBrk="1" latinLnBrk="0" hangingPunct="1">
      <a:defRPr sz="700" b="1" kern="1200">
        <a:solidFill>
          <a:srgbClr val="679ACD"/>
        </a:solidFill>
        <a:latin typeface="Verdana" pitchFamily="48" charset="0"/>
        <a:ea typeface="+mn-ea"/>
        <a:cs typeface="+mn-cs"/>
      </a:defRPr>
    </a:lvl6pPr>
    <a:lvl7pPr marL="2743200" algn="l" defTabSz="914400" rtl="0" eaLnBrk="1" latinLnBrk="0" hangingPunct="1">
      <a:defRPr sz="700" b="1" kern="1200">
        <a:solidFill>
          <a:srgbClr val="679ACD"/>
        </a:solidFill>
        <a:latin typeface="Verdana" pitchFamily="48" charset="0"/>
        <a:ea typeface="+mn-ea"/>
        <a:cs typeface="+mn-cs"/>
      </a:defRPr>
    </a:lvl7pPr>
    <a:lvl8pPr marL="3200400" algn="l" defTabSz="914400" rtl="0" eaLnBrk="1" latinLnBrk="0" hangingPunct="1">
      <a:defRPr sz="700" b="1" kern="1200">
        <a:solidFill>
          <a:srgbClr val="679ACD"/>
        </a:solidFill>
        <a:latin typeface="Verdana" pitchFamily="48" charset="0"/>
        <a:ea typeface="+mn-ea"/>
        <a:cs typeface="+mn-cs"/>
      </a:defRPr>
    </a:lvl8pPr>
    <a:lvl9pPr marL="3657600" algn="l" defTabSz="914400" rtl="0" eaLnBrk="1" latinLnBrk="0" hangingPunct="1">
      <a:defRPr sz="700" b="1" kern="1200">
        <a:solidFill>
          <a:srgbClr val="679ACD"/>
        </a:solidFill>
        <a:latin typeface="Verdana" pitchFamily="4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A3C2E1"/>
    <a:srgbClr val="B1CBE5"/>
    <a:srgbClr val="679ACD"/>
    <a:srgbClr val="FFFF66"/>
    <a:srgbClr val="F7F5C5"/>
    <a:srgbClr val="FF9900"/>
    <a:srgbClr val="FF9933"/>
    <a:srgbClr val="3C78C1"/>
    <a:srgbClr val="91AA28"/>
    <a:srgbClr val="BCD5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9352" autoAdjust="0"/>
    <p:restoredTop sz="73291" autoAdjust="0"/>
  </p:normalViewPr>
  <p:slideViewPr>
    <p:cSldViewPr snapToGrid="0">
      <p:cViewPr varScale="1">
        <p:scale>
          <a:sx n="60" d="100"/>
          <a:sy n="60" d="100"/>
        </p:scale>
        <p:origin x="-117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62" y="-90"/>
      </p:cViewPr>
      <p:guideLst>
        <p:guide orient="horz" pos="3169"/>
        <p:guide pos="216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9" rIns="92855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8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9" rIns="92855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8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3456D4-AA25-4E61-806F-00CD67874690}" type="datetime2">
              <a:rPr lang="fr-FR"/>
              <a:pPr>
                <a:defRPr/>
              </a:pPr>
              <a:t>mercredi 7 février 2007</a:t>
            </a:fld>
            <a:endParaRPr lang="fr-FR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9" rIns="92855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8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9" rIns="92855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8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A5EFC9-4196-4853-B0FA-BE970DF1DB16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9" rIns="92855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8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9" rIns="92855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8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7C7D7A2-258F-48FD-B59C-881E9E3248FC}" type="datetime2">
              <a:rPr lang="fr-FR"/>
              <a:pPr>
                <a:defRPr/>
              </a:pPr>
              <a:t>mercredi 7 février 2007</a:t>
            </a:fld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585788"/>
            <a:ext cx="5033963" cy="3775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8788" y="4697413"/>
            <a:ext cx="6034087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9" rIns="92855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9" rIns="92855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8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9" rIns="92855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8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53BD13-5951-49DB-895F-3D6EF40A9A1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C35C365-E255-4F62-9696-F2832B7C742C}" type="datetime2">
              <a:rPr lang="fr-FR"/>
              <a:pPr/>
              <a:t>mercredi 7 février 2007</a:t>
            </a:fld>
            <a:endParaRPr lang="fr-FR" dirty="0"/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85DD0-32E7-4BC1-A49D-322C77774BC3}" type="slidenum">
              <a:rPr lang="fr-FR"/>
              <a:pPr/>
              <a:t>0</a:t>
            </a:fld>
            <a:endParaRPr lang="fr-FR" dirty="0"/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Notes: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noProof="0" dirty="0" err="1" smtClean="0"/>
              <a:t>CleverAge.OdfConverter.OdfConverterLib</a:t>
            </a:r>
            <a:r>
              <a:rPr lang="en-US" sz="1200" noProof="0" dirty="0" smtClean="0"/>
              <a:t>.</a:t>
            </a:r>
            <a:r>
              <a:rPr kumimoji="1" lang="en-US" sz="1200" kern="1200" noProof="0" dirty="0" smtClean="0">
                <a:solidFill>
                  <a:schemeClr val="tx1"/>
                </a:solidFill>
                <a:latin typeface="Verdana" pitchFamily="48" charset="0"/>
                <a:ea typeface="+mn-ea"/>
                <a:cs typeface="+mn-cs"/>
              </a:rPr>
              <a:t> </a:t>
            </a:r>
            <a:r>
              <a:rPr kumimoji="1" lang="en-US" sz="1200" kern="1200" noProof="0" dirty="0" err="1" smtClean="0">
                <a:solidFill>
                  <a:schemeClr val="tx1"/>
                </a:solidFill>
                <a:latin typeface="Verdana" pitchFamily="48" charset="0"/>
                <a:ea typeface="+mn-ea"/>
                <a:cs typeface="+mn-cs"/>
              </a:rPr>
              <a:t>AbstractPostProcessor</a:t>
            </a:r>
            <a:r>
              <a:rPr kumimoji="1" lang="en-US" sz="1200" kern="1200" noProof="0" dirty="0" smtClean="0">
                <a:solidFill>
                  <a:schemeClr val="tx1"/>
                </a:solidFill>
                <a:latin typeface="Verdana" pitchFamily="48" charset="0"/>
                <a:ea typeface="+mn-ea"/>
                <a:cs typeface="+mn-cs"/>
              </a:rPr>
              <a:t> (</a:t>
            </a:r>
            <a:r>
              <a:rPr kumimoji="1" lang="en-US" sz="1200" kern="1200" baseline="0" noProof="0" dirty="0" smtClean="0">
                <a:solidFill>
                  <a:schemeClr val="tx1"/>
                </a:solidFill>
                <a:latin typeface="Verdana" pitchFamily="48" charset="0"/>
                <a:ea typeface="+mn-ea"/>
                <a:cs typeface="+mn-cs"/>
              </a:rPr>
              <a:t>acts as an</a:t>
            </a:r>
            <a:r>
              <a:rPr kumimoji="1" lang="en-US" sz="1200" kern="1200" noProof="0" dirty="0" smtClean="0">
                <a:solidFill>
                  <a:schemeClr val="tx1"/>
                </a:solidFill>
                <a:latin typeface="Verdana" pitchFamily="48" charset="0"/>
                <a:ea typeface="+mn-ea"/>
                <a:cs typeface="+mn-cs"/>
              </a:rPr>
              <a:t> adapter</a:t>
            </a:r>
            <a:r>
              <a:rPr kumimoji="1" lang="en-US" sz="1200" kern="1200" baseline="0" noProof="0" dirty="0" smtClean="0">
                <a:solidFill>
                  <a:schemeClr val="tx1"/>
                </a:solidFill>
                <a:latin typeface="Verdana" pitchFamily="48" charset="0"/>
                <a:ea typeface="+mn-ea"/>
                <a:cs typeface="+mn-cs"/>
              </a:rPr>
              <a:t> class, actually</a:t>
            </a:r>
            <a:r>
              <a:rPr kumimoji="1" lang="en-US" sz="1200" kern="1200" noProof="0" dirty="0" smtClean="0">
                <a:solidFill>
                  <a:schemeClr val="tx1"/>
                </a:solidFill>
                <a:latin typeface="Verdana" pitchFamily="48" charset="0"/>
                <a:ea typeface="+mn-ea"/>
                <a:cs typeface="+mn-cs"/>
              </a:rPr>
              <a:t>)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noProof="0" dirty="0" smtClean="0"/>
              <a:t>All common post-processors</a:t>
            </a:r>
            <a:r>
              <a:rPr lang="en-US" sz="1200" baseline="0" noProof="0" dirty="0" smtClean="0"/>
              <a:t> belong to the namespace </a:t>
            </a:r>
            <a:r>
              <a:rPr lang="en-US" sz="1200" noProof="0" dirty="0" err="1" smtClean="0"/>
              <a:t>CleverAge.OdfConverter.OdfConverterLib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C7D7A2-258F-48FD-B59C-881E9E3248FC}" type="datetime2">
              <a:rPr lang="fr-FR" smtClean="0"/>
              <a:pPr>
                <a:defRPr/>
              </a:pPr>
              <a:t>mercredi 7 février 2007</a:t>
            </a:fld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53BD13-5951-49DB-895F-3D6EF40A9A15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Of the Converter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C7D7A2-258F-48FD-B59C-881E9E3248FC}" type="datetime2">
              <a:rPr lang="fr-FR" smtClean="0"/>
              <a:pPr>
                <a:defRPr/>
              </a:pPr>
              <a:t>mercredi 7 février 2007</a:t>
            </a:fld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53BD13-5951-49DB-895F-3D6EF40A9A15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Not implemented</a:t>
            </a:r>
            <a:r>
              <a:rPr lang="en-US" baseline="0" dirty="0" smtClean="0"/>
              <a:t> yet. Should be done by Sonata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 templates need to be factorize. Also, this is about the relationship, not the reference!...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Code cannot be re-use yet on the reverse conversion (i.e. OOX -&gt; ODF) as MS Office encodes all textboxes in VML format. The other applications use </a:t>
            </a:r>
            <a:r>
              <a:rPr lang="en-US" baseline="0" dirty="0" err="1" smtClean="0"/>
              <a:t>drawingML</a:t>
            </a:r>
            <a:r>
              <a:rPr lang="en-US" baseline="0" dirty="0" smtClean="0"/>
              <a:t> format.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Some features to be investigated.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C7D7A2-258F-48FD-B59C-881E9E3248FC}" type="datetime2">
              <a:rPr lang="fr-FR" smtClean="0"/>
              <a:pPr>
                <a:defRPr/>
              </a:pPr>
              <a:t>mercredi 7 février 2007</a:t>
            </a:fld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53BD13-5951-49DB-895F-3D6EF40A9A15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F767EF0-9373-4E26-9A11-D0BB46B2F45A}" type="datetime2">
              <a:rPr lang="fr-FR"/>
              <a:pPr/>
              <a:t>mercredi 7 février 2007</a:t>
            </a:fld>
            <a:endParaRPr lang="fr-FR" dirty="0"/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E1F57-379C-42B4-B616-7E6B1EBF18D3}" type="slidenum">
              <a:rPr lang="fr-FR"/>
              <a:pPr/>
              <a:t>1</a:t>
            </a:fld>
            <a:endParaRPr lang="fr-FR" dirty="0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C7D7A2-258F-48FD-B59C-881E9E3248FC}" type="datetime2">
              <a:rPr lang="fr-FR" smtClean="0"/>
              <a:pPr>
                <a:defRPr/>
              </a:pPr>
              <a:t>mercredi 7 février 2007</a:t>
            </a:fld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53BD13-5951-49DB-895F-3D6EF40A9A15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This file</a:t>
            </a:r>
            <a:r>
              <a:rPr lang="en-US" baseline="0" dirty="0" smtClean="0"/>
              <a:t> is empty and is only use to “feed” the XSL transformer an input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Implement the </a:t>
            </a:r>
            <a:r>
              <a:rPr lang="en-US" baseline="0" dirty="0" err="1" smtClean="0"/>
              <a:t>XmlUrlResolver</a:t>
            </a:r>
            <a:r>
              <a:rPr lang="en-US" baseline="0" dirty="0" smtClean="0"/>
              <a:t> Class from the .NET Framework.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Implementing the </a:t>
            </a:r>
            <a:r>
              <a:rPr lang="en-US" baseline="0" dirty="0" err="1" smtClean="0"/>
              <a:t>XmlWriter</a:t>
            </a:r>
            <a:r>
              <a:rPr lang="en-US" baseline="0" dirty="0" smtClean="0"/>
              <a:t> class.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Tasks range from Space &amp; reverse characters processing and are application specific.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C7D7A2-258F-48FD-B59C-881E9E3248FC}" type="datetime2">
              <a:rPr lang="fr-FR" smtClean="0"/>
              <a:pPr>
                <a:defRPr/>
              </a:pPr>
              <a:t>mercredi 7 février 2007</a:t>
            </a:fld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53BD13-5951-49DB-895F-3D6EF40A9A15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C7D7A2-258F-48FD-B59C-881E9E3248FC}" type="datetime2">
              <a:rPr lang="fr-FR" smtClean="0"/>
              <a:pPr>
                <a:defRPr/>
              </a:pPr>
              <a:t>mercredi 7 février 2007</a:t>
            </a:fld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53BD13-5951-49DB-895F-3D6EF40A9A15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2" indent="-342900">
              <a:spcBef>
                <a:spcPct val="60000"/>
              </a:spcBef>
              <a:buFont typeface="Wingdings" pitchFamily="48" charset="2"/>
              <a:buChar char="n"/>
            </a:pPr>
            <a:r>
              <a:rPr lang="en-US" dirty="0" smtClean="0"/>
              <a:t>*</a:t>
            </a:r>
            <a:r>
              <a:rPr lang="en-US" dirty="0" err="1" smtClean="0"/>
              <a:t>Xsl</a:t>
            </a:r>
            <a:r>
              <a:rPr lang="en-US" dirty="0" smtClean="0"/>
              <a:t> Commands</a:t>
            </a:r>
          </a:p>
          <a:p>
            <a:pPr marL="800100" lvl="3" indent="-342900">
              <a:spcBef>
                <a:spcPct val="60000"/>
              </a:spcBef>
              <a:buFont typeface="Wingdings" pitchFamily="48" charset="2"/>
              <a:buChar char="n"/>
            </a:pPr>
            <a:r>
              <a:rPr lang="en-US" dirty="0" err="1" smtClean="0"/>
              <a:t>pzip:entry</a:t>
            </a:r>
            <a:r>
              <a:rPr lang="en-US" dirty="0" smtClean="0"/>
              <a:t>: Creates new file inside the archive</a:t>
            </a:r>
          </a:p>
          <a:p>
            <a:pPr marL="800100" lvl="3" indent="-342900">
              <a:spcBef>
                <a:spcPct val="60000"/>
              </a:spcBef>
              <a:buFont typeface="Wingdings" pitchFamily="48" charset="2"/>
              <a:buChar char="n"/>
            </a:pPr>
            <a:r>
              <a:rPr lang="en-US" dirty="0" err="1" smtClean="0"/>
              <a:t>pZip:archive</a:t>
            </a:r>
            <a:r>
              <a:rPr lang="en-US" dirty="0" smtClean="0"/>
              <a:t>: Creates the archive</a:t>
            </a:r>
          </a:p>
          <a:p>
            <a:pPr marL="800100" lvl="3" indent="-342900">
              <a:spcBef>
                <a:spcPct val="60000"/>
              </a:spcBef>
              <a:buFont typeface="Wingdings" pitchFamily="48" charset="2"/>
              <a:buChar char="n"/>
            </a:pPr>
            <a:r>
              <a:rPr lang="en-US" dirty="0" err="1" smtClean="0"/>
              <a:t>pz</a:t>
            </a:r>
            <a:r>
              <a:rPr lang="en-US" dirty="0" err="1" smtClean="0">
                <a:solidFill>
                  <a:schemeClr val="bg1"/>
                </a:solidFill>
              </a:rPr>
              <a:t>ip:copy</a:t>
            </a:r>
            <a:r>
              <a:rPr lang="en-US" dirty="0" smtClean="0">
                <a:solidFill>
                  <a:schemeClr val="bg1"/>
                </a:solidFill>
              </a:rPr>
              <a:t>: Copies a resource inside the archive (e.g. an image)</a:t>
            </a:r>
          </a:p>
          <a:p>
            <a:pPr marL="800100" lvl="3" indent="-342900">
              <a:spcBef>
                <a:spcPct val="60000"/>
              </a:spcBef>
              <a:buFont typeface="Wingdings" pitchFamily="48" charset="2"/>
              <a:buChar char="n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lvl="2" indent="-342900">
              <a:spcBef>
                <a:spcPct val="60000"/>
              </a:spcBef>
              <a:buFont typeface="Wingdings" pitchFamily="48" charset="2"/>
              <a:buChar char="n"/>
            </a:pPr>
            <a:r>
              <a:rPr lang="en-US" dirty="0" err="1" smtClean="0">
                <a:solidFill>
                  <a:schemeClr val="bg1"/>
                </a:solidFill>
              </a:rPr>
              <a:t>Xsl</a:t>
            </a:r>
            <a:r>
              <a:rPr lang="en-US" dirty="0" smtClean="0">
                <a:solidFill>
                  <a:schemeClr val="bg1"/>
                </a:solidFill>
              </a:rPr>
              <a:t> Documents </a:t>
            </a:r>
          </a:p>
          <a:p>
            <a:pPr marL="8001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itchFamily="48" charset="2"/>
              <a:buChar char="n"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Oox2odf .</a:t>
            </a:r>
            <a:r>
              <a:rPr lang="en-US" dirty="0" err="1" smtClean="0">
                <a:solidFill>
                  <a:schemeClr val="bg1"/>
                </a:solidFill>
              </a:rPr>
              <a:t>xsl</a:t>
            </a:r>
            <a:r>
              <a:rPr lang="en-US" baseline="0" dirty="0" smtClean="0">
                <a:solidFill>
                  <a:schemeClr val="bg1"/>
                </a:solidFill>
              </a:rPr>
              <a:t> &amp; Odf2oox.xsl: entry; archive</a:t>
            </a:r>
          </a:p>
          <a:p>
            <a:pPr marL="8001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itchFamily="48" charset="2"/>
              <a:buChar char="n"/>
              <a:tabLst/>
              <a:defRPr/>
            </a:pPr>
            <a:r>
              <a:rPr lang="en-US" baseline="0" dirty="0" smtClean="0">
                <a:solidFill>
                  <a:schemeClr val="bg1"/>
                </a:solidFill>
              </a:rPr>
              <a:t>Any </a:t>
            </a:r>
            <a:r>
              <a:rPr lang="en-US" baseline="0" dirty="0" err="1" smtClean="0">
                <a:solidFill>
                  <a:schemeClr val="bg1"/>
                </a:solidFill>
              </a:rPr>
              <a:t>xsl</a:t>
            </a:r>
            <a:r>
              <a:rPr lang="en-US" baseline="0" dirty="0" smtClean="0">
                <a:solidFill>
                  <a:schemeClr val="bg1"/>
                </a:solidFill>
              </a:rPr>
              <a:t>: copy.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C7D7A2-258F-48FD-B59C-881E9E3248FC}" type="datetime2">
              <a:rPr lang="fr-FR" smtClean="0"/>
              <a:pPr>
                <a:defRPr/>
              </a:pPr>
              <a:t>mercredi 7 février 2007</a:t>
            </a:fld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53BD13-5951-49DB-895F-3D6EF40A9A15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Detailed</a:t>
            </a:r>
            <a:r>
              <a:rPr lang="en-US" baseline="0" dirty="0" smtClean="0"/>
              <a:t> </a:t>
            </a:r>
            <a:r>
              <a:rPr lang="en-US" dirty="0" smtClean="0"/>
              <a:t>Description of each component here!</a:t>
            </a:r>
          </a:p>
          <a:p>
            <a:endParaRPr lang="en-US" dirty="0" smtClean="0"/>
          </a:p>
          <a:p>
            <a:r>
              <a:rPr lang="en-US" dirty="0" smtClean="0"/>
              <a:t>Description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200" dirty="0" smtClean="0"/>
              <a:t> ODFZipUtils: </a:t>
            </a:r>
            <a:r>
              <a:rPr lang="en-US" sz="1200" baseline="0" dirty="0" err="1" smtClean="0"/>
              <a:t>zipArchiveWriter</a:t>
            </a:r>
            <a:r>
              <a:rPr lang="en-US" sz="1200" baseline="0" dirty="0" smtClean="0"/>
              <a:t> &amp; </a:t>
            </a:r>
            <a:r>
              <a:rPr lang="en-US" sz="1200" baseline="0" dirty="0" err="1" smtClean="0"/>
              <a:t>zipReader</a:t>
            </a:r>
            <a:r>
              <a:rPr lang="en-US" sz="1200" baseline="0" dirty="0" smtClean="0"/>
              <a:t> i</a:t>
            </a:r>
            <a:r>
              <a:rPr lang="en-US" sz="1200" dirty="0" smtClean="0"/>
              <a:t>mplementations.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200" dirty="0" smtClean="0"/>
              <a:t> ODF Converter Library: implements the whole transformation processing chain in both directions (implements the resolvers,</a:t>
            </a:r>
            <a:r>
              <a:rPr lang="en-US" sz="1200" baseline="0" dirty="0" smtClean="0"/>
              <a:t> the common post-processors, &amp; instantiates the XSL transformation engine)</a:t>
            </a:r>
            <a:endParaRPr 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200" dirty="0" smtClean="0"/>
              <a:t>ODF Add-In Library: Common code to</a:t>
            </a:r>
            <a:r>
              <a:rPr lang="en-US" sz="1200" baseline="0" dirty="0" smtClean="0"/>
              <a:t> the Add-In (implements the converter dialog boxes, manages message events &amp; initiates conversion)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200" baseline="0" dirty="0" smtClean="0"/>
              <a:t>Word/Excel/PowerPoint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200" baseline="0" dirty="0" smtClean="0"/>
              <a:t>Processor: contains the </a:t>
            </a:r>
            <a:r>
              <a:rPr lang="en-US" sz="1200" baseline="0" dirty="0" err="1" smtClean="0"/>
              <a:t>xsl</a:t>
            </a:r>
            <a:r>
              <a:rPr lang="en-US" sz="1200" baseline="0" dirty="0" smtClean="0"/>
              <a:t> transform documents and post-processors.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200" baseline="0" dirty="0" smtClean="0"/>
              <a:t>Add-In: Implementation of the MS Office application COM interface (Loading/Unloading of the </a:t>
            </a:r>
            <a:r>
              <a:rPr lang="en-US" sz="1200" baseline="0" dirty="0" err="1" smtClean="0"/>
              <a:t>plugin</a:t>
            </a:r>
            <a:r>
              <a:rPr lang="en-US" sz="1200" baseline="0" dirty="0" smtClean="0"/>
              <a:t>, response to user events).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200" baseline="0" dirty="0" smtClean="0"/>
              <a:t>Setup: Installation utilities.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200" baseline="0" dirty="0" smtClean="0"/>
              <a:t>Launcher</a:t>
            </a:r>
            <a:r>
              <a:rPr lang="en-US" sz="1200" baseline="30000" dirty="0" smtClean="0"/>
              <a:t>1</a:t>
            </a:r>
            <a:r>
              <a:rPr lang="en-US" sz="1200" baseline="0" dirty="0" smtClean="0"/>
              <a:t>: A utility allowing the user to convert (and open) a ODF document directly from windows explorer.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200" baseline="0" dirty="0" smtClean="0"/>
              <a:t>Command Line Tool</a:t>
            </a:r>
            <a:r>
              <a:rPr lang="en-US" sz="1200" baseline="30000" dirty="0" smtClean="0"/>
              <a:t>1</a:t>
            </a:r>
            <a:r>
              <a:rPr lang="en-US" sz="1200" baseline="0" dirty="0" smtClean="0"/>
              <a:t>: A command line tool utility.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200" baseline="0" dirty="0" smtClean="0"/>
              <a:t>Notes: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Those utilities only use the processor sub-components from the application layer.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C7D7A2-258F-48FD-B59C-881E9E3248FC}" type="datetime2">
              <a:rPr lang="fr-FR" smtClean="0"/>
              <a:pPr>
                <a:defRPr/>
              </a:pPr>
              <a:t>mercredi 7 février 2007</a:t>
            </a:fld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53BD13-5951-49DB-895F-3D6EF40A9A15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Mapping with SW Components: See also Readme file…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r>
              <a:rPr lang="en-US" b="1" dirty="0" smtClean="0"/>
              <a:t>Note</a:t>
            </a:r>
          </a:p>
          <a:p>
            <a:r>
              <a:rPr lang="en-US" dirty="0" smtClean="0"/>
              <a:t>(*) D</a:t>
            </a:r>
            <a:r>
              <a:rPr lang="en-US" sz="1600" baseline="0" dirty="0" smtClean="0">
                <a:solidFill>
                  <a:schemeClr val="bg1"/>
                </a:solidFill>
              </a:rPr>
              <a:t>efine here the list of post-processors &amp; </a:t>
            </a:r>
            <a:r>
              <a:rPr lang="en-US" sz="1600" baseline="0" dirty="0" err="1" smtClean="0">
                <a:solidFill>
                  <a:schemeClr val="bg1"/>
                </a:solidFill>
              </a:rPr>
              <a:t>Validators</a:t>
            </a:r>
            <a:endParaRPr lang="en-US" sz="1600" baseline="0" dirty="0" smtClean="0">
              <a:solidFill>
                <a:schemeClr val="bg1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US" sz="1600" baseline="0" dirty="0" smtClean="0">
              <a:solidFill>
                <a:schemeClr val="bg1"/>
              </a:solidFill>
            </a:endParaRPr>
          </a:p>
          <a:p>
            <a:pPr lvl="0">
              <a:buFont typeface="Arial" pitchFamily="34" charset="0"/>
              <a:buNone/>
            </a:pPr>
            <a:r>
              <a:rPr lang="en-US" sz="1600" baseline="0" dirty="0" smtClean="0">
                <a:solidFill>
                  <a:schemeClr val="bg1"/>
                </a:solidFill>
              </a:rPr>
              <a:t>TODO: Explain how validation is performed…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C7D7A2-258F-48FD-B59C-881E9E3248FC}" type="datetime2">
              <a:rPr lang="fr-FR" smtClean="0"/>
              <a:pPr>
                <a:defRPr/>
              </a:pPr>
              <a:t>mercredi 7 février 2007</a:t>
            </a:fld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53BD13-5951-49DB-895F-3D6EF40A9A15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CleverAge.OdfConverter.OdfConverterLib</a:t>
            </a:r>
            <a:r>
              <a:rPr lang="en-US" sz="1200" dirty="0" smtClean="0"/>
              <a:t>.</a:t>
            </a:r>
            <a:r>
              <a:rPr kumimoji="1" lang="en-US" sz="1200" kern="1200" dirty="0" smtClean="0">
                <a:solidFill>
                  <a:schemeClr val="tx1"/>
                </a:solidFill>
                <a:latin typeface="Verdana" pitchFamily="4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Verdana" pitchFamily="48" charset="0"/>
                <a:ea typeface="+mn-ea"/>
                <a:cs typeface="+mn-cs"/>
              </a:rPr>
              <a:t>AbstractConverter</a:t>
            </a:r>
            <a:endParaRPr kumimoji="1" lang="en-US" sz="1200" kern="1200" dirty="0" smtClean="0">
              <a:solidFill>
                <a:schemeClr val="tx1"/>
              </a:solidFill>
              <a:latin typeface="Verdana" pitchFamily="48" charset="0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en-US" sz="1200" kern="1200" dirty="0" smtClean="0">
                <a:solidFill>
                  <a:schemeClr val="tx1"/>
                </a:solidFill>
                <a:latin typeface="Verdana" pitchFamily="48" charset="0"/>
                <a:ea typeface="+mn-ea"/>
                <a:cs typeface="+mn-cs"/>
              </a:rPr>
              <a:t>Each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Verdana" pitchFamily="48" charset="0"/>
                <a:ea typeface="+mn-ea"/>
                <a:cs typeface="+mn-cs"/>
              </a:rPr>
              <a:t> post-processor should be defined with namespace.</a:t>
            </a:r>
            <a:endParaRPr kumimoji="1" lang="en-US" sz="1200" kern="1200" dirty="0" smtClean="0">
              <a:solidFill>
                <a:schemeClr val="tx1"/>
              </a:solidFill>
              <a:latin typeface="Verdana" pitchFamily="48" charset="0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en-US" sz="1200" kern="1200" noProof="0" dirty="0" smtClean="0">
                <a:solidFill>
                  <a:schemeClr val="tx1"/>
                </a:solidFill>
                <a:latin typeface="Verdana" pitchFamily="48" charset="0"/>
                <a:ea typeface="+mn-ea"/>
                <a:cs typeface="+mn-cs"/>
              </a:rPr>
              <a:t>Optional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7C7D7A2-258F-48FD-B59C-881E9E3248FC}" type="datetime2">
              <a:rPr lang="fr-FR" smtClean="0"/>
              <a:pPr>
                <a:defRPr/>
              </a:pPr>
              <a:t>mercredi 7 février 2007</a:t>
            </a:fld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53BD13-5951-49DB-895F-3D6EF40A9A15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4"/>
          <p:cNvSpPr txBox="1">
            <a:spLocks noChangeArrowheads="1"/>
          </p:cNvSpPr>
          <p:nvPr/>
        </p:nvSpPr>
        <p:spPr bwMode="auto">
          <a:xfrm>
            <a:off x="3124200" y="6408738"/>
            <a:ext cx="2895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1400" b="0" dirty="0">
                <a:solidFill>
                  <a:srgbClr val="B4C3E3"/>
                </a:solidFill>
              </a:rPr>
              <a:t>© Clever Age</a:t>
            </a:r>
          </a:p>
        </p:txBody>
      </p:sp>
      <p:sp>
        <p:nvSpPr>
          <p:cNvPr id="3" name="AutoShape 95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oundRect">
            <a:avLst>
              <a:gd name="adj" fmla="val 255"/>
            </a:avLst>
          </a:prstGeom>
          <a:solidFill>
            <a:srgbClr val="1160A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dirty="0"/>
          </a:p>
        </p:txBody>
      </p:sp>
      <p:sp>
        <p:nvSpPr>
          <p:cNvPr id="4" name="AutoShape 96"/>
          <p:cNvSpPr>
            <a:spLocks noChangeArrowheads="1"/>
          </p:cNvSpPr>
          <p:nvPr/>
        </p:nvSpPr>
        <p:spPr bwMode="auto">
          <a:xfrm>
            <a:off x="0" y="692150"/>
            <a:ext cx="611188" cy="5616575"/>
          </a:xfrm>
          <a:prstGeom prst="roundRect">
            <a:avLst>
              <a:gd name="adj" fmla="val 259"/>
            </a:avLst>
          </a:prstGeom>
          <a:solidFill>
            <a:srgbClr val="B4C3E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dirty="0"/>
          </a:p>
        </p:txBody>
      </p:sp>
      <p:sp>
        <p:nvSpPr>
          <p:cNvPr id="5" name="Line 97"/>
          <p:cNvSpPr>
            <a:spLocks noChangeShapeType="1"/>
          </p:cNvSpPr>
          <p:nvPr/>
        </p:nvSpPr>
        <p:spPr bwMode="auto">
          <a:xfrm>
            <a:off x="0" y="692150"/>
            <a:ext cx="7596188" cy="1588"/>
          </a:xfrm>
          <a:prstGeom prst="line">
            <a:avLst/>
          </a:prstGeom>
          <a:noFill/>
          <a:ln w="9360">
            <a:solidFill>
              <a:srgbClr val="1160A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Line 98"/>
          <p:cNvSpPr>
            <a:spLocks noChangeShapeType="1"/>
          </p:cNvSpPr>
          <p:nvPr/>
        </p:nvSpPr>
        <p:spPr bwMode="auto">
          <a:xfrm>
            <a:off x="7596188" y="692150"/>
            <a:ext cx="1587" cy="14446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>
            <a:off x="0" y="6308725"/>
            <a:ext cx="8316913" cy="1588"/>
          </a:xfrm>
          <a:prstGeom prst="line">
            <a:avLst/>
          </a:prstGeom>
          <a:noFill/>
          <a:ln w="9360">
            <a:solidFill>
              <a:srgbClr val="1160A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8" name="AutoShape 100"/>
          <p:cNvSpPr>
            <a:spLocks noChangeArrowheads="1"/>
          </p:cNvSpPr>
          <p:nvPr/>
        </p:nvSpPr>
        <p:spPr bwMode="auto">
          <a:xfrm>
            <a:off x="8675688" y="1484313"/>
            <a:ext cx="468312" cy="5373687"/>
          </a:xfrm>
          <a:prstGeom prst="roundRect">
            <a:avLst>
              <a:gd name="adj" fmla="val 338"/>
            </a:avLst>
          </a:prstGeom>
          <a:solidFill>
            <a:srgbClr val="D3DBE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dirty="0"/>
          </a:p>
        </p:txBody>
      </p:sp>
      <p:sp>
        <p:nvSpPr>
          <p:cNvPr id="9" name="Line 101"/>
          <p:cNvSpPr>
            <a:spLocks noChangeShapeType="1"/>
          </p:cNvSpPr>
          <p:nvPr/>
        </p:nvSpPr>
        <p:spPr bwMode="auto">
          <a:xfrm>
            <a:off x="6804025" y="1484313"/>
            <a:ext cx="2339975" cy="1587"/>
          </a:xfrm>
          <a:prstGeom prst="line">
            <a:avLst/>
          </a:prstGeom>
          <a:noFill/>
          <a:ln w="9360">
            <a:solidFill>
              <a:srgbClr val="112EA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dirty="0"/>
          </a:p>
        </p:txBody>
      </p:sp>
      <p:pic>
        <p:nvPicPr>
          <p:cNvPr id="10" name="Picture 1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0"/>
            <a:ext cx="319405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908050"/>
            <a:ext cx="7847012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7213" y="762000"/>
            <a:ext cx="2008187" cy="5360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9475" y="762000"/>
            <a:ext cx="5875338" cy="5360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9475" y="1773238"/>
            <a:ext cx="3819525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1400" y="1773238"/>
            <a:ext cx="3821113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762000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7200" rIns="18000" bIns="72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3124200" y="6408738"/>
            <a:ext cx="28956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1400" b="0" dirty="0">
                <a:solidFill>
                  <a:srgbClr val="B4C3E3"/>
                </a:solidFill>
              </a:rPr>
              <a:t>© Clever Age		</a:t>
            </a:r>
            <a:fld id="{B0C8E29A-81E0-42FE-BB33-22EAB439EA15}" type="slidenum">
              <a:rPr lang="en-GB" sz="1400" b="0">
                <a:solidFill>
                  <a:srgbClr val="B4C3E3"/>
                </a:solidFill>
              </a:rPr>
              <a:pPr algn="ctr" eaLnBrk="1" hangingPunct="1">
                <a:lnSpc>
                  <a:spcPct val="96000"/>
                </a:lnSpc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‹#›</a:t>
            </a:fld>
            <a:endParaRPr lang="en-GB" sz="1400" b="0" dirty="0">
              <a:solidFill>
                <a:srgbClr val="B4C3E3"/>
              </a:solidFill>
            </a:endParaRPr>
          </a:p>
        </p:txBody>
      </p:sp>
      <p:sp>
        <p:nvSpPr>
          <p:cNvPr id="2105" name="AutoShape 57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oundRect">
            <a:avLst>
              <a:gd name="adj" fmla="val 255"/>
            </a:avLst>
          </a:prstGeom>
          <a:solidFill>
            <a:srgbClr val="1160A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dirty="0"/>
          </a:p>
        </p:txBody>
      </p:sp>
      <p:sp>
        <p:nvSpPr>
          <p:cNvPr id="2106" name="AutoShape 58"/>
          <p:cNvSpPr>
            <a:spLocks noChangeArrowheads="1"/>
          </p:cNvSpPr>
          <p:nvPr/>
        </p:nvSpPr>
        <p:spPr bwMode="auto">
          <a:xfrm>
            <a:off x="0" y="692150"/>
            <a:ext cx="611188" cy="5616575"/>
          </a:xfrm>
          <a:prstGeom prst="roundRect">
            <a:avLst>
              <a:gd name="adj" fmla="val 259"/>
            </a:avLst>
          </a:prstGeom>
          <a:solidFill>
            <a:srgbClr val="B4C3E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dirty="0"/>
          </a:p>
        </p:txBody>
      </p:sp>
      <p:sp>
        <p:nvSpPr>
          <p:cNvPr id="2107" name="Line 59"/>
          <p:cNvSpPr>
            <a:spLocks noChangeShapeType="1"/>
          </p:cNvSpPr>
          <p:nvPr/>
        </p:nvSpPr>
        <p:spPr bwMode="auto">
          <a:xfrm>
            <a:off x="0" y="692150"/>
            <a:ext cx="7596188" cy="1588"/>
          </a:xfrm>
          <a:prstGeom prst="line">
            <a:avLst/>
          </a:prstGeom>
          <a:noFill/>
          <a:ln w="9360">
            <a:solidFill>
              <a:srgbClr val="1160A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2108" name="Line 60"/>
          <p:cNvSpPr>
            <a:spLocks noChangeShapeType="1"/>
          </p:cNvSpPr>
          <p:nvPr/>
        </p:nvSpPr>
        <p:spPr bwMode="auto">
          <a:xfrm>
            <a:off x="7596188" y="692150"/>
            <a:ext cx="1587" cy="14446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2109" name="Line 61"/>
          <p:cNvSpPr>
            <a:spLocks noChangeShapeType="1"/>
          </p:cNvSpPr>
          <p:nvPr/>
        </p:nvSpPr>
        <p:spPr bwMode="auto">
          <a:xfrm>
            <a:off x="0" y="6308725"/>
            <a:ext cx="8316913" cy="1588"/>
          </a:xfrm>
          <a:prstGeom prst="line">
            <a:avLst/>
          </a:prstGeom>
          <a:noFill/>
          <a:ln w="9360">
            <a:solidFill>
              <a:srgbClr val="1160A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2110" name="AutoShape 62"/>
          <p:cNvSpPr>
            <a:spLocks noChangeArrowheads="1"/>
          </p:cNvSpPr>
          <p:nvPr/>
        </p:nvSpPr>
        <p:spPr bwMode="auto">
          <a:xfrm>
            <a:off x="8675688" y="1484313"/>
            <a:ext cx="468312" cy="5373687"/>
          </a:xfrm>
          <a:prstGeom prst="roundRect">
            <a:avLst>
              <a:gd name="adj" fmla="val 338"/>
            </a:avLst>
          </a:prstGeom>
          <a:solidFill>
            <a:srgbClr val="D3DBE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dirty="0"/>
          </a:p>
        </p:txBody>
      </p:sp>
      <p:sp>
        <p:nvSpPr>
          <p:cNvPr id="2111" name="Line 63"/>
          <p:cNvSpPr>
            <a:spLocks noChangeShapeType="1"/>
          </p:cNvSpPr>
          <p:nvPr/>
        </p:nvSpPr>
        <p:spPr bwMode="auto">
          <a:xfrm>
            <a:off x="6804025" y="1484313"/>
            <a:ext cx="2339975" cy="1587"/>
          </a:xfrm>
          <a:prstGeom prst="line">
            <a:avLst/>
          </a:prstGeom>
          <a:noFill/>
          <a:ln w="9360">
            <a:solidFill>
              <a:srgbClr val="112EA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dirty="0"/>
          </a:p>
        </p:txBody>
      </p:sp>
      <p:pic>
        <p:nvPicPr>
          <p:cNvPr id="1035" name="Picture 6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5788" y="0"/>
            <a:ext cx="319405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9475" y="1773238"/>
            <a:ext cx="7793038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4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4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4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4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4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4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4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48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Font typeface="Wingdings" pitchFamily="48" charset="2"/>
        <a:buChar char="n"/>
        <a:defRPr kumimoji="1"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48" charset="2"/>
        <a:buChar char="§"/>
        <a:defRPr sz="2000">
          <a:solidFill>
            <a:srgbClr val="112EA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F7B2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48" charset="2"/>
        <a:buChar char="§"/>
        <a:defRPr kumimoji="1" sz="16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48" charset="2"/>
        <a:buChar char="§"/>
        <a:defRPr kumimoji="1" sz="16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48" charset="2"/>
        <a:buChar char="§"/>
        <a:defRPr kumimoji="1" sz="16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48" charset="2"/>
        <a:buChar char="§"/>
        <a:defRPr kumimoji="1" sz="16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48" charset="2"/>
        <a:buChar char="§"/>
        <a:defRPr kumimoji="1" sz="1600">
          <a:solidFill>
            <a:schemeClr val="bg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181725" y="566738"/>
            <a:ext cx="180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fr-FR" sz="1600" b="0" dirty="0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685800" y="1828800"/>
            <a:ext cx="77724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 eaLnBrk="1" hangingPunct="1">
              <a:lnSpc>
                <a:spcPct val="96000"/>
              </a:lnSpc>
              <a:buClr>
                <a:srgbClr val="00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112EA0"/>
                </a:solidFill>
              </a:rPr>
              <a:t>ODF Converter</a:t>
            </a:r>
          </a:p>
          <a:p>
            <a:pPr algn="ctr" defTabSz="449263" eaLnBrk="1" hangingPunct="1">
              <a:lnSpc>
                <a:spcPct val="96000"/>
              </a:lnSpc>
              <a:buClr>
                <a:srgbClr val="00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b="0" dirty="0" smtClean="0">
                <a:solidFill>
                  <a:srgbClr val="112EA0"/>
                </a:solidFill>
              </a:rPr>
              <a:t>Principles and Framework of the Converter</a:t>
            </a:r>
            <a:endParaRPr lang="en-US" sz="3200" b="0" dirty="0">
              <a:solidFill>
                <a:srgbClr val="112EA0"/>
              </a:solidFill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617663" y="4703763"/>
            <a:ext cx="5781675" cy="833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20000"/>
              </a:spcBef>
              <a:buFont typeface="Wingdings" pitchFamily="48" charset="2"/>
              <a:buNone/>
              <a:defRPr/>
            </a:pPr>
            <a:r>
              <a:rPr kumimoji="1" lang="en-US" sz="2400" i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Clever Age</a:t>
            </a:r>
          </a:p>
          <a:p>
            <a:pPr algn="ctr">
              <a:spcBef>
                <a:spcPct val="20000"/>
              </a:spcBef>
              <a:buFont typeface="Wingdings" pitchFamily="48" charset="2"/>
              <a:buNone/>
              <a:defRPr/>
            </a:pPr>
            <a:r>
              <a:rPr kumimoji="1" lang="en-US" sz="2000" i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February </a:t>
            </a:r>
            <a:r>
              <a:rPr kumimoji="1" lang="en-US" sz="2000" i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2007</a:t>
            </a:r>
            <a:endParaRPr kumimoji="1"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5620" y="1523856"/>
            <a:ext cx="7793038" cy="1745817"/>
          </a:xfrm>
        </p:spPr>
        <p:txBody>
          <a:bodyPr/>
          <a:lstStyle/>
          <a:p>
            <a:r>
              <a:rPr lang="en-US" sz="1800" dirty="0" smtClean="0"/>
              <a:t>The last processor serializes the event stream into a ZIP archive.</a:t>
            </a:r>
          </a:p>
          <a:p>
            <a:pPr marL="342900" lvl="2" indent="-342900">
              <a:spcBef>
                <a:spcPct val="60000"/>
              </a:spcBef>
              <a:buFont typeface="Wingdings" pitchFamily="48" charset="2"/>
              <a:buChar char="n"/>
            </a:pPr>
            <a:r>
              <a:rPr lang="en-US" sz="1800" dirty="0" smtClean="0">
                <a:solidFill>
                  <a:schemeClr val="bg1"/>
                </a:solidFill>
              </a:rPr>
              <a:t>The way XML parts &amp; binaries are zipped together in the end is described by specific XML markup instructions. The </a:t>
            </a:r>
            <a:r>
              <a:rPr lang="en-US" sz="1800" dirty="0" err="1" smtClean="0">
                <a:solidFill>
                  <a:schemeClr val="bg1"/>
                </a:solidFill>
              </a:rPr>
              <a:t>ZipArchiveWriter</a:t>
            </a:r>
            <a:r>
              <a:rPr lang="en-US" sz="1800" dirty="0" smtClean="0">
                <a:solidFill>
                  <a:schemeClr val="bg1"/>
                </a:solidFill>
              </a:rPr>
              <a:t> component processes these instructions.</a:t>
            </a:r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/>
              <a:t>Principles &gt; Post-Processing (3)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378" y="3347884"/>
            <a:ext cx="7662289" cy="2873591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1011382" y="2230582"/>
            <a:ext cx="5140036" cy="1496291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smtClean="0">
              <a:ln>
                <a:noFill/>
              </a:ln>
              <a:solidFill>
                <a:srgbClr val="679ACD"/>
              </a:solidFill>
              <a:effectLst/>
              <a:latin typeface="Verdana" pitchFamily="4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Components &gt; Logical 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2520" y="1691640"/>
            <a:ext cx="1703070" cy="4558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.NET Framework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2280" y="1706880"/>
            <a:ext cx="3082290" cy="441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ZLib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343650" y="1931669"/>
            <a:ext cx="2171700" cy="4178185"/>
          </a:xfrm>
          <a:prstGeom prst="roundRect">
            <a:avLst/>
          </a:prstGeom>
          <a:solidFill>
            <a:srgbClr val="A3C2E1"/>
          </a:solid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rgbClr val="679ACD"/>
              </a:solidFill>
              <a:effectLst/>
              <a:latin typeface="Verdana" pitchFamily="4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537960" y="2366010"/>
            <a:ext cx="1783080" cy="369332"/>
            <a:chOff x="6640830" y="2960370"/>
            <a:chExt cx="178308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640830" y="3034546"/>
              <a:ext cx="605790" cy="22098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72350" y="2960370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External components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20815" y="2982784"/>
            <a:ext cx="1817370" cy="369332"/>
            <a:chOff x="6656070" y="3375660"/>
            <a:chExt cx="18173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6656070" y="3449836"/>
              <a:ext cx="605790" cy="2209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21880" y="3375660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Common</a:t>
              </a:r>
            </a:p>
            <a:p>
              <a:r>
                <a:rPr lang="en-US" sz="900" dirty="0" smtClean="0">
                  <a:solidFill>
                    <a:schemeClr val="bg1"/>
                  </a:solidFill>
                </a:rPr>
                <a:t>components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15100" y="4167594"/>
            <a:ext cx="1828800" cy="507831"/>
            <a:chOff x="6659880" y="3848100"/>
            <a:chExt cx="1828800" cy="507831"/>
          </a:xfrm>
        </p:grpSpPr>
        <p:sp>
          <p:nvSpPr>
            <p:cNvPr id="26" name="TextBox 25"/>
            <p:cNvSpPr txBox="1"/>
            <p:nvPr/>
          </p:nvSpPr>
          <p:spPr>
            <a:xfrm>
              <a:off x="6659880" y="3991525"/>
              <a:ext cx="605790" cy="2209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37120" y="3848100"/>
              <a:ext cx="10515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Application specific </a:t>
              </a:r>
            </a:p>
            <a:p>
              <a:r>
                <a:rPr lang="en-US" sz="900" dirty="0" smtClean="0">
                  <a:solidFill>
                    <a:schemeClr val="bg1"/>
                  </a:solidFill>
                </a:rPr>
                <a:t>components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520815" y="4897878"/>
            <a:ext cx="1817370" cy="369332"/>
            <a:chOff x="6629400" y="4661312"/>
            <a:chExt cx="181737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6629400" y="4723388"/>
              <a:ext cx="605790" cy="2209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95210" y="4661312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Sub components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783330" y="5741670"/>
            <a:ext cx="2330551" cy="48468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Command Line Tool</a:t>
            </a:r>
            <a:r>
              <a:rPr lang="en-US" sz="1000" baseline="30000" dirty="0" smtClean="0">
                <a:solidFill>
                  <a:schemeClr val="bg1"/>
                </a:solidFill>
              </a:rPr>
              <a:t>1</a:t>
            </a:r>
            <a:endParaRPr lang="en-US" sz="1000" baseline="30000" dirty="0">
              <a:solidFill>
                <a:schemeClr val="bg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12520" y="3817620"/>
            <a:ext cx="1508760" cy="1828800"/>
            <a:chOff x="1131570" y="3817620"/>
            <a:chExt cx="1508760" cy="182880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131570" y="3817620"/>
              <a:ext cx="1508760" cy="1828800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Word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1272540" y="4149090"/>
              <a:ext cx="1177290" cy="342900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Processor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1272540" y="4598670"/>
              <a:ext cx="1177290" cy="342900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Add-In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1272540" y="5048250"/>
              <a:ext cx="1177290" cy="342900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Setup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67025" y="3817620"/>
            <a:ext cx="1508760" cy="1828800"/>
            <a:chOff x="1131570" y="3817620"/>
            <a:chExt cx="1508760" cy="1828800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131570" y="3817620"/>
              <a:ext cx="1508760" cy="1828800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Excel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1272540" y="4149090"/>
              <a:ext cx="1177290" cy="342900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Processor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1272540" y="4598670"/>
              <a:ext cx="1177290" cy="342900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Add-In</a:t>
              </a: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1272540" y="5048250"/>
              <a:ext cx="1177290" cy="342900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Setup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605121" y="3817620"/>
            <a:ext cx="1508760" cy="1828800"/>
            <a:chOff x="1131570" y="3817620"/>
            <a:chExt cx="1508760" cy="1828800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1131570" y="3817620"/>
              <a:ext cx="1508760" cy="1828800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PowerPoint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1279467" y="4149090"/>
              <a:ext cx="1177290" cy="342900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Processor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1279467" y="4598670"/>
              <a:ext cx="1177290" cy="342900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Add-In</a:t>
              </a: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1279467" y="5034396"/>
              <a:ext cx="1177290" cy="342900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Setup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112520" y="5741670"/>
            <a:ext cx="2424329" cy="48468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Launcher</a:t>
            </a:r>
            <a:r>
              <a:rPr lang="en-US" sz="1000" baseline="30000" dirty="0" smtClean="0">
                <a:solidFill>
                  <a:schemeClr val="bg1"/>
                </a:solidFill>
              </a:rPr>
              <a:t>1</a:t>
            </a:r>
            <a:endParaRPr lang="en-US" sz="1000" baseline="30000" dirty="0">
              <a:solidFill>
                <a:schemeClr val="bg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509385" y="5496048"/>
            <a:ext cx="1840230" cy="230832"/>
            <a:chOff x="6629400" y="4718462"/>
            <a:chExt cx="1840230" cy="230832"/>
          </a:xfrm>
        </p:grpSpPr>
        <p:sp>
          <p:nvSpPr>
            <p:cNvPr id="66" name="TextBox 65"/>
            <p:cNvSpPr txBox="1"/>
            <p:nvPr/>
          </p:nvSpPr>
          <p:spPr>
            <a:xfrm>
              <a:off x="6629400" y="4723388"/>
              <a:ext cx="605790" cy="22098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18070" y="4718462"/>
              <a:ext cx="1051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Shell Tools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595110" y="2000250"/>
            <a:ext cx="736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 smtClean="0">
                <a:solidFill>
                  <a:schemeClr val="bg1"/>
                </a:solidFill>
              </a:rPr>
              <a:t>Legend</a:t>
            </a:r>
            <a:endParaRPr lang="en-US" sz="1050" u="sng" dirty="0">
              <a:solidFill>
                <a:schemeClr val="bg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371599" y="2327563"/>
            <a:ext cx="4502727" cy="346363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rPr>
              <a:t>ODF Zip Utilities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1371599" y="2784762"/>
            <a:ext cx="4502727" cy="346363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ODF Converter Library</a:t>
            </a:r>
            <a:endParaRPr lang="en-US" sz="1100" dirty="0" smtClean="0">
              <a:solidFill>
                <a:schemeClr val="bg1"/>
              </a:solidFill>
              <a:latin typeface="Verdana" pitchFamily="48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1371599" y="3241962"/>
            <a:ext cx="4502727" cy="346363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ODF Add-In Library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6527742" y="3523111"/>
            <a:ext cx="1803516" cy="369332"/>
            <a:chOff x="6669924" y="3334096"/>
            <a:chExt cx="1803516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6669924" y="3422127"/>
              <a:ext cx="605790" cy="2209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21880" y="3334096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Sub-components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2731" t="19568" r="71232" b="11659"/>
          <a:stretch>
            <a:fillRect/>
          </a:stretch>
        </p:blipFill>
        <p:spPr bwMode="auto">
          <a:xfrm>
            <a:off x="630620" y="819807"/>
            <a:ext cx="2963918" cy="549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10643" y="1773238"/>
            <a:ext cx="5161870" cy="2798762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Common: Common Components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Common XSLT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Post-processors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Conversion engine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Shell: Shell Tools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Launcher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Command Line Tool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Word/etc…: Application specific projects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Setup: Install Projects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Add-In: </a:t>
            </a:r>
            <a:r>
              <a:rPr lang="en-US" sz="1800" baseline="0" dirty="0" smtClean="0">
                <a:solidFill>
                  <a:schemeClr val="bg1"/>
                </a:solidFill>
              </a:rPr>
              <a:t>COM interface  projects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Converter: </a:t>
            </a:r>
            <a:r>
              <a:rPr lang="en-US" sz="1800" dirty="0" smtClean="0">
                <a:solidFill>
                  <a:schemeClr val="bg1"/>
                </a:solidFill>
              </a:rPr>
              <a:t>Conversion project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Components &gt; Project 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790" t="38673" r="71329" b="25307"/>
          <a:stretch>
            <a:fillRect/>
          </a:stretch>
        </p:blipFill>
        <p:spPr bwMode="auto">
          <a:xfrm>
            <a:off x="5281447" y="2680138"/>
            <a:ext cx="3373822" cy="329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9475" y="1773238"/>
            <a:ext cx="7793038" cy="3255962"/>
          </a:xfrm>
        </p:spPr>
        <p:txBody>
          <a:bodyPr/>
          <a:lstStyle/>
          <a:p>
            <a:r>
              <a:rPr lang="en-US" dirty="0" smtClean="0"/>
              <a:t>Spreadsheet, Presentation and </a:t>
            </a:r>
            <a:r>
              <a:rPr lang="en-US" dirty="0" err="1" smtClean="0"/>
              <a:t>Wordprocessing</a:t>
            </a:r>
            <a:r>
              <a:rPr lang="en-US" dirty="0" smtClean="0"/>
              <a:t> specific conversion material should be composed of :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 Converter class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Postprocessors (optional)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XSL resources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6614" y="762000"/>
            <a:ext cx="8138787" cy="685800"/>
          </a:xfrm>
        </p:spPr>
        <p:txBody>
          <a:bodyPr/>
          <a:lstStyle/>
          <a:p>
            <a:r>
              <a:rPr lang="en-US" dirty="0" smtClean="0"/>
              <a:t>Framework Extension &gt; Converter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sake of reusability, Converter classes should inherit from a base class</a:t>
            </a:r>
            <a:r>
              <a:rPr lang="en-US" baseline="30000" dirty="0" smtClean="0"/>
              <a:t>1</a:t>
            </a:r>
            <a:r>
              <a:rPr lang="en-US" dirty="0" smtClean="0"/>
              <a:t> (which already contains all the conversion engine) and may define the following method/properties: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DirectPostProcessorsChain</a:t>
            </a:r>
            <a:r>
              <a:rPr lang="en-US" dirty="0" smtClean="0">
                <a:solidFill>
                  <a:schemeClr val="bg1"/>
                </a:solidFill>
              </a:rPr>
              <a:t> &amp; </a:t>
            </a:r>
            <a:r>
              <a:rPr lang="en-US" dirty="0" err="1" smtClean="0">
                <a:solidFill>
                  <a:schemeClr val="bg1"/>
                </a:solidFill>
              </a:rPr>
              <a:t>ReversePostProcessorsChain</a:t>
            </a:r>
            <a:r>
              <a:rPr lang="en-US" dirty="0" smtClean="0">
                <a:solidFill>
                  <a:schemeClr val="bg1"/>
                </a:solidFill>
              </a:rPr>
              <a:t> : Define the sequence of direct/reverse post-processors</a:t>
            </a:r>
            <a:r>
              <a:rPr lang="en-US" baseline="30000" dirty="0" smtClean="0"/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CheckOoxFile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baseline="30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 &amp; </a:t>
            </a:r>
            <a:r>
              <a:rPr lang="en-US" dirty="0" err="1" smtClean="0">
                <a:solidFill>
                  <a:schemeClr val="bg1"/>
                </a:solidFill>
              </a:rPr>
              <a:t>CheckOdfFile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baseline="30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 : define the algorithm used to check the input files. For instance checks for encryption, MIME type, and manifest consistency.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9660" y="762000"/>
            <a:ext cx="7875740" cy="685800"/>
          </a:xfrm>
        </p:spPr>
        <p:txBody>
          <a:bodyPr/>
          <a:lstStyle/>
          <a:p>
            <a:r>
              <a:rPr lang="en-US" dirty="0" smtClean="0"/>
              <a:t>Framework Extension &gt; Converter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Post-processors may implement AbstractPostProcessor</a:t>
            </a:r>
            <a:r>
              <a:rPr lang="en-US" sz="2000" baseline="30000" dirty="0" smtClean="0"/>
              <a:t>1 </a:t>
            </a:r>
            <a:r>
              <a:rPr lang="en-US" sz="2000" dirty="0" smtClean="0"/>
              <a:t>and must provide a one argument (</a:t>
            </a:r>
            <a:r>
              <a:rPr lang="en-US" sz="2000" dirty="0" err="1" smtClean="0"/>
              <a:t>XmlWriter</a:t>
            </a:r>
            <a:r>
              <a:rPr lang="en-US" sz="2000" dirty="0" smtClean="0"/>
              <a:t> </a:t>
            </a:r>
            <a:r>
              <a:rPr lang="en-US" sz="2000" dirty="0" err="1" smtClean="0"/>
              <a:t>nextWriter</a:t>
            </a:r>
            <a:r>
              <a:rPr lang="en-US" sz="2000" dirty="0" smtClean="0"/>
              <a:t>) constructor.</a:t>
            </a:r>
          </a:p>
          <a:p>
            <a:r>
              <a:rPr lang="en-US" sz="2000" dirty="0" smtClean="0"/>
              <a:t>The post processors chain is automatically instantiated behind the scenes. It is wired to the XSLT processor’s output on one end, and to the </a:t>
            </a:r>
            <a:r>
              <a:rPr lang="en-US" sz="2000" dirty="0" err="1" smtClean="0"/>
              <a:t>ZipArchiveWriter</a:t>
            </a:r>
            <a:r>
              <a:rPr lang="en-US" sz="2000" dirty="0" smtClean="0"/>
              <a:t> on the other.</a:t>
            </a:r>
          </a:p>
          <a:p>
            <a:r>
              <a:rPr lang="en-US" sz="2000" dirty="0" smtClean="0"/>
              <a:t>The following common post-processors may be reused :</a:t>
            </a:r>
          </a:p>
          <a:p>
            <a:pPr lvl="1"/>
            <a:r>
              <a:rPr lang="en-US" sz="1800" dirty="0" smtClean="0"/>
              <a:t>OdfSpacesPostProcessor</a:t>
            </a:r>
            <a:r>
              <a:rPr lang="en-US" sz="1800" baseline="30000" dirty="0" smtClean="0"/>
              <a:t>2</a:t>
            </a:r>
          </a:p>
          <a:p>
            <a:pPr lvl="1"/>
            <a:r>
              <a:rPr lang="en-US" sz="1800" dirty="0" err="1" smtClean="0"/>
              <a:t>OoxSpacesPostProcessor</a:t>
            </a:r>
            <a:endParaRPr lang="en-US" sz="1800" dirty="0" smtClean="0"/>
          </a:p>
          <a:p>
            <a:pPr lvl="1"/>
            <a:r>
              <a:rPr lang="en-US" sz="1800" dirty="0" err="1" smtClean="0"/>
              <a:t>OdfCharactersPostProcessor</a:t>
            </a:r>
            <a:endParaRPr lang="en-US" sz="1800" dirty="0" smtClean="0"/>
          </a:p>
          <a:p>
            <a:pPr lvl="1"/>
            <a:r>
              <a:rPr lang="en-US" sz="1800" dirty="0" err="1" smtClean="0"/>
              <a:t>OoxCharactersPostProcessor</a:t>
            </a:r>
            <a:endParaRPr lang="en-US" sz="1800" baseline="30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5441" y="762000"/>
            <a:ext cx="7499959" cy="685800"/>
          </a:xfrm>
        </p:spPr>
        <p:txBody>
          <a:bodyPr/>
          <a:lstStyle/>
          <a:p>
            <a:r>
              <a:rPr lang="en-US" dirty="0" smtClean="0"/>
              <a:t>Framework Extension &gt; Post-Processors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framework’s resource resolver will look for </a:t>
            </a:r>
            <a:r>
              <a:rPr lang="en-US" sz="2000" dirty="0" err="1" smtClean="0"/>
              <a:t>xsl</a:t>
            </a:r>
            <a:r>
              <a:rPr lang="en-US" sz="2000" dirty="0" smtClean="0"/>
              <a:t> </a:t>
            </a:r>
            <a:r>
              <a:rPr lang="en-US" sz="2000" dirty="0" err="1" smtClean="0"/>
              <a:t>stylesheets</a:t>
            </a:r>
            <a:r>
              <a:rPr lang="en-US" sz="2000" dirty="0" smtClean="0"/>
              <a:t> located in the following folders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resources/odf2oox/ (direct conversion)</a:t>
            </a:r>
          </a:p>
          <a:p>
            <a:pPr lvl="1"/>
            <a:r>
              <a:rPr lang="en-US" sz="1800" dirty="0" smtClean="0"/>
              <a:t>resources/oox2odf/  (reverse conversion)</a:t>
            </a:r>
          </a:p>
          <a:p>
            <a:r>
              <a:rPr lang="en-US" sz="2000" dirty="0" smtClean="0"/>
              <a:t>The parent </a:t>
            </a:r>
            <a:r>
              <a:rPr lang="en-US" sz="2000" dirty="0" err="1" smtClean="0"/>
              <a:t>stylesheet</a:t>
            </a:r>
            <a:r>
              <a:rPr lang="en-US" sz="2000" dirty="0" smtClean="0"/>
              <a:t> must be named :</a:t>
            </a:r>
          </a:p>
          <a:p>
            <a:pPr lvl="1"/>
            <a:r>
              <a:rPr lang="en-US" sz="1800" dirty="0" smtClean="0"/>
              <a:t>odf2oox.xsl  (direct conversion)</a:t>
            </a:r>
          </a:p>
          <a:p>
            <a:pPr lvl="1"/>
            <a:r>
              <a:rPr lang="en-US" sz="1800" dirty="0" smtClean="0"/>
              <a:t>oox2odf.xsl (reverse conversion)</a:t>
            </a:r>
          </a:p>
          <a:p>
            <a:pPr lvl="1"/>
            <a:r>
              <a:rPr lang="en-US" sz="1800" dirty="0" smtClean="0"/>
              <a:t>odf2oox-compute-size.xsl (direct conversion size compute)</a:t>
            </a:r>
          </a:p>
          <a:p>
            <a:pPr lvl="1"/>
            <a:r>
              <a:rPr lang="en-US" sz="1800" dirty="0" smtClean="0"/>
              <a:t>oox2odf-compute-size.xsl (reverse)</a:t>
            </a:r>
          </a:p>
          <a:p>
            <a:r>
              <a:rPr lang="en-US" sz="2000" dirty="0" smtClean="0"/>
              <a:t>The following files are mandatory:</a:t>
            </a:r>
          </a:p>
          <a:p>
            <a:pPr lvl="1"/>
            <a:r>
              <a:rPr lang="en-US" sz="1800" dirty="0" smtClean="0"/>
              <a:t>source.xml (input XML document stub)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1666" y="762000"/>
            <a:ext cx="8113734" cy="685800"/>
          </a:xfrm>
        </p:spPr>
        <p:txBody>
          <a:bodyPr/>
          <a:lstStyle/>
          <a:p>
            <a:r>
              <a:rPr lang="en-US" dirty="0" smtClean="0"/>
              <a:t>Framework Extension &gt; XSL documents 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9475" y="1773238"/>
            <a:ext cx="7793038" cy="4572144"/>
          </a:xfrm>
        </p:spPr>
        <p:txBody>
          <a:bodyPr/>
          <a:lstStyle/>
          <a:p>
            <a:r>
              <a:rPr lang="en-US" sz="2000" dirty="0" smtClean="0"/>
              <a:t>Shared XSL </a:t>
            </a:r>
            <a:r>
              <a:rPr lang="en-US" sz="2000" dirty="0" err="1" smtClean="0"/>
              <a:t>stylesheets</a:t>
            </a:r>
            <a:r>
              <a:rPr lang="en-US" sz="2000" dirty="0" smtClean="0"/>
              <a:t> (located in </a:t>
            </a:r>
            <a:r>
              <a:rPr lang="en-US" sz="2000" dirty="0" err="1" smtClean="0"/>
              <a:t>OdfConverterLib</a:t>
            </a:r>
            <a:r>
              <a:rPr lang="en-US" sz="2000" dirty="0" smtClean="0"/>
              <a:t>) may be imported as any other </a:t>
            </a:r>
            <a:r>
              <a:rPr lang="en-US" sz="2000" dirty="0" err="1" smtClean="0"/>
              <a:t>stylesheet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Unlike ODF, OOX defines different XML schemas for features common to Word, Presentation and Spreadsheet! Exception for </a:t>
            </a:r>
            <a:r>
              <a:rPr lang="en-US" sz="2000" dirty="0" err="1" smtClean="0"/>
              <a:t>DrawingML</a:t>
            </a:r>
            <a:r>
              <a:rPr lang="en-US" sz="2000" dirty="0" smtClean="0"/>
              <a:t> code.</a:t>
            </a:r>
          </a:p>
          <a:p>
            <a:r>
              <a:rPr lang="en-US" sz="2000" dirty="0" smtClean="0"/>
              <a:t>Therefore, conversion logic re-usability is poor, except for: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Lengths conversion routines (measures.xsl)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Shapes from the </a:t>
            </a:r>
            <a:r>
              <a:rPr lang="en-US" sz="1800" dirty="0" err="1" smtClean="0">
                <a:solidFill>
                  <a:schemeClr val="bg1"/>
                </a:solidFill>
              </a:rPr>
              <a:t>DrawingML</a:t>
            </a:r>
            <a:r>
              <a:rPr lang="en-US" sz="1800" dirty="0" smtClean="0">
                <a:solidFill>
                  <a:schemeClr val="bg1"/>
                </a:solidFill>
              </a:rPr>
              <a:t> specification part (TBD)</a:t>
            </a:r>
            <a:r>
              <a:rPr lang="en-US" sz="1800" baseline="30000" dirty="0" smtClean="0">
                <a:solidFill>
                  <a:schemeClr val="bg1"/>
                </a:solidFill>
              </a:rPr>
              <a:t>1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Some part-relationships  (pictures, hyperlinks, embedded objects) (TBD)</a:t>
            </a:r>
            <a:r>
              <a:rPr lang="en-US" sz="1800" baseline="30000" dirty="0" smtClean="0">
                <a:solidFill>
                  <a:schemeClr val="bg1"/>
                </a:solidFill>
              </a:rPr>
              <a:t>2</a:t>
            </a:r>
          </a:p>
          <a:p>
            <a:pPr lvl="1"/>
            <a:r>
              <a:rPr lang="en-US" sz="1800" dirty="0" err="1" smtClean="0">
                <a:solidFill>
                  <a:schemeClr val="bg1"/>
                </a:solidFill>
              </a:rPr>
              <a:t>TextBox</a:t>
            </a:r>
            <a:r>
              <a:rPr lang="en-US" sz="1800" dirty="0" smtClean="0">
                <a:solidFill>
                  <a:schemeClr val="bg1"/>
                </a:solidFill>
              </a:rPr>
              <a:t> (TBD)</a:t>
            </a:r>
            <a:r>
              <a:rPr lang="en-US" sz="1800" baseline="30000" dirty="0" smtClean="0">
                <a:solidFill>
                  <a:schemeClr val="bg1"/>
                </a:solidFill>
              </a:rPr>
              <a:t>3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…</a:t>
            </a:r>
            <a:r>
              <a:rPr lang="en-US" sz="1800" baseline="300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9348" y="762000"/>
            <a:ext cx="8026052" cy="685800"/>
          </a:xfrm>
        </p:spPr>
        <p:txBody>
          <a:bodyPr/>
          <a:lstStyle/>
          <a:p>
            <a:r>
              <a:rPr lang="en-US" dirty="0" smtClean="0"/>
              <a:t>Framework Extension &gt; XSL documents 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9475" y="1773238"/>
            <a:ext cx="7793038" cy="868362"/>
          </a:xfrm>
        </p:spPr>
        <p:txBody>
          <a:bodyPr/>
          <a:lstStyle/>
          <a:p>
            <a:r>
              <a:rPr lang="en-US" dirty="0" smtClean="0"/>
              <a:t>The Add-In Project contains labels specific to the application.</a:t>
            </a:r>
          </a:p>
          <a:p>
            <a:r>
              <a:rPr lang="en-US" dirty="0" smtClean="0"/>
              <a:t>Define a class implementing </a:t>
            </a:r>
            <a:r>
              <a:rPr lang="en-US" dirty="0" err="1" smtClean="0"/>
              <a:t>abstractAddIn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Labels (.</a:t>
            </a:r>
            <a:r>
              <a:rPr lang="en-US" dirty="0" err="1" smtClean="0"/>
              <a:t>resx</a:t>
            </a:r>
            <a:r>
              <a:rPr lang="en-US" dirty="0" smtClean="0"/>
              <a:t> files) must be saved under the resource directory.</a:t>
            </a:r>
          </a:p>
          <a:p>
            <a:r>
              <a:rPr lang="en-US" dirty="0" smtClean="0"/>
              <a:t>For now, common labels have to be duplicated (work in progress).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6822" y="762000"/>
            <a:ext cx="8038578" cy="685800"/>
          </a:xfrm>
        </p:spPr>
        <p:txBody>
          <a:bodyPr/>
          <a:lstStyle/>
          <a:p>
            <a:r>
              <a:rPr lang="en-US" dirty="0" smtClean="0"/>
              <a:t>Framework Extension &gt; Add-In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6734908" cy="4607169"/>
          </a:xfrm>
        </p:spPr>
        <p:txBody>
          <a:bodyPr/>
          <a:lstStyle/>
          <a:p>
            <a:r>
              <a:rPr lang="en-US" sz="1800" b="1" dirty="0" smtClean="0"/>
              <a:t>Principles</a:t>
            </a:r>
          </a:p>
          <a:p>
            <a:pPr lvl="1"/>
            <a:r>
              <a:rPr lang="en-US" sz="1600" b="1" dirty="0" smtClean="0"/>
              <a:t>Problematic</a:t>
            </a:r>
          </a:p>
          <a:p>
            <a:pPr lvl="1"/>
            <a:r>
              <a:rPr lang="en-US" sz="1600" b="1" dirty="0" smtClean="0"/>
              <a:t>Solution</a:t>
            </a:r>
          </a:p>
          <a:p>
            <a:pPr lvl="1"/>
            <a:r>
              <a:rPr lang="en-US" sz="1600" b="1" dirty="0" smtClean="0"/>
              <a:t>Post-Processing</a:t>
            </a:r>
          </a:p>
          <a:p>
            <a:r>
              <a:rPr lang="en-US" sz="1800" b="1" dirty="0" smtClean="0"/>
              <a:t>SW Components</a:t>
            </a:r>
          </a:p>
          <a:p>
            <a:pPr lvl="1"/>
            <a:r>
              <a:rPr lang="en-US" sz="1600" b="1" dirty="0" smtClean="0"/>
              <a:t>Logical View</a:t>
            </a:r>
          </a:p>
          <a:p>
            <a:pPr lvl="1"/>
            <a:r>
              <a:rPr lang="en-US" sz="1600" b="1" dirty="0" smtClean="0"/>
              <a:t>Project View</a:t>
            </a:r>
          </a:p>
          <a:p>
            <a:r>
              <a:rPr lang="en-US" sz="1800" b="1" dirty="0" smtClean="0"/>
              <a:t>Framework Extension</a:t>
            </a:r>
          </a:p>
          <a:p>
            <a:pPr lvl="1"/>
            <a:r>
              <a:rPr lang="en-US" sz="1600" b="1" dirty="0" smtClean="0"/>
              <a:t>Converter Project</a:t>
            </a:r>
          </a:p>
          <a:p>
            <a:pPr lvl="1"/>
            <a:r>
              <a:rPr lang="en-US" sz="1600" b="1" dirty="0" smtClean="0"/>
              <a:t>Converter Class</a:t>
            </a:r>
          </a:p>
          <a:p>
            <a:pPr lvl="1"/>
            <a:r>
              <a:rPr lang="en-US" sz="1600" b="1" dirty="0" smtClean="0"/>
              <a:t>Post-Processors</a:t>
            </a:r>
          </a:p>
          <a:p>
            <a:pPr lvl="1"/>
            <a:r>
              <a:rPr lang="en-US" sz="1600" b="1" dirty="0" smtClean="0"/>
              <a:t>XSL Documents</a:t>
            </a:r>
          </a:p>
          <a:p>
            <a:pPr lvl="1"/>
            <a:r>
              <a:rPr lang="en-US" sz="1600" b="1" dirty="0" smtClean="0"/>
              <a:t>Add-In Project</a:t>
            </a:r>
          </a:p>
          <a:p>
            <a:pPr lvl="1"/>
            <a:endParaRPr lang="en-US" sz="1600" b="1" dirty="0" smtClean="0"/>
          </a:p>
          <a:p>
            <a:pPr lvl="1"/>
            <a:endParaRPr lang="en-US" sz="1600" b="1" dirty="0" smtClean="0"/>
          </a:p>
          <a:p>
            <a:pPr lvl="1"/>
            <a:endParaRPr lang="en-US" sz="1600" b="1" dirty="0" smtClean="0"/>
          </a:p>
          <a:p>
            <a:pPr>
              <a:buNone/>
            </a:pPr>
            <a:endParaRPr lang="en-US" sz="1800" b="1" dirty="0" smtClean="0"/>
          </a:p>
        </p:txBody>
      </p:sp>
      <p:pic>
        <p:nvPicPr>
          <p:cNvPr id="2050" name="Picture 2" descr="C:\Documents and Settings\odurand\Local Settings\Temporary Internet Files\Content.IE5\3M92LI31\MCj0431512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1225" y="3609975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0472" y="1580827"/>
            <a:ext cx="7396620" cy="1363851"/>
          </a:xfrm>
        </p:spPr>
        <p:txBody>
          <a:bodyPr/>
          <a:lstStyle/>
          <a:p>
            <a:r>
              <a:rPr lang="en-US" sz="2000" dirty="0" smtClean="0"/>
              <a:t>Standard XSL Transform</a:t>
            </a:r>
          </a:p>
          <a:p>
            <a:pPr lvl="1"/>
            <a:r>
              <a:rPr lang="en-US" sz="1800" dirty="0" smtClean="0"/>
              <a:t>Single input (XML)</a:t>
            </a:r>
          </a:p>
          <a:p>
            <a:pPr lvl="1"/>
            <a:r>
              <a:rPr lang="en-US" sz="1800" dirty="0" smtClean="0"/>
              <a:t>Transform sheets (XSL) available on disk</a:t>
            </a:r>
          </a:p>
          <a:p>
            <a:pPr lvl="1"/>
            <a:r>
              <a:rPr lang="en-US" sz="1800" dirty="0" smtClean="0"/>
              <a:t>Single output (XML)</a:t>
            </a:r>
          </a:p>
          <a:p>
            <a:pPr lvl="1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&gt; Problematic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75295" y="3130658"/>
            <a:ext cx="5625885" cy="3153459"/>
            <a:chOff x="1379349" y="3220442"/>
            <a:chExt cx="6119247" cy="3466631"/>
          </a:xfrm>
        </p:grpSpPr>
        <p:sp>
          <p:nvSpPr>
            <p:cNvPr id="4" name="Oval 3"/>
            <p:cNvSpPr/>
            <p:nvPr/>
          </p:nvSpPr>
          <p:spPr bwMode="auto">
            <a:xfrm>
              <a:off x="3347634" y="3220442"/>
              <a:ext cx="2185261" cy="1301857"/>
            </a:xfrm>
            <a:prstGeom prst="ellipse">
              <a:avLst/>
            </a:prstGeom>
            <a:solidFill>
              <a:srgbClr val="679ACD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1"/>
                  </a:solidFill>
                </a:rPr>
                <a:t>XSL Transform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5" name="Flowchart: Document 4"/>
            <p:cNvSpPr/>
            <p:nvPr/>
          </p:nvSpPr>
          <p:spPr bwMode="auto">
            <a:xfrm>
              <a:off x="1379349" y="3359926"/>
              <a:ext cx="898902" cy="1022888"/>
            </a:xfrm>
            <a:prstGeom prst="flowChartDocument">
              <a:avLst/>
            </a:prstGeom>
            <a:solidFill>
              <a:srgbClr val="F7F5C5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Foo.xml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2402237" y="3646645"/>
              <a:ext cx="836909" cy="449451"/>
            </a:xfrm>
            <a:prstGeom prst="rightArrow">
              <a:avLst/>
            </a:prstGeom>
            <a:solidFill>
              <a:srgbClr val="679ACD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1" i="0" u="none" strike="noStrike" cap="none" normalizeH="0" baseline="0" smtClean="0">
                <a:ln>
                  <a:noFill/>
                </a:ln>
                <a:solidFill>
                  <a:srgbClr val="679ACD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7" name="Flowchart: Document 6"/>
            <p:cNvSpPr/>
            <p:nvPr/>
          </p:nvSpPr>
          <p:spPr bwMode="auto">
            <a:xfrm>
              <a:off x="6599694" y="3359926"/>
              <a:ext cx="898902" cy="1022888"/>
            </a:xfrm>
            <a:prstGeom prst="flowChartDocument">
              <a:avLst/>
            </a:prstGeom>
            <a:solidFill>
              <a:srgbClr val="F7F5C5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Bar.xml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8" name="Right Arrow 7"/>
            <p:cNvSpPr/>
            <p:nvPr/>
          </p:nvSpPr>
          <p:spPr bwMode="auto">
            <a:xfrm>
              <a:off x="5672379" y="3646645"/>
              <a:ext cx="836909" cy="449451"/>
            </a:xfrm>
            <a:prstGeom prst="rightArrow">
              <a:avLst/>
            </a:prstGeom>
            <a:solidFill>
              <a:srgbClr val="679ACD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1" i="0" u="none" strike="noStrike" cap="none" normalizeH="0" baseline="0" smtClean="0">
                <a:ln>
                  <a:noFill/>
                </a:ln>
                <a:solidFill>
                  <a:srgbClr val="679ACD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9" name="Flowchart: Document 8"/>
            <p:cNvSpPr/>
            <p:nvPr/>
          </p:nvSpPr>
          <p:spPr bwMode="auto">
            <a:xfrm>
              <a:off x="3901385" y="5206985"/>
              <a:ext cx="1143580" cy="1022888"/>
            </a:xfrm>
            <a:prstGeom prst="flowChartDocument">
              <a:avLst/>
            </a:prstGeom>
            <a:solidFill>
              <a:srgbClr val="F7F5C5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fooBar.xsl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10" name="Up Arrow 9"/>
            <p:cNvSpPr/>
            <p:nvPr/>
          </p:nvSpPr>
          <p:spPr bwMode="auto">
            <a:xfrm>
              <a:off x="4322958" y="4615289"/>
              <a:ext cx="278970" cy="449450"/>
            </a:xfrm>
            <a:prstGeom prst="upArrow">
              <a:avLst/>
            </a:prstGeom>
            <a:solidFill>
              <a:srgbClr val="679ACD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1" i="0" u="none" strike="noStrike" cap="none" normalizeH="0" baseline="0" smtClean="0">
                <a:ln>
                  <a:noFill/>
                </a:ln>
                <a:solidFill>
                  <a:srgbClr val="679ACD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11" name="Flowchart: Document 10"/>
            <p:cNvSpPr/>
            <p:nvPr/>
          </p:nvSpPr>
          <p:spPr bwMode="auto">
            <a:xfrm>
              <a:off x="4053785" y="5359385"/>
              <a:ext cx="1143580" cy="1022888"/>
            </a:xfrm>
            <a:prstGeom prst="flowChartDocument">
              <a:avLst/>
            </a:prstGeom>
            <a:solidFill>
              <a:srgbClr val="F7F5C5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fooBar.xsl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12" name="Flowchart: Document 11"/>
            <p:cNvSpPr/>
            <p:nvPr/>
          </p:nvSpPr>
          <p:spPr bwMode="auto">
            <a:xfrm>
              <a:off x="4206185" y="5511785"/>
              <a:ext cx="1143580" cy="1022888"/>
            </a:xfrm>
            <a:prstGeom prst="flowChartDocument">
              <a:avLst/>
            </a:prstGeom>
            <a:solidFill>
              <a:srgbClr val="F7F5C5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fooBar.xsl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13" name="Flowchart: Document 12"/>
            <p:cNvSpPr/>
            <p:nvPr/>
          </p:nvSpPr>
          <p:spPr bwMode="auto">
            <a:xfrm>
              <a:off x="4358585" y="5664185"/>
              <a:ext cx="1143580" cy="1022888"/>
            </a:xfrm>
            <a:prstGeom prst="flowChartDocument">
              <a:avLst/>
            </a:prstGeom>
            <a:solidFill>
              <a:srgbClr val="F7F5C5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FooBar.xsl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5970" y="1587259"/>
            <a:ext cx="7793038" cy="1651887"/>
          </a:xfrm>
        </p:spPr>
        <p:txBody>
          <a:bodyPr/>
          <a:lstStyle/>
          <a:p>
            <a:r>
              <a:rPr lang="en-US" sz="2000" dirty="0" smtClean="0"/>
              <a:t>In ODF Translator:</a:t>
            </a:r>
          </a:p>
          <a:p>
            <a:pPr lvl="1"/>
            <a:r>
              <a:rPr lang="en-US" sz="1800" dirty="0" smtClean="0"/>
              <a:t>Multiple input files (in Zip archive)</a:t>
            </a:r>
          </a:p>
          <a:p>
            <a:pPr lvl="1"/>
            <a:r>
              <a:rPr lang="en-US" sz="1800" dirty="0" smtClean="0"/>
              <a:t>Multiple transform sheets (in binaries)</a:t>
            </a:r>
          </a:p>
          <a:p>
            <a:pPr lvl="1"/>
            <a:r>
              <a:rPr lang="en-US" sz="1800" dirty="0" smtClean="0"/>
              <a:t>Multiple output files (in Zip archive)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&gt; Problematic (2)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627322" y="3115105"/>
            <a:ext cx="6059837" cy="3107465"/>
            <a:chOff x="1627322" y="3115105"/>
            <a:chExt cx="6059837" cy="3107465"/>
          </a:xfrm>
        </p:grpSpPr>
        <p:sp>
          <p:nvSpPr>
            <p:cNvPr id="5" name="Oval 4"/>
            <p:cNvSpPr/>
            <p:nvPr/>
          </p:nvSpPr>
          <p:spPr bwMode="auto">
            <a:xfrm>
              <a:off x="3775374" y="3237084"/>
              <a:ext cx="1763732" cy="875346"/>
            </a:xfrm>
            <a:prstGeom prst="ellipse">
              <a:avLst/>
            </a:prstGeom>
            <a:solidFill>
              <a:srgbClr val="679ACD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</a:rPr>
                <a:t>XSL Transform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2996276" y="3523656"/>
              <a:ext cx="675473" cy="302203"/>
            </a:xfrm>
            <a:prstGeom prst="rightArrow">
              <a:avLst/>
            </a:prstGeom>
            <a:solidFill>
              <a:srgbClr val="679ACD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1" i="0" u="none" strike="noStrike" cap="none" normalizeH="0" baseline="0" smtClean="0">
                <a:ln>
                  <a:noFill/>
                </a:ln>
                <a:solidFill>
                  <a:srgbClr val="679ACD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5642731" y="3523656"/>
              <a:ext cx="675473" cy="302203"/>
            </a:xfrm>
            <a:prstGeom prst="rightArrow">
              <a:avLst/>
            </a:prstGeom>
            <a:solidFill>
              <a:srgbClr val="679ACD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1" i="0" u="none" strike="noStrike" cap="none" normalizeH="0" baseline="0" smtClean="0">
                <a:ln>
                  <a:noFill/>
                </a:ln>
                <a:solidFill>
                  <a:srgbClr val="679ACD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11" name="Up Arrow 10"/>
            <p:cNvSpPr/>
            <p:nvPr/>
          </p:nvSpPr>
          <p:spPr bwMode="auto">
            <a:xfrm>
              <a:off x="4544661" y="4208774"/>
              <a:ext cx="225158" cy="302202"/>
            </a:xfrm>
            <a:prstGeom prst="upArrow">
              <a:avLst/>
            </a:prstGeom>
            <a:solidFill>
              <a:srgbClr val="679ACD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1" i="0" u="none" strike="noStrike" cap="none" normalizeH="0" baseline="0" smtClean="0">
                <a:ln>
                  <a:noFill/>
                </a:ln>
                <a:solidFill>
                  <a:srgbClr val="679ACD"/>
                </a:solidFill>
                <a:effectLst/>
                <a:latin typeface="Verdana" pitchFamily="48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913462" y="4607319"/>
              <a:ext cx="1487557" cy="1615251"/>
              <a:chOff x="4117382" y="4440265"/>
              <a:chExt cx="1694482" cy="2185261"/>
            </a:xfrm>
          </p:grpSpPr>
          <p:sp>
            <p:nvSpPr>
              <p:cNvPr id="28" name="Flowchart: Document 27"/>
              <p:cNvSpPr/>
              <p:nvPr/>
            </p:nvSpPr>
            <p:spPr bwMode="auto">
              <a:xfrm>
                <a:off x="4117382" y="4440265"/>
                <a:ext cx="1694482" cy="2185261"/>
              </a:xfrm>
              <a:prstGeom prst="flowChartDocument">
                <a:avLst/>
              </a:prstGeom>
              <a:solidFill>
                <a:srgbClr val="FF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rPr>
                  <a:t>Binaries</a:t>
                </a:r>
              </a:p>
            </p:txBody>
          </p:sp>
          <p:sp>
            <p:nvSpPr>
              <p:cNvPr id="10" name="Flowchart: Document 9"/>
              <p:cNvSpPr/>
              <p:nvPr/>
            </p:nvSpPr>
            <p:spPr bwMode="auto">
              <a:xfrm>
                <a:off x="4193993" y="4937739"/>
                <a:ext cx="1051379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fooBar.xsl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  <p:sp>
            <p:nvSpPr>
              <p:cNvPr id="12" name="Flowchart: Document 11"/>
              <p:cNvSpPr/>
              <p:nvPr/>
            </p:nvSpPr>
            <p:spPr bwMode="auto">
              <a:xfrm>
                <a:off x="4334106" y="5076371"/>
                <a:ext cx="1051379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fooBar.xsl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  <p:sp>
            <p:nvSpPr>
              <p:cNvPr id="13" name="Flowchart: Document 12"/>
              <p:cNvSpPr/>
              <p:nvPr/>
            </p:nvSpPr>
            <p:spPr bwMode="auto">
              <a:xfrm>
                <a:off x="4474218" y="5215003"/>
                <a:ext cx="1051379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fooBar.xsl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  <p:sp>
            <p:nvSpPr>
              <p:cNvPr id="14" name="Flowchart: Document 13"/>
              <p:cNvSpPr/>
              <p:nvPr/>
            </p:nvSpPr>
            <p:spPr bwMode="auto">
              <a:xfrm>
                <a:off x="4614331" y="5353636"/>
                <a:ext cx="1051379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 smtClean="0">
                    <a:solidFill>
                      <a:schemeClr val="bg1"/>
                    </a:solidFill>
                  </a:rPr>
                  <a:t>FooBar.xsl</a:t>
                </a:r>
                <a:endPara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627322" y="3115105"/>
              <a:ext cx="1265329" cy="1615251"/>
              <a:chOff x="1208867" y="3037668"/>
              <a:chExt cx="1441342" cy="2185261"/>
            </a:xfrm>
          </p:grpSpPr>
          <p:sp>
            <p:nvSpPr>
              <p:cNvPr id="23" name="Flowchart: Document 22"/>
              <p:cNvSpPr/>
              <p:nvPr/>
            </p:nvSpPr>
            <p:spPr bwMode="auto">
              <a:xfrm>
                <a:off x="1208867" y="3037668"/>
                <a:ext cx="1441342" cy="2185261"/>
              </a:xfrm>
              <a:prstGeom prst="flowChartDocument">
                <a:avLst/>
              </a:prstGeom>
              <a:solidFill>
                <a:srgbClr val="FF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rPr>
                  <a:t>Zip Archive</a:t>
                </a: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270861" y="3443521"/>
                <a:ext cx="1283628" cy="1387681"/>
                <a:chOff x="1456841" y="3211046"/>
                <a:chExt cx="1283628" cy="1387681"/>
              </a:xfrm>
            </p:grpSpPr>
            <p:sp>
              <p:nvSpPr>
                <p:cNvPr id="6" name="Flowchart: Document 5"/>
                <p:cNvSpPr/>
                <p:nvPr/>
              </p:nvSpPr>
              <p:spPr bwMode="auto">
                <a:xfrm>
                  <a:off x="1456841" y="3211046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smtClean="0">
                      <a:solidFill>
                        <a:schemeClr val="bg1"/>
                      </a:solidFill>
                    </a:rPr>
                    <a:t>Foo.xml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  <p:sp>
              <p:nvSpPr>
                <p:cNvPr id="15" name="Flowchart: Document 14"/>
                <p:cNvSpPr/>
                <p:nvPr/>
              </p:nvSpPr>
              <p:spPr bwMode="auto">
                <a:xfrm>
                  <a:off x="1609241" y="3363446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smtClean="0">
                      <a:solidFill>
                        <a:schemeClr val="bg1"/>
                      </a:solidFill>
                    </a:rPr>
                    <a:t>Foo.xml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  <p:sp>
              <p:nvSpPr>
                <p:cNvPr id="16" name="Flowchart: Document 15"/>
                <p:cNvSpPr/>
                <p:nvPr/>
              </p:nvSpPr>
              <p:spPr bwMode="auto">
                <a:xfrm>
                  <a:off x="1761641" y="3515846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smtClean="0">
                      <a:solidFill>
                        <a:schemeClr val="bg1"/>
                      </a:solidFill>
                    </a:rPr>
                    <a:t>Foo.xml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  <p:sp>
              <p:nvSpPr>
                <p:cNvPr id="17" name="Flowchart: Document 16"/>
                <p:cNvSpPr/>
                <p:nvPr/>
              </p:nvSpPr>
              <p:spPr bwMode="auto">
                <a:xfrm>
                  <a:off x="1914041" y="3668246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 smtClean="0">
                      <a:solidFill>
                        <a:schemeClr val="bg1"/>
                      </a:solidFill>
                    </a:rPr>
                    <a:t>Foo.xml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</p:grpSp>
        </p:grpSp>
        <p:grpSp>
          <p:nvGrpSpPr>
            <p:cNvPr id="32" name="Group 31"/>
            <p:cNvGrpSpPr/>
            <p:nvPr/>
          </p:nvGrpSpPr>
          <p:grpSpPr>
            <a:xfrm>
              <a:off x="6421830" y="3115105"/>
              <a:ext cx="1265329" cy="1615251"/>
              <a:chOff x="6421830" y="3037667"/>
              <a:chExt cx="1265329" cy="1615251"/>
            </a:xfrm>
          </p:grpSpPr>
          <p:sp>
            <p:nvSpPr>
              <p:cNvPr id="25" name="Flowchart: Document 24"/>
              <p:cNvSpPr/>
              <p:nvPr/>
            </p:nvSpPr>
            <p:spPr bwMode="auto">
              <a:xfrm>
                <a:off x="6421830" y="3037667"/>
                <a:ext cx="1265329" cy="1615251"/>
              </a:xfrm>
              <a:prstGeom prst="flowChartDocument">
                <a:avLst/>
              </a:prstGeom>
              <a:solidFill>
                <a:srgbClr val="FF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rPr>
                  <a:t>Zip Archive</a:t>
                </a: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87722" y="3339565"/>
                <a:ext cx="1126875" cy="1025714"/>
                <a:chOff x="6674752" y="3257541"/>
                <a:chExt cx="1283628" cy="1387681"/>
              </a:xfrm>
            </p:grpSpPr>
            <p:sp>
              <p:nvSpPr>
                <p:cNvPr id="8" name="Flowchart: Document 7"/>
                <p:cNvSpPr/>
                <p:nvPr/>
              </p:nvSpPr>
              <p:spPr bwMode="auto">
                <a:xfrm>
                  <a:off x="6674752" y="3257541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smtClean="0">
                      <a:solidFill>
                        <a:schemeClr val="bg1"/>
                      </a:solidFill>
                    </a:rPr>
                    <a:t>Bar.xml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  <p:sp>
              <p:nvSpPr>
                <p:cNvPr id="18" name="Flowchart: Document 17"/>
                <p:cNvSpPr/>
                <p:nvPr/>
              </p:nvSpPr>
              <p:spPr bwMode="auto">
                <a:xfrm>
                  <a:off x="6827152" y="3409941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smtClean="0">
                      <a:solidFill>
                        <a:schemeClr val="bg1"/>
                      </a:solidFill>
                    </a:rPr>
                    <a:t>Bar.xml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  <p:sp>
              <p:nvSpPr>
                <p:cNvPr id="19" name="Flowchart: Document 18"/>
                <p:cNvSpPr/>
                <p:nvPr/>
              </p:nvSpPr>
              <p:spPr bwMode="auto">
                <a:xfrm>
                  <a:off x="6979552" y="3562341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smtClean="0">
                      <a:solidFill>
                        <a:schemeClr val="bg1"/>
                      </a:solidFill>
                    </a:rPr>
                    <a:t>Bar.xml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  <p:sp>
              <p:nvSpPr>
                <p:cNvPr id="20" name="Flowchart: Document 19"/>
                <p:cNvSpPr/>
                <p:nvPr/>
              </p:nvSpPr>
              <p:spPr bwMode="auto">
                <a:xfrm>
                  <a:off x="7131952" y="3714741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 smtClean="0">
                      <a:solidFill>
                        <a:schemeClr val="bg1"/>
                      </a:solidFill>
                    </a:rPr>
                    <a:t>Bar.xml</a:t>
                  </a:r>
                  <a:endParaRPr kumimoji="0" 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9475" y="1656507"/>
            <a:ext cx="7793038" cy="1599311"/>
          </a:xfrm>
        </p:spPr>
        <p:txBody>
          <a:bodyPr/>
          <a:lstStyle/>
          <a:p>
            <a:r>
              <a:rPr lang="en-US" sz="2000" dirty="0" smtClean="0"/>
              <a:t>Sheer XSL code does not allow to :</a:t>
            </a:r>
          </a:p>
          <a:p>
            <a:pPr lvl="1"/>
            <a:r>
              <a:rPr lang="en-US" sz="1800" dirty="0" smtClean="0"/>
              <a:t>Read from a Zip archive</a:t>
            </a:r>
            <a:endParaRPr lang="en-US" sz="1800" strike="sngStrike" dirty="0" smtClean="0"/>
          </a:p>
          <a:p>
            <a:pPr lvl="1"/>
            <a:r>
              <a:rPr lang="en-US" sz="1800" dirty="0" smtClean="0"/>
              <a:t>Fetch nested </a:t>
            </a:r>
            <a:r>
              <a:rPr lang="en-US" sz="1800" dirty="0" err="1" smtClean="0"/>
              <a:t>stylesheets</a:t>
            </a:r>
            <a:r>
              <a:rPr lang="en-US" sz="1800" dirty="0" smtClean="0"/>
              <a:t> from binaries</a:t>
            </a:r>
            <a:endParaRPr lang="en-US" sz="1800" strike="sngStrike" dirty="0" smtClean="0"/>
          </a:p>
          <a:p>
            <a:pPr lvl="1"/>
            <a:r>
              <a:rPr lang="en-US" sz="1800" dirty="0" smtClean="0"/>
              <a:t>Serialize the output into a Zip archive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&gt; Problematic (3)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64293" y="3891064"/>
            <a:ext cx="5259861" cy="2292596"/>
            <a:chOff x="1627322" y="3115105"/>
            <a:chExt cx="6059837" cy="3107465"/>
          </a:xfrm>
        </p:grpSpPr>
        <p:sp>
          <p:nvSpPr>
            <p:cNvPr id="5" name="Oval 4"/>
            <p:cNvSpPr/>
            <p:nvPr/>
          </p:nvSpPr>
          <p:spPr bwMode="auto">
            <a:xfrm>
              <a:off x="3775374" y="3237084"/>
              <a:ext cx="1763732" cy="875346"/>
            </a:xfrm>
            <a:prstGeom prst="ellipse">
              <a:avLst/>
            </a:prstGeom>
            <a:solidFill>
              <a:srgbClr val="679ACD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</a:rPr>
                <a:t>XSL Transform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2996276" y="3523656"/>
              <a:ext cx="675473" cy="302203"/>
            </a:xfrm>
            <a:prstGeom prst="rightArrow">
              <a:avLst/>
            </a:prstGeom>
            <a:solidFill>
              <a:srgbClr val="679ACD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1" i="0" u="none" strike="noStrike" cap="none" normalizeH="0" baseline="0" smtClean="0">
                <a:ln>
                  <a:noFill/>
                </a:ln>
                <a:solidFill>
                  <a:srgbClr val="679ACD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642731" y="3523656"/>
              <a:ext cx="675473" cy="302203"/>
            </a:xfrm>
            <a:prstGeom prst="rightArrow">
              <a:avLst/>
            </a:prstGeom>
            <a:solidFill>
              <a:srgbClr val="679ACD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1" i="0" u="none" strike="noStrike" cap="none" normalizeH="0" baseline="0" smtClean="0">
                <a:ln>
                  <a:noFill/>
                </a:ln>
                <a:solidFill>
                  <a:srgbClr val="679ACD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8" name="Up Arrow 7"/>
            <p:cNvSpPr/>
            <p:nvPr/>
          </p:nvSpPr>
          <p:spPr bwMode="auto">
            <a:xfrm>
              <a:off x="4544661" y="4208774"/>
              <a:ext cx="225158" cy="302202"/>
            </a:xfrm>
            <a:prstGeom prst="upArrow">
              <a:avLst/>
            </a:prstGeom>
            <a:solidFill>
              <a:srgbClr val="679ACD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1" i="0" u="none" strike="noStrike" cap="none" normalizeH="0" baseline="0" smtClean="0">
                <a:ln>
                  <a:noFill/>
                </a:ln>
                <a:solidFill>
                  <a:srgbClr val="679ACD"/>
                </a:solidFill>
                <a:effectLst/>
                <a:latin typeface="Verdana" pitchFamily="48" charset="0"/>
              </a:endParaRPr>
            </a:p>
          </p:txBody>
        </p:sp>
        <p:grpSp>
          <p:nvGrpSpPr>
            <p:cNvPr id="9" name="Group 29"/>
            <p:cNvGrpSpPr/>
            <p:nvPr/>
          </p:nvGrpSpPr>
          <p:grpSpPr>
            <a:xfrm>
              <a:off x="3913462" y="4607319"/>
              <a:ext cx="1487557" cy="1615251"/>
              <a:chOff x="4117382" y="4440265"/>
              <a:chExt cx="1694482" cy="2185261"/>
            </a:xfrm>
          </p:grpSpPr>
          <p:sp>
            <p:nvSpPr>
              <p:cNvPr id="24" name="Flowchart: Document 23"/>
              <p:cNvSpPr/>
              <p:nvPr/>
            </p:nvSpPr>
            <p:spPr bwMode="auto">
              <a:xfrm>
                <a:off x="4117382" y="4440265"/>
                <a:ext cx="1694482" cy="2185261"/>
              </a:xfrm>
              <a:prstGeom prst="flowChartDocument">
                <a:avLst/>
              </a:prstGeom>
              <a:solidFill>
                <a:srgbClr val="FF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rPr>
                  <a:t>Binaries</a:t>
                </a:r>
              </a:p>
            </p:txBody>
          </p:sp>
          <p:sp>
            <p:nvSpPr>
              <p:cNvPr id="25" name="Flowchart: Document 9"/>
              <p:cNvSpPr/>
              <p:nvPr/>
            </p:nvSpPr>
            <p:spPr bwMode="auto">
              <a:xfrm>
                <a:off x="4193993" y="4937739"/>
                <a:ext cx="1051379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fooBar.xsl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  <p:sp>
            <p:nvSpPr>
              <p:cNvPr id="26" name="Flowchart: Document 11"/>
              <p:cNvSpPr/>
              <p:nvPr/>
            </p:nvSpPr>
            <p:spPr bwMode="auto">
              <a:xfrm>
                <a:off x="4334106" y="5076371"/>
                <a:ext cx="1051379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fooBar.xsl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  <p:sp>
            <p:nvSpPr>
              <p:cNvPr id="27" name="Flowchart: Document 12"/>
              <p:cNvSpPr/>
              <p:nvPr/>
            </p:nvSpPr>
            <p:spPr bwMode="auto">
              <a:xfrm>
                <a:off x="4474218" y="5215003"/>
                <a:ext cx="1051379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fooBar.xsl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  <p:sp>
            <p:nvSpPr>
              <p:cNvPr id="28" name="Flowchart: Document 13"/>
              <p:cNvSpPr/>
              <p:nvPr/>
            </p:nvSpPr>
            <p:spPr bwMode="auto">
              <a:xfrm>
                <a:off x="4614331" y="5353636"/>
                <a:ext cx="1051379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 smtClean="0">
                    <a:solidFill>
                      <a:schemeClr val="bg1"/>
                    </a:solidFill>
                  </a:rPr>
                  <a:t>FooBar.xsl</a:t>
                </a:r>
                <a:endPara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</p:grpSp>
        <p:grpSp>
          <p:nvGrpSpPr>
            <p:cNvPr id="10" name="Group 26"/>
            <p:cNvGrpSpPr/>
            <p:nvPr/>
          </p:nvGrpSpPr>
          <p:grpSpPr>
            <a:xfrm>
              <a:off x="1627322" y="3115105"/>
              <a:ext cx="1265329" cy="1615251"/>
              <a:chOff x="1208867" y="3037668"/>
              <a:chExt cx="1441342" cy="2185261"/>
            </a:xfrm>
          </p:grpSpPr>
          <p:sp>
            <p:nvSpPr>
              <p:cNvPr id="18" name="Flowchart: Document 17"/>
              <p:cNvSpPr/>
              <p:nvPr/>
            </p:nvSpPr>
            <p:spPr bwMode="auto">
              <a:xfrm>
                <a:off x="1208867" y="3037668"/>
                <a:ext cx="1441342" cy="2185261"/>
              </a:xfrm>
              <a:prstGeom prst="flowChartDocument">
                <a:avLst/>
              </a:prstGeom>
              <a:solidFill>
                <a:srgbClr val="FF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rPr>
                  <a:t>Zip Archive</a:t>
                </a:r>
              </a:p>
            </p:txBody>
          </p:sp>
          <p:grpSp>
            <p:nvGrpSpPr>
              <p:cNvPr id="19" name="Group 20"/>
              <p:cNvGrpSpPr/>
              <p:nvPr/>
            </p:nvGrpSpPr>
            <p:grpSpPr>
              <a:xfrm>
                <a:off x="1270861" y="3443521"/>
                <a:ext cx="1283628" cy="1387681"/>
                <a:chOff x="1456841" y="3211046"/>
                <a:chExt cx="1283628" cy="1387681"/>
              </a:xfrm>
            </p:grpSpPr>
            <p:sp>
              <p:nvSpPr>
                <p:cNvPr id="20" name="Flowchart: Document 19"/>
                <p:cNvSpPr/>
                <p:nvPr/>
              </p:nvSpPr>
              <p:spPr bwMode="auto">
                <a:xfrm>
                  <a:off x="1456841" y="3211046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smtClean="0">
                      <a:solidFill>
                        <a:schemeClr val="bg1"/>
                      </a:solidFill>
                    </a:rPr>
                    <a:t>Foo.xml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  <p:sp>
              <p:nvSpPr>
                <p:cNvPr id="21" name="Flowchart: Document 20"/>
                <p:cNvSpPr/>
                <p:nvPr/>
              </p:nvSpPr>
              <p:spPr bwMode="auto">
                <a:xfrm>
                  <a:off x="1609241" y="3363446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smtClean="0">
                      <a:solidFill>
                        <a:schemeClr val="bg1"/>
                      </a:solidFill>
                    </a:rPr>
                    <a:t>Foo.xml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  <p:sp>
              <p:nvSpPr>
                <p:cNvPr id="22" name="Flowchart: Document 21"/>
                <p:cNvSpPr/>
                <p:nvPr/>
              </p:nvSpPr>
              <p:spPr bwMode="auto">
                <a:xfrm>
                  <a:off x="1761641" y="3515846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smtClean="0">
                      <a:solidFill>
                        <a:schemeClr val="bg1"/>
                      </a:solidFill>
                    </a:rPr>
                    <a:t>Foo.xml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  <p:sp>
              <p:nvSpPr>
                <p:cNvPr id="23" name="Flowchart: Document 16"/>
                <p:cNvSpPr/>
                <p:nvPr/>
              </p:nvSpPr>
              <p:spPr bwMode="auto">
                <a:xfrm>
                  <a:off x="1914041" y="3668246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 smtClean="0">
                      <a:solidFill>
                        <a:schemeClr val="bg1"/>
                      </a:solidFill>
                    </a:rPr>
                    <a:t>Foo.xml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</p:grpSp>
        </p:grpSp>
        <p:grpSp>
          <p:nvGrpSpPr>
            <p:cNvPr id="11" name="Group 31"/>
            <p:cNvGrpSpPr/>
            <p:nvPr/>
          </p:nvGrpSpPr>
          <p:grpSpPr>
            <a:xfrm>
              <a:off x="6421830" y="3115105"/>
              <a:ext cx="1265329" cy="1615251"/>
              <a:chOff x="6421830" y="3037667"/>
              <a:chExt cx="1265329" cy="1615251"/>
            </a:xfrm>
          </p:grpSpPr>
          <p:sp>
            <p:nvSpPr>
              <p:cNvPr id="12" name="Flowchart: Document 11"/>
              <p:cNvSpPr/>
              <p:nvPr/>
            </p:nvSpPr>
            <p:spPr bwMode="auto">
              <a:xfrm>
                <a:off x="6421830" y="3037667"/>
                <a:ext cx="1265329" cy="1615251"/>
              </a:xfrm>
              <a:prstGeom prst="flowChartDocument">
                <a:avLst/>
              </a:prstGeom>
              <a:solidFill>
                <a:srgbClr val="FF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rPr>
                  <a:t>Zip Archive</a:t>
                </a:r>
              </a:p>
            </p:txBody>
          </p:sp>
          <p:grpSp>
            <p:nvGrpSpPr>
              <p:cNvPr id="13" name="Group 21"/>
              <p:cNvGrpSpPr/>
              <p:nvPr/>
            </p:nvGrpSpPr>
            <p:grpSpPr>
              <a:xfrm>
                <a:off x="6487711" y="3339558"/>
                <a:ext cx="1126873" cy="1025711"/>
                <a:chOff x="6674752" y="3257541"/>
                <a:chExt cx="1283628" cy="1387681"/>
              </a:xfrm>
            </p:grpSpPr>
            <p:sp>
              <p:nvSpPr>
                <p:cNvPr id="14" name="Flowchart: Document 7"/>
                <p:cNvSpPr/>
                <p:nvPr/>
              </p:nvSpPr>
              <p:spPr bwMode="auto">
                <a:xfrm>
                  <a:off x="6674752" y="3257541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smtClean="0">
                      <a:solidFill>
                        <a:schemeClr val="bg1"/>
                      </a:solidFill>
                    </a:rPr>
                    <a:t>Bar.xml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  <p:sp>
              <p:nvSpPr>
                <p:cNvPr id="15" name="Flowchart: Document 14"/>
                <p:cNvSpPr/>
                <p:nvPr/>
              </p:nvSpPr>
              <p:spPr bwMode="auto">
                <a:xfrm>
                  <a:off x="6827152" y="3409941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smtClean="0">
                      <a:solidFill>
                        <a:schemeClr val="bg1"/>
                      </a:solidFill>
                    </a:rPr>
                    <a:t>Bar.xml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  <p:sp>
              <p:nvSpPr>
                <p:cNvPr id="16" name="Flowchart: Document 15"/>
                <p:cNvSpPr/>
                <p:nvPr/>
              </p:nvSpPr>
              <p:spPr bwMode="auto">
                <a:xfrm>
                  <a:off x="6979552" y="3562341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smtClean="0">
                      <a:solidFill>
                        <a:schemeClr val="bg1"/>
                      </a:solidFill>
                    </a:rPr>
                    <a:t>Bar.xml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  <p:sp>
              <p:nvSpPr>
                <p:cNvPr id="17" name="Flowchart: Document 16"/>
                <p:cNvSpPr/>
                <p:nvPr/>
              </p:nvSpPr>
              <p:spPr bwMode="auto">
                <a:xfrm>
                  <a:off x="7131952" y="3714741"/>
                  <a:ext cx="826428" cy="930481"/>
                </a:xfrm>
                <a:prstGeom prst="flowChartDocument">
                  <a:avLst/>
                </a:prstGeom>
                <a:solidFill>
                  <a:srgbClr val="F7F5C5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 smtClean="0">
                      <a:solidFill>
                        <a:schemeClr val="bg1"/>
                      </a:solidFill>
                    </a:rPr>
                    <a:t>Bar.xml</a:t>
                  </a:r>
                  <a:endParaRPr kumimoji="0" 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48" charset="0"/>
                  </a:endParaRPr>
                </a:p>
              </p:txBody>
            </p:sp>
          </p:grpSp>
        </p:grpSp>
      </p:grpSp>
      <p:sp>
        <p:nvSpPr>
          <p:cNvPr id="29" name="&quot;No&quot; Symbol 28"/>
          <p:cNvSpPr/>
          <p:nvPr/>
        </p:nvSpPr>
        <p:spPr bwMode="auto">
          <a:xfrm>
            <a:off x="4582613" y="3580207"/>
            <a:ext cx="2583532" cy="2414138"/>
          </a:xfrm>
          <a:prstGeom prst="noSmoking">
            <a:avLst>
              <a:gd name="adj" fmla="val 8005"/>
            </a:avLst>
          </a:prstGeom>
          <a:solidFill>
            <a:schemeClr val="accent1">
              <a:alpha val="31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smtClean="0">
              <a:ln>
                <a:noFill/>
              </a:ln>
              <a:solidFill>
                <a:srgbClr val="679ACD"/>
              </a:solidFill>
              <a:effectLst/>
              <a:latin typeface="Verdana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Use of a single input file (XML)</a:t>
            </a:r>
            <a:r>
              <a:rPr lang="en-US" sz="2000" baseline="30000" dirty="0" smtClean="0"/>
              <a:t>1</a:t>
            </a:r>
          </a:p>
          <a:p>
            <a:r>
              <a:rPr lang="en-US" sz="2000" dirty="0" smtClean="0"/>
              <a:t>The xml files to convert are fetched by the </a:t>
            </a:r>
            <a:r>
              <a:rPr lang="en-US" sz="2000" dirty="0" err="1" smtClean="0"/>
              <a:t>stylesheet</a:t>
            </a:r>
            <a:r>
              <a:rPr lang="en-US" sz="2000" dirty="0" smtClean="0"/>
              <a:t> using the standard document() function. </a:t>
            </a:r>
          </a:p>
          <a:p>
            <a:r>
              <a:rPr lang="en-US" sz="2000" dirty="0" smtClean="0"/>
              <a:t>Files in Zip archives and binaries are fetched via “Resolvers”</a:t>
            </a:r>
            <a:r>
              <a:rPr lang="en-US" sz="2000" baseline="30000" dirty="0" smtClean="0"/>
              <a:t>2</a:t>
            </a:r>
          </a:p>
          <a:p>
            <a:r>
              <a:rPr lang="en-US" sz="2000" dirty="0" smtClean="0"/>
              <a:t>The output stream is serialized in a zip archive via post-processors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post-processors also perform more complex tasks</a:t>
            </a:r>
            <a:r>
              <a:rPr lang="en-US" sz="2000" baseline="30000" dirty="0" smtClean="0"/>
              <a:t>4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&gt; Solution 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&gt; Solution (2)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599778" y="1743564"/>
            <a:ext cx="1763732" cy="875346"/>
          </a:xfrm>
          <a:prstGeom prst="ellipse">
            <a:avLst/>
          </a:prstGeom>
          <a:solidFill>
            <a:srgbClr val="679ACD"/>
          </a:solid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</a:rPr>
              <a:t>XSL Transform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4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4457146" y="2042160"/>
            <a:ext cx="529469" cy="290179"/>
          </a:xfrm>
          <a:prstGeom prst="rightArrow">
            <a:avLst/>
          </a:prstGeom>
          <a:solidFill>
            <a:srgbClr val="679ACD"/>
          </a:solid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smtClean="0">
              <a:ln>
                <a:noFill/>
              </a:ln>
              <a:solidFill>
                <a:srgbClr val="679ACD"/>
              </a:solidFill>
              <a:effectLst/>
              <a:latin typeface="Verdana" pitchFamily="48" charset="0"/>
            </a:endParaRPr>
          </a:p>
        </p:txBody>
      </p:sp>
      <p:sp>
        <p:nvSpPr>
          <p:cNvPr id="8" name="Up Arrow 7"/>
          <p:cNvSpPr/>
          <p:nvPr/>
        </p:nvSpPr>
        <p:spPr bwMode="auto">
          <a:xfrm>
            <a:off x="3355941" y="2715254"/>
            <a:ext cx="225158" cy="302202"/>
          </a:xfrm>
          <a:prstGeom prst="upArrow">
            <a:avLst/>
          </a:prstGeom>
          <a:solidFill>
            <a:srgbClr val="679ACD"/>
          </a:solid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smtClean="0">
              <a:ln>
                <a:noFill/>
              </a:ln>
              <a:solidFill>
                <a:srgbClr val="679ACD"/>
              </a:solidFill>
              <a:effectLst/>
              <a:latin typeface="Verdana" pitchFamily="48" charset="0"/>
            </a:endParaRPr>
          </a:p>
        </p:txBody>
      </p:sp>
      <p:grpSp>
        <p:nvGrpSpPr>
          <p:cNvPr id="9" name="Group 29"/>
          <p:cNvGrpSpPr/>
          <p:nvPr/>
        </p:nvGrpSpPr>
        <p:grpSpPr>
          <a:xfrm>
            <a:off x="4949782" y="4515879"/>
            <a:ext cx="1487557" cy="1615251"/>
            <a:chOff x="4117382" y="4440265"/>
            <a:chExt cx="1694482" cy="2185261"/>
          </a:xfrm>
        </p:grpSpPr>
        <p:sp>
          <p:nvSpPr>
            <p:cNvPr id="24" name="Flowchart: Document 23"/>
            <p:cNvSpPr/>
            <p:nvPr/>
          </p:nvSpPr>
          <p:spPr bwMode="auto">
            <a:xfrm>
              <a:off x="4117382" y="4440265"/>
              <a:ext cx="1694482" cy="2185261"/>
            </a:xfrm>
            <a:prstGeom prst="flowChartDocument">
              <a:avLst/>
            </a:prstGeom>
            <a:solidFill>
              <a:srgbClr val="FFFF66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Binaries</a:t>
              </a:r>
            </a:p>
          </p:txBody>
        </p:sp>
        <p:sp>
          <p:nvSpPr>
            <p:cNvPr id="25" name="Flowchart: Document 9"/>
            <p:cNvSpPr/>
            <p:nvPr/>
          </p:nvSpPr>
          <p:spPr bwMode="auto">
            <a:xfrm>
              <a:off x="4193993" y="4937739"/>
              <a:ext cx="1051379" cy="930481"/>
            </a:xfrm>
            <a:prstGeom prst="flowChartDocument">
              <a:avLst/>
            </a:prstGeom>
            <a:solidFill>
              <a:srgbClr val="F7F5C5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fooBar.xsl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26" name="Flowchart: Document 11"/>
            <p:cNvSpPr/>
            <p:nvPr/>
          </p:nvSpPr>
          <p:spPr bwMode="auto">
            <a:xfrm>
              <a:off x="4334105" y="5076371"/>
              <a:ext cx="1051379" cy="930482"/>
            </a:xfrm>
            <a:prstGeom prst="flowChartDocument">
              <a:avLst/>
            </a:prstGeom>
            <a:solidFill>
              <a:srgbClr val="F7F5C5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fooBar.xsl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27" name="Flowchart: Document 12"/>
            <p:cNvSpPr/>
            <p:nvPr/>
          </p:nvSpPr>
          <p:spPr bwMode="auto">
            <a:xfrm>
              <a:off x="4474218" y="5215003"/>
              <a:ext cx="1051379" cy="930481"/>
            </a:xfrm>
            <a:prstGeom prst="flowChartDocument">
              <a:avLst/>
            </a:prstGeom>
            <a:solidFill>
              <a:srgbClr val="F7F5C5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fooBar.xsl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endParaRPr>
            </a:p>
          </p:txBody>
        </p:sp>
        <p:sp>
          <p:nvSpPr>
            <p:cNvPr id="28" name="Flowchart: Document 13"/>
            <p:cNvSpPr/>
            <p:nvPr/>
          </p:nvSpPr>
          <p:spPr bwMode="auto">
            <a:xfrm>
              <a:off x="4614331" y="5353636"/>
              <a:ext cx="1051379" cy="930481"/>
            </a:xfrm>
            <a:prstGeom prst="flowChartDocument">
              <a:avLst/>
            </a:prstGeom>
            <a:solidFill>
              <a:srgbClr val="F7F5C5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solidFill>
                    <a:schemeClr val="bg1"/>
                  </a:solidFill>
                </a:rPr>
                <a:t>FooBar.xsl</a:t>
              </a: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endParaRPr>
            </a:p>
          </p:txBody>
        </p:sp>
      </p:grpSp>
      <p:grpSp>
        <p:nvGrpSpPr>
          <p:cNvPr id="10" name="Group 26"/>
          <p:cNvGrpSpPr/>
          <p:nvPr/>
        </p:nvGrpSpPr>
        <p:grpSpPr>
          <a:xfrm>
            <a:off x="790801" y="4532425"/>
            <a:ext cx="1265329" cy="1615251"/>
            <a:chOff x="1208866" y="3037668"/>
            <a:chExt cx="1441342" cy="2185261"/>
          </a:xfrm>
        </p:grpSpPr>
        <p:sp>
          <p:nvSpPr>
            <p:cNvPr id="18" name="Flowchart: Document 17"/>
            <p:cNvSpPr/>
            <p:nvPr/>
          </p:nvSpPr>
          <p:spPr bwMode="auto">
            <a:xfrm>
              <a:off x="1208866" y="3037668"/>
              <a:ext cx="1441342" cy="2185261"/>
            </a:xfrm>
            <a:prstGeom prst="flowChartDocument">
              <a:avLst/>
            </a:prstGeom>
            <a:solidFill>
              <a:srgbClr val="FFFF66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Zip Archive</a:t>
              </a:r>
            </a:p>
          </p:txBody>
        </p:sp>
        <p:grpSp>
          <p:nvGrpSpPr>
            <p:cNvPr id="19" name="Group 20"/>
            <p:cNvGrpSpPr/>
            <p:nvPr/>
          </p:nvGrpSpPr>
          <p:grpSpPr>
            <a:xfrm>
              <a:off x="1270861" y="3443521"/>
              <a:ext cx="1283628" cy="1387681"/>
              <a:chOff x="1456841" y="3211046"/>
              <a:chExt cx="1283628" cy="1387681"/>
            </a:xfrm>
          </p:grpSpPr>
          <p:sp>
            <p:nvSpPr>
              <p:cNvPr id="20" name="Flowchart: Document 19"/>
              <p:cNvSpPr/>
              <p:nvPr/>
            </p:nvSpPr>
            <p:spPr bwMode="auto">
              <a:xfrm>
                <a:off x="1456841" y="3211046"/>
                <a:ext cx="826428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Foo.xml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  <p:sp>
            <p:nvSpPr>
              <p:cNvPr id="21" name="Flowchart: Document 20"/>
              <p:cNvSpPr/>
              <p:nvPr/>
            </p:nvSpPr>
            <p:spPr bwMode="auto">
              <a:xfrm>
                <a:off x="1609241" y="3363446"/>
                <a:ext cx="826428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Foo.xml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  <p:sp>
            <p:nvSpPr>
              <p:cNvPr id="22" name="Flowchart: Document 21"/>
              <p:cNvSpPr/>
              <p:nvPr/>
            </p:nvSpPr>
            <p:spPr bwMode="auto">
              <a:xfrm>
                <a:off x="1761641" y="3515846"/>
                <a:ext cx="826428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Foo.xml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  <p:sp>
            <p:nvSpPr>
              <p:cNvPr id="23" name="Flowchart: Document 16"/>
              <p:cNvSpPr/>
              <p:nvPr/>
            </p:nvSpPr>
            <p:spPr bwMode="auto">
              <a:xfrm>
                <a:off x="1914041" y="3668246"/>
                <a:ext cx="826428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 smtClean="0">
                    <a:solidFill>
                      <a:schemeClr val="bg1"/>
                    </a:solidFill>
                  </a:rPr>
                  <a:t>Foo.xml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</p:grpSp>
      </p:grpSp>
      <p:grpSp>
        <p:nvGrpSpPr>
          <p:cNvPr id="11" name="Group 31"/>
          <p:cNvGrpSpPr/>
          <p:nvPr/>
        </p:nvGrpSpPr>
        <p:grpSpPr>
          <a:xfrm>
            <a:off x="7138111" y="1636825"/>
            <a:ext cx="1213410" cy="1365455"/>
            <a:chOff x="6421830" y="3037667"/>
            <a:chExt cx="1265329" cy="1615251"/>
          </a:xfrm>
        </p:grpSpPr>
        <p:sp>
          <p:nvSpPr>
            <p:cNvPr id="12" name="Flowchart: Document 11"/>
            <p:cNvSpPr/>
            <p:nvPr/>
          </p:nvSpPr>
          <p:spPr bwMode="auto">
            <a:xfrm>
              <a:off x="6421830" y="3037667"/>
              <a:ext cx="1265329" cy="1615251"/>
            </a:xfrm>
            <a:prstGeom prst="flowChartDocument">
              <a:avLst/>
            </a:prstGeom>
            <a:solidFill>
              <a:srgbClr val="FFFF66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Zip Archive</a:t>
              </a:r>
            </a:p>
          </p:txBody>
        </p:sp>
        <p:grpSp>
          <p:nvGrpSpPr>
            <p:cNvPr id="13" name="Group 21"/>
            <p:cNvGrpSpPr/>
            <p:nvPr/>
          </p:nvGrpSpPr>
          <p:grpSpPr>
            <a:xfrm>
              <a:off x="6487711" y="3339558"/>
              <a:ext cx="1126873" cy="1025711"/>
              <a:chOff x="6674752" y="3257541"/>
              <a:chExt cx="1283628" cy="1387681"/>
            </a:xfrm>
          </p:grpSpPr>
          <p:sp>
            <p:nvSpPr>
              <p:cNvPr id="14" name="Flowchart: Document 7"/>
              <p:cNvSpPr/>
              <p:nvPr/>
            </p:nvSpPr>
            <p:spPr bwMode="auto">
              <a:xfrm>
                <a:off x="6674752" y="3257541"/>
                <a:ext cx="826428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Bar.xml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  <p:sp>
            <p:nvSpPr>
              <p:cNvPr id="15" name="Flowchart: Document 14"/>
              <p:cNvSpPr/>
              <p:nvPr/>
            </p:nvSpPr>
            <p:spPr bwMode="auto">
              <a:xfrm>
                <a:off x="6827152" y="3409941"/>
                <a:ext cx="826428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Bar.xml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  <p:sp>
            <p:nvSpPr>
              <p:cNvPr id="16" name="Flowchart: Document 15"/>
              <p:cNvSpPr/>
              <p:nvPr/>
            </p:nvSpPr>
            <p:spPr bwMode="auto">
              <a:xfrm>
                <a:off x="6979552" y="3562341"/>
                <a:ext cx="826428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Bar.xml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  <p:sp>
            <p:nvSpPr>
              <p:cNvPr id="17" name="Flowchart: Document 16"/>
              <p:cNvSpPr/>
              <p:nvPr/>
            </p:nvSpPr>
            <p:spPr bwMode="auto">
              <a:xfrm>
                <a:off x="7131952" y="3714741"/>
                <a:ext cx="826428" cy="930481"/>
              </a:xfrm>
              <a:prstGeom prst="flowChartDocument">
                <a:avLst/>
              </a:prstGeom>
              <a:solidFill>
                <a:srgbClr val="F7F5C5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 smtClean="0">
                    <a:solidFill>
                      <a:schemeClr val="bg1"/>
                    </a:solidFill>
                  </a:rPr>
                  <a:t>Bar.xml</a:t>
                </a:r>
                <a:endPara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endParaRPr>
              </a:p>
            </p:txBody>
          </p:sp>
        </p:grpSp>
      </p:grpSp>
      <p:sp>
        <p:nvSpPr>
          <p:cNvPr id="29" name="Flowchart: Document 13"/>
          <p:cNvSpPr/>
          <p:nvPr/>
        </p:nvSpPr>
        <p:spPr bwMode="auto">
          <a:xfrm>
            <a:off x="981685" y="1807724"/>
            <a:ext cx="922988" cy="687772"/>
          </a:xfrm>
          <a:prstGeom prst="flowChartDocument">
            <a:avLst/>
          </a:prstGeom>
          <a:solidFill>
            <a:srgbClr val="F7F5C5"/>
          </a:solid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</a:rPr>
              <a:t>source.xml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rPr>
              <a:t>(dummy)</a:t>
            </a:r>
          </a:p>
        </p:txBody>
      </p:sp>
      <p:sp>
        <p:nvSpPr>
          <p:cNvPr id="30" name="Flowchart: Document 13"/>
          <p:cNvSpPr/>
          <p:nvPr/>
        </p:nvSpPr>
        <p:spPr bwMode="auto">
          <a:xfrm>
            <a:off x="2993365" y="3133604"/>
            <a:ext cx="922988" cy="687772"/>
          </a:xfrm>
          <a:prstGeom prst="flowChartDocument">
            <a:avLst/>
          </a:prstGeom>
          <a:solidFill>
            <a:srgbClr val="F7F5C5"/>
          </a:solid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</a:rPr>
              <a:t>odf2oox.xsl</a:t>
            </a:r>
          </a:p>
        </p:txBody>
      </p:sp>
      <p:sp>
        <p:nvSpPr>
          <p:cNvPr id="33" name="Bent-Up Arrow 32"/>
          <p:cNvSpPr/>
          <p:nvPr/>
        </p:nvSpPr>
        <p:spPr bwMode="auto">
          <a:xfrm rot="16200000" flipV="1">
            <a:off x="1562100" y="3078480"/>
            <a:ext cx="1181100" cy="1577340"/>
          </a:xfrm>
          <a:prstGeom prst="bentUpArrow">
            <a:avLst>
              <a:gd name="adj1" fmla="val 8871"/>
              <a:gd name="adj2" fmla="val 11021"/>
              <a:gd name="adj3" fmla="val 19624"/>
            </a:avLst>
          </a:prstGeom>
          <a:solidFill>
            <a:srgbClr val="679ACD"/>
          </a:solid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smtClean="0">
              <a:ln>
                <a:noFill/>
              </a:ln>
              <a:solidFill>
                <a:srgbClr val="679ACD"/>
              </a:solidFill>
              <a:effectLst/>
              <a:latin typeface="Verdana" pitchFamily="4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22425" y="3642360"/>
            <a:ext cx="1402080" cy="579120"/>
          </a:xfrm>
          <a:prstGeom prst="rect">
            <a:avLst/>
          </a:prstGeom>
          <a:solidFill>
            <a:srgbClr val="B1CBE5"/>
          </a:solidFill>
          <a:ln w="25400" cap="rnd" cmpd="sng" algn="ctr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rPr>
              <a:t>ZIP Resolver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69720" y="3124200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document()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6" name="Bent-Up Arrow 35"/>
          <p:cNvSpPr/>
          <p:nvPr/>
        </p:nvSpPr>
        <p:spPr bwMode="auto">
          <a:xfrm rot="5400000" flipH="1" flipV="1">
            <a:off x="4274820" y="2987040"/>
            <a:ext cx="1181100" cy="1760220"/>
          </a:xfrm>
          <a:prstGeom prst="bentUpArrow">
            <a:avLst>
              <a:gd name="adj1" fmla="val 8871"/>
              <a:gd name="adj2" fmla="val 11021"/>
              <a:gd name="adj3" fmla="val 19624"/>
            </a:avLst>
          </a:prstGeom>
          <a:solidFill>
            <a:srgbClr val="679ACD"/>
          </a:solid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smtClean="0">
              <a:ln>
                <a:noFill/>
              </a:ln>
              <a:solidFill>
                <a:srgbClr val="679ACD"/>
              </a:solidFill>
              <a:effectLst/>
              <a:latin typeface="Verdana" pitchFamily="4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992520" y="3703320"/>
            <a:ext cx="1402080" cy="579120"/>
          </a:xfrm>
          <a:prstGeom prst="rect">
            <a:avLst/>
          </a:prstGeom>
          <a:solidFill>
            <a:srgbClr val="A3C2E1"/>
          </a:solidFill>
          <a:ln w="25400" cap="rnd" cmpd="sng" algn="ctr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rPr>
              <a:t>Resource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8" charset="0"/>
              </a:rPr>
              <a:t> Resolver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04360" y="3108960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&lt;</a:t>
            </a:r>
            <a:r>
              <a:rPr lang="en-US" sz="1100" dirty="0" err="1" smtClean="0">
                <a:solidFill>
                  <a:schemeClr val="bg1"/>
                </a:solidFill>
              </a:rPr>
              <a:t>xsl:import</a:t>
            </a:r>
            <a:r>
              <a:rPr lang="en-US" sz="1100" dirty="0" smtClean="0">
                <a:solidFill>
                  <a:schemeClr val="bg1"/>
                </a:solidFill>
              </a:rPr>
              <a:t>/&gt;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6515007" y="2057400"/>
            <a:ext cx="529469" cy="290179"/>
          </a:xfrm>
          <a:prstGeom prst="rightArrow">
            <a:avLst/>
          </a:prstGeom>
          <a:solidFill>
            <a:srgbClr val="679ACD"/>
          </a:solid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smtClean="0">
              <a:ln>
                <a:noFill/>
              </a:ln>
              <a:solidFill>
                <a:srgbClr val="679ACD"/>
              </a:solidFill>
              <a:effectLst/>
              <a:latin typeface="Verdana" pitchFamily="4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080251" y="1676400"/>
            <a:ext cx="1341120" cy="1249680"/>
            <a:chOff x="5288280" y="1676400"/>
            <a:chExt cx="1341120" cy="1249680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5288280" y="1676400"/>
              <a:ext cx="1188720" cy="1051560"/>
            </a:xfrm>
            <a:prstGeom prst="roundRect">
              <a:avLst/>
            </a:prstGeom>
            <a:solidFill>
              <a:srgbClr val="679ACD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Post-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processors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5364480" y="1783080"/>
              <a:ext cx="1188720" cy="1051560"/>
            </a:xfrm>
            <a:prstGeom prst="roundRect">
              <a:avLst/>
            </a:prstGeom>
            <a:solidFill>
              <a:srgbClr val="679ACD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Post-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processors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5440680" y="1874520"/>
              <a:ext cx="1188720" cy="1051560"/>
            </a:xfrm>
            <a:prstGeom prst="roundRect">
              <a:avLst/>
            </a:prstGeom>
            <a:solidFill>
              <a:srgbClr val="679ACD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Post-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48" charset="0"/>
                </a:rPr>
                <a:t>processors</a:t>
              </a:r>
            </a:p>
          </p:txBody>
        </p:sp>
      </p:grpSp>
      <p:sp>
        <p:nvSpPr>
          <p:cNvPr id="45" name="Right Arrow 44"/>
          <p:cNvSpPr/>
          <p:nvPr/>
        </p:nvSpPr>
        <p:spPr bwMode="auto">
          <a:xfrm>
            <a:off x="2018746" y="2011680"/>
            <a:ext cx="529469" cy="290179"/>
          </a:xfrm>
          <a:prstGeom prst="rightArrow">
            <a:avLst/>
          </a:prstGeom>
          <a:solidFill>
            <a:srgbClr val="679ACD"/>
          </a:solid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smtClean="0">
              <a:ln>
                <a:noFill/>
              </a:ln>
              <a:solidFill>
                <a:srgbClr val="679ACD"/>
              </a:solidFill>
              <a:effectLst/>
              <a:latin typeface="Verdana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9475" y="1773238"/>
            <a:ext cx="7228205" cy="1859978"/>
          </a:xfrm>
        </p:spPr>
        <p:txBody>
          <a:bodyPr/>
          <a:lstStyle/>
          <a:p>
            <a:pPr lvl="1"/>
            <a:r>
              <a:rPr lang="en-US" dirty="0" smtClean="0"/>
              <a:t>Unlike XSLT, post processors are </a:t>
            </a:r>
            <a:r>
              <a:rPr lang="en-US" i="1" dirty="0" smtClean="0"/>
              <a:t>event driven </a:t>
            </a:r>
            <a:r>
              <a:rPr lang="en-US" dirty="0" smtClean="0"/>
              <a:t>components (.NET </a:t>
            </a:r>
            <a:r>
              <a:rPr lang="en-US" dirty="0" err="1" smtClean="0"/>
              <a:t>System.Xml.XmlWriter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Pros : Allows fast - on the flight - XML processing.</a:t>
            </a:r>
          </a:p>
          <a:p>
            <a:pPr lvl="1"/>
            <a:r>
              <a:rPr lang="en-US" dirty="0" smtClean="0"/>
              <a:t>Cons : Tedious low-level programming. Hard to debug and maintain.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&gt; Post-Processing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3829" y="3679508"/>
            <a:ext cx="5730811" cy="238926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9475" y="1773238"/>
            <a:ext cx="7793038" cy="1751627"/>
          </a:xfrm>
        </p:spPr>
        <p:txBody>
          <a:bodyPr/>
          <a:lstStyle/>
          <a:p>
            <a:r>
              <a:rPr lang="en-US" sz="2000" dirty="0" smtClean="0"/>
              <a:t>Multiple post processors are chained (assembly line).</a:t>
            </a:r>
          </a:p>
          <a:p>
            <a:r>
              <a:rPr lang="en-US" sz="2000" dirty="0" smtClean="0"/>
              <a:t>Each processor’s output is the input of the following.</a:t>
            </a:r>
          </a:p>
          <a:p>
            <a:r>
              <a:rPr lang="en-US" sz="2000" dirty="0" smtClean="0"/>
              <a:t>The last processor is the </a:t>
            </a:r>
            <a:r>
              <a:rPr lang="en-US" sz="2000" dirty="0" err="1" smtClean="0"/>
              <a:t>ZipArchiveWriter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&gt; Post-Processing (2)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709" y="3465872"/>
            <a:ext cx="7284216" cy="242807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ever Age">
  <a:themeElements>
    <a:clrScheme name="ModèlePPTCleverAge2001 1">
      <a:dk1>
        <a:srgbClr val="F8F8F8"/>
      </a:dk1>
      <a:lt1>
        <a:srgbClr val="FFFFFF"/>
      </a:lt1>
      <a:dk2>
        <a:srgbClr val="000000"/>
      </a:dk2>
      <a:lt2>
        <a:srgbClr val="000000"/>
      </a:lt2>
      <a:accent1>
        <a:srgbClr val="FF0000"/>
      </a:accent1>
      <a:accent2>
        <a:srgbClr val="3333FF"/>
      </a:accent2>
      <a:accent3>
        <a:srgbClr val="AAAAAA"/>
      </a:accent3>
      <a:accent4>
        <a:srgbClr val="DADADA"/>
      </a:accent4>
      <a:accent5>
        <a:srgbClr val="FFAAAA"/>
      </a:accent5>
      <a:accent6>
        <a:srgbClr val="2D2DE7"/>
      </a:accent6>
      <a:hlink>
        <a:srgbClr val="008000"/>
      </a:hlink>
      <a:folHlink>
        <a:srgbClr val="808080"/>
      </a:folHlink>
    </a:clrScheme>
    <a:fontScheme name="ModèlePPTCleverAge20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79ACD"/>
        </a:solidFill>
        <a:ln w="12700" cap="flat" cmpd="sng" algn="ctr">
          <a:solidFill>
            <a:schemeClr val="bg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00" b="1" i="0" u="none" strike="noStrike" cap="none" normalizeH="0" baseline="0" smtClean="0">
            <a:ln>
              <a:noFill/>
            </a:ln>
            <a:solidFill>
              <a:srgbClr val="679ACD"/>
            </a:solidFill>
            <a:effectLst/>
            <a:latin typeface="Verdana" pitchFamily="4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79ACD"/>
        </a:solidFill>
        <a:ln w="12700" cap="flat" cmpd="sng" algn="ctr">
          <a:solidFill>
            <a:schemeClr val="bg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00" b="1" i="0" u="none" strike="noStrike" cap="none" normalizeH="0" baseline="0" smtClean="0">
            <a:ln>
              <a:noFill/>
            </a:ln>
            <a:solidFill>
              <a:srgbClr val="679ACD"/>
            </a:solidFill>
            <a:effectLst/>
            <a:latin typeface="Verdana" pitchFamily="48" charset="0"/>
          </a:defRPr>
        </a:defPPr>
      </a:lstStyle>
    </a:lnDef>
  </a:objectDefaults>
  <a:extraClrSchemeLst>
    <a:extraClrScheme>
      <a:clrScheme name="ModèlePPTCleverAge2001 1">
        <a:dk1>
          <a:srgbClr val="F8F8F8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3333FF"/>
        </a:accent2>
        <a:accent3>
          <a:srgbClr val="AAAAAA"/>
        </a:accent3>
        <a:accent4>
          <a:srgbClr val="DADADA"/>
        </a:accent4>
        <a:accent5>
          <a:srgbClr val="FFAAAA"/>
        </a:accent5>
        <a:accent6>
          <a:srgbClr val="2D2DE7"/>
        </a:accent6>
        <a:hlink>
          <a:srgbClr val="008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PPTCleverAge2001 2">
        <a:dk1>
          <a:srgbClr val="360036"/>
        </a:dk1>
        <a:lt1>
          <a:srgbClr val="FFFFFF"/>
        </a:lt1>
        <a:dk2>
          <a:srgbClr val="FFFFCC"/>
        </a:dk2>
        <a:lt2>
          <a:srgbClr val="666633"/>
        </a:lt2>
        <a:accent1>
          <a:srgbClr val="996600"/>
        </a:accent1>
        <a:accent2>
          <a:srgbClr val="CCCC00"/>
        </a:accent2>
        <a:accent3>
          <a:srgbClr val="FFFFFF"/>
        </a:accent3>
        <a:accent4>
          <a:srgbClr val="2D002D"/>
        </a:accent4>
        <a:accent5>
          <a:srgbClr val="CAB8AA"/>
        </a:accent5>
        <a:accent6>
          <a:srgbClr val="B9B900"/>
        </a:accent6>
        <a:hlink>
          <a:srgbClr val="99CC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PPTCleverAge2001 3">
        <a:dk1>
          <a:srgbClr val="000000"/>
        </a:dk1>
        <a:lt1>
          <a:srgbClr val="FFFFFF"/>
        </a:lt1>
        <a:dk2>
          <a:srgbClr val="FFFFFF"/>
        </a:dk2>
        <a:lt2>
          <a:srgbClr val="393939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PPTCleverAge2001 4">
        <a:dk1>
          <a:srgbClr val="360036"/>
        </a:dk1>
        <a:lt1>
          <a:srgbClr val="FFFFFF"/>
        </a:lt1>
        <a:dk2>
          <a:srgbClr val="FFFFCC"/>
        </a:dk2>
        <a:lt2>
          <a:srgbClr val="660066"/>
        </a:lt2>
        <a:accent1>
          <a:srgbClr val="C3A3C2"/>
        </a:accent1>
        <a:accent2>
          <a:srgbClr val="9999FF"/>
        </a:accent2>
        <a:accent3>
          <a:srgbClr val="FFFFFF"/>
        </a:accent3>
        <a:accent4>
          <a:srgbClr val="2D002D"/>
        </a:accent4>
        <a:accent5>
          <a:srgbClr val="DECEDD"/>
        </a:accent5>
        <a:accent6>
          <a:srgbClr val="8A8AE7"/>
        </a:accent6>
        <a:hlink>
          <a:srgbClr val="0099CC"/>
        </a:hlink>
        <a:folHlink>
          <a:srgbClr val="C99D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PPTCleverAge2001 5">
        <a:dk1>
          <a:srgbClr val="000000"/>
        </a:dk1>
        <a:lt1>
          <a:srgbClr val="99CCFF"/>
        </a:lt1>
        <a:dk2>
          <a:srgbClr val="CCECFF"/>
        </a:dk2>
        <a:lt2>
          <a:srgbClr val="002244"/>
        </a:lt2>
        <a:accent1>
          <a:srgbClr val="336699"/>
        </a:accent1>
        <a:accent2>
          <a:srgbClr val="CC99FF"/>
        </a:accent2>
        <a:accent3>
          <a:srgbClr val="CAE2FF"/>
        </a:accent3>
        <a:accent4>
          <a:srgbClr val="000000"/>
        </a:accent4>
        <a:accent5>
          <a:srgbClr val="ADB8CA"/>
        </a:accent5>
        <a:accent6>
          <a:srgbClr val="B98AE7"/>
        </a:accent6>
        <a:hlink>
          <a:srgbClr val="33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Clever Age</Template>
  <TotalTime>1170</TotalTime>
  <Words>1267</Words>
  <PresentationFormat>On-screen Show (4:3)</PresentationFormat>
  <Paragraphs>279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Clever Age</vt:lpstr>
      <vt:lpstr>Slide 0</vt:lpstr>
      <vt:lpstr>Agenda</vt:lpstr>
      <vt:lpstr>Principles &gt; Problematic</vt:lpstr>
      <vt:lpstr>Principles &gt; Problematic (2)</vt:lpstr>
      <vt:lpstr>Principle &gt; Problematic (3)</vt:lpstr>
      <vt:lpstr>Principles &gt; Solution (1)</vt:lpstr>
      <vt:lpstr>Principles &gt; Solution (2)</vt:lpstr>
      <vt:lpstr>Principles &gt; Post-Processing</vt:lpstr>
      <vt:lpstr>Principles &gt; Post-Processing (2)</vt:lpstr>
      <vt:lpstr>Principles &gt; Post-Processing (3)  </vt:lpstr>
      <vt:lpstr>SW Components &gt; Logical View</vt:lpstr>
      <vt:lpstr>SW Components &gt; Project View</vt:lpstr>
      <vt:lpstr>Framework Extension &gt; Converter Project</vt:lpstr>
      <vt:lpstr>Framework Extension &gt; Converter Class</vt:lpstr>
      <vt:lpstr>Framework Extension &gt; Post-Processors</vt:lpstr>
      <vt:lpstr>Framework Extension &gt; XSL documents (1)</vt:lpstr>
      <vt:lpstr>Framework Extension &gt; XSL documents (2)</vt:lpstr>
      <vt:lpstr>Framework Extension &gt; Add-In Project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 </dc:creator>
  <cp:lastModifiedBy> </cp:lastModifiedBy>
  <cp:revision>231</cp:revision>
  <dcterms:created xsi:type="dcterms:W3CDTF">2007-02-05T15:05:01Z</dcterms:created>
  <dcterms:modified xsi:type="dcterms:W3CDTF">2007-02-07T10:25:02Z</dcterms:modified>
</cp:coreProperties>
</file>